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7"/>
  </p:notesMasterIdLst>
  <p:handoutMasterIdLst>
    <p:handoutMasterId r:id="rId38"/>
  </p:handoutMasterIdLst>
  <p:sldIdLst>
    <p:sldId id="4591" r:id="rId4"/>
    <p:sldId id="4658" r:id="rId5"/>
    <p:sldId id="4669" r:id="rId6"/>
    <p:sldId id="1938" r:id="rId7"/>
    <p:sldId id="4670" r:id="rId8"/>
    <p:sldId id="4671" r:id="rId9"/>
    <p:sldId id="4672" r:id="rId10"/>
    <p:sldId id="4673" r:id="rId11"/>
    <p:sldId id="4674" r:id="rId12"/>
    <p:sldId id="4675" r:id="rId13"/>
    <p:sldId id="4676" r:id="rId14"/>
    <p:sldId id="4677" r:id="rId15"/>
    <p:sldId id="4678" r:id="rId16"/>
    <p:sldId id="4697" r:id="rId17"/>
    <p:sldId id="4681" r:id="rId18"/>
    <p:sldId id="4683" r:id="rId19"/>
    <p:sldId id="4690" r:id="rId20"/>
    <p:sldId id="4691" r:id="rId21"/>
    <p:sldId id="4684" r:id="rId22"/>
    <p:sldId id="4685" r:id="rId23"/>
    <p:sldId id="4686" r:id="rId24"/>
    <p:sldId id="4687" r:id="rId25"/>
    <p:sldId id="4688" r:id="rId26"/>
    <p:sldId id="4698" r:id="rId27"/>
    <p:sldId id="1714" r:id="rId28"/>
    <p:sldId id="4595" r:id="rId29"/>
    <p:sldId id="1956" r:id="rId30"/>
    <p:sldId id="4694" r:id="rId31"/>
    <p:sldId id="4696" r:id="rId32"/>
    <p:sldId id="4695" r:id="rId33"/>
    <p:sldId id="4596" r:id="rId34"/>
    <p:sldId id="4597" r:id="rId35"/>
    <p:sldId id="19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Modeling" id="{A333FDFC-524B-42BE-900B-E0872282C684}">
          <p14:sldIdLst>
            <p14:sldId id="4591"/>
            <p14:sldId id="4658"/>
            <p14:sldId id="4669"/>
            <p14:sldId id="1938"/>
            <p14:sldId id="4670"/>
            <p14:sldId id="4671"/>
            <p14:sldId id="4672"/>
            <p14:sldId id="4673"/>
            <p14:sldId id="4674"/>
            <p14:sldId id="4675"/>
            <p14:sldId id="4676"/>
            <p14:sldId id="4677"/>
            <p14:sldId id="4678"/>
            <p14:sldId id="4697"/>
            <p14:sldId id="4681"/>
            <p14:sldId id="4683"/>
            <p14:sldId id="4690"/>
            <p14:sldId id="4691"/>
            <p14:sldId id="4684"/>
            <p14:sldId id="4685"/>
            <p14:sldId id="4686"/>
            <p14:sldId id="4687"/>
            <p14:sldId id="4688"/>
            <p14:sldId id="4698"/>
            <p14:sldId id="1714"/>
            <p14:sldId id="4595"/>
            <p14:sldId id="1956"/>
            <p14:sldId id="4694"/>
            <p14:sldId id="4696"/>
            <p14:sldId id="4695"/>
            <p14:sldId id="4596"/>
            <p14:sldId id="4597"/>
            <p14:sldId id="19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6" autoAdjust="0"/>
  </p:normalViewPr>
  <p:slideViewPr>
    <p:cSldViewPr snapToGrid="0">
      <p:cViewPr varScale="1">
        <p:scale>
          <a:sx n="113" d="100"/>
          <a:sy n="113" d="100"/>
        </p:scale>
        <p:origin x="1212" y="8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2/16/2023</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t>1</a:t>
            </a:fld>
            <a:endParaRPr lang="en-US"/>
          </a:p>
        </p:txBody>
      </p:sp>
    </p:spTree>
    <p:extLst>
      <p:ext uri="{BB962C8B-B14F-4D97-AF65-F5344CB8AC3E}">
        <p14:creationId xmlns:p14="http://schemas.microsoft.com/office/powerpoint/2010/main" val="176718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Update index policy</a:t>
            </a:r>
          </a:p>
          <a:p>
            <a:pPr marL="228600" indent="-228600">
              <a:buAutoNum type="arabicPeriod"/>
            </a:pPr>
            <a:r>
              <a:rPr lang="en-US" dirty="0"/>
              <a:t>Query collection</a:t>
            </a:r>
          </a:p>
          <a:p>
            <a:pPr marL="228600" indent="-228600">
              <a:buAutoNum type="arabicPeriod"/>
            </a:pPr>
            <a:r>
              <a:rPr lang="en-US" dirty="0"/>
              <a:t>View Results</a:t>
            </a:r>
          </a:p>
          <a:p>
            <a:pPr marL="228600" indent="-228600">
              <a:buAutoNum type="arabicPeriod"/>
            </a:pPr>
            <a:r>
              <a:rPr lang="en-US" dirty="0"/>
              <a:t>Repeat Step 1</a:t>
            </a:r>
          </a:p>
        </p:txBody>
      </p:sp>
      <p:sp>
        <p:nvSpPr>
          <p:cNvPr id="4" name="Slide Number Placeholder 3"/>
          <p:cNvSpPr>
            <a:spLocks noGrp="1"/>
          </p:cNvSpPr>
          <p:nvPr>
            <p:ph type="sldNum" sz="quarter" idx="10"/>
          </p:nvPr>
        </p:nvSpPr>
        <p:spPr/>
        <p:txBody>
          <a:bodyPr/>
          <a:lstStyle/>
          <a:p>
            <a:fld id="{4249A09B-4A39-974B-9594-129A7470D52A}" type="slidenum">
              <a:rPr lang="en-US" smtClean="0"/>
              <a:t>32</a:t>
            </a:fld>
            <a:endParaRPr lang="en-US"/>
          </a:p>
        </p:txBody>
      </p:sp>
    </p:spTree>
    <p:extLst>
      <p:ext uri="{BB962C8B-B14F-4D97-AF65-F5344CB8AC3E}">
        <p14:creationId xmlns:p14="http://schemas.microsoft.com/office/powerpoint/2010/main" val="251069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16</a:t>
            </a:fld>
            <a:endParaRPr lang="en-US" dirty="0"/>
          </a:p>
        </p:txBody>
      </p:sp>
    </p:spTree>
    <p:extLst>
      <p:ext uri="{BB962C8B-B14F-4D97-AF65-F5344CB8AC3E}">
        <p14:creationId xmlns:p14="http://schemas.microsoft.com/office/powerpoint/2010/main" val="232642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17</a:t>
            </a:fld>
            <a:endParaRPr lang="en-US" dirty="0"/>
          </a:p>
        </p:txBody>
      </p:sp>
    </p:spTree>
    <p:extLst>
      <p:ext uri="{BB962C8B-B14F-4D97-AF65-F5344CB8AC3E}">
        <p14:creationId xmlns:p14="http://schemas.microsoft.com/office/powerpoint/2010/main" val="351378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18</a:t>
            </a:fld>
            <a:endParaRPr lang="en-US" dirty="0"/>
          </a:p>
        </p:txBody>
      </p:sp>
    </p:spTree>
    <p:extLst>
      <p:ext uri="{BB962C8B-B14F-4D97-AF65-F5344CB8AC3E}">
        <p14:creationId xmlns:p14="http://schemas.microsoft.com/office/powerpoint/2010/main" val="82679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spc="160" dirty="0">
                <a:cs typeface="Arial" panose="020B0604020202020204" pitchFamily="34" charset="0"/>
              </a:rPr>
              <a:t>Automatic and synchronous indexing of all ingested content - hash, range, geo-spatial, and columnar</a:t>
            </a:r>
          </a:p>
          <a:p>
            <a:pPr marL="285750" indent="-285750">
              <a:lnSpc>
                <a:spcPct val="100000"/>
              </a:lnSpc>
              <a:spcBef>
                <a:spcPts val="400"/>
              </a:spcBef>
              <a:buClr>
                <a:schemeClr val="tx2"/>
              </a:buClr>
              <a:buFont typeface="Arial" charset="0"/>
              <a:buChar char="•"/>
            </a:pPr>
            <a:r>
              <a:rPr lang="en-US" sz="1100" spc="100" dirty="0">
                <a:cs typeface="Arial" panose="020B0604020202020204" pitchFamily="34" charset="0"/>
              </a:rPr>
              <a:t>No schemas or secondary indices ever needed</a:t>
            </a:r>
          </a:p>
          <a:p>
            <a:pPr marL="0" indent="0">
              <a:lnSpc>
                <a:spcPct val="100000"/>
              </a:lnSpc>
              <a:buNone/>
            </a:pPr>
            <a:r>
              <a:rPr lang="en-US" sz="1200" spc="160" dirty="0">
                <a:cs typeface="Arial" panose="020B0604020202020204" pitchFamily="34" charset="0"/>
              </a:rPr>
              <a:t>Resource governed, write optimized database engine with latch free and log structured techniques</a:t>
            </a:r>
          </a:p>
          <a:p>
            <a:pPr marL="0" indent="0">
              <a:lnSpc>
                <a:spcPct val="100000"/>
              </a:lnSpc>
              <a:buNone/>
            </a:pPr>
            <a:r>
              <a:rPr lang="en-US" sz="1200" spc="160" dirty="0">
                <a:cs typeface="Arial" panose="020B0604020202020204" pitchFamily="34" charset="0"/>
              </a:rPr>
              <a:t>Online and in-situ index transformations</a:t>
            </a:r>
          </a:p>
          <a:p>
            <a:pPr marL="0" indent="0">
              <a:lnSpc>
                <a:spcPct val="100000"/>
              </a:lnSpc>
              <a:buNone/>
            </a:pPr>
            <a:r>
              <a:rPr lang="en-US" sz="1200" spc="160" dirty="0">
                <a:cs typeface="Arial" panose="020B0604020202020204" pitchFamily="34" charset="0"/>
              </a:rPr>
              <a:t>While the database is fully schema-agnostic, schema-extraction is built in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5238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Include or exclude documents and paths to and from the index</a:t>
            </a:r>
          </a:p>
          <a:p>
            <a:pPr marL="0" indent="0">
              <a:buFont typeface="Arial" panose="020B0604020202020204" pitchFamily="34" charset="0"/>
              <a:buNone/>
            </a:pPr>
            <a:r>
              <a:rPr lang="en-US" dirty="0"/>
              <a:t>You can exclude or include specific documents in the index when you insert or replace the documents in the collection. You can also include or exclude specific JSON properties, also called paths, to be indexed across documents that are included in an index. Paths include wildcard patterns.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various index types</a:t>
            </a:r>
          </a:p>
          <a:p>
            <a:pPr marL="0" indent="0">
              <a:buFont typeface="Arial" panose="020B0604020202020204" pitchFamily="34" charset="0"/>
              <a:buNone/>
            </a:pPr>
            <a:r>
              <a:rPr lang="en-US" dirty="0"/>
              <a:t>For each included path, you can specify the type of index the path requires for a collection. You can specify the type of index based on the path's data, the expected query workload, and numeric/string “precision.”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index update modes</a:t>
            </a:r>
          </a:p>
          <a:p>
            <a:pPr marL="0" indent="0">
              <a:buFont typeface="Arial" panose="020B0604020202020204" pitchFamily="34" charset="0"/>
              <a:buNone/>
            </a:pPr>
            <a:r>
              <a:rPr lang="en-US" dirty="0"/>
              <a:t>Azure Cosmos DB supports two indexing modes: Consistent and None. You can configure the indexing modes via the indexing policy on an Azure Cosmos DB collection.</a:t>
            </a:r>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350939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28</a:t>
            </a:fld>
            <a:endParaRPr lang="en-US" dirty="0"/>
          </a:p>
        </p:txBody>
      </p:sp>
    </p:spTree>
    <p:extLst>
      <p:ext uri="{BB962C8B-B14F-4D97-AF65-F5344CB8AC3E}">
        <p14:creationId xmlns:p14="http://schemas.microsoft.com/office/powerpoint/2010/main" val="67585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29</a:t>
            </a:fld>
            <a:endParaRPr lang="en-US" dirty="0"/>
          </a:p>
        </p:txBody>
      </p:sp>
    </p:spTree>
    <p:extLst>
      <p:ext uri="{BB962C8B-B14F-4D97-AF65-F5344CB8AC3E}">
        <p14:creationId xmlns:p14="http://schemas.microsoft.com/office/powerpoint/2010/main" val="489034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 transformations are made online. This means that the documents indexed per the old policy are efficiently transformed per the new policy without affecting the write availability or the provisioned throughput of the collection. The consistency of read and write operations made by using the REST API, SDKs, or from within stored procedures and triggers is not affected during index transformation. There's no performance degradation or downtime to your apps when you make an indexing policy change.</a:t>
            </a:r>
          </a:p>
        </p:txBody>
      </p:sp>
      <p:sp>
        <p:nvSpPr>
          <p:cNvPr id="4" name="Slide Number Placeholder 3"/>
          <p:cNvSpPr>
            <a:spLocks noGrp="1"/>
          </p:cNvSpPr>
          <p:nvPr>
            <p:ph type="sldNum" sz="quarter" idx="10"/>
          </p:nvPr>
        </p:nvSpPr>
        <p:spPr/>
        <p:txBody>
          <a:bodyPr/>
          <a:lstStyle/>
          <a:p>
            <a:fld id="{4249A09B-4A39-974B-9594-129A7470D52A}" type="slidenum">
              <a:rPr lang="en-US" smtClean="0"/>
              <a:t>31</a:t>
            </a:fld>
            <a:endParaRPr lang="en-US"/>
          </a:p>
        </p:txBody>
      </p:sp>
    </p:spTree>
    <p:extLst>
      <p:ext uri="{BB962C8B-B14F-4D97-AF65-F5344CB8AC3E}">
        <p14:creationId xmlns:p14="http://schemas.microsoft.com/office/powerpoint/2010/main" val="234737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5950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2" r:id="rId13"/>
    <p:sldLayoutId id="2147484427" r:id="rId14"/>
    <p:sldLayoutId id="214748443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sv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F02B40F5-B965-4082-867D-03EE21226A29}"/>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Data Modeling</a:t>
            </a:r>
            <a:endParaRPr lang="en-US" dirty="0"/>
          </a:p>
        </p:txBody>
      </p:sp>
    </p:spTree>
    <p:extLst>
      <p:ext uri="{BB962C8B-B14F-4D97-AF65-F5344CB8AC3E}">
        <p14:creationId xmlns:p14="http://schemas.microsoft.com/office/powerpoint/2010/main" val="36366368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E8815B-72F7-4D72-ACAB-CA8908F53257}"/>
              </a:ext>
            </a:extLst>
          </p:cNvPr>
          <p:cNvSpPr txBox="1">
            <a:spLocks/>
          </p:cNvSpPr>
          <p:nvPr/>
        </p:nvSpPr>
        <p:spPr>
          <a:xfrm>
            <a:off x="156932" y="-593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400" dirty="0">
                <a:latin typeface="Arial" panose="020B0604020202020204" pitchFamily="34" charset="0"/>
                <a:cs typeface="Arial" panose="020B0604020202020204" pitchFamily="34" charset="0"/>
              </a:rPr>
              <a:t>包含の場合</a:t>
            </a:r>
            <a:r>
              <a:rPr lang="en-US" dirty="0">
                <a:latin typeface="Arial" panose="020B0604020202020204" pitchFamily="34" charset="0"/>
                <a:cs typeface="Arial" panose="020B0604020202020204" pitchFamily="34" charset="0"/>
              </a:rPr>
              <a:t>#2</a:t>
            </a:r>
          </a:p>
        </p:txBody>
      </p:sp>
      <p:sp>
        <p:nvSpPr>
          <p:cNvPr id="6" name="Text Placeholder 2">
            <a:extLst>
              <a:ext uri="{FF2B5EF4-FFF2-40B4-BE49-F238E27FC236}">
                <a16:creationId xmlns:a16="http://schemas.microsoft.com/office/drawing/2014/main" id="{9F4C52E9-770F-4FDE-A066-FC2AC1BA2ED6}"/>
              </a:ext>
            </a:extLst>
          </p:cNvPr>
          <p:cNvSpPr txBox="1">
            <a:spLocks/>
          </p:cNvSpPr>
          <p:nvPr/>
        </p:nvSpPr>
        <p:spPr>
          <a:xfrm>
            <a:off x="584200" y="143549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28606">
              <a:buNone/>
            </a:pPr>
            <a:r>
              <a:rPr lang="ja-JP" altLang="en-US" dirty="0"/>
              <a:t>親子関係のデータは分割する</a:t>
            </a: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FFD3A1F0-DFD3-455F-85E2-FBB28696B4EA}"/>
              </a:ext>
            </a:extLst>
          </p:cNvPr>
          <p:cNvSpPr/>
          <p:nvPr/>
        </p:nvSpPr>
        <p:spPr>
          <a:xfrm>
            <a:off x="477497" y="2175461"/>
            <a:ext cx="10195035" cy="3416320"/>
          </a:xfrm>
          <a:prstGeom prst="rect">
            <a:avLst/>
          </a:prstGeom>
        </p:spPr>
        <p:txBody>
          <a:bodyPr wrap="square">
            <a:spAutoFit/>
          </a:bodyPr>
          <a:lstStyle/>
          <a:p>
            <a:pPr defTabSz="1219170"/>
            <a:r>
              <a:rPr lang="en-US" sz="2400" dirty="0">
                <a:solidFill>
                  <a:srgbClr val="000000"/>
                </a:solidFill>
                <a:latin typeface="Arial" panose="020B0604020202020204" pitchFamily="34" charset="0"/>
              </a:rPr>
              <a:t>{</a:t>
            </a:r>
          </a:p>
          <a:p>
            <a:pPr marL="609585" lvl="1" defTabSz="1219170"/>
            <a:r>
              <a:rPr lang="en-US" sz="2400" dirty="0">
                <a:solidFill>
                  <a:srgbClr val="000000"/>
                </a:solidFill>
                <a:latin typeface="Arial" panose="020B0604020202020204" pitchFamily="34" charset="0"/>
              </a:rPr>
              <a:t>"id": "Order1", </a:t>
            </a:r>
          </a:p>
          <a:p>
            <a:pPr marL="609585" lvl="1" defTabSz="1219170"/>
            <a:r>
              <a:rPr lang="en-US" sz="2400" dirty="0">
                <a:solidFill>
                  <a:srgbClr val="000000"/>
                </a:solidFill>
                <a:latin typeface="Arial" panose="020B0604020202020204" pitchFamily="34" charset="0"/>
              </a:rPr>
              <a:t>"customer": "Customer1",</a:t>
            </a:r>
          </a:p>
          <a:p>
            <a:pPr marL="609585" lvl="1" defTabSz="1219170"/>
            <a:r>
              <a:rPr lang="en-US" sz="2400" dirty="0">
                <a:solidFill>
                  <a:srgbClr val="000000"/>
                </a:solidFill>
                <a:latin typeface="Arial" panose="020B0604020202020204" pitchFamily="34" charset="0"/>
              </a:rPr>
              <a:t>"</a:t>
            </a:r>
            <a:r>
              <a:rPr lang="en-US" sz="2400" dirty="0" err="1">
                <a:solidFill>
                  <a:srgbClr val="000000"/>
                </a:solidFill>
                <a:latin typeface="Arial" panose="020B0604020202020204" pitchFamily="34" charset="0"/>
              </a:rPr>
              <a:t>orderDate</a:t>
            </a:r>
            <a:r>
              <a:rPr lang="en-US" sz="2400" dirty="0">
                <a:solidFill>
                  <a:srgbClr val="000000"/>
                </a:solidFill>
                <a:latin typeface="Arial" panose="020B0604020202020204" pitchFamily="34" charset="0"/>
              </a:rPr>
              <a:t>": "2018-09-26",</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itemsOrdered</a:t>
            </a:r>
            <a:r>
              <a:rPr lang="en-US" sz="2400" dirty="0">
                <a:solidFill>
                  <a:srgbClr val="000000"/>
                </a:solidFill>
                <a:highlight>
                  <a:srgbClr val="FFFF00"/>
                </a:highlight>
                <a:latin typeface="Arial" panose="020B0604020202020204" pitchFamily="34" charset="0"/>
              </a:rPr>
              <a:t>": [</a:t>
            </a:r>
          </a:p>
          <a:p>
            <a:pPr marL="1219170" lvl="2" defTabSz="1219170"/>
            <a:r>
              <a:rPr lang="en-US" sz="2400" dirty="0">
                <a:solidFill>
                  <a:srgbClr val="000000"/>
                </a:solidFill>
                <a:latin typeface="Arial" panose="020B0604020202020204" pitchFamily="34" charset="0"/>
              </a:rPr>
              <a:t>{"ID": 1, "</a:t>
            </a:r>
            <a:r>
              <a:rPr lang="en-US" sz="2400" dirty="0" err="1">
                <a:solidFill>
                  <a:srgbClr val="000000"/>
                </a:solidFill>
                <a:latin typeface="Arial" panose="020B0604020202020204" pitchFamily="34" charset="0"/>
              </a:rPr>
              <a:t>ItemName</a:t>
            </a:r>
            <a:r>
              <a:rPr lang="en-US" sz="2400" dirty="0">
                <a:solidFill>
                  <a:srgbClr val="000000"/>
                </a:solidFill>
                <a:latin typeface="Arial" panose="020B0604020202020204" pitchFamily="34" charset="0"/>
              </a:rPr>
              <a:t>": "hamburger", "Price":9.50, "Qty": 1}</a:t>
            </a:r>
          </a:p>
          <a:p>
            <a:pPr marL="1219170" lvl="2" defTabSz="1219170"/>
            <a:r>
              <a:rPr lang="en-US" sz="2400" dirty="0">
                <a:solidFill>
                  <a:srgbClr val="000000"/>
                </a:solidFill>
                <a:latin typeface="Arial" panose="020B0604020202020204" pitchFamily="34" charset="0"/>
              </a:rPr>
              <a:t>{"ID": 2, "</a:t>
            </a:r>
            <a:r>
              <a:rPr lang="en-US" sz="2400" dirty="0" err="1">
                <a:solidFill>
                  <a:srgbClr val="000000"/>
                </a:solidFill>
                <a:latin typeface="Arial" panose="020B0604020202020204" pitchFamily="34" charset="0"/>
              </a:rPr>
              <a:t>ItemName</a:t>
            </a:r>
            <a:r>
              <a:rPr lang="en-US" sz="2400" dirty="0">
                <a:solidFill>
                  <a:srgbClr val="000000"/>
                </a:solidFill>
                <a:latin typeface="Arial" panose="020B0604020202020204" pitchFamily="34" charset="0"/>
              </a:rPr>
              <a:t>": "cheeseburger", "Price":9.50, "Qty": 499}</a:t>
            </a:r>
          </a:p>
          <a:p>
            <a:pPr marL="609585" lvl="1"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a:t>
            </a:r>
          </a:p>
        </p:txBody>
      </p:sp>
    </p:spTree>
    <p:extLst>
      <p:ext uri="{BB962C8B-B14F-4D97-AF65-F5344CB8AC3E}">
        <p14:creationId xmlns:p14="http://schemas.microsoft.com/office/powerpoint/2010/main" val="39173367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3E1A1F-7FDC-4848-A8D1-FCBE5BDD2DBF}"/>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000" dirty="0">
                <a:latin typeface="Arial" panose="020B0604020202020204" pitchFamily="34" charset="0"/>
                <a:cs typeface="Arial" panose="020B0604020202020204" pitchFamily="34" charset="0"/>
              </a:rPr>
              <a:t>包含の場合</a:t>
            </a:r>
            <a:r>
              <a:rPr lang="en-US" sz="4000" dirty="0">
                <a:latin typeface="Arial" panose="020B0604020202020204" pitchFamily="34" charset="0"/>
                <a:cs typeface="Arial" panose="020B0604020202020204" pitchFamily="34" charset="0"/>
              </a:rPr>
              <a:t>#3</a:t>
            </a:r>
          </a:p>
        </p:txBody>
      </p:sp>
      <p:sp>
        <p:nvSpPr>
          <p:cNvPr id="6" name="Text Placeholder 2">
            <a:extLst>
              <a:ext uri="{FF2B5EF4-FFF2-40B4-BE49-F238E27FC236}">
                <a16:creationId xmlns:a16="http://schemas.microsoft.com/office/drawing/2014/main" id="{CFAE75E1-7FC0-4F76-B2C3-7ED660B6F7CF}"/>
              </a:ext>
            </a:extLst>
          </p:cNvPr>
          <p:cNvSpPr txBox="1">
            <a:spLocks/>
          </p:cNvSpPr>
          <p:nvPr/>
        </p:nvSpPr>
        <p:spPr>
          <a:xfrm>
            <a:off x="584200" y="143549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1:1</a:t>
            </a:r>
            <a:r>
              <a:rPr lang="ja-JP" altLang="en-US" dirty="0"/>
              <a:t>関係のデータは一緒に格納する</a:t>
            </a: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00F69257-E7B0-42EC-AA0F-A11ECE56A39D}"/>
              </a:ext>
            </a:extLst>
          </p:cNvPr>
          <p:cNvSpPr/>
          <p:nvPr/>
        </p:nvSpPr>
        <p:spPr>
          <a:xfrm>
            <a:off x="584200" y="2024770"/>
            <a:ext cx="8559800" cy="3702873"/>
          </a:xfrm>
          <a:prstGeom prst="rect">
            <a:avLst/>
          </a:prstGeom>
        </p:spPr>
        <p:txBody>
          <a:bodyPr wrap="square">
            <a:spAutoFit/>
          </a:bodyPr>
          <a:lstStyle/>
          <a:p>
            <a:pPr defTabSz="1219170"/>
            <a:r>
              <a:rPr lang="en-US" sz="2133" dirty="0">
                <a:solidFill>
                  <a:srgbClr val="000000"/>
                </a:solidFill>
                <a:latin typeface="Arial" panose="020B0604020202020204" pitchFamily="34" charset="0"/>
              </a:rPr>
              <a:t>{</a:t>
            </a:r>
          </a:p>
          <a:p>
            <a:pPr marL="609585" lvl="1" defTabSz="1219170"/>
            <a:r>
              <a:rPr lang="en-US" sz="2133" dirty="0">
                <a:solidFill>
                  <a:srgbClr val="000000"/>
                </a:solidFill>
                <a:latin typeface="Arial" panose="020B0604020202020204" pitchFamily="34" charset="0"/>
              </a:rPr>
              <a:t>"id": "1",</a:t>
            </a:r>
          </a:p>
          <a:p>
            <a:pPr marL="609585" lvl="1" defTabSz="1219170"/>
            <a:r>
              <a:rPr lang="en-US" sz="2133" dirty="0">
                <a:solidFill>
                  <a:srgbClr val="000000"/>
                </a:solidFill>
                <a:latin typeface="Arial" panose="020B0604020202020204" pitchFamily="34" charset="0"/>
              </a:rPr>
              <a:t>"name": "Alice",</a:t>
            </a:r>
          </a:p>
          <a:p>
            <a:pPr marL="609585" lvl="1" defTabSz="1219170"/>
            <a:r>
              <a:rPr lang="en-US" sz="2133" dirty="0">
                <a:solidFill>
                  <a:srgbClr val="000000"/>
                </a:solidFill>
                <a:latin typeface="Arial" panose="020B0604020202020204" pitchFamily="34" charset="0"/>
              </a:rPr>
              <a:t>"</a:t>
            </a:r>
            <a:r>
              <a:rPr lang="en-US" sz="2133" dirty="0">
                <a:solidFill>
                  <a:srgbClr val="000000"/>
                </a:solidFill>
                <a:highlight>
                  <a:srgbClr val="FFFF00"/>
                </a:highlight>
                <a:latin typeface="Arial" panose="020B0604020202020204" pitchFamily="34" charset="0"/>
              </a:rPr>
              <a:t>email</a:t>
            </a:r>
            <a:r>
              <a:rPr lang="en-US" sz="2133" dirty="0">
                <a:solidFill>
                  <a:srgbClr val="000000"/>
                </a:solidFill>
                <a:latin typeface="Arial" panose="020B0604020202020204" pitchFamily="34" charset="0"/>
              </a:rPr>
              <a:t>": "alice@contoso.com",</a:t>
            </a:r>
          </a:p>
          <a:p>
            <a:pPr marL="609585" lvl="1" defTabSz="1219170"/>
            <a:r>
              <a:rPr lang="en-US" sz="2133" dirty="0">
                <a:solidFill>
                  <a:srgbClr val="000000"/>
                </a:solidFill>
                <a:latin typeface="Arial" panose="020B0604020202020204" pitchFamily="34" charset="0"/>
              </a:rPr>
              <a:t>“</a:t>
            </a:r>
            <a:r>
              <a:rPr lang="en-US" sz="2133" dirty="0">
                <a:solidFill>
                  <a:srgbClr val="000000"/>
                </a:solidFill>
                <a:highlight>
                  <a:srgbClr val="FFFF00"/>
                </a:highlight>
                <a:latin typeface="Arial" panose="020B0604020202020204" pitchFamily="34" charset="0"/>
              </a:rPr>
              <a:t>phone</a:t>
            </a:r>
            <a:r>
              <a:rPr lang="en-US" sz="2133" dirty="0">
                <a:solidFill>
                  <a:srgbClr val="000000"/>
                </a:solidFill>
                <a:latin typeface="Arial" panose="020B0604020202020204" pitchFamily="34" charset="0"/>
              </a:rPr>
              <a:t>": “555-5555"</a:t>
            </a:r>
          </a:p>
          <a:p>
            <a:pPr marL="609585" lvl="1" defTabSz="1219170"/>
            <a:r>
              <a:rPr lang="en-US" sz="2133" dirty="0">
                <a:solidFill>
                  <a:srgbClr val="000000"/>
                </a:solidFill>
                <a:latin typeface="Arial" panose="020B0604020202020204" pitchFamily="34" charset="0"/>
              </a:rPr>
              <a:t>“</a:t>
            </a:r>
            <a:r>
              <a:rPr lang="en-US" sz="2133" dirty="0" err="1">
                <a:solidFill>
                  <a:srgbClr val="000000"/>
                </a:solidFill>
                <a:highlight>
                  <a:srgbClr val="FFFF00"/>
                </a:highlight>
                <a:latin typeface="Arial" panose="020B0604020202020204" pitchFamily="34" charset="0"/>
              </a:rPr>
              <a:t>loyaltyNumber</a:t>
            </a:r>
            <a:r>
              <a:rPr lang="en-US" sz="2133" dirty="0">
                <a:solidFill>
                  <a:srgbClr val="000000"/>
                </a:solidFill>
                <a:latin typeface="Arial" panose="020B0604020202020204" pitchFamily="34" charset="0"/>
              </a:rPr>
              <a:t>": 13838359,</a:t>
            </a:r>
          </a:p>
          <a:p>
            <a:pPr marL="609585" lvl="1" defTabSz="1219170"/>
            <a:r>
              <a:rPr lang="en-US" sz="2133" dirty="0">
                <a:solidFill>
                  <a:srgbClr val="000000"/>
                </a:solidFill>
                <a:latin typeface="Arial" panose="020B0604020202020204" pitchFamily="34" charset="0"/>
              </a:rPr>
              <a:t>"addresses": [</a:t>
            </a:r>
          </a:p>
          <a:p>
            <a:pPr marL="1219170" lvl="2" defTabSz="1219170"/>
            <a:r>
              <a:rPr lang="en-US" sz="2133" dirty="0">
                <a:solidFill>
                  <a:srgbClr val="000000"/>
                </a:solidFill>
                <a:latin typeface="Arial" panose="020B0604020202020204" pitchFamily="34" charset="0"/>
              </a:rPr>
              <a:t>{"street": "1 Contoso Way", "city": "Seattle"},</a:t>
            </a:r>
          </a:p>
          <a:p>
            <a:pPr marL="1219170" lvl="2" defTabSz="1219170"/>
            <a:r>
              <a:rPr lang="en-US" sz="2133" dirty="0">
                <a:solidFill>
                  <a:srgbClr val="000000"/>
                </a:solidFill>
                <a:latin typeface="Arial" panose="020B0604020202020204" pitchFamily="34" charset="0"/>
              </a:rPr>
              <a:t>{"street": "15 </a:t>
            </a:r>
            <a:r>
              <a:rPr lang="en-US" sz="2133" dirty="0" err="1">
                <a:solidFill>
                  <a:srgbClr val="000000"/>
                </a:solidFill>
                <a:latin typeface="Arial" panose="020B0604020202020204" pitchFamily="34" charset="0"/>
              </a:rPr>
              <a:t>Fabrikam</a:t>
            </a:r>
            <a:r>
              <a:rPr lang="en-US" sz="2133" dirty="0">
                <a:solidFill>
                  <a:srgbClr val="000000"/>
                </a:solidFill>
                <a:latin typeface="Arial" panose="020B0604020202020204" pitchFamily="34" charset="0"/>
              </a:rPr>
              <a:t> Lane", "city": "Orlando"}</a:t>
            </a:r>
          </a:p>
          <a:p>
            <a:pPr marL="609585" lvl="1" defTabSz="1219170"/>
            <a:r>
              <a:rPr lang="en-US" sz="2133" dirty="0">
                <a:solidFill>
                  <a:srgbClr val="000000"/>
                </a:solidFill>
                <a:latin typeface="Arial" panose="020B0604020202020204" pitchFamily="34" charset="0"/>
              </a:rPr>
              <a:t>]</a:t>
            </a:r>
          </a:p>
          <a:p>
            <a:pPr defTabSz="1219170"/>
            <a:r>
              <a:rPr lang="en-US" sz="2133" dirty="0">
                <a:solidFill>
                  <a:srgbClr val="000000"/>
                </a:solidFill>
                <a:latin typeface="Arial" panose="020B0604020202020204" pitchFamily="34" charset="0"/>
              </a:rPr>
              <a:t>}</a:t>
            </a:r>
          </a:p>
        </p:txBody>
      </p:sp>
    </p:spTree>
    <p:extLst>
      <p:ext uri="{BB962C8B-B14F-4D97-AF65-F5344CB8AC3E}">
        <p14:creationId xmlns:p14="http://schemas.microsoft.com/office/powerpoint/2010/main" val="26281835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13CAB9-F960-46D3-9E64-F2353C7EB799}"/>
              </a:ext>
            </a:extLst>
          </p:cNvPr>
          <p:cNvSpPr txBox="1">
            <a:spLocks/>
          </p:cNvSpPr>
          <p:nvPr/>
        </p:nvSpPr>
        <p:spPr>
          <a:xfrm>
            <a:off x="-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000" dirty="0">
                <a:latin typeface="Arial" panose="020B0604020202020204" pitchFamily="34" charset="0"/>
                <a:cs typeface="Arial" panose="020B0604020202020204" pitchFamily="34" charset="0"/>
              </a:rPr>
              <a:t>包含の場合</a:t>
            </a:r>
            <a:r>
              <a:rPr lang="en-US" sz="4000" dirty="0">
                <a:latin typeface="Arial" panose="020B0604020202020204" pitchFamily="34" charset="0"/>
                <a:cs typeface="Arial" panose="020B0604020202020204" pitchFamily="34" charset="0"/>
              </a:rPr>
              <a:t>#4, #5</a:t>
            </a:r>
          </a:p>
        </p:txBody>
      </p:sp>
      <p:sp>
        <p:nvSpPr>
          <p:cNvPr id="6" name="Text Placeholder 2">
            <a:extLst>
              <a:ext uri="{FF2B5EF4-FFF2-40B4-BE49-F238E27FC236}">
                <a16:creationId xmlns:a16="http://schemas.microsoft.com/office/drawing/2014/main" id="{1A44A73D-737B-4F9F-8192-8DAB27B552AE}"/>
              </a:ext>
            </a:extLst>
          </p:cNvPr>
          <p:cNvSpPr txBox="1">
            <a:spLocks/>
          </p:cNvSpPr>
          <p:nvPr/>
        </p:nvSpPr>
        <p:spPr>
          <a:xfrm>
            <a:off x="-1" y="1247257"/>
            <a:ext cx="12112689" cy="25730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dirty="0">
                <a:latin typeface="Arial" panose="020B0604020202020204" pitchFamily="34" charset="0"/>
                <a:cs typeface="Arial" panose="020B0604020202020204" pitchFamily="34" charset="0"/>
              </a:rPr>
              <a:t>更新頻度の低いデータは書き込みの機会を最小限にする</a:t>
            </a:r>
            <a:endParaRPr lang="en-US" altLang="ja-JP" dirty="0">
              <a:latin typeface="Arial" panose="020B0604020202020204" pitchFamily="34" charset="0"/>
              <a:cs typeface="Arial" panose="020B0604020202020204" pitchFamily="34" charset="0"/>
            </a:endParaRPr>
          </a:p>
          <a:p>
            <a:pPr marL="0" indent="0">
              <a:buNone/>
            </a:pPr>
            <a:r>
              <a:rPr lang="en-US" altLang="ja-JP" dirty="0">
                <a:latin typeface="Arial" panose="020B0604020202020204" pitchFamily="34" charset="0"/>
                <a:cs typeface="Arial" panose="020B0604020202020204" pitchFamily="34" charset="0"/>
              </a:rPr>
              <a:t>N</a:t>
            </a:r>
            <a:r>
              <a:rPr lang="ja-JP" altLang="en-US" dirty="0">
                <a:latin typeface="Arial" panose="020B0604020202020204" pitchFamily="34" charset="0"/>
                <a:cs typeface="Arial" panose="020B0604020202020204" pitchFamily="34" charset="0"/>
              </a:rPr>
              <a:t>が小さい</a:t>
            </a:r>
            <a:r>
              <a:rPr lang="en-US" altLang="ja-JP" dirty="0">
                <a:latin typeface="Arial" panose="020B0604020202020204" pitchFamily="34" charset="0"/>
                <a:cs typeface="Arial" panose="020B0604020202020204" pitchFamily="34" charset="0"/>
              </a:rPr>
              <a:t>1:N</a:t>
            </a:r>
            <a:r>
              <a:rPr lang="ja-JP" altLang="en-US" dirty="0">
                <a:latin typeface="Arial" panose="020B0604020202020204" pitchFamily="34" charset="0"/>
                <a:cs typeface="Arial" panose="020B0604020202020204" pitchFamily="34" charset="0"/>
              </a:rPr>
              <a:t>のデータは一緒に格納する</a:t>
            </a:r>
            <a:endParaRPr lang="en-US" dirty="0">
              <a:latin typeface="Arial" panose="020B0604020202020204" pitchFamily="34" charset="0"/>
              <a:cs typeface="Arial" panose="020B0604020202020204" pitchFamily="34" charset="0"/>
            </a:endParaRPr>
          </a:p>
          <a:p>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B95BB18C-26DD-4DC2-9F80-95062AA2208F}"/>
              </a:ext>
            </a:extLst>
          </p:cNvPr>
          <p:cNvSpPr/>
          <p:nvPr/>
        </p:nvSpPr>
        <p:spPr>
          <a:xfrm>
            <a:off x="525361" y="3213421"/>
            <a:ext cx="8559800" cy="3232231"/>
          </a:xfrm>
          <a:prstGeom prst="rect">
            <a:avLst/>
          </a:prstGeom>
        </p:spPr>
        <p:txBody>
          <a:bodyPr wrap="square">
            <a:spAutoFit/>
          </a:bodyPr>
          <a:lstStyle/>
          <a:p>
            <a:pPr defTabSz="1219170"/>
            <a:r>
              <a:rPr lang="en-US" sz="2267" dirty="0">
                <a:solidFill>
                  <a:srgbClr val="000000"/>
                </a:solidFill>
                <a:latin typeface="Arial" panose="020B0604020202020204" pitchFamily="34" charset="0"/>
              </a:rPr>
              <a:t>{</a:t>
            </a:r>
          </a:p>
          <a:p>
            <a:pPr marL="609585" lvl="1" defTabSz="1219170"/>
            <a:r>
              <a:rPr lang="en-US" sz="2267" dirty="0">
                <a:solidFill>
                  <a:srgbClr val="000000"/>
                </a:solidFill>
                <a:latin typeface="Arial" panose="020B0604020202020204" pitchFamily="34" charset="0"/>
              </a:rPr>
              <a:t>"id": "1",</a:t>
            </a:r>
          </a:p>
          <a:p>
            <a:pPr marL="609585" lvl="1" defTabSz="1219170"/>
            <a:r>
              <a:rPr lang="en-US" sz="2267" dirty="0">
                <a:solidFill>
                  <a:srgbClr val="000000"/>
                </a:solidFill>
                <a:latin typeface="Arial" panose="020B0604020202020204" pitchFamily="34" charset="0"/>
              </a:rPr>
              <a:t>"name": "Alice",</a:t>
            </a:r>
          </a:p>
          <a:p>
            <a:pPr marL="609585" lvl="1" defTabSz="1219170"/>
            <a:r>
              <a:rPr lang="en-US" sz="2267" dirty="0">
                <a:solidFill>
                  <a:srgbClr val="000000"/>
                </a:solidFill>
                <a:latin typeface="Arial" panose="020B0604020202020204" pitchFamily="34" charset="0"/>
              </a:rPr>
              <a:t>"</a:t>
            </a:r>
            <a:r>
              <a:rPr lang="en-US" sz="2267" dirty="0">
                <a:solidFill>
                  <a:srgbClr val="000000"/>
                </a:solidFill>
                <a:highlight>
                  <a:srgbClr val="FFFF00"/>
                </a:highlight>
                <a:latin typeface="Arial" panose="020B0604020202020204" pitchFamily="34" charset="0"/>
              </a:rPr>
              <a:t>email</a:t>
            </a:r>
            <a:r>
              <a:rPr lang="en-US" sz="2267" dirty="0">
                <a:solidFill>
                  <a:srgbClr val="000000"/>
                </a:solidFill>
                <a:latin typeface="Arial" panose="020B0604020202020204" pitchFamily="34" charset="0"/>
              </a:rPr>
              <a:t>": "alice@contoso.com",</a:t>
            </a:r>
          </a:p>
          <a:p>
            <a:pPr marL="609585" lvl="1" defTabSz="1219170"/>
            <a:r>
              <a:rPr lang="en-US" sz="2267" dirty="0">
                <a:solidFill>
                  <a:srgbClr val="000000"/>
                </a:solidFill>
                <a:latin typeface="Arial" panose="020B0604020202020204" pitchFamily="34" charset="0"/>
              </a:rPr>
              <a:t>"</a:t>
            </a:r>
            <a:r>
              <a:rPr lang="en-US" sz="2267" dirty="0">
                <a:solidFill>
                  <a:srgbClr val="000000"/>
                </a:solidFill>
                <a:highlight>
                  <a:srgbClr val="FFFF00"/>
                </a:highlight>
                <a:latin typeface="Arial" panose="020B0604020202020204" pitchFamily="34" charset="0"/>
              </a:rPr>
              <a:t>addresses</a:t>
            </a:r>
            <a:r>
              <a:rPr lang="en-US" sz="2267" dirty="0">
                <a:solidFill>
                  <a:srgbClr val="000000"/>
                </a:solidFill>
                <a:latin typeface="Arial" panose="020B0604020202020204" pitchFamily="34" charset="0"/>
              </a:rPr>
              <a:t>": [</a:t>
            </a:r>
          </a:p>
          <a:p>
            <a:pPr marL="1219170" lvl="2" defTabSz="1219170"/>
            <a:r>
              <a:rPr lang="en-US" sz="2267" dirty="0">
                <a:solidFill>
                  <a:srgbClr val="000000"/>
                </a:solidFill>
                <a:latin typeface="Arial" panose="020B0604020202020204" pitchFamily="34" charset="0"/>
              </a:rPr>
              <a:t>{"street": "1 Contoso Way", "city": "Seattle"},</a:t>
            </a:r>
          </a:p>
          <a:p>
            <a:pPr marL="1219170" lvl="2" defTabSz="1219170"/>
            <a:r>
              <a:rPr lang="en-US" sz="2267" dirty="0">
                <a:solidFill>
                  <a:srgbClr val="000000"/>
                </a:solidFill>
                <a:latin typeface="Arial" panose="020B0604020202020204" pitchFamily="34" charset="0"/>
              </a:rPr>
              <a:t>{"street": "15 </a:t>
            </a:r>
            <a:r>
              <a:rPr lang="en-US" sz="2267" dirty="0" err="1">
                <a:solidFill>
                  <a:srgbClr val="000000"/>
                </a:solidFill>
                <a:latin typeface="Arial" panose="020B0604020202020204" pitchFamily="34" charset="0"/>
              </a:rPr>
              <a:t>Fabrikam</a:t>
            </a:r>
            <a:r>
              <a:rPr lang="en-US" sz="2267" dirty="0">
                <a:solidFill>
                  <a:srgbClr val="000000"/>
                </a:solidFill>
                <a:latin typeface="Arial" panose="020B0604020202020204" pitchFamily="34" charset="0"/>
              </a:rPr>
              <a:t> Lane", "city": "Orlando"}</a:t>
            </a:r>
          </a:p>
          <a:p>
            <a:pPr marL="609585" lvl="1" defTabSz="1219170"/>
            <a:r>
              <a:rPr lang="en-US" sz="2267" dirty="0">
                <a:solidFill>
                  <a:srgbClr val="000000"/>
                </a:solidFill>
                <a:latin typeface="Arial" panose="020B0604020202020204" pitchFamily="34" charset="0"/>
              </a:rPr>
              <a:t>]</a:t>
            </a:r>
          </a:p>
          <a:p>
            <a:pPr defTabSz="1219170"/>
            <a:r>
              <a:rPr lang="en-US" sz="2267"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5ED6132A-A149-4463-85E6-CE30098D3A1A}"/>
              </a:ext>
            </a:extLst>
          </p:cNvPr>
          <p:cNvSpPr txBox="1"/>
          <p:nvPr/>
        </p:nvSpPr>
        <p:spPr>
          <a:xfrm>
            <a:off x="5257800" y="4325595"/>
            <a:ext cx="5616903"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//Email, addresses don’t change too often</a:t>
            </a:r>
          </a:p>
        </p:txBody>
      </p:sp>
    </p:spTree>
    <p:extLst>
      <p:ext uri="{BB962C8B-B14F-4D97-AF65-F5344CB8AC3E}">
        <p14:creationId xmlns:p14="http://schemas.microsoft.com/office/powerpoint/2010/main" val="1000541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14C4C-26EA-4249-ACF1-A187F60E963C}"/>
              </a:ext>
            </a:extLst>
          </p:cNvPr>
          <p:cNvSpPr txBox="1">
            <a:spLocks/>
          </p:cNvSpPr>
          <p:nvPr/>
        </p:nvSpPr>
        <p:spPr>
          <a:xfrm>
            <a:off x="20683"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000" dirty="0">
                <a:latin typeface="Arial" panose="020B0604020202020204" pitchFamily="34" charset="0"/>
                <a:cs typeface="Arial" panose="020B0604020202020204" pitchFamily="34" charset="0"/>
              </a:rPr>
              <a:t>包含</a:t>
            </a:r>
            <a:endParaRPr lang="en-US" sz="4000" dirty="0">
              <a:latin typeface="Arial" panose="020B0604020202020204" pitchFamily="34" charset="0"/>
              <a:cs typeface="Arial" panose="020B0604020202020204" pitchFamily="34" charset="0"/>
            </a:endParaRPr>
          </a:p>
        </p:txBody>
      </p:sp>
      <p:sp>
        <p:nvSpPr>
          <p:cNvPr id="6" name="Text Placeholder 2">
            <a:extLst>
              <a:ext uri="{FF2B5EF4-FFF2-40B4-BE49-F238E27FC236}">
                <a16:creationId xmlns:a16="http://schemas.microsoft.com/office/drawing/2014/main" id="{43DB95AE-9F48-4FA2-9CBF-5043EED4AB2A}"/>
              </a:ext>
            </a:extLst>
          </p:cNvPr>
          <p:cNvSpPr txBox="1">
            <a:spLocks/>
          </p:cNvSpPr>
          <p:nvPr/>
        </p:nvSpPr>
        <p:spPr>
          <a:xfrm>
            <a:off x="586740" y="1325563"/>
            <a:ext cx="11018520" cy="567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170"/>
            <a:r>
              <a:rPr lang="ja-JP" altLang="en-US" dirty="0">
                <a:solidFill>
                  <a:srgbClr val="000000"/>
                </a:solidFill>
                <a:latin typeface="Arial" panose="020B0604020202020204" pitchFamily="34" charset="0"/>
                <a:cs typeface="Arial" panose="020B0604020202020204" pitchFamily="34" charset="0"/>
              </a:rPr>
              <a:t>同時に検索するデータは一緒に格納する</a:t>
            </a:r>
            <a:endParaRPr lang="en-US" altLang="ja-JP" dirty="0">
              <a:solidFill>
                <a:srgbClr val="000000"/>
              </a:solidFill>
              <a:latin typeface="Arial" panose="020B0604020202020204" pitchFamily="34" charset="0"/>
              <a:cs typeface="Arial" panose="020B0604020202020204" pitchFamily="34" charset="0"/>
            </a:endParaRPr>
          </a:p>
          <a:p>
            <a:r>
              <a:rPr lang="ja-JP" altLang="en-US" dirty="0">
                <a:latin typeface="Arial" panose="020B0604020202020204" pitchFamily="34" charset="0"/>
                <a:cs typeface="Arial" panose="020B0604020202020204" pitchFamily="34" charset="0"/>
              </a:rPr>
              <a:t>親子関係のデータは分割する</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1:1</a:t>
            </a:r>
            <a:r>
              <a:rPr lang="ja-JP" altLang="en-US" dirty="0">
                <a:latin typeface="Arial" panose="020B0604020202020204" pitchFamily="34" charset="0"/>
                <a:cs typeface="Arial" panose="020B0604020202020204" pitchFamily="34" charset="0"/>
              </a:rPr>
              <a:t>関係のデータは一緒に格納する</a:t>
            </a:r>
            <a:endParaRPr lang="en-US" dirty="0">
              <a:latin typeface="Arial" panose="020B0604020202020204" pitchFamily="34" charset="0"/>
              <a:cs typeface="Arial" panose="020B0604020202020204" pitchFamily="34" charset="0"/>
            </a:endParaRPr>
          </a:p>
          <a:p>
            <a:r>
              <a:rPr lang="ja-JP" altLang="en-US" dirty="0">
                <a:latin typeface="Arial" panose="020B0604020202020204" pitchFamily="34" charset="0"/>
                <a:cs typeface="Arial" panose="020B0604020202020204" pitchFamily="34" charset="0"/>
              </a:rPr>
              <a:t>更新頻度の低いデータは書き込みを最小限にする</a:t>
            </a:r>
            <a:endParaRPr lang="en-US" altLang="ja-JP" dirty="0">
              <a:latin typeface="Arial" panose="020B0604020202020204" pitchFamily="34" charset="0"/>
              <a:cs typeface="Arial" panose="020B0604020202020204" pitchFamily="34" charset="0"/>
            </a:endParaRPr>
          </a:p>
          <a:p>
            <a:r>
              <a:rPr lang="en-US" altLang="ja-JP" dirty="0">
                <a:latin typeface="Arial" panose="020B0604020202020204" pitchFamily="34" charset="0"/>
                <a:cs typeface="Arial" panose="020B0604020202020204" pitchFamily="34" charset="0"/>
              </a:rPr>
              <a:t>N</a:t>
            </a:r>
            <a:r>
              <a:rPr lang="ja-JP" altLang="en-US" dirty="0">
                <a:latin typeface="Arial" panose="020B0604020202020204" pitchFamily="34" charset="0"/>
                <a:cs typeface="Arial" panose="020B0604020202020204" pitchFamily="34" charset="0"/>
              </a:rPr>
              <a:t>が小さい</a:t>
            </a:r>
            <a:r>
              <a:rPr lang="en-US" altLang="ja-JP" dirty="0">
                <a:latin typeface="Arial" panose="020B0604020202020204" pitchFamily="34" charset="0"/>
                <a:cs typeface="Arial" panose="020B0604020202020204" pitchFamily="34" charset="0"/>
              </a:rPr>
              <a:t>1:N</a:t>
            </a:r>
            <a:r>
              <a:rPr lang="ja-JP" altLang="en-US" dirty="0">
                <a:latin typeface="Arial" panose="020B0604020202020204" pitchFamily="34" charset="0"/>
                <a:cs typeface="Arial" panose="020B0604020202020204" pitchFamily="34" charset="0"/>
              </a:rPr>
              <a:t>のデータは一緒に格納する</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ja-JP" altLang="en-US" dirty="0">
                <a:solidFill>
                  <a:schemeClr val="accent1"/>
                </a:solidFill>
                <a:latin typeface="Arial" panose="020B0604020202020204" pitchFamily="34" charset="0"/>
                <a:cs typeface="Arial" panose="020B0604020202020204" pitchFamily="34" charset="0"/>
              </a:rPr>
              <a:t>包含を活用することで読み込み性能が高くなります。</a:t>
            </a:r>
            <a:endParaRPr lang="en-US" dirty="0">
              <a:solidFill>
                <a:schemeClr val="accent1"/>
              </a:solidFill>
              <a:latin typeface="Arial" panose="020B0604020202020204" pitchFamily="34" charset="0"/>
              <a:cs typeface="Arial" panose="020B0604020202020204" pitchFamily="34" charset="0"/>
            </a:endParaRPr>
          </a:p>
          <a:p>
            <a:r>
              <a:rPr lang="ja-JP" altLang="en-US" dirty="0">
                <a:solidFill>
                  <a:schemeClr val="accent5">
                    <a:lumMod val="75000"/>
                  </a:schemeClr>
                </a:solidFill>
                <a:latin typeface="Arial" panose="020B0604020202020204" pitchFamily="34" charset="0"/>
                <a:cs typeface="Arial" panose="020B0604020202020204" pitchFamily="34" charset="0"/>
              </a:rPr>
              <a:t>書き込みを最小限におさえるため、読み込みと包含のトレードオフを検討してください。</a:t>
            </a:r>
            <a:endParaRPr lang="en-US" dirty="0">
              <a:solidFill>
                <a:schemeClr val="accent5">
                  <a:lumMod val="75000"/>
                </a:schemeClr>
              </a:solidFill>
            </a:endParaRPr>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Tree>
    <p:extLst>
      <p:ext uri="{BB962C8B-B14F-4D97-AF65-F5344CB8AC3E}">
        <p14:creationId xmlns:p14="http://schemas.microsoft.com/office/powerpoint/2010/main" val="40951048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10DE94-7257-42DB-B654-8C804FD30CF1}"/>
              </a:ext>
            </a:extLst>
          </p:cNvPr>
          <p:cNvSpPr>
            <a:spLocks noGrp="1"/>
          </p:cNvSpPr>
          <p:nvPr>
            <p:ph type="title"/>
          </p:nvPr>
        </p:nvSpPr>
        <p:spPr>
          <a:xfrm>
            <a:off x="156755" y="0"/>
            <a:ext cx="10515600" cy="1325563"/>
          </a:xfrm>
        </p:spPr>
        <p:txBody>
          <a:bodyPr>
            <a:normAutofit/>
          </a:bodyPr>
          <a:lstStyle/>
          <a:p>
            <a:r>
              <a:rPr lang="ja-JP" altLang="en-US" sz="4000" dirty="0">
                <a:latin typeface="Arial" panose="020B0604020202020204" pitchFamily="34" charset="0"/>
                <a:cs typeface="Arial" panose="020B0604020202020204" pitchFamily="34" charset="0"/>
              </a:rPr>
              <a:t>モデリングの例</a:t>
            </a:r>
            <a:r>
              <a:rPr lang="en-US" sz="4000" dirty="0">
                <a:latin typeface="Arial" panose="020B0604020202020204" pitchFamily="34" charset="0"/>
                <a:cs typeface="Arial" panose="020B0604020202020204" pitchFamily="34" charset="0"/>
              </a:rPr>
              <a:t>#1: </a:t>
            </a:r>
            <a:r>
              <a:rPr lang="ja-JP" altLang="en-US" sz="4000" dirty="0">
                <a:latin typeface="Arial" panose="020B0604020202020204" pitchFamily="34" charset="0"/>
                <a:cs typeface="Arial" panose="020B0604020202020204" pitchFamily="34" charset="0"/>
              </a:rPr>
              <a:t>包含と参照</a:t>
            </a:r>
            <a:endParaRPr lang="en-US" sz="40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098F696E-6A84-42DF-8F8C-38F89762C2E2}"/>
              </a:ext>
            </a:extLst>
          </p:cNvPr>
          <p:cNvGrpSpPr/>
          <p:nvPr/>
        </p:nvGrpSpPr>
        <p:grpSpPr>
          <a:xfrm>
            <a:off x="588262" y="1334411"/>
            <a:ext cx="9091767" cy="2611654"/>
            <a:chOff x="588262" y="1198179"/>
            <a:chExt cx="9091766" cy="2747884"/>
          </a:xfrm>
        </p:grpSpPr>
        <p:sp>
          <p:nvSpPr>
            <p:cNvPr id="8" name="Rectangle 7">
              <a:extLst>
                <a:ext uri="{FF2B5EF4-FFF2-40B4-BE49-F238E27FC236}">
                  <a16:creationId xmlns:a16="http://schemas.microsoft.com/office/drawing/2014/main" id="{2143D47A-748E-4CD3-89DB-132B3D9AFFA2}"/>
                </a:ext>
              </a:extLst>
            </p:cNvPr>
            <p:cNvSpPr/>
            <p:nvPr/>
          </p:nvSpPr>
          <p:spPr>
            <a:xfrm>
              <a:off x="588262" y="1637739"/>
              <a:ext cx="9091766"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FFFF00"/>
                  </a:highlight>
                  <a:latin typeface="Arial" panose="020B0604020202020204" pitchFamily="34" charset="0"/>
                </a:rPr>
                <a:t>{"ID": 1,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"hamburger",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1219170" lvl="2" defTabSz="1219170"/>
              <a:r>
                <a:rPr lang="en-US" dirty="0">
                  <a:solidFill>
                    <a:srgbClr val="000000"/>
                  </a:solidFill>
                  <a:highlight>
                    <a:srgbClr val="FFFF00"/>
                  </a:highlight>
                  <a:latin typeface="Arial" panose="020B0604020202020204" pitchFamily="34" charset="0"/>
                </a:rPr>
                <a:t>{"ID": 2,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"cheeseburger",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41F8447F-E5DC-45AD-B3C3-0247C9EEE9B7}"/>
                </a:ext>
              </a:extLst>
            </p:cNvPr>
            <p:cNvSpPr txBox="1"/>
            <p:nvPr/>
          </p:nvSpPr>
          <p:spPr>
            <a:xfrm>
              <a:off x="588262" y="1198179"/>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a:t>
              </a:r>
            </a:p>
          </p:txBody>
        </p:sp>
      </p:grpSp>
      <p:grpSp>
        <p:nvGrpSpPr>
          <p:cNvPr id="10" name="Group 9">
            <a:extLst>
              <a:ext uri="{FF2B5EF4-FFF2-40B4-BE49-F238E27FC236}">
                <a16:creationId xmlns:a16="http://schemas.microsoft.com/office/drawing/2014/main" id="{F8272477-E12D-4AB7-9702-9BA7E981425D}"/>
              </a:ext>
            </a:extLst>
          </p:cNvPr>
          <p:cNvGrpSpPr/>
          <p:nvPr/>
        </p:nvGrpSpPr>
        <p:grpSpPr>
          <a:xfrm>
            <a:off x="367862" y="4129846"/>
            <a:ext cx="6264167" cy="2594171"/>
            <a:chOff x="367861" y="4265888"/>
            <a:chExt cx="6264167" cy="2594171"/>
          </a:xfrm>
        </p:grpSpPr>
        <p:sp>
          <p:nvSpPr>
            <p:cNvPr id="11" name="Rectangle 10">
              <a:extLst>
                <a:ext uri="{FF2B5EF4-FFF2-40B4-BE49-F238E27FC236}">
                  <a16:creationId xmlns:a16="http://schemas.microsoft.com/office/drawing/2014/main" id="{370FC656-C034-4B7B-89AB-F9FC3988339D}"/>
                </a:ext>
              </a:extLst>
            </p:cNvPr>
            <p:cNvSpPr/>
            <p:nvPr/>
          </p:nvSpPr>
          <p:spPr>
            <a:xfrm>
              <a:off x="367861" y="4274736"/>
              <a:ext cx="3827168" cy="2585323"/>
            </a:xfrm>
            <a:prstGeom prst="rect">
              <a:avLst/>
            </a:prstGeom>
            <a:ln>
              <a:solidFill>
                <a:schemeClr val="accent1"/>
              </a:solidFill>
            </a:ln>
          </p:spPr>
          <p:txBody>
            <a:bodyPr wrap="square">
              <a:spAutoFit/>
            </a:bodyPr>
            <a:lstStyle/>
            <a:p>
              <a:pPr defTabSz="1219170"/>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00FF00"/>
                  </a:highlight>
                  <a:latin typeface="Arial" panose="020B0604020202020204" pitchFamily="34" charset="0"/>
                </a:rPr>
                <a:t>{"ID": 1</a:t>
              </a:r>
              <a:r>
                <a:rPr lang="en-US" dirty="0">
                  <a:solidFill>
                    <a:srgbClr val="000000"/>
                  </a:solidFill>
                  <a:latin typeface="Arial" panose="020B0604020202020204" pitchFamily="34" charset="0"/>
                </a:rPr>
                <a:t>}</a:t>
              </a:r>
            </a:p>
            <a:p>
              <a:pPr marL="1219170" lvl="2" defTabSz="1219170"/>
              <a:r>
                <a:rPr lang="en-US" dirty="0">
                  <a:solidFill>
                    <a:srgbClr val="000000"/>
                  </a:solidFill>
                  <a:latin typeface="Arial" panose="020B0604020202020204" pitchFamily="34" charset="0"/>
                </a:rPr>
                <a:t>{"ID": 2}</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12" name="TextBox 11">
              <a:extLst>
                <a:ext uri="{FF2B5EF4-FFF2-40B4-BE49-F238E27FC236}">
                  <a16:creationId xmlns:a16="http://schemas.microsoft.com/office/drawing/2014/main" id="{FCB6982F-417F-408C-BAB5-BC8264C2E20A}"/>
                </a:ext>
              </a:extLst>
            </p:cNvPr>
            <p:cNvSpPr txBox="1"/>
            <p:nvPr/>
          </p:nvSpPr>
          <p:spPr>
            <a:xfrm>
              <a:off x="588262" y="4265888"/>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Reference</a:t>
              </a:r>
            </a:p>
          </p:txBody>
        </p:sp>
      </p:grpSp>
      <p:sp>
        <p:nvSpPr>
          <p:cNvPr id="13" name="Rectangle 12">
            <a:extLst>
              <a:ext uri="{FF2B5EF4-FFF2-40B4-BE49-F238E27FC236}">
                <a16:creationId xmlns:a16="http://schemas.microsoft.com/office/drawing/2014/main" id="{131E1384-353A-4C45-A2BA-0CA79B85F8D1}"/>
              </a:ext>
            </a:extLst>
          </p:cNvPr>
          <p:cNvSpPr/>
          <p:nvPr/>
        </p:nvSpPr>
        <p:spPr>
          <a:xfrm>
            <a:off x="4363197" y="5232152"/>
            <a:ext cx="7644319" cy="923330"/>
          </a:xfrm>
          <a:prstGeom prst="rect">
            <a:avLst/>
          </a:prstGeom>
          <a:ln>
            <a:solidFill>
              <a:schemeClr val="accent1"/>
            </a:solidFill>
          </a:ln>
        </p:spPr>
        <p:txBody>
          <a:bodyPr wrap="square">
            <a:spAutoFit/>
          </a:bodyPr>
          <a:lstStyle/>
          <a:p>
            <a:pPr defTabSz="1219170"/>
            <a:r>
              <a:rPr lang="en-US" dirty="0">
                <a:solidFill>
                  <a:srgbClr val="000000"/>
                </a:solidFill>
                <a:highlight>
                  <a:srgbClr val="00FF00"/>
                </a:highlight>
                <a:latin typeface="Arial" panose="020B0604020202020204" pitchFamily="34" charset="0"/>
              </a:rPr>
              <a:t>{"ID": 1, </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{"ID": 2, "</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“cheeseburger",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p:txBody>
      </p:sp>
      <p:sp>
        <p:nvSpPr>
          <p:cNvPr id="14" name="Rectangle 13">
            <a:extLst>
              <a:ext uri="{FF2B5EF4-FFF2-40B4-BE49-F238E27FC236}">
                <a16:creationId xmlns:a16="http://schemas.microsoft.com/office/drawing/2014/main" id="{B0B2E714-0A94-4802-BAC0-0701721CC749}"/>
              </a:ext>
            </a:extLst>
          </p:cNvPr>
          <p:cNvSpPr/>
          <p:nvPr/>
        </p:nvSpPr>
        <p:spPr bwMode="auto">
          <a:xfrm>
            <a:off x="367862" y="1325563"/>
            <a:ext cx="11456279" cy="2676956"/>
          </a:xfrm>
          <a:prstGeom prst="rect">
            <a:avLst/>
          </a:prstGeom>
          <a:no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cxnSp>
        <p:nvCxnSpPr>
          <p:cNvPr id="15" name="Straight Arrow Connector 14">
            <a:extLst>
              <a:ext uri="{FF2B5EF4-FFF2-40B4-BE49-F238E27FC236}">
                <a16:creationId xmlns:a16="http://schemas.microsoft.com/office/drawing/2014/main" id="{087D7AFA-552F-4EB7-B780-051B652D659B}"/>
              </a:ext>
            </a:extLst>
          </p:cNvPr>
          <p:cNvCxnSpPr>
            <a:cxnSpLocks/>
          </p:cNvCxnSpPr>
          <p:nvPr/>
        </p:nvCxnSpPr>
        <p:spPr>
          <a:xfrm flipV="1">
            <a:off x="2794000" y="5570341"/>
            <a:ext cx="1706880" cy="26149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39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CFD29F-E2C4-46E9-8E09-89B311687A67}"/>
              </a:ext>
            </a:extLst>
          </p:cNvPr>
          <p:cNvSpPr>
            <a:spLocks noGrp="1"/>
          </p:cNvSpPr>
          <p:nvPr>
            <p:ph type="title"/>
          </p:nvPr>
        </p:nvSpPr>
        <p:spPr>
          <a:xfrm>
            <a:off x="51" y="0"/>
            <a:ext cx="10515600" cy="1325563"/>
          </a:xfrm>
        </p:spPr>
        <p:txBody>
          <a:bodyPr>
            <a:normAutofit/>
          </a:bodyPr>
          <a:lstStyle/>
          <a:p>
            <a:r>
              <a:rPr lang="ja-JP" altLang="en-US" sz="4000" dirty="0">
                <a:latin typeface="Arial" panose="020B0604020202020204" pitchFamily="34" charset="0"/>
                <a:cs typeface="Arial" panose="020B0604020202020204" pitchFamily="34" charset="0"/>
              </a:rPr>
              <a:t>参照の場合</a:t>
            </a:r>
            <a:r>
              <a:rPr lang="en-US" sz="4000" dirty="0">
                <a:latin typeface="Arial" panose="020B0604020202020204" pitchFamily="34" charset="0"/>
                <a:cs typeface="Arial" panose="020B0604020202020204" pitchFamily="34" charset="0"/>
              </a:rPr>
              <a:t>#1</a:t>
            </a:r>
          </a:p>
        </p:txBody>
      </p:sp>
      <p:sp>
        <p:nvSpPr>
          <p:cNvPr id="9" name="Text Placeholder 2">
            <a:extLst>
              <a:ext uri="{FF2B5EF4-FFF2-40B4-BE49-F238E27FC236}">
                <a16:creationId xmlns:a16="http://schemas.microsoft.com/office/drawing/2014/main" id="{1FFCBE8A-CED0-402A-9F5F-41C2881EB3C8}"/>
              </a:ext>
            </a:extLst>
          </p:cNvPr>
          <p:cNvSpPr txBox="1">
            <a:spLocks/>
          </p:cNvSpPr>
          <p:nvPr/>
        </p:nvSpPr>
        <p:spPr>
          <a:xfrm>
            <a:off x="287434" y="1285326"/>
            <a:ext cx="11018520" cy="1169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N</a:t>
            </a:r>
            <a:r>
              <a:rPr lang="ja-JP" altLang="en-US" dirty="0"/>
              <a:t>に制限がない</a:t>
            </a:r>
            <a:r>
              <a:rPr lang="en-US" dirty="0"/>
              <a:t>1:N</a:t>
            </a:r>
            <a:r>
              <a:rPr lang="ja-JP" altLang="en-US" dirty="0"/>
              <a:t>の場合</a:t>
            </a: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10" name="Rectangle 9">
            <a:extLst>
              <a:ext uri="{FF2B5EF4-FFF2-40B4-BE49-F238E27FC236}">
                <a16:creationId xmlns:a16="http://schemas.microsoft.com/office/drawing/2014/main" id="{2319AF8C-5B95-49BC-A015-DAB632E19CD5}"/>
              </a:ext>
            </a:extLst>
          </p:cNvPr>
          <p:cNvSpPr/>
          <p:nvPr/>
        </p:nvSpPr>
        <p:spPr>
          <a:xfrm>
            <a:off x="287434" y="1419726"/>
            <a:ext cx="10611853" cy="5509200"/>
          </a:xfrm>
          <a:prstGeom prst="rect">
            <a:avLst/>
          </a:prstGeom>
        </p:spPr>
        <p:txBody>
          <a:bodyPr wrap="square">
            <a:spAutoFit/>
          </a:bodyPr>
          <a:lstStyle/>
          <a:p>
            <a:pPr defTabSz="1219170"/>
            <a:br>
              <a:rPr lang="en-US" sz="1600" dirty="0">
                <a:solidFill>
                  <a:srgbClr val="000000"/>
                </a:solidFill>
                <a:latin typeface="Arial" panose="020B0604020202020204" pitchFamily="34" charset="0"/>
              </a:rPr>
            </a:br>
            <a:br>
              <a:rPr lang="en-US" sz="1600" dirty="0">
                <a:solidFill>
                  <a:srgbClr val="000000"/>
                </a:solidFill>
                <a:latin typeface="Arial" panose="020B0604020202020204" pitchFamily="34" charset="0"/>
              </a:rPr>
            </a:br>
            <a:r>
              <a:rPr lang="en-US" sz="1600" dirty="0">
                <a:solidFill>
                  <a:srgbClr val="000000"/>
                </a:solidFill>
                <a:latin typeface="Arial" panose="020B0604020202020204" pitchFamily="34" charset="0"/>
              </a:rPr>
              <a:t>{</a:t>
            </a:r>
          </a:p>
          <a:p>
            <a:pPr defTabSz="1219170"/>
            <a:r>
              <a:rPr lang="en-US" sz="1600" dirty="0">
                <a:solidFill>
                  <a:srgbClr val="000000"/>
                </a:solidFill>
                <a:latin typeface="Arial" panose="020B0604020202020204" pitchFamily="34" charset="0"/>
              </a:rPr>
              <a:t>"id": "1",</a:t>
            </a:r>
          </a:p>
          <a:p>
            <a:pPr defTabSz="1219170"/>
            <a:r>
              <a:rPr lang="en-US" sz="1600" dirty="0">
                <a:solidFill>
                  <a:srgbClr val="000000"/>
                </a:solidFill>
                <a:latin typeface="Arial" panose="020B0604020202020204" pitchFamily="34" charset="0"/>
              </a:rPr>
              <a:t>"name": "Alice",</a:t>
            </a:r>
          </a:p>
          <a:p>
            <a:pPr defTabSz="1219170"/>
            <a:r>
              <a:rPr lang="en-US" sz="1600" dirty="0">
                <a:solidFill>
                  <a:srgbClr val="000000"/>
                </a:solidFill>
                <a:latin typeface="Arial" panose="020B0604020202020204" pitchFamily="34" charset="0"/>
              </a:rPr>
              <a:t>"email": "alice@contoso.com",</a:t>
            </a:r>
          </a:p>
          <a:p>
            <a:pPr defTabSz="1219170"/>
            <a:r>
              <a:rPr lang="en-US" sz="1600" dirty="0">
                <a:solidFill>
                  <a:srgbClr val="000000"/>
                </a:solidFill>
                <a:highlight>
                  <a:srgbClr val="FFFF00"/>
                </a:highlight>
                <a:latin typeface="Arial" panose="020B0604020202020204" pitchFamily="34" charset="0"/>
              </a:rPr>
              <a:t>"Orders": [</a:t>
            </a:r>
          </a:p>
          <a:p>
            <a:pPr marL="609585" lvl="1" defTabSz="1219170"/>
            <a:r>
              <a:rPr lang="en-US" sz="1600" dirty="0">
                <a:solidFill>
                  <a:srgbClr val="000000"/>
                </a:solidFill>
                <a:latin typeface="Arial" panose="020B0604020202020204" pitchFamily="34" charset="0"/>
              </a:rPr>
              <a:t>{</a:t>
            </a:r>
          </a:p>
          <a:p>
            <a:pPr marL="1219170" lvl="2" defTabSz="1219170"/>
            <a:r>
              <a:rPr lang="en-US" sz="1600" dirty="0">
                <a:solidFill>
                  <a:srgbClr val="000000"/>
                </a:solidFill>
                <a:highlight>
                  <a:srgbClr val="FFFF00"/>
                </a:highlight>
                <a:latin typeface="Arial" panose="020B0604020202020204" pitchFamily="34" charset="0"/>
              </a:rPr>
              <a:t>"id": "Order1", </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orderDate</a:t>
            </a:r>
            <a:r>
              <a:rPr lang="en-US" sz="1600" dirty="0">
                <a:solidFill>
                  <a:srgbClr val="000000"/>
                </a:solidFill>
                <a:latin typeface="Arial" panose="020B0604020202020204" pitchFamily="34" charset="0"/>
              </a:rPr>
              <a:t>": "2018-09-18",</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itemsOrdered</a:t>
            </a:r>
            <a:r>
              <a:rPr lang="en-US" sz="1600" dirty="0">
                <a:solidFill>
                  <a:srgbClr val="000000"/>
                </a:solidFill>
                <a:latin typeface="Arial" panose="020B0604020202020204" pitchFamily="34" charset="0"/>
              </a:rPr>
              <a:t>": [</a:t>
            </a:r>
          </a:p>
          <a:p>
            <a:pPr marL="1828754" lvl="3" defTabSz="1219170"/>
            <a:r>
              <a:rPr lang="en-US" sz="1600" dirty="0">
                <a:solidFill>
                  <a:srgbClr val="000000"/>
                </a:solidFill>
                <a:latin typeface="Arial" panose="020B0604020202020204" pitchFamily="34" charset="0"/>
              </a:rPr>
              <a:t>{"ID": 1,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"hamburger", "Price":9.50, "Qty": 1}</a:t>
            </a:r>
          </a:p>
          <a:p>
            <a:pPr marL="1828754" lvl="3" defTabSz="1219170"/>
            <a:r>
              <a:rPr lang="en-US" sz="1600" dirty="0">
                <a:solidFill>
                  <a:srgbClr val="000000"/>
                </a:solidFill>
                <a:latin typeface="Arial" panose="020B0604020202020204" pitchFamily="34" charset="0"/>
              </a:rPr>
              <a:t>{"ID": 2,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"cheeseburger", "Price":9.50, "Qty": 499}]</a:t>
            </a:r>
          </a:p>
          <a:p>
            <a:pPr marL="609585" lvl="1" defTabSz="1219170"/>
            <a:r>
              <a:rPr lang="en-US" sz="1600" dirty="0">
                <a:solidFill>
                  <a:srgbClr val="000000"/>
                </a:solidFill>
                <a:latin typeface="Arial" panose="020B0604020202020204" pitchFamily="34" charset="0"/>
              </a:rPr>
              <a:t>}, </a:t>
            </a:r>
          </a:p>
          <a:p>
            <a:pPr marL="609585" lvl="1" defTabSz="1219170"/>
            <a:r>
              <a:rPr lang="en-US" sz="1600" dirty="0">
                <a:solidFill>
                  <a:srgbClr val="000000"/>
                </a:solidFill>
                <a:latin typeface="Arial" panose="020B0604020202020204" pitchFamily="34" charset="0"/>
              </a:rPr>
              <a:t>...</a:t>
            </a:r>
          </a:p>
          <a:p>
            <a:pPr marL="609585" lvl="1" defTabSz="1219170"/>
            <a:r>
              <a:rPr lang="en-US" sz="1600" dirty="0">
                <a:solidFill>
                  <a:srgbClr val="000000"/>
                </a:solidFill>
                <a:latin typeface="Arial" panose="020B0604020202020204" pitchFamily="34" charset="0"/>
              </a:rPr>
              <a:t>{</a:t>
            </a:r>
          </a:p>
          <a:p>
            <a:pPr marL="1219170" lvl="2" defTabSz="1219170"/>
            <a:r>
              <a:rPr lang="en-US" sz="1600" dirty="0">
                <a:solidFill>
                  <a:srgbClr val="000000"/>
                </a:solidFill>
                <a:highlight>
                  <a:srgbClr val="FFFF00"/>
                </a:highlight>
                <a:latin typeface="Arial" panose="020B0604020202020204" pitchFamily="34" charset="0"/>
              </a:rPr>
              <a:t>"id": "</a:t>
            </a:r>
            <a:r>
              <a:rPr lang="en-US" sz="1600" dirty="0" err="1">
                <a:solidFill>
                  <a:srgbClr val="000000"/>
                </a:solidFill>
                <a:highlight>
                  <a:srgbClr val="FFFF00"/>
                </a:highlight>
                <a:latin typeface="Arial" panose="020B0604020202020204" pitchFamily="34" charset="0"/>
              </a:rPr>
              <a:t>OrderNfinity</a:t>
            </a:r>
            <a:r>
              <a:rPr lang="en-US" sz="1600" dirty="0">
                <a:solidFill>
                  <a:srgbClr val="000000"/>
                </a:solidFill>
                <a:highlight>
                  <a:srgbClr val="FFFF00"/>
                </a:highlight>
                <a:latin typeface="Arial" panose="020B0604020202020204" pitchFamily="34" charset="0"/>
              </a:rPr>
              <a:t>", </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orderDate</a:t>
            </a:r>
            <a:r>
              <a:rPr lang="en-US" sz="1600" dirty="0">
                <a:solidFill>
                  <a:srgbClr val="000000"/>
                </a:solidFill>
                <a:latin typeface="Arial" panose="020B0604020202020204" pitchFamily="34" charset="0"/>
              </a:rPr>
              <a:t>": "2018-09-20",</a:t>
            </a:r>
          </a:p>
          <a:p>
            <a:pPr marL="1219170" lvl="2" defTabSz="1219170"/>
            <a:r>
              <a:rPr lang="en-US" sz="1600" dirty="0">
                <a:solidFill>
                  <a:srgbClr val="000000"/>
                </a:solidFill>
                <a:latin typeface="Arial" panose="020B0604020202020204" pitchFamily="34" charset="0"/>
              </a:rPr>
              <a:t>"</a:t>
            </a:r>
            <a:r>
              <a:rPr lang="en-US" sz="1600" dirty="0" err="1">
                <a:solidFill>
                  <a:srgbClr val="000000"/>
                </a:solidFill>
                <a:latin typeface="Arial" panose="020B0604020202020204" pitchFamily="34" charset="0"/>
              </a:rPr>
              <a:t>itemsOrdered</a:t>
            </a:r>
            <a:r>
              <a:rPr lang="en-US" sz="1600" dirty="0">
                <a:solidFill>
                  <a:srgbClr val="000000"/>
                </a:solidFill>
                <a:latin typeface="Arial" panose="020B0604020202020204" pitchFamily="34" charset="0"/>
              </a:rPr>
              <a:t>": [</a:t>
            </a:r>
          </a:p>
          <a:p>
            <a:pPr marL="1828754" lvl="3" defTabSz="1219170"/>
            <a:r>
              <a:rPr lang="en-US" sz="1600" dirty="0">
                <a:solidFill>
                  <a:srgbClr val="000000"/>
                </a:solidFill>
                <a:latin typeface="Arial" panose="020B0604020202020204" pitchFamily="34" charset="0"/>
              </a:rPr>
              <a:t>{"ID": 1, "</a:t>
            </a:r>
            <a:r>
              <a:rPr lang="en-US" sz="1600" dirty="0" err="1">
                <a:solidFill>
                  <a:srgbClr val="000000"/>
                </a:solidFill>
                <a:latin typeface="Arial" panose="020B0604020202020204" pitchFamily="34" charset="0"/>
              </a:rPr>
              <a:t>ItemName</a:t>
            </a:r>
            <a:r>
              <a:rPr lang="en-US" sz="1600" dirty="0">
                <a:solidFill>
                  <a:srgbClr val="000000"/>
                </a:solidFill>
                <a:latin typeface="Arial" panose="020B0604020202020204" pitchFamily="34" charset="0"/>
              </a:rPr>
              <a:t>": "hamburger", "Price":9.50, "Qty": 1}]</a:t>
            </a:r>
          </a:p>
          <a:p>
            <a:pPr marL="609585" lvl="1" defTabSz="1219170"/>
            <a:r>
              <a:rPr lang="en-US" sz="1600" dirty="0">
                <a:solidFill>
                  <a:srgbClr val="000000"/>
                </a:solidFill>
                <a:latin typeface="Arial" panose="020B0604020202020204" pitchFamily="34" charset="0"/>
              </a:rPr>
              <a:t>}]</a:t>
            </a:r>
          </a:p>
          <a:p>
            <a:pPr defTabSz="1219170"/>
            <a:r>
              <a:rPr lang="en-US" sz="1600" dirty="0">
                <a:solidFill>
                  <a:srgbClr val="000000"/>
                </a:solidFill>
                <a:latin typeface="Arial" panose="020B0604020202020204" pitchFamily="34" charset="0"/>
              </a:rPr>
              <a:t>}</a:t>
            </a:r>
          </a:p>
        </p:txBody>
      </p:sp>
      <p:sp>
        <p:nvSpPr>
          <p:cNvPr id="11" name="TextBox 10">
            <a:extLst>
              <a:ext uri="{FF2B5EF4-FFF2-40B4-BE49-F238E27FC236}">
                <a16:creationId xmlns:a16="http://schemas.microsoft.com/office/drawing/2014/main" id="{EE5AFDE3-B53F-454A-BD2B-804E85D298FA}"/>
              </a:ext>
            </a:extLst>
          </p:cNvPr>
          <p:cNvSpPr txBox="1"/>
          <p:nvPr/>
        </p:nvSpPr>
        <p:spPr>
          <a:xfrm>
            <a:off x="6658597" y="1824165"/>
            <a:ext cx="4551385" cy="923330"/>
          </a:xfrm>
          <a:prstGeom prst="rect">
            <a:avLst/>
          </a:prstGeom>
          <a:noFill/>
        </p:spPr>
        <p:txBody>
          <a:bodyPr wrap="square" lIns="0" tIns="0" rIns="0" bIns="0" rtlCol="0">
            <a:spAutoFit/>
          </a:bodyPr>
          <a:lstStyle/>
          <a:p>
            <a:pPr defTabSz="1219170"/>
            <a:r>
              <a:rPr lang="ja-JP" altLang="en-US" sz="2000" b="1" dirty="0">
                <a:gradFill>
                  <a:gsLst>
                    <a:gs pos="2917">
                      <a:srgbClr val="000000"/>
                    </a:gs>
                    <a:gs pos="30000">
                      <a:srgbClr val="000000"/>
                    </a:gs>
                  </a:gsLst>
                  <a:lin ang="5400000" scaled="0"/>
                </a:gradFill>
                <a:latin typeface="Arial" panose="020B0604020202020204" pitchFamily="34" charset="0"/>
              </a:rPr>
              <a:t>包含で定義してしまうと</a:t>
            </a:r>
            <a:r>
              <a:rPr lang="en-US" altLang="ja-JP" sz="2000" b="1" dirty="0">
                <a:gradFill>
                  <a:gsLst>
                    <a:gs pos="2917">
                      <a:srgbClr val="000000"/>
                    </a:gs>
                    <a:gs pos="30000">
                      <a:srgbClr val="000000"/>
                    </a:gs>
                  </a:gsLst>
                  <a:lin ang="5400000" scaled="0"/>
                </a:gradFill>
                <a:latin typeface="Arial" panose="020B0604020202020204" pitchFamily="34" charset="0"/>
              </a:rPr>
              <a:t>…</a:t>
            </a:r>
            <a:br>
              <a:rPr lang="en-US" altLang="ja-JP" sz="2000" b="1" dirty="0">
                <a:gradFill>
                  <a:gsLst>
                    <a:gs pos="2917">
                      <a:srgbClr val="000000"/>
                    </a:gs>
                    <a:gs pos="30000">
                      <a:srgbClr val="000000"/>
                    </a:gs>
                  </a:gsLst>
                  <a:lin ang="5400000" scaled="0"/>
                </a:gradFill>
                <a:latin typeface="Arial" panose="020B0604020202020204" pitchFamily="34" charset="0"/>
              </a:rPr>
            </a:br>
            <a:r>
              <a:rPr lang="en-US" altLang="ja-JP" sz="2000" b="1" dirty="0">
                <a:gradFill>
                  <a:gsLst>
                    <a:gs pos="2917">
                      <a:srgbClr val="000000"/>
                    </a:gs>
                    <a:gs pos="30000">
                      <a:srgbClr val="000000"/>
                    </a:gs>
                  </a:gsLst>
                  <a:lin ang="5400000" scaled="0"/>
                </a:gradFill>
                <a:latin typeface="Arial" panose="020B0604020202020204" pitchFamily="34" charset="0"/>
              </a:rPr>
              <a:t>‐</a:t>
            </a:r>
            <a:r>
              <a:rPr lang="ja-JP" altLang="en-US" sz="2000" b="1" dirty="0">
                <a:gradFill>
                  <a:gsLst>
                    <a:gs pos="2917">
                      <a:srgbClr val="000000"/>
                    </a:gs>
                    <a:gs pos="30000">
                      <a:srgbClr val="000000"/>
                    </a:gs>
                  </a:gsLst>
                  <a:lin ang="5400000" scaled="0"/>
                </a:gradFill>
                <a:latin typeface="Arial" panose="020B0604020202020204" pitchFamily="34" charset="0"/>
              </a:rPr>
              <a:t>ドキュメントの書き込み性能の悪化</a:t>
            </a:r>
            <a:endParaRPr lang="en-US" sz="2000" b="1" dirty="0">
              <a:gradFill>
                <a:gsLst>
                  <a:gs pos="2917">
                    <a:srgbClr val="000000"/>
                  </a:gs>
                  <a:gs pos="30000">
                    <a:srgbClr val="000000"/>
                  </a:gs>
                </a:gsLst>
                <a:lin ang="5400000" scaled="0"/>
              </a:gradFill>
              <a:latin typeface="Arial" panose="020B0604020202020204" pitchFamily="34" charset="0"/>
            </a:endParaRPr>
          </a:p>
          <a:p>
            <a:pPr defTabSz="1219170"/>
            <a:r>
              <a:rPr lang="en-US" altLang="ja-JP" sz="2000" b="1" dirty="0">
                <a:gradFill>
                  <a:gsLst>
                    <a:gs pos="2917">
                      <a:srgbClr val="000000"/>
                    </a:gs>
                    <a:gs pos="30000">
                      <a:srgbClr val="000000"/>
                    </a:gs>
                  </a:gsLst>
                  <a:lin ang="5400000" scaled="0"/>
                </a:gradFill>
                <a:latin typeface="Arial" panose="020B0604020202020204" pitchFamily="34" charset="0"/>
              </a:rPr>
              <a:t>‐</a:t>
            </a:r>
            <a:r>
              <a:rPr lang="ja-JP" altLang="en-US" sz="2000" b="1" dirty="0">
                <a:gradFill>
                  <a:gsLst>
                    <a:gs pos="2917">
                      <a:srgbClr val="000000"/>
                    </a:gs>
                    <a:gs pos="30000">
                      <a:srgbClr val="000000"/>
                    </a:gs>
                  </a:gsLst>
                  <a:lin ang="5400000" scaled="0"/>
                </a:gradFill>
                <a:latin typeface="Arial" panose="020B0604020202020204" pitchFamily="34" charset="0"/>
              </a:rPr>
              <a:t>ドキュメントサイズの制限（２</a:t>
            </a:r>
            <a:r>
              <a:rPr lang="en-US" altLang="ja-JP" sz="2000" b="1" dirty="0">
                <a:gradFill>
                  <a:gsLst>
                    <a:gs pos="2917">
                      <a:srgbClr val="000000"/>
                    </a:gs>
                    <a:gs pos="30000">
                      <a:srgbClr val="000000"/>
                    </a:gs>
                  </a:gsLst>
                  <a:lin ang="5400000" scaled="0"/>
                </a:gradFill>
                <a:latin typeface="Arial" panose="020B0604020202020204" pitchFamily="34" charset="0"/>
              </a:rPr>
              <a:t>MB</a:t>
            </a:r>
            <a:r>
              <a:rPr lang="ja-JP" altLang="en-US" sz="2000" b="1" dirty="0">
                <a:gradFill>
                  <a:gsLst>
                    <a:gs pos="2917">
                      <a:srgbClr val="000000"/>
                    </a:gs>
                    <a:gs pos="30000">
                      <a:srgbClr val="000000"/>
                    </a:gs>
                  </a:gsLst>
                  <a:lin ang="5400000" scaled="0"/>
                </a:gradFill>
                <a:latin typeface="Arial" panose="020B0604020202020204" pitchFamily="34" charset="0"/>
              </a:rPr>
              <a:t>）</a:t>
            </a:r>
            <a:endParaRPr lang="en-US" sz="2000" b="1" dirty="0">
              <a:gradFill>
                <a:gsLst>
                  <a:gs pos="2917">
                    <a:srgbClr val="000000"/>
                  </a:gs>
                  <a:gs pos="30000">
                    <a:srgbClr val="000000"/>
                  </a:gs>
                </a:gsLst>
                <a:lin ang="5400000" scaled="0"/>
              </a:gradFill>
              <a:latin typeface="Arial" panose="020B0604020202020204" pitchFamily="34" charset="0"/>
            </a:endParaRPr>
          </a:p>
        </p:txBody>
      </p:sp>
    </p:spTree>
    <p:extLst>
      <p:ext uri="{BB962C8B-B14F-4D97-AF65-F5344CB8AC3E}">
        <p14:creationId xmlns:p14="http://schemas.microsoft.com/office/powerpoint/2010/main" val="31853825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96EB-77A1-499B-AA5D-C9382F9EA295}"/>
              </a:ext>
            </a:extLst>
          </p:cNvPr>
          <p:cNvSpPr>
            <a:spLocks noGrp="1"/>
          </p:cNvSpPr>
          <p:nvPr>
            <p:ph type="title"/>
          </p:nvPr>
        </p:nvSpPr>
        <p:spPr>
          <a:xfrm>
            <a:off x="0" y="0"/>
            <a:ext cx="10515600" cy="1325563"/>
          </a:xfrm>
        </p:spPr>
        <p:txBody>
          <a:bodyPr>
            <a:normAutofit/>
          </a:bodyPr>
          <a:lstStyle/>
          <a:p>
            <a:r>
              <a:rPr lang="ja-JP" altLang="en-US" sz="4000" dirty="0">
                <a:latin typeface="Arial" panose="020B0604020202020204" pitchFamily="34" charset="0"/>
                <a:cs typeface="Arial" panose="020B0604020202020204" pitchFamily="34" charset="0"/>
              </a:rPr>
              <a:t>参照の場合</a:t>
            </a:r>
            <a:r>
              <a:rPr lang="en-US" sz="4000" dirty="0">
                <a:latin typeface="Arial" panose="020B0604020202020204" pitchFamily="34" charset="0"/>
                <a:cs typeface="Arial" panose="020B0604020202020204" pitchFamily="34" charset="0"/>
              </a:rPr>
              <a:t>#2</a:t>
            </a:r>
          </a:p>
        </p:txBody>
      </p:sp>
      <p:sp>
        <p:nvSpPr>
          <p:cNvPr id="3" name="Text Placeholder 2">
            <a:extLst>
              <a:ext uri="{FF2B5EF4-FFF2-40B4-BE49-F238E27FC236}">
                <a16:creationId xmlns:a16="http://schemas.microsoft.com/office/drawing/2014/main" id="{E4F5DAF0-4E99-4812-AC5D-692BEF079211}"/>
              </a:ext>
            </a:extLst>
          </p:cNvPr>
          <p:cNvSpPr txBox="1">
            <a:spLocks/>
          </p:cNvSpPr>
          <p:nvPr/>
        </p:nvSpPr>
        <p:spPr>
          <a:xfrm>
            <a:off x="680453" y="1325563"/>
            <a:ext cx="11018520" cy="1169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dirty="0"/>
              <a:t>データの更新頻度が異なる</a:t>
            </a:r>
            <a:endParaRPr lang="en-US" dirty="0"/>
          </a:p>
        </p:txBody>
      </p:sp>
      <p:sp>
        <p:nvSpPr>
          <p:cNvPr id="4" name="Rectangle 3">
            <a:extLst>
              <a:ext uri="{FF2B5EF4-FFF2-40B4-BE49-F238E27FC236}">
                <a16:creationId xmlns:a16="http://schemas.microsoft.com/office/drawing/2014/main" id="{B9A59FF8-2C5F-4500-8CAB-69484F283398}"/>
              </a:ext>
            </a:extLst>
          </p:cNvPr>
          <p:cNvSpPr/>
          <p:nvPr/>
        </p:nvSpPr>
        <p:spPr>
          <a:xfrm>
            <a:off x="680454" y="2304433"/>
            <a:ext cx="8376745" cy="3046988"/>
          </a:xfrm>
          <a:prstGeom prst="rect">
            <a:avLst/>
          </a:prstGeom>
        </p:spPr>
        <p:txBody>
          <a:bodyPr wrap="square">
            <a:spAutoFit/>
          </a:bodyPr>
          <a:lstStyle/>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"id": "1",</a:t>
            </a:r>
          </a:p>
          <a:p>
            <a:pPr defTabSz="1219170"/>
            <a:r>
              <a:rPr lang="en-US" sz="2400" dirty="0">
                <a:solidFill>
                  <a:srgbClr val="000000"/>
                </a:solidFill>
                <a:latin typeface="Arial" panose="020B0604020202020204" pitchFamily="34" charset="0"/>
              </a:rPr>
              <a:t>"name": "Alice",</a:t>
            </a:r>
          </a:p>
          <a:p>
            <a:pPr defTabSz="1219170"/>
            <a:r>
              <a:rPr lang="en-US" sz="2400" dirty="0">
                <a:solidFill>
                  <a:srgbClr val="000000"/>
                </a:solidFill>
                <a:latin typeface="Arial" panose="020B0604020202020204" pitchFamily="34" charset="0"/>
              </a:rPr>
              <a:t>"email": "alice@contoso.com",</a:t>
            </a:r>
          </a:p>
          <a:p>
            <a:pPr defTabSz="1219170"/>
            <a:r>
              <a:rPr lang="en-US" sz="2400" dirty="0">
                <a:solidFill>
                  <a:srgbClr val="000000"/>
                </a:solidFill>
                <a:latin typeface="Arial" panose="020B0604020202020204" pitchFamily="34" charset="0"/>
              </a:rPr>
              <a:t>"stats":[</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TotalNumberOrders</a:t>
            </a:r>
            <a:r>
              <a:rPr lang="en-US" sz="2400" dirty="0">
                <a:solidFill>
                  <a:srgbClr val="000000"/>
                </a:solidFill>
                <a:highlight>
                  <a:srgbClr val="FFFF00"/>
                </a:highlight>
                <a:latin typeface="Arial" panose="020B0604020202020204" pitchFamily="34" charset="0"/>
              </a:rPr>
              <a:t>": 100}, </a:t>
            </a:r>
          </a:p>
          <a:p>
            <a:pPr marL="609585" lvl="1" defTabSz="1219170"/>
            <a:r>
              <a:rPr lang="en-US" sz="2400" dirty="0">
                <a:solidFill>
                  <a:srgbClr val="000000"/>
                </a:solidFill>
                <a:highlight>
                  <a:srgbClr val="FFFF00"/>
                </a:highlight>
                <a:latin typeface="Arial" panose="020B0604020202020204" pitchFamily="34" charset="0"/>
              </a:rPr>
              <a:t>{"</a:t>
            </a:r>
            <a:r>
              <a:rPr lang="en-US" sz="2400" dirty="0" err="1">
                <a:solidFill>
                  <a:srgbClr val="000000"/>
                </a:solidFill>
                <a:highlight>
                  <a:srgbClr val="FFFF00"/>
                </a:highlight>
                <a:latin typeface="Arial" panose="020B0604020202020204" pitchFamily="34" charset="0"/>
              </a:rPr>
              <a:t>TotalAmountSpent</a:t>
            </a:r>
            <a:r>
              <a:rPr lang="en-US" sz="2400" dirty="0">
                <a:solidFill>
                  <a:srgbClr val="000000"/>
                </a:solidFill>
                <a:highlight>
                  <a:srgbClr val="FFFF00"/>
                </a:highlight>
                <a:latin typeface="Arial" panose="020B0604020202020204" pitchFamily="34" charset="0"/>
              </a:rPr>
              <a:t>": 550}]</a:t>
            </a:r>
          </a:p>
          <a:p>
            <a:pPr defTabSz="1219170"/>
            <a:r>
              <a:rPr lang="en-US" sz="2400" dirty="0">
                <a:solidFill>
                  <a:srgbClr val="000000"/>
                </a:solidFill>
                <a:latin typeface="Arial" panose="020B0604020202020204" pitchFamily="34" charset="0"/>
              </a:rPr>
              <a:t>}</a:t>
            </a:r>
          </a:p>
        </p:txBody>
      </p:sp>
      <p:sp>
        <p:nvSpPr>
          <p:cNvPr id="5" name="TextBox 4">
            <a:extLst>
              <a:ext uri="{FF2B5EF4-FFF2-40B4-BE49-F238E27FC236}">
                <a16:creationId xmlns:a16="http://schemas.microsoft.com/office/drawing/2014/main" id="{E8D93BEF-D94B-495A-8EA5-8E954026DAE6}"/>
              </a:ext>
            </a:extLst>
          </p:cNvPr>
          <p:cNvSpPr txBox="1"/>
          <p:nvPr/>
        </p:nvSpPr>
        <p:spPr>
          <a:xfrm>
            <a:off x="7156788" y="2282572"/>
            <a:ext cx="4395053" cy="1641731"/>
          </a:xfrm>
          <a:prstGeom prst="rect">
            <a:avLst/>
          </a:prstGeom>
          <a:noFill/>
        </p:spPr>
        <p:txBody>
          <a:bodyPr wrap="square" lIns="0" tIns="0" rIns="0" bIns="0" rtlCol="0">
            <a:spAutoFit/>
          </a:bodyPr>
          <a:lstStyle/>
          <a:p>
            <a:pPr defTabSz="1219170"/>
            <a:r>
              <a:rPr lang="ja-JP" altLang="en-US" sz="2667" b="1" dirty="0">
                <a:gradFill>
                  <a:gsLst>
                    <a:gs pos="2917">
                      <a:srgbClr val="000000"/>
                    </a:gs>
                    <a:gs pos="30000">
                      <a:srgbClr val="000000"/>
                    </a:gs>
                  </a:gsLst>
                  <a:lin ang="5400000" scaled="0"/>
                </a:gradFill>
                <a:latin typeface="Arial" panose="020B0604020202020204" pitchFamily="34" charset="0"/>
              </a:rPr>
              <a:t>オーダー数や使用量は</a:t>
            </a:r>
            <a:r>
              <a:rPr lang="en-US" altLang="ja-JP" sz="2667" b="1" dirty="0">
                <a:gradFill>
                  <a:gsLst>
                    <a:gs pos="2917">
                      <a:srgbClr val="000000"/>
                    </a:gs>
                    <a:gs pos="30000">
                      <a:srgbClr val="000000"/>
                    </a:gs>
                  </a:gsLst>
                  <a:lin ang="5400000" scaled="0"/>
                </a:gradFill>
                <a:latin typeface="Arial" panose="020B0604020202020204" pitchFamily="34" charset="0"/>
              </a:rPr>
              <a:t>email</a:t>
            </a:r>
            <a:r>
              <a:rPr lang="ja-JP" altLang="en-US" sz="2667" b="1" dirty="0">
                <a:gradFill>
                  <a:gsLst>
                    <a:gs pos="2917">
                      <a:srgbClr val="000000"/>
                    </a:gs>
                    <a:gs pos="30000">
                      <a:srgbClr val="000000"/>
                    </a:gs>
                  </a:gsLst>
                  <a:lin ang="5400000" scaled="0"/>
                </a:gradFill>
                <a:latin typeface="Arial" panose="020B0604020202020204" pitchFamily="34" charset="0"/>
              </a:rPr>
              <a:t>とは更新頻度が異なるため、独立したドキュメントを参照するべき</a:t>
            </a:r>
            <a:endParaRPr lang="en-US" sz="2667" b="1" dirty="0">
              <a:gradFill>
                <a:gsLst>
                  <a:gs pos="2917">
                    <a:srgbClr val="000000"/>
                  </a:gs>
                  <a:gs pos="30000">
                    <a:srgbClr val="000000"/>
                  </a:gs>
                </a:gsLst>
                <a:lin ang="5400000" scaled="0"/>
              </a:gradFill>
              <a:latin typeface="Arial" panose="020B0604020202020204" pitchFamily="34" charset="0"/>
            </a:endParaRPr>
          </a:p>
        </p:txBody>
      </p:sp>
    </p:spTree>
    <p:extLst>
      <p:ext uri="{BB962C8B-B14F-4D97-AF65-F5344CB8AC3E}">
        <p14:creationId xmlns:p14="http://schemas.microsoft.com/office/powerpoint/2010/main" val="2684687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9AC6-2E79-42AF-A13D-8099681CD6AD}"/>
              </a:ext>
            </a:extLst>
          </p:cNvPr>
          <p:cNvSpPr>
            <a:spLocks noGrp="1"/>
          </p:cNvSpPr>
          <p:nvPr>
            <p:ph type="title"/>
          </p:nvPr>
        </p:nvSpPr>
        <p:spPr>
          <a:xfrm>
            <a:off x="0" y="14673"/>
            <a:ext cx="6876299" cy="817275"/>
          </a:xfrm>
        </p:spPr>
        <p:txBody>
          <a:bodyPr>
            <a:normAutofit/>
          </a:bodyPr>
          <a:lstStyle/>
          <a:p>
            <a:r>
              <a:rPr lang="ja-JP" altLang="en-US" sz="4000" dirty="0">
                <a:latin typeface="Arial" panose="020B0604020202020204" pitchFamily="34" charset="0"/>
                <a:cs typeface="Arial" panose="020B0604020202020204" pitchFamily="34" charset="0"/>
              </a:rPr>
              <a:t>参照の場合</a:t>
            </a:r>
            <a:r>
              <a:rPr lang="en-US" sz="4000" dirty="0">
                <a:latin typeface="Arial" panose="020B0604020202020204" pitchFamily="34" charset="0"/>
                <a:cs typeface="Arial" panose="020B0604020202020204" pitchFamily="34" charset="0"/>
              </a:rPr>
              <a:t>#3</a:t>
            </a:r>
          </a:p>
        </p:txBody>
      </p:sp>
      <p:sp>
        <p:nvSpPr>
          <p:cNvPr id="3" name="Text Placeholder 2">
            <a:extLst>
              <a:ext uri="{FF2B5EF4-FFF2-40B4-BE49-F238E27FC236}">
                <a16:creationId xmlns:a16="http://schemas.microsoft.com/office/drawing/2014/main" id="{E9C50650-8FE5-4845-BC94-39972A9D92EC}"/>
              </a:ext>
            </a:extLst>
          </p:cNvPr>
          <p:cNvSpPr txBox="1">
            <a:spLocks/>
          </p:cNvSpPr>
          <p:nvPr/>
        </p:nvSpPr>
        <p:spPr>
          <a:xfrm>
            <a:off x="487680" y="1339518"/>
            <a:ext cx="11018520" cy="6799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N:N</a:t>
            </a:r>
            <a:r>
              <a:rPr lang="ja-JP" altLang="en-US" dirty="0"/>
              <a:t>の場合</a:t>
            </a: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D64076DE-D427-47D7-BD61-FE92AB67D4AC}"/>
              </a:ext>
            </a:extLst>
          </p:cNvPr>
          <p:cNvSpPr/>
          <p:nvPr/>
        </p:nvSpPr>
        <p:spPr>
          <a:xfrm>
            <a:off x="487680" y="1840908"/>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"name": "Alice",</a:t>
            </a:r>
          </a:p>
          <a:p>
            <a:pPr defTabSz="1219170"/>
            <a:r>
              <a:rPr lang="en-US" dirty="0">
                <a:solidFill>
                  <a:srgbClr val="000000"/>
                </a:solidFill>
                <a:latin typeface="Arial" panose="020B0604020202020204" pitchFamily="34" charset="0"/>
              </a:rPr>
              <a:t>    "email": "alice@contoso.com",</a:t>
            </a:r>
          </a:p>
          <a:p>
            <a:pPr defTabSz="1219170"/>
            <a:r>
              <a:rPr lang="en-US" dirty="0">
                <a:solidFill>
                  <a:srgbClr val="000000"/>
                </a:solidFill>
                <a:latin typeface="Arial" panose="020B0604020202020204" pitchFamily="34" charset="0"/>
              </a:rPr>
              <a:t>    "sessions":[</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DAE29BCA-3D0B-40BE-9BF5-6527CD244C1B}"/>
              </a:ext>
            </a:extLst>
          </p:cNvPr>
          <p:cNvSpPr/>
          <p:nvPr/>
        </p:nvSpPr>
        <p:spPr>
          <a:xfrm>
            <a:off x="487680" y="4321153"/>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"name": "Bob",</a:t>
            </a:r>
          </a:p>
          <a:p>
            <a:pPr defTabSz="1219170"/>
            <a:r>
              <a:rPr lang="en-US" dirty="0">
                <a:solidFill>
                  <a:srgbClr val="000000"/>
                </a:solidFill>
                <a:latin typeface="Arial" panose="020B0604020202020204" pitchFamily="34" charset="0"/>
              </a:rPr>
              <a:t>    "email": "bob@contoso.com",</a:t>
            </a:r>
          </a:p>
          <a:p>
            <a:pPr defTabSz="1219170"/>
            <a:r>
              <a:rPr lang="en-US" dirty="0">
                <a:solidFill>
                  <a:srgbClr val="000000"/>
                </a:solidFill>
                <a:latin typeface="Arial" panose="020B0604020202020204" pitchFamily="34" charset="0"/>
              </a:rPr>
              <a:t>    "sessions":[</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"session4"}</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6" name="Rectangle 5">
            <a:extLst>
              <a:ext uri="{FF2B5EF4-FFF2-40B4-BE49-F238E27FC236}">
                <a16:creationId xmlns:a16="http://schemas.microsoft.com/office/drawing/2014/main" id="{DB1FBDFB-F6A7-44D2-BFD3-1037C130F044}"/>
              </a:ext>
            </a:extLst>
          </p:cNvPr>
          <p:cNvSpPr/>
          <p:nvPr/>
        </p:nvSpPr>
        <p:spPr>
          <a:xfrm>
            <a:off x="7945120" y="2390531"/>
            <a:ext cx="3972560" cy="2585323"/>
          </a:xfrm>
          <a:prstGeom prst="rect">
            <a:avLst/>
          </a:prstGeom>
          <a:ln>
            <a:solidFill>
              <a:schemeClr val="accent4"/>
            </a:solidFill>
          </a:ln>
        </p:spPr>
        <p:txBody>
          <a:bodyPr wrap="square">
            <a:spAutoFit/>
          </a:bodyPr>
          <a:lstStyle/>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"name": "Modelling Data 101",</a:t>
            </a:r>
          </a:p>
          <a:p>
            <a:pPr defTabSz="1219170"/>
            <a:r>
              <a:rPr lang="en-US" dirty="0">
                <a:solidFill>
                  <a:srgbClr val="000000"/>
                </a:solidFill>
                <a:latin typeface="Arial" panose="020B0604020202020204" pitchFamily="34" charset="0"/>
              </a:rPr>
              <a:t>    "speakers":[</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cxnSp>
        <p:nvCxnSpPr>
          <p:cNvPr id="7" name="Straight Connector 6">
            <a:extLst>
              <a:ext uri="{FF2B5EF4-FFF2-40B4-BE49-F238E27FC236}">
                <a16:creationId xmlns:a16="http://schemas.microsoft.com/office/drawing/2014/main" id="{C90E3B11-E1B0-4AA9-87E3-79137301F065}"/>
              </a:ext>
            </a:extLst>
          </p:cNvPr>
          <p:cNvCxnSpPr/>
          <p:nvPr/>
        </p:nvCxnSpPr>
        <p:spPr>
          <a:xfrm>
            <a:off x="2661920" y="2353505"/>
            <a:ext cx="5933440" cy="1869440"/>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FB0E152-BA6C-4BEC-9291-760DDF784A76}"/>
              </a:ext>
            </a:extLst>
          </p:cNvPr>
          <p:cNvCxnSpPr>
            <a:cxnSpLocks/>
          </p:cNvCxnSpPr>
          <p:nvPr/>
        </p:nvCxnSpPr>
        <p:spPr>
          <a:xfrm flipV="1">
            <a:off x="2499360" y="4185920"/>
            <a:ext cx="6045200" cy="667408"/>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A7F607D-8792-4B0D-9DFD-F68A3293178C}"/>
              </a:ext>
            </a:extLst>
          </p:cNvPr>
          <p:cNvSpPr txBox="1"/>
          <p:nvPr/>
        </p:nvSpPr>
        <p:spPr>
          <a:xfrm>
            <a:off x="6934735" y="5171389"/>
            <a:ext cx="5608320" cy="1231106"/>
          </a:xfrm>
          <a:prstGeom prst="rect">
            <a:avLst/>
          </a:prstGeom>
          <a:noFill/>
        </p:spPr>
        <p:txBody>
          <a:bodyPr wrap="square" lIns="0" tIns="0" rIns="0" bIns="0" rtlCol="0">
            <a:spAutoFit/>
          </a:bodyPr>
          <a:lstStyle/>
          <a:p>
            <a:pPr defTabSz="1219170"/>
            <a:r>
              <a:rPr lang="ja-JP" altLang="en-US" sz="2000" dirty="0">
                <a:gradFill>
                  <a:gsLst>
                    <a:gs pos="2917">
                      <a:srgbClr val="000000"/>
                    </a:gs>
                    <a:gs pos="30000">
                      <a:srgbClr val="000000"/>
                    </a:gs>
                  </a:gsLst>
                  <a:lin ang="5400000" scaled="0"/>
                </a:gradFill>
                <a:latin typeface="Arial" panose="020B0604020202020204" pitchFamily="34" charset="0"/>
              </a:rPr>
              <a:t>スピーカーは複数のセッション、</a:t>
            </a:r>
            <a:endParaRPr lang="en-US" altLang="ja-JP" sz="2000" dirty="0">
              <a:gradFill>
                <a:gsLst>
                  <a:gs pos="2917">
                    <a:srgbClr val="000000"/>
                  </a:gs>
                  <a:gs pos="30000">
                    <a:srgbClr val="000000"/>
                  </a:gs>
                </a:gsLst>
                <a:lin ang="5400000" scaled="0"/>
              </a:gradFill>
              <a:latin typeface="Arial" panose="020B0604020202020204" pitchFamily="34" charset="0"/>
            </a:endParaRPr>
          </a:p>
          <a:p>
            <a:pPr defTabSz="1219170"/>
            <a:r>
              <a:rPr lang="ja-JP" altLang="en-US" sz="2000" dirty="0">
                <a:gradFill>
                  <a:gsLst>
                    <a:gs pos="2917">
                      <a:srgbClr val="000000"/>
                    </a:gs>
                    <a:gs pos="30000">
                      <a:srgbClr val="000000"/>
                    </a:gs>
                  </a:gsLst>
                  <a:lin ang="5400000" scaled="0"/>
                </a:gradFill>
                <a:latin typeface="Arial" panose="020B0604020202020204" pitchFamily="34" charset="0"/>
              </a:rPr>
              <a:t>セッションは複数のスピーカーと</a:t>
            </a:r>
            <a:endParaRPr lang="en-US" altLang="ja-JP" sz="2000" dirty="0">
              <a:gradFill>
                <a:gsLst>
                  <a:gs pos="2917">
                    <a:srgbClr val="000000"/>
                  </a:gs>
                  <a:gs pos="30000">
                    <a:srgbClr val="000000"/>
                  </a:gs>
                </a:gsLst>
                <a:lin ang="5400000" scaled="0"/>
              </a:gradFill>
              <a:latin typeface="Arial" panose="020B0604020202020204" pitchFamily="34" charset="0"/>
            </a:endParaRPr>
          </a:p>
          <a:p>
            <a:pPr defTabSz="1219170"/>
            <a:r>
              <a:rPr lang="ja-JP" altLang="en-US" sz="2000" dirty="0">
                <a:gradFill>
                  <a:gsLst>
                    <a:gs pos="2917">
                      <a:srgbClr val="000000"/>
                    </a:gs>
                    <a:gs pos="30000">
                      <a:srgbClr val="000000"/>
                    </a:gs>
                  </a:gsLst>
                  <a:lin ang="5400000" scaled="0"/>
                </a:gradFill>
                <a:latin typeface="Arial" panose="020B0604020202020204" pitchFamily="34" charset="0"/>
              </a:rPr>
              <a:t>関連するので、それぞれ異なる</a:t>
            </a:r>
            <a:endParaRPr lang="en-US" altLang="ja-JP" sz="2000" dirty="0">
              <a:gradFill>
                <a:gsLst>
                  <a:gs pos="2917">
                    <a:srgbClr val="000000"/>
                  </a:gs>
                  <a:gs pos="30000">
                    <a:srgbClr val="000000"/>
                  </a:gs>
                </a:gsLst>
                <a:lin ang="5400000" scaled="0"/>
              </a:gradFill>
              <a:latin typeface="Arial" panose="020B0604020202020204" pitchFamily="34" charset="0"/>
            </a:endParaRPr>
          </a:p>
          <a:p>
            <a:pPr defTabSz="1219170"/>
            <a:r>
              <a:rPr lang="ja-JP" altLang="en-US" sz="2000" dirty="0">
                <a:gradFill>
                  <a:gsLst>
                    <a:gs pos="2917">
                      <a:srgbClr val="000000"/>
                    </a:gs>
                    <a:gs pos="30000">
                      <a:srgbClr val="000000"/>
                    </a:gs>
                  </a:gsLst>
                  <a:lin ang="5400000" scaled="0"/>
                </a:gradFill>
                <a:latin typeface="Arial" panose="020B0604020202020204" pitchFamily="34" charset="0"/>
              </a:rPr>
              <a:t>ドキュメントで定義する</a:t>
            </a:r>
            <a:endParaRPr lang="en-US" sz="2000" dirty="0">
              <a:gradFill>
                <a:gsLst>
                  <a:gs pos="2917">
                    <a:srgbClr val="000000"/>
                  </a:gs>
                  <a:gs pos="30000">
                    <a:srgbClr val="000000"/>
                  </a:gs>
                </a:gsLst>
                <a:lin ang="5400000" scaled="0"/>
              </a:gradFill>
              <a:latin typeface="Arial" panose="020B0604020202020204" pitchFamily="34" charset="0"/>
            </a:endParaRPr>
          </a:p>
        </p:txBody>
      </p:sp>
    </p:spTree>
    <p:extLst>
      <p:ext uri="{BB962C8B-B14F-4D97-AF65-F5344CB8AC3E}">
        <p14:creationId xmlns:p14="http://schemas.microsoft.com/office/powerpoint/2010/main" val="31168038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9CDC-AF05-40B4-9023-DC59BB19424E}"/>
              </a:ext>
            </a:extLst>
          </p:cNvPr>
          <p:cNvSpPr>
            <a:spLocks noGrp="1"/>
          </p:cNvSpPr>
          <p:nvPr>
            <p:ph type="title"/>
          </p:nvPr>
        </p:nvSpPr>
        <p:spPr>
          <a:xfrm>
            <a:off x="0" y="-10161"/>
            <a:ext cx="10515600" cy="1325563"/>
          </a:xfrm>
        </p:spPr>
        <p:txBody>
          <a:bodyPr/>
          <a:lstStyle/>
          <a:p>
            <a:r>
              <a:rPr lang="ja-JP" altLang="en-US" dirty="0">
                <a:latin typeface="Arial" panose="020B0604020202020204" pitchFamily="34" charset="0"/>
                <a:cs typeface="Arial" panose="020B0604020202020204" pitchFamily="34" charset="0"/>
              </a:rPr>
              <a:t>参照</a:t>
            </a:r>
            <a:r>
              <a:rPr lang="ja-JP" altLang="en-US" sz="4400" dirty="0">
                <a:latin typeface="Arial" panose="020B0604020202020204" pitchFamily="34" charset="0"/>
                <a:cs typeface="Arial" panose="020B0604020202020204" pitchFamily="34" charset="0"/>
              </a:rPr>
              <a:t>の場合</a:t>
            </a:r>
            <a:r>
              <a:rPr lang="en-US" dirty="0">
                <a:latin typeface="Arial" panose="020B0604020202020204" pitchFamily="34" charset="0"/>
                <a:cs typeface="Arial" panose="020B0604020202020204" pitchFamily="34" charset="0"/>
              </a:rPr>
              <a:t>#4</a:t>
            </a:r>
          </a:p>
        </p:txBody>
      </p:sp>
      <p:sp>
        <p:nvSpPr>
          <p:cNvPr id="3" name="Text Placeholder 2">
            <a:extLst>
              <a:ext uri="{FF2B5EF4-FFF2-40B4-BE49-F238E27FC236}">
                <a16:creationId xmlns:a16="http://schemas.microsoft.com/office/drawing/2014/main" id="{FB3CD2E6-F268-4F5B-B839-E439A072EAAA}"/>
              </a:ext>
            </a:extLst>
          </p:cNvPr>
          <p:cNvSpPr txBox="1">
            <a:spLocks/>
          </p:cNvSpPr>
          <p:nvPr/>
        </p:nvSpPr>
        <p:spPr>
          <a:xfrm>
            <a:off x="0" y="1202807"/>
            <a:ext cx="11018520" cy="5589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dirty="0">
                <a:latin typeface="Arial" panose="020B0604020202020204" pitchFamily="34" charset="0"/>
                <a:cs typeface="Arial" panose="020B0604020202020204" pitchFamily="34" charset="0"/>
              </a:rPr>
              <a:t>複数のドキュメントから参照されるデータ</a:t>
            </a: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6EFC6FEB-0842-40E7-B25A-D3E45BD7FC2A}"/>
              </a:ext>
            </a:extLst>
          </p:cNvPr>
          <p:cNvSpPr/>
          <p:nvPr/>
        </p:nvSpPr>
        <p:spPr>
          <a:xfrm>
            <a:off x="198922" y="1675695"/>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"name": "Alice",</a:t>
            </a:r>
          </a:p>
          <a:p>
            <a:pPr defTabSz="1219170"/>
            <a:r>
              <a:rPr lang="en-US" dirty="0">
                <a:solidFill>
                  <a:srgbClr val="000000"/>
                </a:solidFill>
                <a:latin typeface="Arial" panose="020B0604020202020204" pitchFamily="34" charset="0"/>
              </a:rPr>
              <a:t>    "email": "alice@contoso.com",</a:t>
            </a:r>
          </a:p>
          <a:p>
            <a:pPr defTabSz="1219170"/>
            <a:r>
              <a:rPr lang="en-US" dirty="0">
                <a:solidFill>
                  <a:srgbClr val="000000"/>
                </a:solidFill>
                <a:latin typeface="Arial" panose="020B0604020202020204" pitchFamily="34" charset="0"/>
              </a:rPr>
              <a:t>    "</a:t>
            </a:r>
            <a:r>
              <a:rPr lang="en-US" dirty="0">
                <a:solidFill>
                  <a:srgbClr val="000000"/>
                </a:solidFill>
                <a:highlight>
                  <a:srgbClr val="00FF00"/>
                </a:highlight>
                <a:latin typeface="Arial" panose="020B0604020202020204" pitchFamily="34" charset="0"/>
              </a:rPr>
              <a:t>sessions</a:t>
            </a:r>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253477F8-26DE-4A39-981B-4F2FFEE0D957}"/>
              </a:ext>
            </a:extLst>
          </p:cNvPr>
          <p:cNvSpPr/>
          <p:nvPr/>
        </p:nvSpPr>
        <p:spPr>
          <a:xfrm>
            <a:off x="198922" y="4267745"/>
            <a:ext cx="6096000" cy="2585323"/>
          </a:xfrm>
          <a:prstGeom prst="rect">
            <a:avLst/>
          </a:prstGeom>
          <a:ln>
            <a:solidFill>
              <a:schemeClr val="accent1"/>
            </a:solidFill>
          </a:ln>
        </p:spPr>
        <p:txBody>
          <a:bodyPr>
            <a:spAutoFit/>
          </a:bodyPr>
          <a:lstStyle/>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“attendee1",</a:t>
            </a:r>
          </a:p>
          <a:p>
            <a:pPr defTabSz="1219170"/>
            <a:r>
              <a:rPr lang="en-US" dirty="0">
                <a:solidFill>
                  <a:srgbClr val="000000"/>
                </a:solidFill>
                <a:latin typeface="Arial" panose="020B0604020202020204" pitchFamily="34" charset="0"/>
              </a:rPr>
              <a:t>    "name": “Eve",</a:t>
            </a:r>
          </a:p>
          <a:p>
            <a:pPr defTabSz="1219170"/>
            <a:r>
              <a:rPr lang="en-US" dirty="0">
                <a:solidFill>
                  <a:srgbClr val="000000"/>
                </a:solidFill>
                <a:latin typeface="Arial" panose="020B0604020202020204" pitchFamily="34" charset="0"/>
              </a:rPr>
              <a:t>    "email": “eve@contoso.com",</a:t>
            </a:r>
          </a:p>
          <a:p>
            <a:pPr defTabSz="1219170"/>
            <a:r>
              <a:rPr lang="en-US" dirty="0">
                <a:solidFill>
                  <a:srgbClr val="000000"/>
                </a:solidFill>
                <a:latin typeface="Arial" panose="020B0604020202020204" pitchFamily="34" charset="0"/>
              </a:rPr>
              <a:t>    “</a:t>
            </a:r>
            <a:r>
              <a:rPr lang="en-US" dirty="0" err="1">
                <a:solidFill>
                  <a:srgbClr val="000000"/>
                </a:solidFill>
                <a:highlight>
                  <a:srgbClr val="FFFF00"/>
                </a:highlight>
                <a:latin typeface="Arial" panose="020B0604020202020204" pitchFamily="34" charset="0"/>
              </a:rPr>
              <a:t>bookmarkedSessions</a:t>
            </a:r>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{"id": "session4"}</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sp>
        <p:nvSpPr>
          <p:cNvPr id="6" name="Rectangle 5">
            <a:extLst>
              <a:ext uri="{FF2B5EF4-FFF2-40B4-BE49-F238E27FC236}">
                <a16:creationId xmlns:a16="http://schemas.microsoft.com/office/drawing/2014/main" id="{FF47328A-CEFA-481F-A6B1-637EA5F28194}"/>
              </a:ext>
            </a:extLst>
          </p:cNvPr>
          <p:cNvSpPr/>
          <p:nvPr/>
        </p:nvSpPr>
        <p:spPr>
          <a:xfrm>
            <a:off x="7656362" y="2311410"/>
            <a:ext cx="3972560" cy="2585323"/>
          </a:xfrm>
          <a:prstGeom prst="rect">
            <a:avLst/>
          </a:prstGeom>
          <a:ln>
            <a:solidFill>
              <a:schemeClr val="accent4"/>
            </a:solidFill>
          </a:ln>
        </p:spPr>
        <p:txBody>
          <a:bodyPr wrap="square">
            <a:spAutoFit/>
          </a:bodyPr>
          <a:lstStyle/>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    "id": "session1",</a:t>
            </a:r>
          </a:p>
          <a:p>
            <a:pPr defTabSz="1219170"/>
            <a:r>
              <a:rPr lang="en-US" dirty="0">
                <a:solidFill>
                  <a:srgbClr val="000000"/>
                </a:solidFill>
                <a:latin typeface="Arial" panose="020B0604020202020204" pitchFamily="34" charset="0"/>
              </a:rPr>
              <a:t>    "name": "Modelling Data 101",</a:t>
            </a:r>
          </a:p>
          <a:p>
            <a:pPr defTabSz="1219170"/>
            <a:r>
              <a:rPr lang="en-US" dirty="0">
                <a:solidFill>
                  <a:srgbClr val="000000"/>
                </a:solidFill>
                <a:latin typeface="Arial" panose="020B0604020202020204" pitchFamily="34" charset="0"/>
              </a:rPr>
              <a:t>    "speakers":[</a:t>
            </a:r>
          </a:p>
          <a:p>
            <a:pPr defTabSz="1219170"/>
            <a:r>
              <a:rPr lang="en-US" dirty="0">
                <a:solidFill>
                  <a:srgbClr val="000000"/>
                </a:solidFill>
                <a:latin typeface="Arial" panose="020B0604020202020204" pitchFamily="34" charset="0"/>
              </a:rPr>
              <a:t>        {"id": "speaker1"},</a:t>
            </a:r>
          </a:p>
          <a:p>
            <a:pPr defTabSz="1219170"/>
            <a:r>
              <a:rPr lang="en-US" dirty="0">
                <a:solidFill>
                  <a:srgbClr val="000000"/>
                </a:solidFill>
                <a:latin typeface="Arial" panose="020B0604020202020204" pitchFamily="34" charset="0"/>
              </a:rPr>
              <a:t>        {"id": "speaker2"}</a:t>
            </a:r>
          </a:p>
          <a:p>
            <a:pPr defTabSz="1219170"/>
            <a:r>
              <a:rPr lang="en-US" dirty="0">
                <a:solidFill>
                  <a:srgbClr val="000000"/>
                </a:solidFill>
                <a:latin typeface="Arial" panose="020B0604020202020204" pitchFamily="34" charset="0"/>
              </a:rPr>
              <a:t>    ]</a:t>
            </a:r>
          </a:p>
          <a:p>
            <a:pPr defTabSz="1219170"/>
            <a:r>
              <a:rPr lang="en-US" dirty="0">
                <a:solidFill>
                  <a:srgbClr val="000000"/>
                </a:solidFill>
                <a:latin typeface="Arial" panose="020B0604020202020204" pitchFamily="34" charset="0"/>
              </a:rPr>
              <a:t>}</a:t>
            </a:r>
          </a:p>
        </p:txBody>
      </p:sp>
      <p:cxnSp>
        <p:nvCxnSpPr>
          <p:cNvPr id="7" name="Straight Connector 6">
            <a:extLst>
              <a:ext uri="{FF2B5EF4-FFF2-40B4-BE49-F238E27FC236}">
                <a16:creationId xmlns:a16="http://schemas.microsoft.com/office/drawing/2014/main" id="{3093E786-987F-4E42-ACC1-03643403F43B}"/>
              </a:ext>
            </a:extLst>
          </p:cNvPr>
          <p:cNvCxnSpPr>
            <a:cxnSpLocks/>
          </p:cNvCxnSpPr>
          <p:nvPr/>
        </p:nvCxnSpPr>
        <p:spPr>
          <a:xfrm>
            <a:off x="2210602" y="2237359"/>
            <a:ext cx="5886651" cy="1666119"/>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1979ABF-CB28-4571-B574-80CB41BEACC5}"/>
              </a:ext>
            </a:extLst>
          </p:cNvPr>
          <p:cNvCxnSpPr>
            <a:cxnSpLocks/>
          </p:cNvCxnSpPr>
          <p:nvPr/>
        </p:nvCxnSpPr>
        <p:spPr>
          <a:xfrm flipV="1">
            <a:off x="3621505" y="3136402"/>
            <a:ext cx="4271211" cy="23099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84341E1-B3E4-4B0E-9481-3A57B34A2C85}"/>
              </a:ext>
            </a:extLst>
          </p:cNvPr>
          <p:cNvSpPr txBox="1"/>
          <p:nvPr/>
        </p:nvSpPr>
        <p:spPr>
          <a:xfrm>
            <a:off x="7656362" y="5061833"/>
            <a:ext cx="3972560" cy="1231106"/>
          </a:xfrm>
          <a:prstGeom prst="rect">
            <a:avLst/>
          </a:prstGeom>
          <a:noFill/>
        </p:spPr>
        <p:txBody>
          <a:bodyPr wrap="square" lIns="0" tIns="0" rIns="0" bIns="0" rtlCol="0">
            <a:spAutoFit/>
          </a:bodyPr>
          <a:lstStyle/>
          <a:p>
            <a:pPr defTabSz="1219170"/>
            <a:r>
              <a:rPr lang="ja-JP" altLang="en-US" sz="2000" dirty="0">
                <a:gradFill>
                  <a:gsLst>
                    <a:gs pos="2917">
                      <a:srgbClr val="000000"/>
                    </a:gs>
                    <a:gs pos="30000">
                      <a:srgbClr val="000000"/>
                    </a:gs>
                  </a:gsLst>
                  <a:lin ang="5400000" scaled="0"/>
                </a:gradFill>
                <a:latin typeface="Arial" panose="020B0604020202020204" pitchFamily="34" charset="0"/>
              </a:rPr>
              <a:t>セッションはスピーカーと参加者の両方から参照されるので、独立したドキュメントとして定義するべき</a:t>
            </a:r>
            <a:endParaRPr lang="en-US" sz="2000" dirty="0">
              <a:gradFill>
                <a:gsLst>
                  <a:gs pos="2917">
                    <a:srgbClr val="000000"/>
                  </a:gs>
                  <a:gs pos="30000">
                    <a:srgbClr val="000000"/>
                  </a:gs>
                </a:gsLst>
                <a:lin ang="5400000" scaled="0"/>
              </a:gradFill>
              <a:latin typeface="Arial" panose="020B0604020202020204" pitchFamily="34" charset="0"/>
            </a:endParaRPr>
          </a:p>
        </p:txBody>
      </p:sp>
    </p:spTree>
    <p:extLst>
      <p:ext uri="{BB962C8B-B14F-4D97-AF65-F5344CB8AC3E}">
        <p14:creationId xmlns:p14="http://schemas.microsoft.com/office/powerpoint/2010/main" val="32616941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9ACA-4A66-4999-B9D1-DA7E4F52E1D0}"/>
              </a:ext>
            </a:extLst>
          </p:cNvPr>
          <p:cNvSpPr>
            <a:spLocks noGrp="1"/>
          </p:cNvSpPr>
          <p:nvPr>
            <p:ph type="title"/>
          </p:nvPr>
        </p:nvSpPr>
        <p:spPr>
          <a:xfrm>
            <a:off x="9739" y="0"/>
            <a:ext cx="10515600" cy="1325563"/>
          </a:xfrm>
        </p:spPr>
        <p:txBody>
          <a:bodyPr>
            <a:normAutofit/>
          </a:bodyPr>
          <a:lstStyle/>
          <a:p>
            <a:r>
              <a:rPr lang="ja-JP" altLang="en-US" sz="4000" dirty="0">
                <a:latin typeface="Arial" panose="020B0604020202020204" pitchFamily="34" charset="0"/>
                <a:cs typeface="Arial" panose="020B0604020202020204" pitchFamily="34" charset="0"/>
              </a:rPr>
              <a:t>参照の場合</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6B379E9F-0638-4B90-920E-CBAA1E3ED505}"/>
              </a:ext>
            </a:extLst>
          </p:cNvPr>
          <p:cNvSpPr txBox="1">
            <a:spLocks/>
          </p:cNvSpPr>
          <p:nvPr/>
        </p:nvSpPr>
        <p:spPr>
          <a:xfrm>
            <a:off x="445168" y="1600200"/>
            <a:ext cx="10931491" cy="5257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dirty="0">
                <a:latin typeface="Arial" panose="020B0604020202020204" pitchFamily="34" charset="0"/>
                <a:cs typeface="Arial" panose="020B0604020202020204" pitchFamily="34" charset="0"/>
              </a:rPr>
              <a:t>制限のない</a:t>
            </a:r>
            <a:r>
              <a:rPr lang="en-US" altLang="ja-JP" dirty="0">
                <a:latin typeface="Arial" panose="020B0604020202020204" pitchFamily="34" charset="0"/>
                <a:cs typeface="Arial" panose="020B0604020202020204" pitchFamily="34" charset="0"/>
              </a:rPr>
              <a:t>N</a:t>
            </a:r>
            <a:r>
              <a:rPr lang="ja-JP" altLang="en-US" dirty="0">
                <a:latin typeface="Arial" panose="020B0604020202020204" pitchFamily="34" charset="0"/>
                <a:cs typeface="Arial" panose="020B0604020202020204" pitchFamily="34" charset="0"/>
              </a:rPr>
              <a:t>になる</a:t>
            </a:r>
            <a:r>
              <a:rPr lang="en-US" altLang="ja-JP" dirty="0">
                <a:latin typeface="Arial" panose="020B0604020202020204" pitchFamily="34" charset="0"/>
                <a:cs typeface="Arial" panose="020B0604020202020204" pitchFamily="34" charset="0"/>
              </a:rPr>
              <a:t>1:N</a:t>
            </a:r>
            <a:r>
              <a:rPr lang="ja-JP" altLang="en-US" dirty="0">
                <a:latin typeface="Arial" panose="020B0604020202020204" pitchFamily="34" charset="0"/>
                <a:cs typeface="Arial" panose="020B0604020202020204" pitchFamily="34" charset="0"/>
              </a:rPr>
              <a:t>関係</a:t>
            </a:r>
            <a:endParaRPr lang="en-US" dirty="0">
              <a:latin typeface="Arial" panose="020B0604020202020204" pitchFamily="34" charset="0"/>
              <a:cs typeface="Arial" panose="020B0604020202020204" pitchFamily="34" charset="0"/>
            </a:endParaRPr>
          </a:p>
          <a:p>
            <a:r>
              <a:rPr lang="ja-JP" altLang="en-US" dirty="0">
                <a:latin typeface="Arial" panose="020B0604020202020204" pitchFamily="34" charset="0"/>
                <a:cs typeface="Arial" panose="020B0604020202020204" pitchFamily="34" charset="0"/>
              </a:rPr>
              <a:t>異なる更新頻度のデータ同士</a:t>
            </a:r>
            <a:endParaRPr lang="en-US" dirty="0">
              <a:latin typeface="Arial" panose="020B0604020202020204" pitchFamily="34" charset="0"/>
              <a:cs typeface="Arial" panose="020B0604020202020204" pitchFamily="34" charset="0"/>
            </a:endParaRPr>
          </a:p>
          <a:p>
            <a:r>
              <a:rPr lang="ja-JP" altLang="en-US" dirty="0">
                <a:latin typeface="Arial" panose="020B0604020202020204" pitchFamily="34" charset="0"/>
                <a:cs typeface="Arial" panose="020B0604020202020204" pitchFamily="34" charset="0"/>
              </a:rPr>
              <a:t>複数から参照されるデータ</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ja-JP" altLang="en-US" dirty="0">
                <a:solidFill>
                  <a:schemeClr val="accent5">
                    <a:lumMod val="75000"/>
                  </a:schemeClr>
                </a:solidFill>
                <a:latin typeface="Arial" panose="020B0604020202020204" pitchFamily="34" charset="0"/>
                <a:cs typeface="Arial" panose="020B0604020202020204" pitchFamily="34" charset="0"/>
              </a:rPr>
              <a:t>参照を使用して書き込み性能を担保する</a:t>
            </a:r>
            <a:endParaRPr lang="en-US" altLang="ja-JP" dirty="0">
              <a:solidFill>
                <a:schemeClr val="accent5">
                  <a:lumMod val="75000"/>
                </a:schemeClr>
              </a:solidFill>
              <a:latin typeface="Arial" panose="020B0604020202020204" pitchFamily="34" charset="0"/>
              <a:cs typeface="Arial" panose="020B0604020202020204" pitchFamily="34" charset="0"/>
            </a:endParaRPr>
          </a:p>
          <a:p>
            <a:r>
              <a:rPr lang="ja-JP" altLang="en-US" dirty="0">
                <a:solidFill>
                  <a:schemeClr val="accent1"/>
                </a:solidFill>
                <a:latin typeface="Arial" panose="020B0604020202020204" pitchFamily="34" charset="0"/>
                <a:cs typeface="Arial" panose="020B0604020202020204" pitchFamily="34" charset="0"/>
              </a:rPr>
              <a:t>クエリの回数や読み込み性能に注意</a:t>
            </a:r>
            <a:endParaRPr lang="en-US" dirty="0">
              <a:solidFill>
                <a:schemeClr val="accent1"/>
              </a:solidFill>
              <a:latin typeface="Arial" panose="020B0604020202020204" pitchFamily="34" charset="0"/>
              <a:cs typeface="Arial" panose="020B0604020202020204" pitchFamily="34" charset="0"/>
            </a:endParaRPr>
          </a:p>
          <a:p>
            <a:pPr lvl="1"/>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a:p>
            <a:pPr marL="228594" lvl="1" indent="0">
              <a:buFont typeface="Arial" panose="020B0604020202020204" pitchFamily="34" charset="0"/>
              <a:buNone/>
            </a:pPr>
            <a:endParaRPr lang="en-US" dirty="0"/>
          </a:p>
        </p:txBody>
      </p:sp>
    </p:spTree>
    <p:extLst>
      <p:ext uri="{BB962C8B-B14F-4D97-AF65-F5344CB8AC3E}">
        <p14:creationId xmlns:p14="http://schemas.microsoft.com/office/powerpoint/2010/main" val="7180311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A1EC-775A-4077-9625-F55D18E8895A}"/>
              </a:ext>
            </a:extLst>
          </p:cNvPr>
          <p:cNvSpPr>
            <a:spLocks noGrp="1"/>
          </p:cNvSpPr>
          <p:nvPr>
            <p:ph type="title"/>
          </p:nvPr>
        </p:nvSpPr>
        <p:spPr/>
        <p:txBody>
          <a:bodyPr/>
          <a:lstStyle/>
          <a:p>
            <a:r>
              <a:rPr lang="en-US" dirty="0"/>
              <a:t>For guidance in delivering this section please view the following:</a:t>
            </a:r>
          </a:p>
        </p:txBody>
      </p:sp>
      <p:sp>
        <p:nvSpPr>
          <p:cNvPr id="3" name="Content Placeholder 2">
            <a:extLst>
              <a:ext uri="{FF2B5EF4-FFF2-40B4-BE49-F238E27FC236}">
                <a16:creationId xmlns:a16="http://schemas.microsoft.com/office/drawing/2014/main" id="{67F504F8-673E-45E3-BA81-BC5799B803C6}"/>
              </a:ext>
            </a:extLst>
          </p:cNvPr>
          <p:cNvSpPr>
            <a:spLocks noGrp="1"/>
          </p:cNvSpPr>
          <p:nvPr>
            <p:ph idx="1"/>
          </p:nvPr>
        </p:nvSpPr>
        <p:spPr/>
        <p:txBody>
          <a:bodyPr/>
          <a:lstStyle/>
          <a:p>
            <a:pPr marL="0" indent="0">
              <a:buNone/>
            </a:pPr>
            <a:r>
              <a:rPr lang="en-US" dirty="0"/>
              <a:t>https://www.bing.com/videos/search?q=cosmos+db+data+modeling+ignite+youtube&amp;view=detail&amp;mid=36B6E05A0FD76BB99B7F36B6E05A0FD76BB99B7F&amp;FORM=VIRE</a:t>
            </a:r>
          </a:p>
        </p:txBody>
      </p:sp>
    </p:spTree>
    <p:extLst>
      <p:ext uri="{BB962C8B-B14F-4D97-AF65-F5344CB8AC3E}">
        <p14:creationId xmlns:p14="http://schemas.microsoft.com/office/powerpoint/2010/main" val="289375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7712-392D-40EE-ABC2-2006A016E7EB}"/>
              </a:ext>
            </a:extLst>
          </p:cNvPr>
          <p:cNvSpPr>
            <a:spLocks noGrp="1"/>
          </p:cNvSpPr>
          <p:nvPr>
            <p:ph type="title"/>
          </p:nvPr>
        </p:nvSpPr>
        <p:spPr>
          <a:xfrm>
            <a:off x="0" y="12715"/>
            <a:ext cx="10515600" cy="1325563"/>
          </a:xfrm>
        </p:spPr>
        <p:txBody>
          <a:bodyPr>
            <a:normAutofit/>
          </a:bodyPr>
          <a:lstStyle/>
          <a:p>
            <a:r>
              <a:rPr lang="ja-JP" altLang="en-US" sz="4000" dirty="0">
                <a:latin typeface="Arial" panose="020B0604020202020204" pitchFamily="34" charset="0"/>
                <a:cs typeface="Arial" panose="020B0604020202020204" pitchFamily="34" charset="0"/>
              </a:rPr>
              <a:t>包含と参照のサンプル</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594282E-D78E-40EF-8D5D-24D549235D91}"/>
              </a:ext>
            </a:extLst>
          </p:cNvPr>
          <p:cNvSpPr txBox="1">
            <a:spLocks/>
          </p:cNvSpPr>
          <p:nvPr/>
        </p:nvSpPr>
        <p:spPr>
          <a:xfrm>
            <a:off x="512010" y="1508937"/>
            <a:ext cx="11018520" cy="1538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228594" lvl="1" indent="0">
              <a:buFont typeface="Arial" panose="020B0604020202020204" pitchFamily="34" charset="0"/>
              <a:buNone/>
            </a:pPr>
            <a:endParaRPr lang="en-US"/>
          </a:p>
          <a:p>
            <a:pPr marL="228594" lvl="1" indent="0">
              <a:buFont typeface="Arial" panose="020B0604020202020204" pitchFamily="34" charset="0"/>
              <a:buNone/>
            </a:pPr>
            <a:endParaRPr lang="en-US"/>
          </a:p>
          <a:p>
            <a:pPr marL="228594" lvl="1" indent="0">
              <a:buFont typeface="Arial" panose="020B0604020202020204" pitchFamily="34" charset="0"/>
              <a:buNone/>
            </a:pPr>
            <a:endParaRPr lang="en-US"/>
          </a:p>
        </p:txBody>
      </p:sp>
      <p:sp>
        <p:nvSpPr>
          <p:cNvPr id="4" name="Rectangle 3">
            <a:extLst>
              <a:ext uri="{FF2B5EF4-FFF2-40B4-BE49-F238E27FC236}">
                <a16:creationId xmlns:a16="http://schemas.microsoft.com/office/drawing/2014/main" id="{F2149E35-1CCD-4854-9295-6B0063EFB49E}"/>
              </a:ext>
            </a:extLst>
          </p:cNvPr>
          <p:cNvSpPr/>
          <p:nvPr/>
        </p:nvSpPr>
        <p:spPr>
          <a:xfrm>
            <a:off x="357181" y="1338278"/>
            <a:ext cx="4791765" cy="4154984"/>
          </a:xfrm>
          <a:prstGeom prst="rect">
            <a:avLst/>
          </a:prstGeom>
          <a:ln>
            <a:solidFill>
              <a:schemeClr val="accent1"/>
            </a:solidFill>
          </a:ln>
        </p:spPr>
        <p:txBody>
          <a:bodyPr wrap="square">
            <a:spAutoFit/>
          </a:bodyPr>
          <a:lstStyle/>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"speaker1",</a:t>
            </a:r>
          </a:p>
          <a:p>
            <a:pPr defTabSz="1219170"/>
            <a:r>
              <a:rPr lang="en-US" sz="2400" dirty="0">
                <a:solidFill>
                  <a:srgbClr val="000000"/>
                </a:solidFill>
                <a:latin typeface="Arial" panose="020B0604020202020204" pitchFamily="34" charset="0"/>
              </a:rPr>
              <a:t>    "name": "Alice",</a:t>
            </a:r>
          </a:p>
          <a:p>
            <a:pPr defTabSz="1219170"/>
            <a:r>
              <a:rPr lang="en-US" sz="2400" dirty="0">
                <a:solidFill>
                  <a:srgbClr val="000000"/>
                </a:solidFill>
                <a:latin typeface="Arial" panose="020B0604020202020204" pitchFamily="34" charset="0"/>
              </a:rPr>
              <a:t>    "email": "alice@contoso.com",</a:t>
            </a:r>
          </a:p>
          <a:p>
            <a:pPr defTabSz="1219170"/>
            <a:r>
              <a:rPr lang="en-US" sz="2400" dirty="0">
                <a:solidFill>
                  <a:srgbClr val="000000"/>
                </a:solidFill>
                <a:latin typeface="Arial" panose="020B0604020202020204" pitchFamily="34" charset="0"/>
              </a:rPr>
              <a:t>    </a:t>
            </a:r>
            <a:r>
              <a:rPr lang="en-US" sz="2400" dirty="0">
                <a:solidFill>
                  <a:srgbClr val="F0493E"/>
                </a:solidFill>
                <a:latin typeface="Arial" panose="020B0604020202020204" pitchFamily="34" charset="0"/>
              </a:rPr>
              <a:t>“address”:  </a:t>
            </a:r>
            <a:r>
              <a:rPr lang="en-US" sz="2400" dirty="0">
                <a:solidFill>
                  <a:srgbClr val="000000"/>
                </a:solidFill>
                <a:latin typeface="Arial" panose="020B0604020202020204" pitchFamily="34" charset="0"/>
              </a:rPr>
              <a:t>“1 Microsoft Way”</a:t>
            </a:r>
          </a:p>
          <a:p>
            <a:pPr defTabSz="1219170"/>
            <a:r>
              <a:rPr lang="en-US" sz="2400" dirty="0">
                <a:solidFill>
                  <a:srgbClr val="000000"/>
                </a:solidFill>
                <a:latin typeface="Arial" panose="020B0604020202020204" pitchFamily="34" charset="0"/>
              </a:rPr>
              <a:t>    </a:t>
            </a:r>
            <a:r>
              <a:rPr lang="en-US" sz="2400" dirty="0">
                <a:solidFill>
                  <a:srgbClr val="F0493E"/>
                </a:solidFill>
                <a:latin typeface="Arial" panose="020B0604020202020204" pitchFamily="34" charset="0"/>
              </a:rPr>
              <a:t>“phone”:  </a:t>
            </a:r>
            <a:r>
              <a:rPr lang="en-US" sz="2400" dirty="0">
                <a:solidFill>
                  <a:srgbClr val="000000"/>
                </a:solidFill>
                <a:latin typeface="Arial" panose="020B0604020202020204" pitchFamily="34" charset="0"/>
              </a:rPr>
              <a:t>“555-5555”</a:t>
            </a:r>
          </a:p>
          <a:p>
            <a:pPr defTabSz="1219170"/>
            <a:r>
              <a:rPr lang="en-US" sz="2400" dirty="0">
                <a:solidFill>
                  <a:srgbClr val="000000"/>
                </a:solidFill>
                <a:latin typeface="Arial" panose="020B0604020202020204" pitchFamily="34" charset="0"/>
              </a:rPr>
              <a:t>    "sessions":[</a:t>
            </a:r>
          </a:p>
          <a:p>
            <a:pPr defTabSz="1219170"/>
            <a:r>
              <a:rPr lang="en-US" sz="2400" dirty="0">
                <a:solidFill>
                  <a:srgbClr val="000000"/>
                </a:solidFill>
                <a:latin typeface="Arial" panose="020B0604020202020204" pitchFamily="34" charset="0"/>
              </a:rPr>
              <a:t>        {"id": "session1"},</a:t>
            </a:r>
          </a:p>
          <a:p>
            <a:pPr defTabSz="1219170"/>
            <a:r>
              <a:rPr lang="en-US" sz="2400" dirty="0">
                <a:solidFill>
                  <a:srgbClr val="000000"/>
                </a:solidFill>
                <a:latin typeface="Arial" panose="020B0604020202020204" pitchFamily="34" charset="0"/>
              </a:rPr>
              <a:t>        {"id": "session2"}</a:t>
            </a:r>
          </a:p>
          <a:p>
            <a:pPr defTabSz="1219170"/>
            <a:r>
              <a:rPr lang="en-US" sz="2400" dirty="0">
                <a:solidFill>
                  <a:srgbClr val="000000"/>
                </a:solidFill>
                <a:latin typeface="Arial" panose="020B0604020202020204" pitchFamily="34" charset="0"/>
              </a:rPr>
              <a:t>    ]</a:t>
            </a:r>
          </a:p>
          <a:p>
            <a:pPr defTabSz="1219170"/>
            <a:r>
              <a:rPr lang="en-US" sz="2400" dirty="0">
                <a:solidFill>
                  <a:srgbClr val="000000"/>
                </a:solidFill>
                <a:latin typeface="Arial" panose="020B0604020202020204" pitchFamily="34" charset="0"/>
              </a:rPr>
              <a:t>}</a:t>
            </a:r>
          </a:p>
        </p:txBody>
      </p:sp>
      <p:sp>
        <p:nvSpPr>
          <p:cNvPr id="5" name="Rectangle 4">
            <a:extLst>
              <a:ext uri="{FF2B5EF4-FFF2-40B4-BE49-F238E27FC236}">
                <a16:creationId xmlns:a16="http://schemas.microsoft.com/office/drawing/2014/main" id="{F421F9F7-9BCB-4D9B-A93E-8755DA8550EA}"/>
              </a:ext>
            </a:extLst>
          </p:cNvPr>
          <p:cNvSpPr/>
          <p:nvPr/>
        </p:nvSpPr>
        <p:spPr>
          <a:xfrm>
            <a:off x="5566779" y="1338278"/>
            <a:ext cx="6317388" cy="3785652"/>
          </a:xfrm>
          <a:prstGeom prst="rect">
            <a:avLst/>
          </a:prstGeom>
          <a:ln>
            <a:solidFill>
              <a:schemeClr val="accent4"/>
            </a:solidFill>
          </a:ln>
        </p:spPr>
        <p:txBody>
          <a:bodyPr wrap="square">
            <a:spAutoFit/>
          </a:bodyPr>
          <a:lstStyle/>
          <a:p>
            <a:pPr defTabSz="1219170"/>
            <a:endParaRPr lang="en-US" sz="2400" dirty="0">
              <a:solidFill>
                <a:srgbClr val="000000"/>
              </a:solidFill>
              <a:latin typeface="Arial" panose="020B0604020202020204" pitchFamily="34" charset="0"/>
            </a:endParaRPr>
          </a:p>
          <a:p>
            <a:pPr defTabSz="1219170"/>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“session1",</a:t>
            </a:r>
          </a:p>
          <a:p>
            <a:pPr defTabSz="1219170"/>
            <a:r>
              <a:rPr lang="en-US" sz="2400" dirty="0">
                <a:solidFill>
                  <a:srgbClr val="000000"/>
                </a:solidFill>
                <a:latin typeface="Arial" panose="020B0604020202020204" pitchFamily="34" charset="0"/>
              </a:rPr>
              <a:t>    "name": "Modelling Data 101",</a:t>
            </a:r>
          </a:p>
          <a:p>
            <a:pPr defTabSz="1219170"/>
            <a:r>
              <a:rPr lang="en-US" sz="2400" dirty="0">
                <a:solidFill>
                  <a:srgbClr val="000000"/>
                </a:solidFill>
                <a:latin typeface="Arial" panose="020B0604020202020204" pitchFamily="34" charset="0"/>
              </a:rPr>
              <a:t>    "speakers":[</a:t>
            </a:r>
          </a:p>
          <a:p>
            <a:pPr defTabSz="1219170"/>
            <a:r>
              <a:rPr lang="en-US" sz="2400" dirty="0">
                <a:solidFill>
                  <a:srgbClr val="000000"/>
                </a:solidFill>
                <a:latin typeface="Arial" panose="020B0604020202020204" pitchFamily="34" charset="0"/>
              </a:rPr>
              <a:t>        {"id": "speaker1“, </a:t>
            </a:r>
            <a:r>
              <a:rPr lang="en-US" sz="2400" dirty="0">
                <a:solidFill>
                  <a:srgbClr val="00B0F0"/>
                </a:solidFill>
                <a:latin typeface="Arial" panose="020B0604020202020204" pitchFamily="34" charset="0"/>
              </a:rPr>
              <a:t>“name”: “Alice”, “email”: “alice@contoso.com</a:t>
            </a:r>
            <a:r>
              <a:rPr lang="en-US" sz="2400" dirty="0">
                <a:solidFill>
                  <a:srgbClr val="33C0CD"/>
                </a:solidFill>
                <a:latin typeface="Arial" panose="020B0604020202020204" pitchFamily="34" charset="0"/>
              </a:rPr>
              <a:t>”</a:t>
            </a:r>
            <a:r>
              <a:rPr lang="en-US" sz="2400" dirty="0">
                <a:solidFill>
                  <a:srgbClr val="000000"/>
                </a:solidFill>
                <a:latin typeface="Arial" panose="020B0604020202020204" pitchFamily="34" charset="0"/>
              </a:rPr>
              <a:t>},</a:t>
            </a:r>
          </a:p>
          <a:p>
            <a:pPr defTabSz="1219170"/>
            <a:r>
              <a:rPr lang="en-US" sz="2400" dirty="0">
                <a:solidFill>
                  <a:srgbClr val="000000"/>
                </a:solidFill>
                <a:latin typeface="Arial" panose="020B0604020202020204" pitchFamily="34" charset="0"/>
              </a:rPr>
              <a:t>        {"id": "speaker2“, “name”: “Bob”}</a:t>
            </a:r>
          </a:p>
          <a:p>
            <a:pPr defTabSz="1219170"/>
            <a:r>
              <a:rPr lang="en-US" sz="2400" dirty="0">
                <a:solidFill>
                  <a:srgbClr val="000000"/>
                </a:solidFill>
                <a:latin typeface="Arial" panose="020B0604020202020204" pitchFamily="34" charset="0"/>
              </a:rPr>
              <a:t>    ]</a:t>
            </a:r>
          </a:p>
          <a:p>
            <a:pPr defTabSz="1219170"/>
            <a:r>
              <a:rPr lang="en-US" sz="2400" dirty="0">
                <a:solidFill>
                  <a:srgbClr val="000000"/>
                </a:solidFill>
                <a:latin typeface="Arial" panose="020B0604020202020204" pitchFamily="34" charset="0"/>
              </a:rPr>
              <a:t>}</a:t>
            </a:r>
          </a:p>
        </p:txBody>
      </p:sp>
      <p:sp>
        <p:nvSpPr>
          <p:cNvPr id="6" name="TextBox 5">
            <a:extLst>
              <a:ext uri="{FF2B5EF4-FFF2-40B4-BE49-F238E27FC236}">
                <a16:creationId xmlns:a16="http://schemas.microsoft.com/office/drawing/2014/main" id="{72892256-9E6C-4ACF-9E4A-6D9533BAB07C}"/>
              </a:ext>
            </a:extLst>
          </p:cNvPr>
          <p:cNvSpPr txBox="1"/>
          <p:nvPr/>
        </p:nvSpPr>
        <p:spPr>
          <a:xfrm>
            <a:off x="357182" y="6023484"/>
            <a:ext cx="10624457" cy="738664"/>
          </a:xfrm>
          <a:prstGeom prst="rect">
            <a:avLst/>
          </a:prstGeom>
          <a:noFill/>
        </p:spPr>
        <p:txBody>
          <a:bodyPr wrap="square" lIns="0" tIns="0" rIns="0" bIns="0" rtlCol="0">
            <a:spAutoFit/>
          </a:bodyPr>
          <a:lstStyle/>
          <a:p>
            <a:pPr defTabSz="1219170"/>
            <a:r>
              <a:rPr lang="ja-JP" altLang="en-US" sz="2400" b="1" dirty="0">
                <a:latin typeface="Arial" panose="020B0604020202020204" pitchFamily="34" charset="0"/>
              </a:rPr>
              <a:t>読み込み頻度の</a:t>
            </a:r>
            <a:r>
              <a:rPr lang="ja-JP" altLang="en-US" sz="2400" b="1" dirty="0">
                <a:solidFill>
                  <a:srgbClr val="00B0F0"/>
                </a:solidFill>
                <a:latin typeface="Arial" panose="020B0604020202020204" pitchFamily="34" charset="0"/>
              </a:rPr>
              <a:t>高いデータ</a:t>
            </a:r>
            <a:r>
              <a:rPr lang="ja-JP" altLang="en-US" sz="2400" b="1" dirty="0">
                <a:latin typeface="Arial" panose="020B0604020202020204" pitchFamily="34" charset="0"/>
              </a:rPr>
              <a:t>は包含して、</a:t>
            </a:r>
            <a:r>
              <a:rPr lang="ja-JP" altLang="en-US" sz="2400" b="1" dirty="0">
                <a:solidFill>
                  <a:srgbClr val="FF0000"/>
                </a:solidFill>
                <a:latin typeface="Arial" panose="020B0604020202020204" pitchFamily="34" charset="0"/>
              </a:rPr>
              <a:t>低いデータ</a:t>
            </a:r>
            <a:r>
              <a:rPr lang="ja-JP" altLang="en-US" sz="2400" b="1" dirty="0">
                <a:latin typeface="Arial" panose="020B0604020202020204" pitchFamily="34" charset="0"/>
              </a:rPr>
              <a:t>は参照先に置くようにします。</a:t>
            </a:r>
            <a:endParaRPr lang="en-US" sz="2400" b="1" dirty="0">
              <a:latin typeface="Arial" panose="020B0604020202020204" pitchFamily="34" charset="0"/>
            </a:endParaRPr>
          </a:p>
        </p:txBody>
      </p:sp>
      <p:sp>
        <p:nvSpPr>
          <p:cNvPr id="7" name="TextBox 6">
            <a:extLst>
              <a:ext uri="{FF2B5EF4-FFF2-40B4-BE49-F238E27FC236}">
                <a16:creationId xmlns:a16="http://schemas.microsoft.com/office/drawing/2014/main" id="{7334E93B-86DC-4AC0-9B13-9C1CBCAA5DE9}"/>
              </a:ext>
            </a:extLst>
          </p:cNvPr>
          <p:cNvSpPr txBox="1"/>
          <p:nvPr/>
        </p:nvSpPr>
        <p:spPr>
          <a:xfrm>
            <a:off x="357181" y="5594740"/>
            <a:ext cx="4490720"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Speaker</a:t>
            </a:r>
          </a:p>
        </p:txBody>
      </p:sp>
      <p:sp>
        <p:nvSpPr>
          <p:cNvPr id="8" name="TextBox 7">
            <a:extLst>
              <a:ext uri="{FF2B5EF4-FFF2-40B4-BE49-F238E27FC236}">
                <a16:creationId xmlns:a16="http://schemas.microsoft.com/office/drawing/2014/main" id="{C99419C5-967B-4FE9-BC8F-EF8C4457009D}"/>
              </a:ext>
            </a:extLst>
          </p:cNvPr>
          <p:cNvSpPr txBox="1"/>
          <p:nvPr/>
        </p:nvSpPr>
        <p:spPr>
          <a:xfrm>
            <a:off x="5566778" y="5325368"/>
            <a:ext cx="4490720"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Session</a:t>
            </a:r>
          </a:p>
        </p:txBody>
      </p:sp>
    </p:spTree>
    <p:extLst>
      <p:ext uri="{BB962C8B-B14F-4D97-AF65-F5344CB8AC3E}">
        <p14:creationId xmlns:p14="http://schemas.microsoft.com/office/powerpoint/2010/main" val="25215045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6007-ED09-4332-AE2D-5EE422835996}"/>
              </a:ext>
            </a:extLst>
          </p:cNvPr>
          <p:cNvSpPr>
            <a:spLocks noGrp="1"/>
          </p:cNvSpPr>
          <p:nvPr>
            <p:ph type="title"/>
          </p:nvPr>
        </p:nvSpPr>
        <p:spPr>
          <a:xfrm>
            <a:off x="0" y="0"/>
            <a:ext cx="12192000" cy="1107996"/>
          </a:xfrm>
        </p:spPr>
        <p:txBody>
          <a:bodyPr>
            <a:noAutofit/>
          </a:bodyPr>
          <a:lstStyle/>
          <a:p>
            <a:r>
              <a:rPr lang="ja-JP" altLang="en-US" sz="3600" dirty="0">
                <a:latin typeface="Arial" panose="020B0604020202020204" pitchFamily="34" charset="0"/>
                <a:cs typeface="Arial" panose="020B0604020202020204" pitchFamily="34" charset="0"/>
              </a:rPr>
              <a:t>モデリングの例</a:t>
            </a:r>
            <a:r>
              <a:rPr lang="en-US" sz="3600" dirty="0">
                <a:latin typeface="Arial" panose="020B0604020202020204" pitchFamily="34" charset="0"/>
                <a:cs typeface="Arial" panose="020B0604020202020204" pitchFamily="34" charset="0"/>
              </a:rPr>
              <a:t>#2: </a:t>
            </a:r>
            <a:r>
              <a:rPr lang="ja-JP" altLang="en-US" sz="3600" dirty="0">
                <a:latin typeface="Arial" panose="020B0604020202020204" pitchFamily="34" charset="0"/>
                <a:cs typeface="Arial" panose="020B0604020202020204" pitchFamily="34" charset="0"/>
              </a:rPr>
              <a:t>エンティティとコレクション</a:t>
            </a:r>
            <a:endParaRPr lang="en-US" sz="36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FFDC441-9B89-4372-A785-265418F2B20F}"/>
              </a:ext>
            </a:extLst>
          </p:cNvPr>
          <p:cNvSpPr txBox="1">
            <a:spLocks/>
          </p:cNvSpPr>
          <p:nvPr/>
        </p:nvSpPr>
        <p:spPr>
          <a:xfrm>
            <a:off x="586740" y="1351276"/>
            <a:ext cx="11018520" cy="30162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a:p>
            <a:pPr marL="0" indent="0">
              <a:buNone/>
            </a:pPr>
            <a:r>
              <a:rPr lang="en-US" altLang="ja-JP" sz="2400" dirty="0">
                <a:latin typeface="Arial" panose="020B0604020202020204" pitchFamily="34" charset="0"/>
                <a:cs typeface="Arial" panose="020B0604020202020204" pitchFamily="34" charset="0"/>
              </a:rPr>
              <a:t>RDB</a:t>
            </a:r>
            <a:r>
              <a:rPr lang="en-US" sz="2400" dirty="0">
                <a:latin typeface="Arial" panose="020B0604020202020204" pitchFamily="34" charset="0"/>
                <a:cs typeface="Arial" panose="020B0604020202020204" pitchFamily="34" charset="0"/>
              </a:rPr>
              <a:t>: </a:t>
            </a:r>
            <a:r>
              <a:rPr lang="ja-JP" altLang="en-US" sz="2400" dirty="0">
                <a:latin typeface="Arial" panose="020B0604020202020204" pitchFamily="34" charset="0"/>
                <a:cs typeface="Arial" panose="020B0604020202020204" pitchFamily="34" charset="0"/>
              </a:rPr>
              <a:t>１つのエンティティは１つのテーブル</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Cosmos DB &amp; NoSQL: </a:t>
            </a:r>
          </a:p>
          <a:p>
            <a:endParaRPr lang="en-US" sz="2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Option 1: </a:t>
            </a:r>
            <a:r>
              <a:rPr lang="ja-JP" altLang="en-US" dirty="0">
                <a:latin typeface="Arial" panose="020B0604020202020204" pitchFamily="34" charset="0"/>
                <a:cs typeface="Arial" panose="020B0604020202020204" pitchFamily="34" charset="0"/>
              </a:rPr>
              <a:t>１つのエンティティを１つのコレクションに含む</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Option 2: </a:t>
            </a:r>
            <a:r>
              <a:rPr lang="ja-JP" altLang="en-US" dirty="0">
                <a:latin typeface="Arial" panose="020B0604020202020204" pitchFamily="34" charset="0"/>
                <a:cs typeface="Arial" panose="020B0604020202020204" pitchFamily="34" charset="0"/>
              </a:rPr>
              <a:t>複数のエンティティを１つのコレクションに含む</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7260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4E77-9E70-4049-B7A7-05720E0452AD}"/>
              </a:ext>
            </a:extLst>
          </p:cNvPr>
          <p:cNvSpPr>
            <a:spLocks noGrp="1"/>
          </p:cNvSpPr>
          <p:nvPr>
            <p:ph type="title"/>
          </p:nvPr>
        </p:nvSpPr>
        <p:spPr>
          <a:xfrm>
            <a:off x="0" y="0"/>
            <a:ext cx="11018520" cy="1107996"/>
          </a:xfrm>
        </p:spPr>
        <p:txBody>
          <a:bodyPr>
            <a:normAutofit/>
          </a:bodyPr>
          <a:lstStyle/>
          <a:p>
            <a:r>
              <a:rPr lang="en-US" sz="4000" dirty="0">
                <a:latin typeface="Arial" panose="020B0604020202020204" pitchFamily="34" charset="0"/>
                <a:cs typeface="Arial" panose="020B0604020202020204" pitchFamily="34" charset="0"/>
              </a:rPr>
              <a:t>Option 2</a:t>
            </a:r>
            <a:r>
              <a:rPr lang="ja-JP" altLang="en-US" sz="4000" dirty="0">
                <a:latin typeface="Arial" panose="020B0604020202020204" pitchFamily="34" charset="0"/>
                <a:cs typeface="Arial" panose="020B0604020202020204" pitchFamily="34" charset="0"/>
              </a:rPr>
              <a:t>を考える</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4001C20-1DEC-48D1-80AA-7631B949C1FD}"/>
              </a:ext>
            </a:extLst>
          </p:cNvPr>
          <p:cNvSpPr txBox="1">
            <a:spLocks/>
          </p:cNvSpPr>
          <p:nvPr/>
        </p:nvSpPr>
        <p:spPr>
          <a:xfrm>
            <a:off x="180474" y="1636295"/>
            <a:ext cx="12007463" cy="27083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dirty="0">
                <a:latin typeface="Arial" panose="020B0604020202020204" pitchFamily="34" charset="0"/>
                <a:cs typeface="Arial" panose="020B0604020202020204" pitchFamily="34" charset="0"/>
              </a:rPr>
              <a:t>パフォーマンスを“感覚的に”考える</a:t>
            </a:r>
            <a:endParaRPr lang="en-US" altLang="ja-JP"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ja-JP" altLang="en-US" dirty="0">
                <a:latin typeface="Arial" panose="020B0604020202020204" pitchFamily="34" charset="0"/>
                <a:cs typeface="Arial" panose="020B0604020202020204" pitchFamily="34" charset="0"/>
              </a:rPr>
              <a:t>同じようなアクセスパターンのエンティティ</a:t>
            </a:r>
            <a:endParaRPr lang="en-US" dirty="0">
              <a:latin typeface="Arial" panose="020B0604020202020204" pitchFamily="34" charset="0"/>
              <a:cs typeface="Arial" panose="020B0604020202020204" pitchFamily="34" charset="0"/>
            </a:endParaRPr>
          </a:p>
          <a:p>
            <a:pPr marL="914389" lvl="1" indent="-457189">
              <a:buFontTx/>
              <a:buChar char="-"/>
            </a:pPr>
            <a:r>
              <a:rPr lang="ja-JP" altLang="en-US" dirty="0">
                <a:latin typeface="Arial" panose="020B0604020202020204" pitchFamily="34" charset="0"/>
                <a:cs typeface="Arial" panose="020B0604020202020204" pitchFamily="34" charset="0"/>
              </a:rPr>
              <a:t>包含はしないけれど、常に</a:t>
            </a:r>
            <a:r>
              <a:rPr lang="en-US" altLang="ja-JP" dirty="0">
                <a:latin typeface="Arial" panose="020B0604020202020204" pitchFamily="34" charset="0"/>
                <a:cs typeface="Arial" panose="020B0604020202020204" pitchFamily="34" charset="0"/>
              </a:rPr>
              <a:t>JOIN</a:t>
            </a:r>
            <a:r>
              <a:rPr lang="ja-JP" altLang="en-US" dirty="0">
                <a:latin typeface="Arial" panose="020B0604020202020204" pitchFamily="34" charset="0"/>
                <a:cs typeface="Arial" panose="020B0604020202020204" pitchFamily="34" charset="0"/>
              </a:rPr>
              <a:t>されるようなエンティティ同士など</a:t>
            </a:r>
            <a:endParaRPr lang="en-US" altLang="ja-JP" dirty="0">
              <a:latin typeface="Arial" panose="020B0604020202020204" pitchFamily="34" charset="0"/>
              <a:cs typeface="Arial" panose="020B0604020202020204" pitchFamily="34" charset="0"/>
            </a:endParaRPr>
          </a:p>
          <a:p>
            <a:r>
              <a:rPr lang="ja-JP" altLang="en-US" dirty="0">
                <a:latin typeface="Arial" panose="020B0604020202020204" pitchFamily="34" charset="0"/>
                <a:cs typeface="Arial" panose="020B0604020202020204" pitchFamily="34" charset="0"/>
              </a:rPr>
              <a:t>「型」プロパティなどでスキーマを判別させる</a:t>
            </a:r>
            <a:endParaRPr lang="en-US" altLang="ja-JP"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4736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4EAE4A-2A61-4CBE-93B9-6EDDF9388359}"/>
              </a:ext>
            </a:extLst>
          </p:cNvPr>
          <p:cNvSpPr/>
          <p:nvPr/>
        </p:nvSpPr>
        <p:spPr>
          <a:xfrm>
            <a:off x="1215287" y="3246413"/>
            <a:ext cx="6094444" cy="1991393"/>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"Andrew",</a:t>
            </a:r>
          </a:p>
          <a:p>
            <a:pPr marL="672290" defTabSz="914367"/>
            <a:r>
              <a:rPr lang="en-US" sz="1765" dirty="0">
                <a:solidFill>
                  <a:srgbClr val="505050"/>
                </a:solidFill>
                <a:latin typeface="Arial" panose="020B0604020202020204" pitchFamily="34" charset="0"/>
                <a:ea typeface="Calibri" panose="020F0502020204030204" pitchFamily="34" charset="0"/>
              </a:rPr>
              <a:t>   "type": "Person",</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worksOn</a:t>
            </a:r>
            <a:r>
              <a:rPr lang="en-US" sz="1765" dirty="0">
                <a:solidFill>
                  <a:srgbClr val="505050"/>
                </a:solidFill>
                <a:latin typeface="Arial" panose="020B0604020202020204" pitchFamily="34" charset="0"/>
                <a:ea typeface="Calibri" panose="020F0502020204030204" pitchFamily="34" charset="0"/>
              </a:rPr>
              <a:t>": "Azure Cosmos DB"</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endParaRPr lang="en-US" sz="1765" dirty="0">
              <a:solidFill>
                <a:srgbClr val="505050"/>
              </a:solidFill>
              <a:latin typeface="Arial" panose="020B060402020202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C70A9525-ACB3-4468-9894-010CF3CA4C99}"/>
              </a:ext>
            </a:extLst>
          </p:cNvPr>
          <p:cNvSpPr/>
          <p:nvPr/>
        </p:nvSpPr>
        <p:spPr>
          <a:xfrm>
            <a:off x="2892837" y="2116669"/>
            <a:ext cx="7463903" cy="363946"/>
          </a:xfrm>
          <a:prstGeom prst="rect">
            <a:avLst/>
          </a:prstGeom>
        </p:spPr>
        <p:txBody>
          <a:bodyPr wrap="none">
            <a:spAutoFit/>
          </a:bodyPr>
          <a:lstStyle/>
          <a:p>
            <a:pPr defTabSz="914367"/>
            <a:r>
              <a:rPr lang="ja-JP" altLang="en-US" sz="1765" b="1" dirty="0">
                <a:solidFill>
                  <a:srgbClr val="505050"/>
                </a:solidFill>
                <a:latin typeface="Arial" panose="020B0604020202020204" pitchFamily="34" charset="0"/>
                <a:ea typeface="Calibri" panose="020F0502020204030204" pitchFamily="34" charset="0"/>
              </a:rPr>
              <a:t>下記の例では、同じコレクションに「</a:t>
            </a:r>
            <a:r>
              <a:rPr lang="en-US" altLang="ja-JP" sz="1765" b="1" dirty="0">
                <a:solidFill>
                  <a:srgbClr val="505050"/>
                </a:solidFill>
                <a:latin typeface="Arial" panose="020B0604020202020204" pitchFamily="34" charset="0"/>
                <a:ea typeface="Calibri" panose="020F0502020204030204" pitchFamily="34" charset="0"/>
              </a:rPr>
              <a:t>Person</a:t>
            </a:r>
            <a:r>
              <a:rPr lang="ja-JP" altLang="en-US" sz="1765" b="1" dirty="0">
                <a:solidFill>
                  <a:srgbClr val="505050"/>
                </a:solidFill>
                <a:latin typeface="Arial" panose="020B0604020202020204" pitchFamily="34" charset="0"/>
                <a:ea typeface="Calibri" panose="020F0502020204030204" pitchFamily="34" charset="0"/>
              </a:rPr>
              <a:t>」と「</a:t>
            </a:r>
            <a:r>
              <a:rPr lang="en-US" altLang="ja-JP" sz="1765" b="1" dirty="0">
                <a:solidFill>
                  <a:srgbClr val="505050"/>
                </a:solidFill>
                <a:latin typeface="Arial" panose="020B0604020202020204" pitchFamily="34" charset="0"/>
                <a:ea typeface="Calibri" panose="020F0502020204030204" pitchFamily="34" charset="0"/>
              </a:rPr>
              <a:t>Cat</a:t>
            </a:r>
            <a:r>
              <a:rPr lang="ja-JP" altLang="en-US" sz="1765" b="1" dirty="0">
                <a:solidFill>
                  <a:srgbClr val="505050"/>
                </a:solidFill>
                <a:latin typeface="Arial" panose="020B0604020202020204" pitchFamily="34" charset="0"/>
                <a:ea typeface="Calibri" panose="020F0502020204030204" pitchFamily="34" charset="0"/>
              </a:rPr>
              <a:t>」が共存できる</a:t>
            </a:r>
            <a:endParaRPr lang="en-US" sz="1765" b="1" dirty="0">
              <a:solidFill>
                <a:srgbClr val="505050"/>
              </a:solidFill>
              <a:latin typeface="Arial" panose="020B0604020202020204" pitchFamily="34" charset="0"/>
            </a:endParaRPr>
          </a:p>
        </p:txBody>
      </p:sp>
      <p:sp>
        <p:nvSpPr>
          <p:cNvPr id="17" name="Rectangle 16">
            <a:extLst>
              <a:ext uri="{FF2B5EF4-FFF2-40B4-BE49-F238E27FC236}">
                <a16:creationId xmlns:a16="http://schemas.microsoft.com/office/drawing/2014/main" id="{D6A64741-AE54-47CA-AFA9-C7AFEBA65FE7}"/>
              </a:ext>
            </a:extLst>
          </p:cNvPr>
          <p:cNvSpPr/>
          <p:nvPr/>
        </p:nvSpPr>
        <p:spPr>
          <a:xfrm>
            <a:off x="6455489" y="2763278"/>
            <a:ext cx="6094444" cy="2806055"/>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"Ralph",</a:t>
            </a:r>
          </a:p>
          <a:p>
            <a:pPr marL="672290" defTabSz="914367"/>
            <a:r>
              <a:rPr lang="en-US" sz="1765" dirty="0">
                <a:solidFill>
                  <a:srgbClr val="505050"/>
                </a:solidFill>
                <a:latin typeface="Arial" panose="020B0604020202020204" pitchFamily="34" charset="0"/>
                <a:ea typeface="Calibri" panose="020F0502020204030204" pitchFamily="34" charset="0"/>
              </a:rPr>
              <a:t>   "type": "Cat",</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"fur": {</a:t>
            </a:r>
          </a:p>
          <a:p>
            <a:pPr marL="672290" defTabSz="914367"/>
            <a:r>
              <a:rPr lang="en-US" sz="1765" dirty="0">
                <a:solidFill>
                  <a:srgbClr val="505050"/>
                </a:solidFill>
                <a:latin typeface="Arial" panose="020B0604020202020204" pitchFamily="34" charset="0"/>
                <a:ea typeface="Calibri" panose="020F0502020204030204" pitchFamily="34" charset="0"/>
              </a:rPr>
              <a:t>         "length": "short",</a:t>
            </a:r>
          </a:p>
          <a:p>
            <a:pPr marL="672290" defTabSz="914367"/>
            <a:r>
              <a:rPr lang="en-US" sz="1765" dirty="0">
                <a:solidFill>
                  <a:srgbClr val="505050"/>
                </a:solidFill>
                <a:latin typeface="Arial" panose="020B0604020202020204" pitchFamily="34" charset="0"/>
                <a:ea typeface="Calibri" panose="020F0502020204030204" pitchFamily="34" charset="0"/>
              </a:rPr>
              <a:t>         "color": "brown"</a:t>
            </a:r>
          </a:p>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endParaRPr lang="en-US" sz="1765" dirty="0">
              <a:solidFill>
                <a:srgbClr val="505050"/>
              </a:solidFill>
              <a:latin typeface="Arial" panose="020B0604020202020204" pitchFamily="34" charset="0"/>
            </a:endParaRPr>
          </a:p>
        </p:txBody>
      </p:sp>
      <p:sp>
        <p:nvSpPr>
          <p:cNvPr id="18" name="Rectangle 17">
            <a:extLst>
              <a:ext uri="{FF2B5EF4-FFF2-40B4-BE49-F238E27FC236}">
                <a16:creationId xmlns:a16="http://schemas.microsoft.com/office/drawing/2014/main" id="{FAF7DF54-FDBC-4670-A57C-312ABCDEEF75}"/>
              </a:ext>
            </a:extLst>
          </p:cNvPr>
          <p:cNvSpPr/>
          <p:nvPr/>
        </p:nvSpPr>
        <p:spPr>
          <a:xfrm>
            <a:off x="2490961" y="1471934"/>
            <a:ext cx="8341046" cy="362072"/>
          </a:xfrm>
          <a:prstGeom prst="rect">
            <a:avLst/>
          </a:prstGeom>
        </p:spPr>
        <p:txBody>
          <a:bodyPr wrap="square">
            <a:spAutoFit/>
          </a:bodyPr>
          <a:lstStyle/>
          <a:p>
            <a:pPr algn="ctr" defTabSz="914225">
              <a:defRPr/>
            </a:pPr>
            <a:r>
              <a:rPr lang="en-US" altLang="ja-JP" sz="1765" b="1" dirty="0">
                <a:solidFill>
                  <a:srgbClr val="505050"/>
                </a:solidFill>
                <a:latin typeface="Arial" panose="020B0604020202020204" pitchFamily="34" charset="0"/>
              </a:rPr>
              <a:t>1</a:t>
            </a:r>
            <a:r>
              <a:rPr lang="ja-JP" altLang="en-US" sz="1765" b="1" dirty="0">
                <a:solidFill>
                  <a:srgbClr val="505050"/>
                </a:solidFill>
                <a:latin typeface="Arial" panose="020B0604020202020204" pitchFamily="34" charset="0"/>
              </a:rPr>
              <a:t>度のクエリで複数の型のエンティティを取得することができる。</a:t>
            </a:r>
            <a:endParaRPr lang="en-US" sz="1961" b="1" dirty="0">
              <a:solidFill>
                <a:srgbClr val="D83B0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F4B7257-E3D8-4FC3-866D-75DDA2A816B3}"/>
              </a:ext>
            </a:extLst>
          </p:cNvPr>
          <p:cNvSpPr txBox="1">
            <a:spLocks/>
          </p:cNvSpPr>
          <p:nvPr/>
        </p:nvSpPr>
        <p:spPr>
          <a:xfrm>
            <a:off x="2237874" y="135517"/>
            <a:ext cx="8241632" cy="1107996"/>
          </a:xfrm>
          <a:prstGeom prst="rect">
            <a:avLst/>
          </a:prstGeom>
        </p:spPr>
        <p:txBody>
          <a:bodyPr/>
          <a:lstStyle>
            <a:lvl1pPr algn="l" defTabSz="914225"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000" dirty="0">
                <a:latin typeface="Arial" panose="020B0604020202020204" pitchFamily="34" charset="0"/>
                <a:cs typeface="Arial" panose="020B0604020202020204" pitchFamily="34" charset="0"/>
              </a:rPr>
              <a:t>「型」プロパティ</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81629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34EAE4A-2A61-4CBE-93B9-6EDDF9388359}"/>
              </a:ext>
            </a:extLst>
          </p:cNvPr>
          <p:cNvSpPr/>
          <p:nvPr/>
        </p:nvSpPr>
        <p:spPr>
          <a:xfrm>
            <a:off x="1215287" y="3246413"/>
            <a:ext cx="6094444" cy="1991393"/>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"Andrew",</a:t>
            </a:r>
          </a:p>
          <a:p>
            <a:pPr marL="672290" defTabSz="914367"/>
            <a:r>
              <a:rPr lang="en-US" sz="1765" dirty="0">
                <a:solidFill>
                  <a:srgbClr val="505050"/>
                </a:solidFill>
                <a:latin typeface="Arial" panose="020B0604020202020204" pitchFamily="34" charset="0"/>
                <a:ea typeface="Calibri" panose="020F0502020204030204" pitchFamily="34" charset="0"/>
              </a:rPr>
              <a:t>   "type": "Person",</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worksOn</a:t>
            </a:r>
            <a:r>
              <a:rPr lang="en-US" sz="1765" dirty="0">
                <a:solidFill>
                  <a:srgbClr val="505050"/>
                </a:solidFill>
                <a:latin typeface="Arial" panose="020B0604020202020204" pitchFamily="34" charset="0"/>
                <a:ea typeface="Calibri" panose="020F0502020204030204" pitchFamily="34" charset="0"/>
              </a:rPr>
              <a:t>": "Azure Cosmos DB"</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endParaRPr lang="en-US" sz="1765" dirty="0">
              <a:solidFill>
                <a:srgbClr val="505050"/>
              </a:solidFill>
              <a:latin typeface="Arial" panose="020B060402020202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C70A9525-ACB3-4468-9894-010CF3CA4C99}"/>
              </a:ext>
            </a:extLst>
          </p:cNvPr>
          <p:cNvSpPr/>
          <p:nvPr/>
        </p:nvSpPr>
        <p:spPr>
          <a:xfrm>
            <a:off x="2892837" y="2116669"/>
            <a:ext cx="7463903" cy="363946"/>
          </a:xfrm>
          <a:prstGeom prst="rect">
            <a:avLst/>
          </a:prstGeom>
        </p:spPr>
        <p:txBody>
          <a:bodyPr wrap="none">
            <a:spAutoFit/>
          </a:bodyPr>
          <a:lstStyle/>
          <a:p>
            <a:pPr defTabSz="914367"/>
            <a:r>
              <a:rPr lang="ja-JP" altLang="en-US" sz="1765" b="1" dirty="0">
                <a:solidFill>
                  <a:srgbClr val="505050"/>
                </a:solidFill>
                <a:latin typeface="Arial" panose="020B0604020202020204" pitchFamily="34" charset="0"/>
                <a:ea typeface="Calibri" panose="020F0502020204030204" pitchFamily="34" charset="0"/>
              </a:rPr>
              <a:t>下記の例では、同じコレクションに「</a:t>
            </a:r>
            <a:r>
              <a:rPr lang="en-US" altLang="ja-JP" sz="1765" b="1" dirty="0">
                <a:solidFill>
                  <a:srgbClr val="505050"/>
                </a:solidFill>
                <a:latin typeface="Arial" panose="020B0604020202020204" pitchFamily="34" charset="0"/>
                <a:ea typeface="Calibri" panose="020F0502020204030204" pitchFamily="34" charset="0"/>
              </a:rPr>
              <a:t>Person</a:t>
            </a:r>
            <a:r>
              <a:rPr lang="ja-JP" altLang="en-US" sz="1765" b="1" dirty="0">
                <a:solidFill>
                  <a:srgbClr val="505050"/>
                </a:solidFill>
                <a:latin typeface="Arial" panose="020B0604020202020204" pitchFamily="34" charset="0"/>
                <a:ea typeface="Calibri" panose="020F0502020204030204" pitchFamily="34" charset="0"/>
              </a:rPr>
              <a:t>」と「</a:t>
            </a:r>
            <a:r>
              <a:rPr lang="en-US" altLang="ja-JP" sz="1765" b="1" dirty="0">
                <a:solidFill>
                  <a:srgbClr val="505050"/>
                </a:solidFill>
                <a:latin typeface="Arial" panose="020B0604020202020204" pitchFamily="34" charset="0"/>
                <a:ea typeface="Calibri" panose="020F0502020204030204" pitchFamily="34" charset="0"/>
              </a:rPr>
              <a:t>Cat</a:t>
            </a:r>
            <a:r>
              <a:rPr lang="ja-JP" altLang="en-US" sz="1765" b="1" dirty="0">
                <a:solidFill>
                  <a:srgbClr val="505050"/>
                </a:solidFill>
                <a:latin typeface="Arial" panose="020B0604020202020204" pitchFamily="34" charset="0"/>
                <a:ea typeface="Calibri" panose="020F0502020204030204" pitchFamily="34" charset="0"/>
              </a:rPr>
              <a:t>」が共存できる</a:t>
            </a:r>
            <a:endParaRPr lang="en-US" sz="1765" b="1" dirty="0">
              <a:solidFill>
                <a:srgbClr val="505050"/>
              </a:solidFill>
              <a:latin typeface="Arial" panose="020B0604020202020204" pitchFamily="34" charset="0"/>
            </a:endParaRPr>
          </a:p>
        </p:txBody>
      </p:sp>
      <p:sp>
        <p:nvSpPr>
          <p:cNvPr id="17" name="Rectangle 16">
            <a:extLst>
              <a:ext uri="{FF2B5EF4-FFF2-40B4-BE49-F238E27FC236}">
                <a16:creationId xmlns:a16="http://schemas.microsoft.com/office/drawing/2014/main" id="{D6A64741-AE54-47CA-AFA9-C7AFEBA65FE7}"/>
              </a:ext>
            </a:extLst>
          </p:cNvPr>
          <p:cNvSpPr/>
          <p:nvPr/>
        </p:nvSpPr>
        <p:spPr>
          <a:xfrm>
            <a:off x="6455489" y="2763278"/>
            <a:ext cx="6094444" cy="2806055"/>
          </a:xfrm>
          <a:prstGeom prst="rect">
            <a:avLst/>
          </a:prstGeom>
        </p:spPr>
        <p:txBody>
          <a:bodyPr>
            <a:spAutoFit/>
          </a:bodyPr>
          <a:lstStyle/>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p>
          <a:p>
            <a:pPr marL="672290" defTabSz="914367"/>
            <a:r>
              <a:rPr lang="en-US" sz="1765" dirty="0">
                <a:solidFill>
                  <a:srgbClr val="505050"/>
                </a:solidFill>
                <a:latin typeface="Arial" panose="020B0604020202020204" pitchFamily="34" charset="0"/>
                <a:ea typeface="Calibri" panose="020F0502020204030204" pitchFamily="34" charset="0"/>
              </a:rPr>
              <a:t>   "id": "Ralph",</a:t>
            </a:r>
          </a:p>
          <a:p>
            <a:pPr marL="672290" defTabSz="914367"/>
            <a:r>
              <a:rPr lang="en-US" sz="1765" dirty="0">
                <a:solidFill>
                  <a:srgbClr val="505050"/>
                </a:solidFill>
                <a:latin typeface="Arial" panose="020B0604020202020204" pitchFamily="34" charset="0"/>
                <a:ea typeface="Calibri" panose="020F0502020204030204" pitchFamily="34" charset="0"/>
              </a:rPr>
              <a:t>   "type": "Cat",</a:t>
            </a:r>
          </a:p>
          <a:p>
            <a:pPr marL="672290" defTabSz="914367"/>
            <a:r>
              <a:rPr lang="en-US" sz="1765" dirty="0">
                <a:solidFill>
                  <a:srgbClr val="505050"/>
                </a:solidFill>
                <a:latin typeface="Arial" panose="020B0604020202020204" pitchFamily="34" charset="0"/>
                <a:ea typeface="Calibri" panose="020F0502020204030204" pitchFamily="34" charset="0"/>
              </a:rPr>
              <a:t>   "</a:t>
            </a:r>
            <a:r>
              <a:rPr lang="en-US" sz="1765" dirty="0" err="1">
                <a:solidFill>
                  <a:srgbClr val="505050"/>
                </a:solidFill>
                <a:latin typeface="Arial" panose="020B0604020202020204" pitchFamily="34" charset="0"/>
                <a:ea typeface="Calibri" panose="020F0502020204030204" pitchFamily="34" charset="0"/>
              </a:rPr>
              <a:t>familyId</a:t>
            </a:r>
            <a:r>
              <a:rPr lang="en-US" sz="1765" dirty="0">
                <a:solidFill>
                  <a:srgbClr val="505050"/>
                </a:solidFill>
                <a:latin typeface="Arial" panose="020B0604020202020204" pitchFamily="34" charset="0"/>
                <a:ea typeface="Calibri" panose="020F0502020204030204" pitchFamily="34" charset="0"/>
              </a:rPr>
              <a:t>": "Liu",</a:t>
            </a:r>
          </a:p>
          <a:p>
            <a:pPr marL="672290" defTabSz="914367"/>
            <a:r>
              <a:rPr lang="en-US" sz="1765" dirty="0">
                <a:solidFill>
                  <a:srgbClr val="505050"/>
                </a:solidFill>
                <a:latin typeface="Arial" panose="020B0604020202020204" pitchFamily="34" charset="0"/>
                <a:ea typeface="Calibri" panose="020F0502020204030204" pitchFamily="34" charset="0"/>
              </a:rPr>
              <a:t>   "fur": {</a:t>
            </a:r>
          </a:p>
          <a:p>
            <a:pPr marL="672290" defTabSz="914367"/>
            <a:r>
              <a:rPr lang="en-US" sz="1765" dirty="0">
                <a:solidFill>
                  <a:srgbClr val="505050"/>
                </a:solidFill>
                <a:latin typeface="Arial" panose="020B0604020202020204" pitchFamily="34" charset="0"/>
                <a:ea typeface="Calibri" panose="020F0502020204030204" pitchFamily="34" charset="0"/>
              </a:rPr>
              <a:t>         "length": "short",</a:t>
            </a:r>
          </a:p>
          <a:p>
            <a:pPr marL="672290" defTabSz="914367"/>
            <a:r>
              <a:rPr lang="en-US" sz="1765" dirty="0">
                <a:solidFill>
                  <a:srgbClr val="505050"/>
                </a:solidFill>
                <a:latin typeface="Arial" panose="020B0604020202020204" pitchFamily="34" charset="0"/>
                <a:ea typeface="Calibri" panose="020F0502020204030204" pitchFamily="34" charset="0"/>
              </a:rPr>
              <a:t>         "color": "brown"</a:t>
            </a:r>
          </a:p>
          <a:p>
            <a:pPr marL="672290" defTabSz="914367"/>
            <a:r>
              <a:rPr lang="en-US" sz="1765" dirty="0">
                <a:solidFill>
                  <a:srgbClr val="505050"/>
                </a:solidFill>
                <a:latin typeface="Arial" panose="020B0604020202020204" pitchFamily="34" charset="0"/>
                <a:ea typeface="Calibri" panose="020F0502020204030204" pitchFamily="34" charset="0"/>
              </a:rPr>
              <a:t>   }</a:t>
            </a:r>
          </a:p>
          <a:p>
            <a:pPr marL="672290" defTabSz="914367"/>
            <a:r>
              <a:rPr lang="en-US" sz="1765" dirty="0">
                <a:solidFill>
                  <a:srgbClr val="505050"/>
                </a:solidFill>
                <a:latin typeface="Arial" panose="020B0604020202020204" pitchFamily="34" charset="0"/>
                <a:ea typeface="Calibri" panose="020F0502020204030204" pitchFamily="34" charset="0"/>
              </a:rPr>
              <a:t>}</a:t>
            </a:r>
            <a:endParaRPr lang="en-US" sz="1765" dirty="0">
              <a:solidFill>
                <a:srgbClr val="505050"/>
              </a:solidFill>
              <a:latin typeface="Arial" panose="020B0604020202020204" pitchFamily="34" charset="0"/>
            </a:endParaRPr>
          </a:p>
        </p:txBody>
      </p:sp>
      <p:sp>
        <p:nvSpPr>
          <p:cNvPr id="18" name="Rectangle 17">
            <a:extLst>
              <a:ext uri="{FF2B5EF4-FFF2-40B4-BE49-F238E27FC236}">
                <a16:creationId xmlns:a16="http://schemas.microsoft.com/office/drawing/2014/main" id="{FAF7DF54-FDBC-4670-A57C-312ABCDEEF75}"/>
              </a:ext>
            </a:extLst>
          </p:cNvPr>
          <p:cNvSpPr/>
          <p:nvPr/>
        </p:nvSpPr>
        <p:spPr>
          <a:xfrm>
            <a:off x="2490961" y="1471934"/>
            <a:ext cx="8341046" cy="362072"/>
          </a:xfrm>
          <a:prstGeom prst="rect">
            <a:avLst/>
          </a:prstGeom>
        </p:spPr>
        <p:txBody>
          <a:bodyPr wrap="square">
            <a:spAutoFit/>
          </a:bodyPr>
          <a:lstStyle/>
          <a:p>
            <a:pPr algn="ctr" defTabSz="914225">
              <a:defRPr/>
            </a:pPr>
            <a:r>
              <a:rPr lang="en-US" altLang="ja-JP" sz="1765" b="1" dirty="0">
                <a:solidFill>
                  <a:srgbClr val="505050"/>
                </a:solidFill>
                <a:latin typeface="Arial" panose="020B0604020202020204" pitchFamily="34" charset="0"/>
              </a:rPr>
              <a:t>1</a:t>
            </a:r>
            <a:r>
              <a:rPr lang="ja-JP" altLang="en-US" sz="1765" b="1" dirty="0">
                <a:solidFill>
                  <a:srgbClr val="505050"/>
                </a:solidFill>
                <a:latin typeface="Arial" panose="020B0604020202020204" pitchFamily="34" charset="0"/>
              </a:rPr>
              <a:t>度のクエリで複数の型のエンティティを取得することができる。</a:t>
            </a:r>
            <a:endParaRPr lang="en-US" sz="1961" b="1" dirty="0">
              <a:solidFill>
                <a:srgbClr val="D83B01"/>
              </a:solidFill>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F4B7257-E3D8-4FC3-866D-75DDA2A816B3}"/>
              </a:ext>
            </a:extLst>
          </p:cNvPr>
          <p:cNvSpPr txBox="1">
            <a:spLocks/>
          </p:cNvSpPr>
          <p:nvPr/>
        </p:nvSpPr>
        <p:spPr>
          <a:xfrm>
            <a:off x="2237874" y="135517"/>
            <a:ext cx="8241632" cy="1107996"/>
          </a:xfrm>
          <a:prstGeom prst="rect">
            <a:avLst/>
          </a:prstGeom>
        </p:spPr>
        <p:txBody>
          <a:bodyPr/>
          <a:lstStyle>
            <a:lvl1pPr algn="l" defTabSz="914225"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000" dirty="0">
                <a:latin typeface="Arial" panose="020B0604020202020204" pitchFamily="34" charset="0"/>
                <a:cs typeface="Arial" panose="020B0604020202020204" pitchFamily="34" charset="0"/>
              </a:rPr>
              <a:t>「型」プロパティ</a:t>
            </a:r>
            <a:endParaRPr lang="en-US" sz="4000" dirty="0">
              <a:latin typeface="Arial" panose="020B0604020202020204" pitchFamily="34" charset="0"/>
              <a:cs typeface="Arial" panose="020B0604020202020204" pitchFamily="34" charset="0"/>
            </a:endParaRPr>
          </a:p>
        </p:txBody>
      </p:sp>
      <p:sp>
        <p:nvSpPr>
          <p:cNvPr id="2" name="Rectangle 6">
            <a:extLst>
              <a:ext uri="{FF2B5EF4-FFF2-40B4-BE49-F238E27FC236}">
                <a16:creationId xmlns:a16="http://schemas.microsoft.com/office/drawing/2014/main" id="{094C87FA-E3BD-AEE1-F330-18BEAA64B464}"/>
              </a:ext>
            </a:extLst>
          </p:cNvPr>
          <p:cNvSpPr/>
          <p:nvPr/>
        </p:nvSpPr>
        <p:spPr>
          <a:xfrm>
            <a:off x="3263141" y="6358537"/>
            <a:ext cx="5665718" cy="363946"/>
          </a:xfrm>
          <a:prstGeom prst="rect">
            <a:avLst/>
          </a:prstGeom>
        </p:spPr>
        <p:txBody>
          <a:bodyPr wrap="none">
            <a:spAutoFit/>
          </a:bodyPr>
          <a:lstStyle/>
          <a:p>
            <a:pPr marL="896386" algn="ctr" defTabSz="914367"/>
            <a:r>
              <a:rPr lang="en-US" sz="1765" dirty="0">
                <a:solidFill>
                  <a:srgbClr val="505050"/>
                </a:solidFill>
                <a:latin typeface="Arial" panose="020B0604020202020204" pitchFamily="34" charset="0"/>
                <a:ea typeface="Calibri" panose="020F0502020204030204" pitchFamily="34" charset="0"/>
              </a:rPr>
              <a:t>SELECT * FROM c WHERE </a:t>
            </a:r>
            <a:r>
              <a:rPr lang="en-US" sz="1765" dirty="0" err="1">
                <a:solidFill>
                  <a:srgbClr val="505050"/>
                </a:solidFill>
                <a:latin typeface="Arial" panose="020B0604020202020204" pitchFamily="34" charset="0"/>
                <a:ea typeface="Calibri" panose="020F0502020204030204" pitchFamily="34" charset="0"/>
              </a:rPr>
              <a:t>c.familyId</a:t>
            </a:r>
            <a:r>
              <a:rPr lang="en-US" sz="1765" dirty="0">
                <a:solidFill>
                  <a:srgbClr val="505050"/>
                </a:solidFill>
                <a:latin typeface="Arial" panose="020B0604020202020204" pitchFamily="34" charset="0"/>
                <a:ea typeface="Calibri" panose="020F0502020204030204" pitchFamily="34" charset="0"/>
              </a:rPr>
              <a:t> = "Liu"</a:t>
            </a:r>
          </a:p>
        </p:txBody>
      </p:sp>
      <p:sp>
        <p:nvSpPr>
          <p:cNvPr id="3" name="Rectangle 7">
            <a:extLst>
              <a:ext uri="{FF2B5EF4-FFF2-40B4-BE49-F238E27FC236}">
                <a16:creationId xmlns:a16="http://schemas.microsoft.com/office/drawing/2014/main" id="{336DAB09-923F-DE55-7916-0E567D5DAB75}"/>
              </a:ext>
            </a:extLst>
          </p:cNvPr>
          <p:cNvSpPr/>
          <p:nvPr/>
        </p:nvSpPr>
        <p:spPr>
          <a:xfrm>
            <a:off x="272121" y="6003232"/>
            <a:ext cx="11647758" cy="331899"/>
          </a:xfrm>
          <a:prstGeom prst="rect">
            <a:avLst/>
          </a:prstGeom>
        </p:spPr>
        <p:txBody>
          <a:bodyPr wrap="square">
            <a:spAutoFit/>
          </a:bodyPr>
          <a:lstStyle/>
          <a:p>
            <a:pPr marL="448193" algn="ctr" defTabSz="914367"/>
            <a:r>
              <a:rPr lang="ja-JP" altLang="en-US" sz="1568" b="1" dirty="0">
                <a:solidFill>
                  <a:srgbClr val="505050"/>
                </a:solidFill>
                <a:latin typeface="Arial" panose="020B0604020202020204" pitchFamily="34" charset="0"/>
                <a:ea typeface="Calibri" panose="020F0502020204030204" pitchFamily="34" charset="0"/>
              </a:rPr>
              <a:t>このようにすると、以下のようなクエリで両方の型のデータを取得することが可能</a:t>
            </a:r>
            <a:endParaRPr lang="en-US" sz="1568" b="1" dirty="0">
              <a:solidFill>
                <a:srgbClr val="50505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1532006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0067" y="289957"/>
            <a:ext cx="11491640" cy="899537"/>
          </a:xfrm>
        </p:spPr>
        <p:txBody>
          <a:bodyPr>
            <a:normAutofit fontScale="90000"/>
          </a:bodyPr>
          <a:lstStyle/>
          <a:p>
            <a:r>
              <a:rPr lang="ja-JP" altLang="en-US" sz="3600" dirty="0">
                <a:latin typeface="Arial" panose="020B0604020202020204" pitchFamily="34" charset="0"/>
                <a:cs typeface="Arial" panose="020B0604020202020204" pitchFamily="34" charset="0"/>
              </a:rPr>
              <a:t>スキーマやインデックス作成を必要としないデータの処理
</a:t>
            </a:r>
            <a:endParaRPr lang="en-US" sz="36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25213" y="1821714"/>
            <a:ext cx="6824393" cy="1512209"/>
          </a:xfrm>
        </p:spPr>
        <p:txBody>
          <a:bodyPr/>
          <a:lstStyle/>
          <a:p>
            <a:pPr defTabSz="914225">
              <a:buClr>
                <a:schemeClr val="bg1"/>
              </a:buClr>
            </a:pPr>
            <a:r>
              <a:rPr lang="en-US" altLang="ja-JP" sz="1600" dirty="0"/>
              <a:t>Azure Cosmos DB </a:t>
            </a:r>
            <a:r>
              <a:rPr lang="ja-JP" altLang="en-US" sz="1600" dirty="0"/>
              <a:t>のスキーマレス サービスでは、データ モデルに関係なく、すべてのデータのインデックスが自動的に作成され、非常に高速なクエリが配信されます。
</a:t>
            </a:r>
            <a:endParaRPr lang="en-US" sz="1600" dirty="0"/>
          </a:p>
          <a:p>
            <a:pPr defTabSz="914225">
              <a:spcBef>
                <a:spcPts val="1000"/>
              </a:spcBef>
              <a:buClr>
                <a:schemeClr val="bg1"/>
              </a:buClr>
              <a:buSzTx/>
            </a:pPr>
            <a:endParaRPr lang="en-US" sz="2000" dirty="0">
              <a:ea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06" y="4377783"/>
          <a:ext cx="5058501" cy="2011529"/>
        </p:xfrm>
        <a:graphic>
          <a:graphicData uri="http://schemas.openxmlformats.org/drawingml/2006/table">
            <a:tbl>
              <a:tblPr bandRow="1">
                <a:tableStyleId>{5940675A-B579-460E-94D1-54222C63F5DA}</a:tableStyleId>
              </a:tblPr>
              <a:tblGrid>
                <a:gridCol w="671415">
                  <a:extLst>
                    <a:ext uri="{9D8B030D-6E8A-4147-A177-3AD203B41FA5}">
                      <a16:colId xmlns:a16="http://schemas.microsoft.com/office/drawing/2014/main" val="2670246503"/>
                    </a:ext>
                  </a:extLst>
                </a:gridCol>
                <a:gridCol w="772094">
                  <a:extLst>
                    <a:ext uri="{9D8B030D-6E8A-4147-A177-3AD203B41FA5}">
                      <a16:colId xmlns:a16="http://schemas.microsoft.com/office/drawing/2014/main" val="2840900199"/>
                    </a:ext>
                  </a:extLst>
                </a:gridCol>
                <a:gridCol w="872718">
                  <a:extLst>
                    <a:ext uri="{9D8B030D-6E8A-4147-A177-3AD203B41FA5}">
                      <a16:colId xmlns:a16="http://schemas.microsoft.com/office/drawing/2014/main" val="1650129827"/>
                    </a:ext>
                  </a:extLst>
                </a:gridCol>
                <a:gridCol w="845166">
                  <a:extLst>
                    <a:ext uri="{9D8B030D-6E8A-4147-A177-3AD203B41FA5}">
                      <a16:colId xmlns:a16="http://schemas.microsoft.com/office/drawing/2014/main" val="950206156"/>
                    </a:ext>
                  </a:extLst>
                </a:gridCol>
                <a:gridCol w="592426">
                  <a:extLst>
                    <a:ext uri="{9D8B030D-6E8A-4147-A177-3AD203B41FA5}">
                      <a16:colId xmlns:a16="http://schemas.microsoft.com/office/drawing/2014/main" val="3466473001"/>
                    </a:ext>
                  </a:extLst>
                </a:gridCol>
                <a:gridCol w="670291">
                  <a:extLst>
                    <a:ext uri="{9D8B030D-6E8A-4147-A177-3AD203B41FA5}">
                      <a16:colId xmlns:a16="http://schemas.microsoft.com/office/drawing/2014/main" val="2620842981"/>
                    </a:ext>
                  </a:extLst>
                </a:gridCol>
                <a:gridCol w="634391">
                  <a:extLst>
                    <a:ext uri="{9D8B030D-6E8A-4147-A177-3AD203B41FA5}">
                      <a16:colId xmlns:a16="http://schemas.microsoft.com/office/drawing/2014/main" val="4196825317"/>
                    </a:ext>
                  </a:extLst>
                </a:gridCol>
              </a:tblGrid>
              <a:tr h="365708">
                <a:tc>
                  <a:txBody>
                    <a:bodyPr/>
                    <a:lstStyle/>
                    <a:p>
                      <a:r>
                        <a:rPr lang="en-US" sz="900" dirty="0">
                          <a:solidFill>
                            <a:schemeClr val="bg1"/>
                          </a:solidFill>
                          <a:latin typeface="Arial" panose="020B0604020202020204" pitchFamily="34" charset="0"/>
                          <a:cs typeface="Arial" panose="020B0604020202020204" pitchFamily="34" charset="0"/>
                        </a:rPr>
                        <a:t>Item</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Color</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Microwave safe</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Liquid capacity</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CPU</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Memory</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Storage</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365708">
                <a:tc>
                  <a:txBody>
                    <a:bodyPr/>
                    <a:lstStyle/>
                    <a:p>
                      <a:r>
                        <a:rPr lang="en-US" sz="900"/>
                        <a:t>Geek mug</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502849">
                <a:tc>
                  <a:txBody>
                    <a:bodyPr/>
                    <a:lstStyle/>
                    <a:p>
                      <a:r>
                        <a:rPr lang="en-US" sz="900"/>
                        <a:t>Coffee Bean mug</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777130">
                <a:tc>
                  <a:txBody>
                    <a:bodyPr/>
                    <a:lstStyle/>
                    <a:p>
                      <a:r>
                        <a:rPr lang="en-US" sz="900"/>
                        <a:t>Surface book</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15383" y="2980753"/>
            <a:ext cx="6095136" cy="1824502"/>
          </a:xfrm>
          <a:prstGeom prst="rect">
            <a:avLst/>
          </a:prstGeom>
        </p:spPr>
        <p:txBody>
          <a:bodyPr>
            <a:spAutoFit/>
          </a:bodyPr>
          <a:lstStyle/>
          <a:p>
            <a:pPr marL="285695" indent="-285695" defTabSz="914225">
              <a:spcBef>
                <a:spcPts val="1000"/>
              </a:spcBef>
              <a:buFont typeface="Arial" charset="0"/>
              <a:buChar char="•"/>
            </a:pPr>
            <a:r>
              <a:rPr lang="ja-JP" altLang="en-US" sz="1600" spc="50" dirty="0">
                <a:solidFill>
                  <a:srgbClr val="505050"/>
                </a:solidFill>
                <a:latin typeface="Arial" panose="020B0604020202020204" pitchFamily="34" charset="0"/>
                <a:ea typeface="Segoe UI Semilight" charset="0"/>
                <a:cs typeface="Arial" panose="020B0604020202020204" pitchFamily="34" charset="0"/>
              </a:rPr>
              <a:t>自動インデックス管理
同期自動インデックス作成
スキーマとインデックス管理を簡略
すべてのデータモデルに対応
ミリ秒単位でのデータの格納</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p:txBody>
      </p:sp>
      <p:grpSp>
        <p:nvGrpSpPr>
          <p:cNvPr id="4" name="Group 3"/>
          <p:cNvGrpSpPr/>
          <p:nvPr/>
        </p:nvGrpSpPr>
        <p:grpSpPr>
          <a:xfrm>
            <a:off x="7002684" y="2108508"/>
            <a:ext cx="4459545" cy="1956415"/>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latin typeface="Arial" panose="020B0604020202020204" pitchFamily="34" charset="0"/>
              </a:endParaRPr>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latin typeface="Arial" panose="020B0604020202020204" pitchFamily="34" charset="0"/>
              </a:endParaRPr>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27" tIns="45713" rIns="91427" bIns="45713" numCol="1" anchor="ctr" anchorCtr="0" compatLnSpc="1">
              <a:prstTxWarp prst="textNoShape">
                <a:avLst/>
              </a:prstTxWarp>
            </a:bodyPr>
            <a:lstStyle/>
            <a:p>
              <a:pPr defTabSz="914225">
                <a:defRPr/>
              </a:pPr>
              <a:endParaRPr lang="en-US" sz="700" kern="0" dirty="0">
                <a:solidFill>
                  <a:srgbClr val="0078D7"/>
                </a:solidFill>
                <a:latin typeface="Arial" panose="020B0604020202020204" pitchFamily="34" charset="0"/>
              </a:endParaRPr>
            </a:p>
          </p:txBody>
        </p:sp>
        <p:grpSp>
          <p:nvGrpSpPr>
            <p:cNvPr id="19" name="Group 18"/>
            <p:cNvGrpSpPr/>
            <p:nvPr/>
          </p:nvGrpSpPr>
          <p:grpSpPr>
            <a:xfrm>
              <a:off x="7015941" y="2114955"/>
              <a:ext cx="1010624" cy="703256"/>
              <a:chOff x="7015941" y="2114955"/>
              <a:chExt cx="1010624" cy="703256"/>
            </a:xfrm>
          </p:grpSpPr>
          <p:sp>
            <p:nvSpPr>
              <p:cNvPr id="11" name="TextBox 10"/>
              <p:cNvSpPr txBox="1"/>
              <p:nvPr/>
            </p:nvSpPr>
            <p:spPr>
              <a:xfrm>
                <a:off x="7015941" y="2114955"/>
                <a:ext cx="1010624" cy="544801"/>
              </a:xfrm>
              <a:prstGeom prst="rect">
                <a:avLst/>
              </a:prstGeom>
              <a:noFill/>
            </p:spPr>
            <p:txBody>
              <a:bodyPr wrap="none" lIns="182854" tIns="146284" rIns="182854" bIns="146284" rtlCol="0">
                <a:spAutoFit/>
              </a:bodyPr>
              <a:lstStyle/>
              <a:p>
                <a:pPr defTabSz="914225">
                  <a:lnSpc>
                    <a:spcPct val="90000"/>
                  </a:lnSpc>
                  <a:spcAft>
                    <a:spcPts val="600"/>
                  </a:spcAft>
                </a:pPr>
                <a:r>
                  <a:rPr lang="en-US" dirty="0">
                    <a:solidFill>
                      <a:srgbClr val="0177D7"/>
                    </a:solidFill>
                    <a:latin typeface="Arial" panose="020B0604020202020204" pitchFamily="34" charset="0"/>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7846152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ja-JP" altLang="en-US" sz="4000" dirty="0">
                <a:latin typeface="Arial" panose="020B0604020202020204" pitchFamily="34" charset="0"/>
                <a:cs typeface="Arial" panose="020B0604020202020204" pitchFamily="34" charset="0"/>
              </a:rPr>
              <a:t>インデックス作成ポリシー</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686789" cy="3211135"/>
          </a:xfrm>
        </p:spPr>
        <p:txBody>
          <a:bodyPr>
            <a:normAutofit/>
          </a:bodyPr>
          <a:lstStyle/>
          <a:p>
            <a:r>
              <a:rPr lang="ja-JP" altLang="en-US" dirty="0"/>
              <a:t>カスタムインデックス作成ポリシー</a:t>
            </a:r>
            <a:endParaRPr lang="en-US" dirty="0"/>
          </a:p>
          <a:p>
            <a:pPr marL="0" lvl="1" indent="0">
              <a:buNone/>
            </a:pPr>
            <a:r>
              <a:rPr lang="ja-JP" altLang="en-US" dirty="0"/>
              <a:t>全ての</a:t>
            </a:r>
            <a:r>
              <a:rPr lang="en-US" altLang="ja-JP" dirty="0"/>
              <a:t>Cosmos DB</a:t>
            </a:r>
            <a:r>
              <a:rPr lang="ja-JP" altLang="en-US" dirty="0"/>
              <a:t>上のデータは既定で自動的にインデックスが作成されますが、カスタムインデックス作成ポリシーを適用することで独自のインデックス作成ポリシーを使用することができます。</a:t>
            </a:r>
            <a:endParaRPr lang="en-US" dirty="0"/>
          </a:p>
          <a:p>
            <a:pPr lvl="1"/>
            <a:r>
              <a:rPr lang="ja-JP" altLang="en-US" dirty="0"/>
              <a:t>書き込みとクエリ性能、整合性の間にあるトレードオフのコントロールができます。</a:t>
            </a:r>
            <a:endParaRPr lang="en-US" altLang="ja-JP" dirty="0"/>
          </a:p>
          <a:p>
            <a:pPr lvl="1"/>
            <a:r>
              <a:rPr lang="ja-JP" altLang="en-US" dirty="0"/>
              <a:t>インデックスを作成するドキュメントのパスを個別に指定できます。</a:t>
            </a:r>
            <a:endParaRPr lang="en-US" altLang="ja-JP" dirty="0"/>
          </a:p>
          <a:p>
            <a:pPr lvl="1"/>
            <a:r>
              <a:rPr lang="ja-JP" altLang="en-US" dirty="0"/>
              <a:t>様々な種類のインデックスを利用できます。</a:t>
            </a:r>
            <a:endParaRPr lang="en-US" dirty="0"/>
          </a:p>
        </p:txBody>
      </p:sp>
      <p:sp>
        <p:nvSpPr>
          <p:cNvPr id="4" name="Text Placeholder 4">
            <a:extLst>
              <a:ext uri="{FF2B5EF4-FFF2-40B4-BE49-F238E27FC236}">
                <a16:creationId xmlns:a16="http://schemas.microsoft.com/office/drawing/2014/main" id="{68F15314-A85E-467E-9983-11542D399BAB}"/>
              </a:ext>
            </a:extLst>
          </p:cNvPr>
          <p:cNvSpPr txBox="1">
            <a:spLocks/>
          </p:cNvSpPr>
          <p:nvPr/>
        </p:nvSpPr>
        <p:spPr>
          <a:xfrm>
            <a:off x="7175863" y="1584156"/>
            <a:ext cx="3989976" cy="4728987"/>
          </a:xfrm>
          <a:prstGeom prst="rect">
            <a:avLst/>
          </a:prstGeom>
          <a:noFill/>
        </p:spPr>
        <p:txBody>
          <a:bodyPr vert="horz" wrap="square" lIns="91440" tIns="45720" rIns="91440" bIns="45720" rtlCol="0" anchor="ctr">
            <a:spAutoFit/>
          </a:bodyPr>
          <a:lstStyle>
            <a:lvl1pPr marL="0" marR="0" indent="0" algn="l" defTabSz="914367" rtl="0" eaLnBrk="1" fontAlgn="auto" latinLnBrk="0" hangingPunct="1">
              <a:lnSpc>
                <a:spcPct val="10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150" b="0" dirty="0">
                <a:solidFill>
                  <a:schemeClr val="tx1"/>
                </a:solidFill>
                <a:latin typeface="Arial" panose="020B0604020202020204" pitchFamily="34" charset="0"/>
                <a:cs typeface="Arial" panose="020B0604020202020204" pitchFamily="34" charset="0"/>
              </a:rPr>
              <a:t>{</a:t>
            </a:r>
          </a:p>
          <a:p>
            <a:r>
              <a:rPr lang="en-US" sz="1150" b="0" dirty="0">
                <a:solidFill>
                  <a:schemeClr val="tx1"/>
                </a:solidFill>
                <a:latin typeface="Arial" panose="020B0604020202020204" pitchFamily="34" charset="0"/>
                <a:cs typeface="Arial" panose="020B0604020202020204" pitchFamily="34" charset="0"/>
              </a:rPr>
              <a:t>    "automatic": true,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indexingMode</a:t>
            </a:r>
            <a:r>
              <a:rPr lang="en-US" sz="1150" b="0" dirty="0">
                <a:solidFill>
                  <a:schemeClr val="tx1"/>
                </a:solidFill>
                <a:latin typeface="Arial" panose="020B0604020202020204" pitchFamily="34" charset="0"/>
                <a:cs typeface="Arial" panose="020B0604020202020204" pitchFamily="34" charset="0"/>
              </a:rPr>
              <a:t>": "Consistent",</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includedPaths</a:t>
            </a:r>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"path": "/*",</a:t>
            </a:r>
          </a:p>
          <a:p>
            <a:r>
              <a:rPr lang="en-US" sz="1150" b="0" dirty="0">
                <a:solidFill>
                  <a:schemeClr val="tx1"/>
                </a:solidFill>
                <a:latin typeface="Arial" panose="020B0604020202020204" pitchFamily="34" charset="0"/>
                <a:cs typeface="Arial" panose="020B0604020202020204" pitchFamily="34" charset="0"/>
              </a:rPr>
              <a:t>        "indexes": [{</a:t>
            </a:r>
          </a:p>
          <a:p>
            <a:r>
              <a:rPr lang="en-US" sz="1150" b="0" dirty="0">
                <a:solidFill>
                  <a:schemeClr val="tx1"/>
                </a:solidFill>
                <a:latin typeface="Arial" panose="020B0604020202020204" pitchFamily="34" charset="0"/>
                <a:cs typeface="Arial" panose="020B0604020202020204" pitchFamily="34" charset="0"/>
              </a:rPr>
              <a:t>            "kind": “Range",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"String",</a:t>
            </a:r>
          </a:p>
          <a:p>
            <a:r>
              <a:rPr lang="en-US" sz="1150" b="0" dirty="0">
                <a:solidFill>
                  <a:schemeClr val="tx1"/>
                </a:solidFill>
                <a:latin typeface="Arial" panose="020B0604020202020204" pitchFamily="34" charset="0"/>
                <a:cs typeface="Arial" panose="020B0604020202020204" pitchFamily="34" charset="0"/>
              </a:rPr>
              <a:t>            "precision": -1</a:t>
            </a:r>
          </a:p>
          <a:p>
            <a:r>
              <a:rPr lang="en-US" sz="1150" b="0" dirty="0">
                <a:solidFill>
                  <a:schemeClr val="tx1"/>
                </a:solidFill>
                <a:latin typeface="Arial" panose="020B0604020202020204" pitchFamily="34" charset="0"/>
                <a:cs typeface="Arial" panose="020B0604020202020204" pitchFamily="34" charset="0"/>
              </a:rPr>
              <a:t>        }, {</a:t>
            </a:r>
          </a:p>
          <a:p>
            <a:r>
              <a:rPr lang="en-US" sz="1150" b="0" dirty="0">
                <a:solidFill>
                  <a:schemeClr val="tx1"/>
                </a:solidFill>
                <a:latin typeface="Arial" panose="020B0604020202020204" pitchFamily="34" charset="0"/>
                <a:cs typeface="Arial" panose="020B0604020202020204" pitchFamily="34" charset="0"/>
              </a:rPr>
              <a:t>            "kind": "Range",</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"Number",</a:t>
            </a:r>
          </a:p>
          <a:p>
            <a:r>
              <a:rPr lang="en-US" sz="1150" b="0" dirty="0">
                <a:solidFill>
                  <a:schemeClr val="tx1"/>
                </a:solidFill>
                <a:latin typeface="Arial" panose="020B0604020202020204" pitchFamily="34" charset="0"/>
                <a:cs typeface="Arial" panose="020B0604020202020204" pitchFamily="34" charset="0"/>
              </a:rPr>
              <a:t>            "precision": -1</a:t>
            </a:r>
          </a:p>
          <a:p>
            <a:r>
              <a:rPr lang="en-US" sz="1150" b="0" dirty="0">
                <a:solidFill>
                  <a:schemeClr val="tx1"/>
                </a:solidFill>
                <a:latin typeface="Arial" panose="020B0604020202020204" pitchFamily="34" charset="0"/>
                <a:cs typeface="Arial" panose="020B0604020202020204" pitchFamily="34" charset="0"/>
              </a:rPr>
              <a:t>        }, {</a:t>
            </a:r>
          </a:p>
          <a:p>
            <a:r>
              <a:rPr lang="en-US" sz="1150" b="0" dirty="0">
                <a:solidFill>
                  <a:schemeClr val="tx1"/>
                </a:solidFill>
                <a:latin typeface="Arial" panose="020B0604020202020204" pitchFamily="34" charset="0"/>
                <a:cs typeface="Arial" panose="020B0604020202020204" pitchFamily="34" charset="0"/>
              </a:rPr>
              <a:t>            "kind": "Spatial",</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dataType</a:t>
            </a:r>
            <a:r>
              <a:rPr lang="en-US" sz="1150" b="0" dirty="0">
                <a:solidFill>
                  <a:schemeClr val="tx1"/>
                </a:solidFill>
                <a:latin typeface="Arial" panose="020B0604020202020204" pitchFamily="34" charset="0"/>
                <a:cs typeface="Arial" panose="020B0604020202020204" pitchFamily="34" charset="0"/>
              </a:rPr>
              <a:t>": "Point"</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a:t>
            </a:r>
            <a:r>
              <a:rPr lang="en-US" sz="1150" b="0" dirty="0" err="1">
                <a:solidFill>
                  <a:schemeClr val="tx1"/>
                </a:solidFill>
                <a:latin typeface="Arial" panose="020B0604020202020204" pitchFamily="34" charset="0"/>
                <a:cs typeface="Arial" panose="020B0604020202020204" pitchFamily="34" charset="0"/>
              </a:rPr>
              <a:t>excludedPaths</a:t>
            </a:r>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        "path": "/</a:t>
            </a:r>
            <a:r>
              <a:rPr lang="en-US" sz="1150" b="0" dirty="0" err="1">
                <a:solidFill>
                  <a:schemeClr val="tx1"/>
                </a:solidFill>
                <a:latin typeface="Arial" panose="020B0604020202020204" pitchFamily="34" charset="0"/>
                <a:cs typeface="Arial" panose="020B0604020202020204" pitchFamily="34" charset="0"/>
              </a:rPr>
              <a:t>nonIndexedContent</a:t>
            </a:r>
            <a:r>
              <a:rPr lang="en-US" sz="1150" b="0" dirty="0">
                <a:solidFill>
                  <a:schemeClr val="tx1"/>
                </a:solidFill>
                <a:latin typeface="Arial" panose="020B0604020202020204" pitchFamily="34" charset="0"/>
                <a:cs typeface="Arial" panose="020B0604020202020204" pitchFamily="34" charset="0"/>
              </a:rPr>
              <a:t>/*"</a:t>
            </a:r>
          </a:p>
          <a:p>
            <a:r>
              <a:rPr lang="en-US" sz="1150" b="0" dirty="0">
                <a:solidFill>
                  <a:schemeClr val="tx1"/>
                </a:solidFill>
                <a:latin typeface="Arial" panose="020B0604020202020204" pitchFamily="34" charset="0"/>
                <a:cs typeface="Arial" panose="020B0604020202020204" pitchFamily="34" charset="0"/>
              </a:rPr>
              <a:t>    }]</a:t>
            </a:r>
          </a:p>
          <a:p>
            <a:r>
              <a:rPr lang="en-US" sz="1150" b="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537507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55E-F129-4396-A9F4-9AD8F564487D}"/>
              </a:ext>
            </a:extLst>
          </p:cNvPr>
          <p:cNvSpPr>
            <a:spLocks noGrp="1"/>
          </p:cNvSpPr>
          <p:nvPr>
            <p:ph type="title"/>
          </p:nvPr>
        </p:nvSpPr>
        <p:spPr/>
        <p:txBody>
          <a:bodyPr/>
          <a:lstStyle/>
          <a:p>
            <a:r>
              <a:rPr lang="ja-JP" altLang="en-US" sz="4400" dirty="0">
                <a:latin typeface="Arial" panose="020B0604020202020204" pitchFamily="34" charset="0"/>
                <a:cs typeface="Arial" panose="020B0604020202020204" pitchFamily="34" charset="0"/>
              </a:rPr>
              <a:t>インデックス作成ポリシー</a:t>
            </a:r>
            <a:endParaRPr lang="en-US" dirty="0"/>
          </a:p>
        </p:txBody>
      </p:sp>
      <p:sp>
        <p:nvSpPr>
          <p:cNvPr id="4" name="Rectangle 3">
            <a:extLst>
              <a:ext uri="{FF2B5EF4-FFF2-40B4-BE49-F238E27FC236}">
                <a16:creationId xmlns:a16="http://schemas.microsoft.com/office/drawing/2014/main" id="{F43FBE14-5476-4FFA-94A8-D8E422182F7A}"/>
              </a:ext>
            </a:extLst>
          </p:cNvPr>
          <p:cNvSpPr/>
          <p:nvPr/>
        </p:nvSpPr>
        <p:spPr>
          <a:xfrm>
            <a:off x="269240" y="1956751"/>
            <a:ext cx="6096000" cy="1754326"/>
          </a:xfrm>
          <a:prstGeom prst="rect">
            <a:avLst/>
          </a:prstGeom>
        </p:spPr>
        <p:txBody>
          <a:bodyPr>
            <a:spAutoFit/>
          </a:bodyPr>
          <a:lstStyle/>
          <a:p>
            <a:r>
              <a:rPr lang="en-US"/>
              <a:t>{</a:t>
            </a:r>
          </a:p>
          <a:p>
            <a:r>
              <a:rPr lang="en-US"/>
              <a:t>    "</a:t>
            </a:r>
            <a:r>
              <a:rPr lang="en-US" err="1"/>
              <a:t>indexingMode</a:t>
            </a:r>
            <a:r>
              <a:rPr lang="en-US"/>
              <a:t>": "none",</a:t>
            </a:r>
          </a:p>
          <a:p>
            <a:r>
              <a:rPr lang="en-US"/>
              <a:t>    "automatic": false,</a:t>
            </a:r>
          </a:p>
          <a:p>
            <a:r>
              <a:rPr lang="en-US"/>
              <a:t>    "</a:t>
            </a:r>
            <a:r>
              <a:rPr lang="en-US" err="1"/>
              <a:t>includedPaths</a:t>
            </a:r>
            <a:r>
              <a:rPr lang="en-US"/>
              <a:t>": [],</a:t>
            </a:r>
          </a:p>
          <a:p>
            <a:r>
              <a:rPr lang="en-US"/>
              <a:t>    "</a:t>
            </a:r>
            <a:r>
              <a:rPr lang="en-US" err="1"/>
              <a:t>excludedPaths</a:t>
            </a:r>
            <a:r>
              <a:rPr lang="en-US"/>
              <a:t>": []</a:t>
            </a:r>
          </a:p>
          <a:p>
            <a:r>
              <a:rPr lang="en-US"/>
              <a:t>}</a:t>
            </a:r>
          </a:p>
        </p:txBody>
      </p:sp>
      <p:sp>
        <p:nvSpPr>
          <p:cNvPr id="7" name="TextBox 6">
            <a:extLst>
              <a:ext uri="{FF2B5EF4-FFF2-40B4-BE49-F238E27FC236}">
                <a16:creationId xmlns:a16="http://schemas.microsoft.com/office/drawing/2014/main" id="{38FFC35D-96F4-44C4-B168-445B25EDBEE6}"/>
              </a:ext>
            </a:extLst>
          </p:cNvPr>
          <p:cNvSpPr txBox="1"/>
          <p:nvPr/>
        </p:nvSpPr>
        <p:spPr>
          <a:xfrm>
            <a:off x="537029" y="4296229"/>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No indexing</a:t>
            </a:r>
          </a:p>
        </p:txBody>
      </p:sp>
      <p:sp>
        <p:nvSpPr>
          <p:cNvPr id="9" name="Rectangle 8">
            <a:extLst>
              <a:ext uri="{FF2B5EF4-FFF2-40B4-BE49-F238E27FC236}">
                <a16:creationId xmlns:a16="http://schemas.microsoft.com/office/drawing/2014/main" id="{664624D5-8447-4B35-8680-FFEDF075CEC9}"/>
              </a:ext>
            </a:extLst>
          </p:cNvPr>
          <p:cNvSpPr/>
          <p:nvPr/>
        </p:nvSpPr>
        <p:spPr>
          <a:xfrm>
            <a:off x="7241822" y="28033"/>
            <a:ext cx="4680937" cy="6771084"/>
          </a:xfrm>
          <a:prstGeom prst="rect">
            <a:avLst/>
          </a:prstGeom>
        </p:spPr>
        <p:txBody>
          <a:bodyPr wrap="square">
            <a:spAutoFit/>
          </a:bodyPr>
          <a:lstStyle/>
          <a:p>
            <a:r>
              <a:rPr lang="en-US" sz="1400" dirty="0"/>
              <a:t>{</a:t>
            </a:r>
          </a:p>
          <a:p>
            <a:r>
              <a:rPr lang="en-US" sz="1400" dirty="0"/>
              <a:t>    "</a:t>
            </a:r>
            <a:r>
              <a:rPr lang="en-US" sz="1400" dirty="0" err="1"/>
              <a:t>indexingMode</a:t>
            </a:r>
            <a:r>
              <a:rPr lang="en-US" sz="1400" dirty="0"/>
              <a:t>": "consistent",</a:t>
            </a:r>
          </a:p>
          <a:p>
            <a:r>
              <a:rPr lang="en-US" sz="1400" dirty="0"/>
              <a:t>    "automatic": true,</a:t>
            </a:r>
          </a:p>
          <a:p>
            <a:r>
              <a:rPr lang="en-US" sz="1400" dirty="0"/>
              <a:t>    "</a:t>
            </a:r>
            <a:r>
              <a:rPr lang="en-US" sz="1400" dirty="0" err="1"/>
              <a:t>includedPaths</a:t>
            </a:r>
            <a:r>
              <a:rPr lang="en-US" sz="1400" dirty="0"/>
              <a:t>": [</a:t>
            </a:r>
          </a:p>
          <a:p>
            <a:r>
              <a:rPr lang="en-US" sz="1400" dirty="0"/>
              <a:t>        {</a:t>
            </a:r>
          </a:p>
          <a:p>
            <a:r>
              <a:rPr lang="en-US" sz="1400" dirty="0"/>
              <a:t>            "path": "/age/?",</a:t>
            </a:r>
          </a:p>
          <a:p>
            <a:r>
              <a:rPr lang="en-US" sz="1400" dirty="0"/>
              <a:t>            "indexes": [</a:t>
            </a:r>
          </a:p>
          <a:p>
            <a:r>
              <a:rPr lang="en-US" sz="1400" dirty="0"/>
              <a:t>                {</a:t>
            </a:r>
          </a:p>
          <a:p>
            <a:r>
              <a:rPr lang="en-US" sz="1400" dirty="0"/>
              <a:t>                    "kind": "Range",</a:t>
            </a:r>
          </a:p>
          <a:p>
            <a:r>
              <a:rPr lang="en-US" sz="1400" dirty="0"/>
              <a:t>                    "</a:t>
            </a:r>
            <a:r>
              <a:rPr lang="en-US" sz="1400" dirty="0" err="1"/>
              <a:t>dataType</a:t>
            </a:r>
            <a:r>
              <a:rPr lang="en-US" sz="1400" dirty="0"/>
              <a:t>": "Number",</a:t>
            </a:r>
          </a:p>
          <a:p>
            <a:r>
              <a:rPr lang="en-US" sz="1400" dirty="0"/>
              <a:t>                    "precision": -1</a:t>
            </a:r>
          </a:p>
          <a:p>
            <a:r>
              <a:rPr lang="en-US" sz="1400" dirty="0"/>
              <a:t>                },</a:t>
            </a:r>
          </a:p>
          <a:p>
            <a:r>
              <a:rPr lang="en-US" sz="1400" dirty="0"/>
              <a:t>            ]</a:t>
            </a:r>
          </a:p>
          <a:p>
            <a:r>
              <a:rPr lang="en-US" sz="1400" dirty="0"/>
              <a:t>        },</a:t>
            </a:r>
          </a:p>
          <a:p>
            <a:r>
              <a:rPr lang="en-US" sz="1400" dirty="0"/>
              <a:t>        {</a:t>
            </a:r>
          </a:p>
          <a:p>
            <a:r>
              <a:rPr lang="en-US" sz="1400" dirty="0"/>
              <a:t>            "path": "/gender/?",</a:t>
            </a:r>
          </a:p>
          <a:p>
            <a:r>
              <a:rPr lang="en-US" sz="1400" dirty="0"/>
              <a:t>            "indexes": [</a:t>
            </a:r>
          </a:p>
          <a:p>
            <a:r>
              <a:rPr lang="en-US" sz="1400" dirty="0"/>
              <a:t>                {</a:t>
            </a:r>
          </a:p>
          <a:p>
            <a:r>
              <a:rPr lang="en-US" sz="1400" dirty="0"/>
              <a:t>                    "kind": "Range",</a:t>
            </a:r>
          </a:p>
          <a:p>
            <a:r>
              <a:rPr lang="en-US" sz="1400" dirty="0"/>
              <a:t>                    "</a:t>
            </a:r>
            <a:r>
              <a:rPr lang="en-US" sz="1400" dirty="0" err="1"/>
              <a:t>dataType</a:t>
            </a:r>
            <a:r>
              <a:rPr lang="en-US" sz="1400" dirty="0"/>
              <a:t>": "String",</a:t>
            </a:r>
          </a:p>
          <a:p>
            <a:r>
              <a:rPr lang="en-US" sz="1400" dirty="0"/>
              <a:t>                    "precision": -1</a:t>
            </a:r>
          </a:p>
          <a:p>
            <a:r>
              <a:rPr lang="en-US" sz="1400" dirty="0"/>
              <a:t>                },</a:t>
            </a:r>
          </a:p>
          <a:p>
            <a:r>
              <a:rPr lang="en-US" sz="1400" dirty="0"/>
              <a:t>            ]</a:t>
            </a:r>
          </a:p>
          <a:p>
            <a:r>
              <a:rPr lang="en-US" sz="1400" dirty="0"/>
              <a:t>        }</a:t>
            </a:r>
          </a:p>
          <a:p>
            <a:r>
              <a:rPr lang="en-US" sz="1400" dirty="0"/>
              <a:t>    ],</a:t>
            </a:r>
          </a:p>
          <a:p>
            <a:r>
              <a:rPr lang="en-US" sz="1400" dirty="0"/>
              <a:t>    "</a:t>
            </a:r>
            <a:r>
              <a:rPr lang="en-US" sz="1400" dirty="0" err="1"/>
              <a:t>excludedPaths</a:t>
            </a:r>
            <a:r>
              <a:rPr lang="en-US" sz="1400" dirty="0"/>
              <a:t>": [</a:t>
            </a:r>
          </a:p>
          <a:p>
            <a:r>
              <a:rPr lang="en-US" sz="1400" dirty="0"/>
              <a:t>        {</a:t>
            </a:r>
          </a:p>
          <a:p>
            <a:r>
              <a:rPr lang="en-US" sz="1400" dirty="0"/>
              <a:t>            "path": "/*"</a:t>
            </a:r>
          </a:p>
          <a:p>
            <a:r>
              <a:rPr lang="en-US" sz="1400" dirty="0"/>
              <a:t>        }</a:t>
            </a:r>
          </a:p>
          <a:p>
            <a:r>
              <a:rPr lang="en-US" sz="1400" dirty="0"/>
              <a:t>    ]</a:t>
            </a:r>
          </a:p>
          <a:p>
            <a:r>
              <a:rPr lang="en-US" sz="1400" dirty="0"/>
              <a:t>}</a:t>
            </a:r>
          </a:p>
        </p:txBody>
      </p:sp>
      <p:sp>
        <p:nvSpPr>
          <p:cNvPr id="10" name="TextBox 9">
            <a:extLst>
              <a:ext uri="{FF2B5EF4-FFF2-40B4-BE49-F238E27FC236}">
                <a16:creationId xmlns:a16="http://schemas.microsoft.com/office/drawing/2014/main" id="{8823039D-E9A0-41B0-B0BC-EA602A803F45}"/>
              </a:ext>
            </a:extLst>
          </p:cNvPr>
          <p:cNvSpPr txBox="1"/>
          <p:nvPr/>
        </p:nvSpPr>
        <p:spPr>
          <a:xfrm>
            <a:off x="8586814" y="6091162"/>
            <a:ext cx="3802742"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Index some properties</a:t>
            </a:r>
          </a:p>
        </p:txBody>
      </p:sp>
    </p:spTree>
    <p:extLst>
      <p:ext uri="{BB962C8B-B14F-4D97-AF65-F5344CB8AC3E}">
        <p14:creationId xmlns:p14="http://schemas.microsoft.com/office/powerpoint/2010/main" val="860829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6B93-DE87-464B-A6E7-0A4AE51AF026}"/>
              </a:ext>
            </a:extLst>
          </p:cNvPr>
          <p:cNvSpPr>
            <a:spLocks noGrp="1"/>
          </p:cNvSpPr>
          <p:nvPr>
            <p:ph type="title"/>
          </p:nvPr>
        </p:nvSpPr>
        <p:spPr>
          <a:xfrm>
            <a:off x="269240" y="289511"/>
            <a:ext cx="11655840" cy="899665"/>
          </a:xfrm>
        </p:spPr>
        <p:txBody>
          <a:bodyPr/>
          <a:lstStyle/>
          <a:p>
            <a:r>
              <a:rPr lang="ja-JP" altLang="en-US" dirty="0"/>
              <a:t>範囲インデックス</a:t>
            </a:r>
            <a:endParaRPr lang="en-US" dirty="0"/>
          </a:p>
        </p:txBody>
      </p:sp>
      <p:sp>
        <p:nvSpPr>
          <p:cNvPr id="3" name="Text Placeholder 2">
            <a:extLst>
              <a:ext uri="{FF2B5EF4-FFF2-40B4-BE49-F238E27FC236}">
                <a16:creationId xmlns:a16="http://schemas.microsoft.com/office/drawing/2014/main" id="{B035F8F1-732F-4A82-A7E2-B1855349412E}"/>
              </a:ext>
            </a:extLst>
          </p:cNvPr>
          <p:cNvSpPr>
            <a:spLocks noGrp="1"/>
          </p:cNvSpPr>
          <p:nvPr>
            <p:ph type="body" sz="quarter" idx="11"/>
          </p:nvPr>
        </p:nvSpPr>
        <p:spPr>
          <a:xfrm>
            <a:off x="269874" y="1584156"/>
            <a:ext cx="11655206" cy="4751330"/>
          </a:xfrm>
        </p:spPr>
        <p:txBody>
          <a:bodyPr>
            <a:normAutofit fontScale="92500" lnSpcReduction="10000"/>
          </a:bodyPr>
          <a:lstStyle/>
          <a:p>
            <a:r>
              <a:rPr lang="ja-JP" altLang="en-US" sz="2800" dirty="0"/>
              <a:t>既定で作成され、以下の用途に利用できます。</a:t>
            </a:r>
            <a:endParaRPr lang="en-US" sz="2800" dirty="0"/>
          </a:p>
          <a:p>
            <a:pPr lvl="0" eaLnBrk="0" fontAlgn="base" hangingPunct="0">
              <a:lnSpc>
                <a:spcPct val="100000"/>
              </a:lnSpc>
              <a:spcBef>
                <a:spcPct val="0"/>
              </a:spcBef>
              <a:spcAft>
                <a:spcPct val="0"/>
              </a:spcAft>
            </a:pPr>
            <a:endParaRPr lang="en-US" altLang="en-US" sz="2400" b="0" dirty="0">
              <a:solidFill>
                <a:schemeClr val="tx1"/>
              </a:solidFill>
            </a:endParaRPr>
          </a:p>
          <a:p>
            <a:pPr lvl="0" eaLnBrk="0" fontAlgn="base" hangingPunct="0">
              <a:lnSpc>
                <a:spcPct val="100000"/>
              </a:lnSpc>
              <a:spcBef>
                <a:spcPct val="0"/>
              </a:spcBef>
              <a:spcAft>
                <a:spcPct val="0"/>
              </a:spcAft>
            </a:pPr>
            <a:r>
              <a:rPr lang="ja-JP" altLang="en-US" sz="2400" dirty="0">
                <a:solidFill>
                  <a:srgbClr val="000000"/>
                </a:solidFill>
                <a:latin typeface="Segoe UI" panose="020B0502040204020203" pitchFamily="34" charset="0"/>
                <a:cs typeface="Segoe UI" panose="020B0502040204020203" pitchFamily="34" charset="0"/>
              </a:rPr>
              <a:t>等価比較</a:t>
            </a:r>
            <a:r>
              <a:rPr lang="en-US" altLang="en-US" sz="2400" dirty="0">
                <a:solidFill>
                  <a:srgbClr val="000000"/>
                </a:solidFill>
                <a:latin typeface="Segoe UI" panose="020B0502040204020203" pitchFamily="34" charset="0"/>
                <a:cs typeface="Segoe UI" panose="020B0502040204020203" pitchFamily="34" charset="0"/>
              </a:rPr>
              <a:t>:</a:t>
            </a:r>
          </a:p>
          <a:p>
            <a:pPr lvl="0" eaLnBrk="0" fontAlgn="base" hangingPunct="0">
              <a:lnSpc>
                <a:spcPct val="100000"/>
              </a:lnSpc>
              <a:spcBef>
                <a:spcPct val="0"/>
              </a:spcBef>
              <a:spcAft>
                <a:spcPct val="0"/>
              </a:spcAft>
            </a:pPr>
            <a:r>
              <a:rPr lang="en-US" altLang="en-US" sz="2400" b="0" dirty="0">
                <a:solidFill>
                  <a:srgbClr val="000000"/>
                </a:solidFill>
                <a:latin typeface="Consolas" panose="020B0609020204030204" pitchFamily="49" charset="0"/>
                <a:cs typeface="Segoe UI" panose="020B0502040204020203" pitchFamily="34" charset="0"/>
              </a:rPr>
              <a:t>SELECT * FROM container c WHERE </a:t>
            </a:r>
            <a:r>
              <a:rPr lang="en-US" altLang="en-US" sz="2400" b="0" dirty="0" err="1">
                <a:solidFill>
                  <a:srgbClr val="000000"/>
                </a:solidFill>
                <a:latin typeface="Consolas" panose="020B0609020204030204" pitchFamily="49" charset="0"/>
                <a:cs typeface="Segoe UI" panose="020B0502040204020203" pitchFamily="34" charset="0"/>
              </a:rPr>
              <a:t>c.property</a:t>
            </a:r>
            <a:r>
              <a:rPr lang="en-US" altLang="en-US" sz="2400" b="0" dirty="0">
                <a:solidFill>
                  <a:srgbClr val="000000"/>
                </a:solidFill>
                <a:latin typeface="Consolas" panose="020B0609020204030204" pitchFamily="49" charset="0"/>
                <a:cs typeface="Segoe UI" panose="020B0502040204020203" pitchFamily="34" charset="0"/>
              </a:rPr>
              <a:t> = 'value’</a:t>
            </a:r>
            <a:endParaRPr lang="en-US" altLang="en-US" sz="2400" b="0" dirty="0">
              <a:solidFill>
                <a:srgbClr val="000000"/>
              </a:solidFill>
              <a:latin typeface="Segoe UI" panose="020B0502040204020203" pitchFamily="34" charset="0"/>
              <a:cs typeface="Segoe UI" panose="020B0502040204020203" pitchFamily="34" charset="0"/>
            </a:endParaRPr>
          </a:p>
          <a:p>
            <a:pPr lvl="0" eaLnBrk="0" fontAlgn="base" hangingPunct="0">
              <a:lnSpc>
                <a:spcPct val="100000"/>
              </a:lnSpc>
              <a:spcBef>
                <a:spcPct val="0"/>
              </a:spcBef>
              <a:spcAft>
                <a:spcPct val="0"/>
              </a:spcAft>
            </a:pPr>
            <a:endParaRPr lang="en-US" altLang="en-US" sz="2400" b="0" dirty="0">
              <a:solidFill>
                <a:srgbClr val="000000"/>
              </a:solidFill>
              <a:latin typeface="Segoe UI" panose="020B0502040204020203" pitchFamily="34" charset="0"/>
              <a:cs typeface="Segoe UI" panose="020B0502040204020203" pitchFamily="34" charset="0"/>
            </a:endParaRPr>
          </a:p>
          <a:p>
            <a:pPr lvl="0" eaLnBrk="0" fontAlgn="base" hangingPunct="0">
              <a:lnSpc>
                <a:spcPct val="100000"/>
              </a:lnSpc>
              <a:spcBef>
                <a:spcPct val="0"/>
              </a:spcBef>
              <a:spcAft>
                <a:spcPct val="0"/>
              </a:spcAft>
            </a:pPr>
            <a:r>
              <a:rPr lang="ja-JP" altLang="en-US" sz="2400" dirty="0">
                <a:solidFill>
                  <a:srgbClr val="000000"/>
                </a:solidFill>
                <a:latin typeface="Segoe UI" panose="020B0502040204020203" pitchFamily="34" charset="0"/>
                <a:cs typeface="Segoe UI" panose="020B0502040204020203" pitchFamily="34" charset="0"/>
              </a:rPr>
              <a:t>範囲比較</a:t>
            </a:r>
            <a:r>
              <a:rPr lang="en-US" altLang="en-US" sz="2400" dirty="0">
                <a:solidFill>
                  <a:srgbClr val="000000"/>
                </a:solidFill>
                <a:latin typeface="Segoe UI" panose="020B0502040204020203" pitchFamily="34" charset="0"/>
                <a:cs typeface="Segoe UI" panose="020B0502040204020203" pitchFamily="34" charset="0"/>
              </a:rPr>
              <a:t>:</a:t>
            </a:r>
          </a:p>
          <a:p>
            <a:pPr lvl="0" eaLnBrk="0" fontAlgn="base" hangingPunct="0">
              <a:lnSpc>
                <a:spcPct val="100000"/>
              </a:lnSpc>
              <a:spcBef>
                <a:spcPct val="0"/>
              </a:spcBef>
              <a:spcAft>
                <a:spcPct val="0"/>
              </a:spcAft>
            </a:pPr>
            <a:r>
              <a:rPr lang="en-US" altLang="en-US" sz="2400" b="0" dirty="0">
                <a:solidFill>
                  <a:srgbClr val="000000"/>
                </a:solidFill>
                <a:latin typeface="Consolas" panose="020B0609020204030204" pitchFamily="49" charset="0"/>
                <a:cs typeface="Segoe UI" panose="020B0502040204020203" pitchFamily="34" charset="0"/>
              </a:rPr>
              <a:t>SELECT * FROM container c WHERE </a:t>
            </a:r>
            <a:r>
              <a:rPr lang="en-US" altLang="en-US" sz="2400" b="0" dirty="0" err="1">
                <a:solidFill>
                  <a:srgbClr val="000000"/>
                </a:solidFill>
                <a:latin typeface="Consolas" panose="020B0609020204030204" pitchFamily="49" charset="0"/>
                <a:cs typeface="Segoe UI" panose="020B0502040204020203" pitchFamily="34" charset="0"/>
              </a:rPr>
              <a:t>c.property</a:t>
            </a:r>
            <a:r>
              <a:rPr lang="en-US" altLang="en-US" sz="2400" b="0" dirty="0">
                <a:solidFill>
                  <a:srgbClr val="000000"/>
                </a:solidFill>
                <a:latin typeface="Consolas" panose="020B0609020204030204" pitchFamily="49" charset="0"/>
                <a:cs typeface="Segoe UI" panose="020B0502040204020203" pitchFamily="34" charset="0"/>
              </a:rPr>
              <a:t> &gt; 'value'</a:t>
            </a:r>
            <a:r>
              <a:rPr lang="en-US" altLang="en-US" sz="2400" b="0" dirty="0">
                <a:solidFill>
                  <a:srgbClr val="000000"/>
                </a:solidFill>
                <a:latin typeface="Segoe UI" panose="020B0502040204020203" pitchFamily="34" charset="0"/>
                <a:cs typeface="Segoe UI" panose="020B0502040204020203" pitchFamily="34" charset="0"/>
              </a:rPr>
              <a:t> (works for </a:t>
            </a:r>
            <a:r>
              <a:rPr lang="en-US" altLang="en-US" sz="2400" b="0" dirty="0">
                <a:solidFill>
                  <a:srgbClr val="000000"/>
                </a:solidFill>
                <a:latin typeface="Consolas" panose="020B0609020204030204" pitchFamily="49" charset="0"/>
                <a:cs typeface="Segoe UI" panose="020B0502040204020203" pitchFamily="34" charset="0"/>
              </a:rPr>
              <a:t>&gt;</a:t>
            </a:r>
            <a:r>
              <a:rPr lang="en-US" altLang="en-US" sz="2400" b="0" dirty="0">
                <a:solidFill>
                  <a:srgbClr val="000000"/>
                </a:solidFill>
                <a:latin typeface="Segoe UI" panose="020B0502040204020203" pitchFamily="34" charset="0"/>
                <a:cs typeface="Segoe UI" panose="020B0502040204020203" pitchFamily="34" charset="0"/>
              </a:rPr>
              <a:t>, </a:t>
            </a:r>
            <a:r>
              <a:rPr lang="en-US" altLang="en-US" sz="2400" b="0" dirty="0">
                <a:solidFill>
                  <a:srgbClr val="000000"/>
                </a:solidFill>
                <a:latin typeface="Consolas" panose="020B0609020204030204" pitchFamily="49" charset="0"/>
                <a:cs typeface="Segoe UI" panose="020B0502040204020203" pitchFamily="34" charset="0"/>
              </a:rPr>
              <a:t>&lt;</a:t>
            </a:r>
            <a:r>
              <a:rPr lang="en-US" altLang="en-US" sz="2400" b="0" dirty="0">
                <a:solidFill>
                  <a:srgbClr val="000000"/>
                </a:solidFill>
                <a:latin typeface="Segoe UI" panose="020B0502040204020203" pitchFamily="34" charset="0"/>
                <a:cs typeface="Segoe UI" panose="020B0502040204020203" pitchFamily="34" charset="0"/>
              </a:rPr>
              <a:t>, </a:t>
            </a:r>
            <a:r>
              <a:rPr lang="en-US" altLang="en-US" sz="2400" b="0" dirty="0">
                <a:solidFill>
                  <a:srgbClr val="000000"/>
                </a:solidFill>
                <a:latin typeface="Consolas" panose="020B0609020204030204" pitchFamily="49" charset="0"/>
                <a:cs typeface="Segoe UI" panose="020B0502040204020203" pitchFamily="34" charset="0"/>
              </a:rPr>
              <a:t>&gt;=</a:t>
            </a:r>
            <a:r>
              <a:rPr lang="en-US" altLang="en-US" sz="2400" b="0" dirty="0">
                <a:solidFill>
                  <a:srgbClr val="000000"/>
                </a:solidFill>
                <a:latin typeface="Segoe UI" panose="020B0502040204020203" pitchFamily="34" charset="0"/>
                <a:cs typeface="Segoe UI" panose="020B0502040204020203" pitchFamily="34" charset="0"/>
              </a:rPr>
              <a:t>, </a:t>
            </a:r>
            <a:r>
              <a:rPr lang="en-US" altLang="en-US" sz="2400" b="0" dirty="0">
                <a:solidFill>
                  <a:srgbClr val="000000"/>
                </a:solidFill>
                <a:latin typeface="Consolas" panose="020B0609020204030204" pitchFamily="49" charset="0"/>
                <a:cs typeface="Segoe UI" panose="020B0502040204020203" pitchFamily="34" charset="0"/>
              </a:rPr>
              <a:t>&lt;=</a:t>
            </a:r>
            <a:r>
              <a:rPr lang="en-US" altLang="en-US" sz="2400" b="0" dirty="0">
                <a:solidFill>
                  <a:srgbClr val="000000"/>
                </a:solidFill>
                <a:latin typeface="Segoe UI" panose="020B0502040204020203" pitchFamily="34" charset="0"/>
                <a:cs typeface="Segoe UI" panose="020B0502040204020203" pitchFamily="34" charset="0"/>
              </a:rPr>
              <a:t>, </a:t>
            </a:r>
            <a:r>
              <a:rPr lang="en-US" altLang="en-US" sz="2400" b="0" dirty="0">
                <a:solidFill>
                  <a:srgbClr val="000000"/>
                </a:solidFill>
                <a:latin typeface="Consolas" panose="020B0609020204030204" pitchFamily="49" charset="0"/>
                <a:cs typeface="Segoe UI" panose="020B0502040204020203" pitchFamily="34" charset="0"/>
              </a:rPr>
              <a:t>!=</a:t>
            </a:r>
            <a:r>
              <a:rPr lang="en-US" altLang="en-US" sz="2400" b="0" dirty="0">
                <a:solidFill>
                  <a:srgbClr val="000000"/>
                </a:solidFill>
                <a:latin typeface="Segoe UI" panose="020B0502040204020203" pitchFamily="34" charset="0"/>
                <a:cs typeface="Segoe UI" panose="020B0502040204020203" pitchFamily="34" charset="0"/>
              </a:rPr>
              <a:t>)</a:t>
            </a:r>
          </a:p>
          <a:p>
            <a:pPr lvl="0" eaLnBrk="0" fontAlgn="base" hangingPunct="0">
              <a:lnSpc>
                <a:spcPct val="100000"/>
              </a:lnSpc>
              <a:spcBef>
                <a:spcPct val="0"/>
              </a:spcBef>
              <a:spcAft>
                <a:spcPct val="0"/>
              </a:spcAft>
            </a:pPr>
            <a:endParaRPr lang="en-US" altLang="en-US" sz="2400" b="0" dirty="0">
              <a:solidFill>
                <a:srgbClr val="000000"/>
              </a:solidFill>
              <a:latin typeface="Consolas" panose="020B0609020204030204" pitchFamily="49" charset="0"/>
              <a:cs typeface="Segoe UI" panose="020B0502040204020203" pitchFamily="34" charset="0"/>
            </a:endParaRPr>
          </a:p>
          <a:p>
            <a:pPr lvl="0" eaLnBrk="0" fontAlgn="base" hangingPunct="0">
              <a:lnSpc>
                <a:spcPct val="100000"/>
              </a:lnSpc>
              <a:spcBef>
                <a:spcPct val="0"/>
              </a:spcBef>
              <a:spcAft>
                <a:spcPct val="0"/>
              </a:spcAft>
            </a:pPr>
            <a:r>
              <a:rPr lang="en-US" altLang="en-US" sz="2400" dirty="0">
                <a:solidFill>
                  <a:srgbClr val="000000"/>
                </a:solidFill>
                <a:latin typeface="Consolas" panose="020B0609020204030204" pitchFamily="49" charset="0"/>
                <a:cs typeface="Segoe UI" panose="020B0502040204020203" pitchFamily="34" charset="0"/>
              </a:rPr>
              <a:t>ORDER BY</a:t>
            </a:r>
            <a:r>
              <a:rPr lang="en-US" altLang="en-US" sz="2400" dirty="0">
                <a:solidFill>
                  <a:srgbClr val="000000"/>
                </a:solidFill>
                <a:latin typeface="Segoe UI" panose="020B0502040204020203" pitchFamily="34" charset="0"/>
                <a:cs typeface="Segoe UI" panose="020B0502040204020203" pitchFamily="34" charset="0"/>
              </a:rPr>
              <a:t>:</a:t>
            </a:r>
          </a:p>
          <a:p>
            <a:pPr lvl="0" eaLnBrk="0" fontAlgn="base" hangingPunct="0">
              <a:lnSpc>
                <a:spcPct val="100000"/>
              </a:lnSpc>
              <a:spcBef>
                <a:spcPct val="0"/>
              </a:spcBef>
              <a:spcAft>
                <a:spcPct val="0"/>
              </a:spcAft>
            </a:pPr>
            <a:r>
              <a:rPr lang="en-US" altLang="en-US" sz="2400" b="0" dirty="0">
                <a:solidFill>
                  <a:srgbClr val="000000"/>
                </a:solidFill>
                <a:latin typeface="Consolas" panose="020B0609020204030204" pitchFamily="49" charset="0"/>
                <a:cs typeface="Segoe UI" panose="020B0502040204020203" pitchFamily="34" charset="0"/>
              </a:rPr>
              <a:t>SELECT * FROM container c ORDER BY </a:t>
            </a:r>
            <a:r>
              <a:rPr lang="en-US" altLang="en-US" sz="2400" b="0" dirty="0" err="1">
                <a:solidFill>
                  <a:srgbClr val="000000"/>
                </a:solidFill>
                <a:latin typeface="Consolas" panose="020B0609020204030204" pitchFamily="49" charset="0"/>
                <a:cs typeface="Segoe UI" panose="020B0502040204020203" pitchFamily="34" charset="0"/>
              </a:rPr>
              <a:t>c.property</a:t>
            </a:r>
            <a:endParaRPr lang="en-US" altLang="en-US" sz="2400" b="0" dirty="0">
              <a:solidFill>
                <a:srgbClr val="000000"/>
              </a:solidFill>
              <a:latin typeface="Segoe UI" panose="020B0502040204020203" pitchFamily="34" charset="0"/>
              <a:cs typeface="Segoe UI" panose="020B0502040204020203" pitchFamily="34" charset="0"/>
            </a:endParaRPr>
          </a:p>
          <a:p>
            <a:pPr lvl="0" eaLnBrk="0" fontAlgn="base" hangingPunct="0">
              <a:lnSpc>
                <a:spcPct val="100000"/>
              </a:lnSpc>
              <a:spcBef>
                <a:spcPct val="0"/>
              </a:spcBef>
              <a:spcAft>
                <a:spcPct val="0"/>
              </a:spcAft>
            </a:pPr>
            <a:endParaRPr lang="en-US" altLang="en-US" sz="2400" b="0" dirty="0">
              <a:solidFill>
                <a:srgbClr val="000000"/>
              </a:solidFill>
              <a:latin typeface="Consolas" panose="020B0609020204030204" pitchFamily="49" charset="0"/>
              <a:cs typeface="Segoe UI" panose="020B0502040204020203" pitchFamily="34" charset="0"/>
            </a:endParaRPr>
          </a:p>
          <a:p>
            <a:pPr lvl="0" eaLnBrk="0" fontAlgn="base" hangingPunct="0">
              <a:lnSpc>
                <a:spcPct val="100000"/>
              </a:lnSpc>
              <a:spcBef>
                <a:spcPct val="0"/>
              </a:spcBef>
              <a:spcAft>
                <a:spcPct val="0"/>
              </a:spcAft>
            </a:pPr>
            <a:r>
              <a:rPr lang="en-US" altLang="en-US" sz="2400" dirty="0">
                <a:solidFill>
                  <a:srgbClr val="000000"/>
                </a:solidFill>
                <a:latin typeface="Consolas" panose="020B0609020204030204" pitchFamily="49" charset="0"/>
                <a:cs typeface="Segoe UI" panose="020B0502040204020203" pitchFamily="34" charset="0"/>
              </a:rPr>
              <a:t>JOIN</a:t>
            </a:r>
            <a:r>
              <a:rPr lang="en-US" altLang="en-US" sz="2400" dirty="0">
                <a:solidFill>
                  <a:srgbClr val="000000"/>
                </a:solidFill>
                <a:latin typeface="Segoe UI" panose="020B0502040204020203" pitchFamily="34" charset="0"/>
                <a:cs typeface="Segoe UI" panose="020B0502040204020203" pitchFamily="34" charset="0"/>
              </a:rPr>
              <a:t>:</a:t>
            </a:r>
          </a:p>
          <a:p>
            <a:pPr lvl="0" eaLnBrk="0" fontAlgn="base" hangingPunct="0">
              <a:lnSpc>
                <a:spcPct val="100000"/>
              </a:lnSpc>
              <a:spcBef>
                <a:spcPct val="0"/>
              </a:spcBef>
              <a:spcAft>
                <a:spcPct val="0"/>
              </a:spcAft>
            </a:pPr>
            <a:r>
              <a:rPr lang="en-US" altLang="en-US" sz="2400" b="0" dirty="0">
                <a:solidFill>
                  <a:srgbClr val="000000"/>
                </a:solidFill>
                <a:latin typeface="Consolas" panose="020B0609020204030204" pitchFamily="49" charset="0"/>
                <a:cs typeface="Segoe UI" panose="020B0502040204020203" pitchFamily="34" charset="0"/>
              </a:rPr>
              <a:t>SELECT child FROM container c JOIN child IN </a:t>
            </a:r>
            <a:r>
              <a:rPr lang="en-US" altLang="en-US" sz="2400" b="0" dirty="0" err="1">
                <a:solidFill>
                  <a:srgbClr val="000000"/>
                </a:solidFill>
                <a:latin typeface="Consolas" panose="020B0609020204030204" pitchFamily="49" charset="0"/>
                <a:cs typeface="Segoe UI" panose="020B0502040204020203" pitchFamily="34" charset="0"/>
              </a:rPr>
              <a:t>c.properties</a:t>
            </a:r>
            <a:r>
              <a:rPr lang="en-US" altLang="en-US" sz="2400" b="0" dirty="0">
                <a:solidFill>
                  <a:srgbClr val="000000"/>
                </a:solidFill>
                <a:latin typeface="Consolas" panose="020B0609020204030204" pitchFamily="49" charset="0"/>
                <a:cs typeface="Segoe UI" panose="020B0502040204020203" pitchFamily="34" charset="0"/>
              </a:rPr>
              <a:t> WHERE child = 'value'</a:t>
            </a:r>
            <a:endParaRPr lang="en-US" altLang="en-US" sz="2400" b="0" dirty="0">
              <a:solidFill>
                <a:srgbClr val="000000"/>
              </a:solidFill>
              <a:latin typeface="Segoe UI" panose="020B0502040204020203" pitchFamily="34" charset="0"/>
              <a:cs typeface="Segoe UI" panose="020B0502040204020203" pitchFamily="34" charset="0"/>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
        <p:nvSpPr>
          <p:cNvPr id="5" name="Rectangle 2">
            <a:extLst>
              <a:ext uri="{FF2B5EF4-FFF2-40B4-BE49-F238E27FC236}">
                <a16:creationId xmlns:a16="http://schemas.microsoft.com/office/drawing/2014/main" id="{EAFA922F-2EF7-46B4-BC2F-B550B44722AD}"/>
              </a:ext>
            </a:extLst>
          </p:cNvPr>
          <p:cNvSpPr>
            <a:spLocks noChangeArrowheads="1"/>
          </p:cNvSpPr>
          <p:nvPr/>
        </p:nvSpPr>
        <p:spPr bwMode="auto">
          <a:xfrm>
            <a:off x="0" y="-215419"/>
            <a:ext cx="182749"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12511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6B93-DE87-464B-A6E7-0A4AE51AF026}"/>
              </a:ext>
            </a:extLst>
          </p:cNvPr>
          <p:cNvSpPr>
            <a:spLocks noGrp="1"/>
          </p:cNvSpPr>
          <p:nvPr>
            <p:ph type="title"/>
          </p:nvPr>
        </p:nvSpPr>
        <p:spPr>
          <a:xfrm>
            <a:off x="269240" y="289511"/>
            <a:ext cx="11655840" cy="899665"/>
          </a:xfrm>
        </p:spPr>
        <p:txBody>
          <a:bodyPr/>
          <a:lstStyle/>
          <a:p>
            <a:r>
              <a:rPr lang="ja-JP" altLang="en-US" dirty="0"/>
              <a:t>空間インデックス</a:t>
            </a:r>
            <a:endParaRPr lang="en-US" dirty="0"/>
          </a:p>
        </p:txBody>
      </p:sp>
      <p:sp>
        <p:nvSpPr>
          <p:cNvPr id="3" name="Text Placeholder 2">
            <a:extLst>
              <a:ext uri="{FF2B5EF4-FFF2-40B4-BE49-F238E27FC236}">
                <a16:creationId xmlns:a16="http://schemas.microsoft.com/office/drawing/2014/main" id="{B035F8F1-732F-4A82-A7E2-B1855349412E}"/>
              </a:ext>
            </a:extLst>
          </p:cNvPr>
          <p:cNvSpPr>
            <a:spLocks noGrp="1"/>
          </p:cNvSpPr>
          <p:nvPr>
            <p:ph type="body" sz="quarter" idx="11"/>
          </p:nvPr>
        </p:nvSpPr>
        <p:spPr>
          <a:xfrm>
            <a:off x="269874" y="1584156"/>
            <a:ext cx="11655206" cy="4751330"/>
          </a:xfrm>
        </p:spPr>
        <p:txBody>
          <a:bodyPr>
            <a:normAutofit/>
          </a:bodyPr>
          <a:lstStyle/>
          <a:p>
            <a:r>
              <a:rPr lang="ja-JP" altLang="en-US" sz="2800" dirty="0"/>
              <a:t>地理情報検索のために作成する必要があります。</a:t>
            </a:r>
            <a:endParaRPr lang="en-US" altLang="en-US" sz="2400" b="0" dirty="0">
              <a:solidFill>
                <a:schemeClr val="tx1"/>
              </a:solidFill>
            </a:endParaRPr>
          </a:p>
          <a:p>
            <a:endParaRPr lang="en-US" sz="2800" dirty="0"/>
          </a:p>
          <a:p>
            <a:endParaRPr lang="en-US" sz="2800" dirty="0"/>
          </a:p>
        </p:txBody>
      </p:sp>
      <p:sp>
        <p:nvSpPr>
          <p:cNvPr id="5" name="Rectangle 2">
            <a:extLst>
              <a:ext uri="{FF2B5EF4-FFF2-40B4-BE49-F238E27FC236}">
                <a16:creationId xmlns:a16="http://schemas.microsoft.com/office/drawing/2014/main" id="{EAFA922F-2EF7-46B4-BC2F-B550B44722AD}"/>
              </a:ext>
            </a:extLst>
          </p:cNvPr>
          <p:cNvSpPr>
            <a:spLocks noChangeArrowheads="1"/>
          </p:cNvSpPr>
          <p:nvPr/>
        </p:nvSpPr>
        <p:spPr bwMode="auto">
          <a:xfrm>
            <a:off x="0" y="-215419"/>
            <a:ext cx="182749" cy="43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C213BB59-84A8-4436-AED3-16726F61328C}"/>
              </a:ext>
            </a:extLst>
          </p:cNvPr>
          <p:cNvSpPr>
            <a:spLocks noChangeArrowheads="1"/>
          </p:cNvSpPr>
          <p:nvPr/>
        </p:nvSpPr>
        <p:spPr bwMode="auto">
          <a:xfrm>
            <a:off x="266920" y="2505777"/>
            <a:ext cx="11655206" cy="264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918"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ja-JP" altLang="en-US" sz="2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距離による検索</a:t>
            </a:r>
            <a:r>
              <a:rPr kumimoji="0" lang="en-US" altLang="en-US" sz="2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SELECT * FROM container c WHERE ST_DISTANCE(</a:t>
            </a:r>
            <a:r>
              <a:rPr kumimoji="0" lang="en-US" altLang="en-US" sz="2200" b="0" i="0" u="none" strike="noStrike" cap="none" normalizeH="0" baseline="0" dirty="0" err="1">
                <a:ln>
                  <a:noFill/>
                </a:ln>
                <a:solidFill>
                  <a:srgbClr val="000000"/>
                </a:solidFill>
                <a:effectLst/>
                <a:latin typeface="Consolas" panose="020B0609020204030204" pitchFamily="49" charset="0"/>
                <a:cs typeface="Segoe UI" panose="020B0502040204020203" pitchFamily="34" charset="0"/>
              </a:rPr>
              <a:t>c.property</a:t>
            </a:r>
            <a:r>
              <a:rPr kumimoji="0" lang="en-US" altLang="en-US" sz="2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"type": "Point", "coordinates": [0.0, 10.0] }) &lt; 40</a:t>
            </a:r>
            <a:endParaRPr kumimoji="0" lang="en-US" altLang="en-US"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ja-JP" altLang="en-US" sz="2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範囲による検索</a:t>
            </a:r>
            <a:r>
              <a:rPr kumimoji="0" lang="en-US" altLang="en-US" sz="22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SELECT * FROM container c WHERE ST_WITHIN(</a:t>
            </a:r>
            <a:r>
              <a:rPr kumimoji="0" lang="en-US" altLang="en-US" sz="2200" b="0" i="0" u="none" strike="noStrike" cap="none" normalizeH="0" baseline="0" dirty="0" err="1">
                <a:ln>
                  <a:noFill/>
                </a:ln>
                <a:solidFill>
                  <a:srgbClr val="000000"/>
                </a:solidFill>
                <a:effectLst/>
                <a:latin typeface="Consolas" panose="020B0609020204030204" pitchFamily="49" charset="0"/>
                <a:cs typeface="Segoe UI" panose="020B0502040204020203" pitchFamily="34" charset="0"/>
              </a:rPr>
              <a:t>c.property</a:t>
            </a:r>
            <a:r>
              <a:rPr kumimoji="0" lang="en-US" altLang="en-US" sz="2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{"type": "Point", "coordinates": [0.0, 10.0] } })</a:t>
            </a:r>
            <a:endParaRPr kumimoji="0" lang="en-US" altLang="en-US" sz="2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36742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Modeling</a:t>
            </a:r>
            <a:endParaRPr lang="en-US" dirty="0"/>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970865"/>
          </a:xfrm>
        </p:spPr>
        <p:txBody>
          <a:bodyPr/>
          <a:lstStyle/>
          <a:p>
            <a:r>
              <a:rPr lang="en-US" altLang="ja-JP" sz="2400" dirty="0"/>
              <a:t>RDB</a:t>
            </a:r>
            <a:r>
              <a:rPr lang="ja-JP" altLang="en-US" sz="2400" dirty="0"/>
              <a:t>と同様にデータモデリングは重要</a:t>
            </a:r>
            <a:endParaRPr lang="en-US" sz="2400" dirty="0"/>
          </a:p>
          <a:p>
            <a:endParaRPr lang="en-US" sz="2400" dirty="0"/>
          </a:p>
          <a:p>
            <a:r>
              <a:rPr lang="en-US" altLang="ja-JP" sz="2400" dirty="0"/>
              <a:t>Cosmos DB</a:t>
            </a:r>
            <a:r>
              <a:rPr lang="ja-JP" altLang="en-US" sz="2400" dirty="0"/>
              <a:t>はスキーマを持たないが、アプリ側は従来通りスキーマを持つ</a:t>
            </a:r>
            <a:endParaRPr lang="en-US" sz="2400" dirty="0"/>
          </a:p>
          <a:p>
            <a:endParaRPr lang="en-US" sz="2400" dirty="0"/>
          </a:p>
          <a:p>
            <a:r>
              <a:rPr lang="ja-JP" altLang="en-US" sz="2400" dirty="0"/>
              <a:t>パフォーマンスとコストの効率のために計画が重要</a:t>
            </a:r>
            <a:endParaRPr lang="en-US" sz="2400" dirty="0"/>
          </a:p>
          <a:p>
            <a:r>
              <a:rPr lang="en-US" sz="2400" dirty="0"/>
              <a:t>	</a:t>
            </a:r>
            <a:endParaRPr lang="en-US" dirty="0"/>
          </a:p>
          <a:p>
            <a:endParaRPr lang="en-US" dirty="0"/>
          </a:p>
        </p:txBody>
      </p:sp>
    </p:spTree>
    <p:extLst>
      <p:ext uri="{BB962C8B-B14F-4D97-AF65-F5344CB8AC3E}">
        <p14:creationId xmlns:p14="http://schemas.microsoft.com/office/powerpoint/2010/main" val="39243970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6B93-DE87-464B-A6E7-0A4AE51AF026}"/>
              </a:ext>
            </a:extLst>
          </p:cNvPr>
          <p:cNvSpPr>
            <a:spLocks noGrp="1"/>
          </p:cNvSpPr>
          <p:nvPr>
            <p:ph type="title"/>
          </p:nvPr>
        </p:nvSpPr>
        <p:spPr/>
        <p:txBody>
          <a:bodyPr/>
          <a:lstStyle/>
          <a:p>
            <a:r>
              <a:rPr lang="ja-JP" altLang="en-US" dirty="0"/>
              <a:t>複合インデックス</a:t>
            </a:r>
            <a:endParaRPr lang="en-US" dirty="0"/>
          </a:p>
        </p:txBody>
      </p:sp>
      <p:sp>
        <p:nvSpPr>
          <p:cNvPr id="3" name="Text Placeholder 2">
            <a:extLst>
              <a:ext uri="{FF2B5EF4-FFF2-40B4-BE49-F238E27FC236}">
                <a16:creationId xmlns:a16="http://schemas.microsoft.com/office/drawing/2014/main" id="{B035F8F1-732F-4A82-A7E2-B1855349412E}"/>
              </a:ext>
            </a:extLst>
          </p:cNvPr>
          <p:cNvSpPr>
            <a:spLocks noGrp="1"/>
          </p:cNvSpPr>
          <p:nvPr>
            <p:ph type="body" sz="quarter" idx="11"/>
          </p:nvPr>
        </p:nvSpPr>
        <p:spPr>
          <a:xfrm>
            <a:off x="269874" y="1584156"/>
            <a:ext cx="11655206" cy="4751330"/>
          </a:xfrm>
        </p:spPr>
        <p:txBody>
          <a:bodyPr>
            <a:normAutofit/>
          </a:bodyPr>
          <a:lstStyle/>
          <a:p>
            <a:endParaRPr lang="en-US" sz="2800" dirty="0"/>
          </a:p>
          <a:p>
            <a:endParaRPr lang="en-US" sz="2800" dirty="0"/>
          </a:p>
          <a:p>
            <a:endParaRPr lang="en-US" sz="2800" dirty="0"/>
          </a:p>
          <a:p>
            <a:endParaRPr lang="en-US" sz="2800" dirty="0"/>
          </a:p>
          <a:p>
            <a:endParaRPr lang="en-US" sz="2800" dirty="0"/>
          </a:p>
        </p:txBody>
      </p:sp>
      <p:sp>
        <p:nvSpPr>
          <p:cNvPr id="4" name="Text Placeholder 2">
            <a:extLst>
              <a:ext uri="{FF2B5EF4-FFF2-40B4-BE49-F238E27FC236}">
                <a16:creationId xmlns:a16="http://schemas.microsoft.com/office/drawing/2014/main" id="{6853D164-3818-4711-A0EF-1DDEF6DB4DBB}"/>
              </a:ext>
            </a:extLst>
          </p:cNvPr>
          <p:cNvSpPr txBox="1">
            <a:spLocks/>
          </p:cNvSpPr>
          <p:nvPr/>
        </p:nvSpPr>
        <p:spPr>
          <a:xfrm>
            <a:off x="268397" y="1584156"/>
            <a:ext cx="11655206" cy="47513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lgn="l" defTabSz="914400" rtl="0" eaLnBrk="1" latinLnBrk="0" hangingPunct="1">
              <a:lnSpc>
                <a:spcPct val="90000"/>
              </a:lnSpc>
              <a:spcBef>
                <a:spcPts val="800"/>
              </a:spcBef>
              <a:spcAft>
                <a:spcPts val="400"/>
              </a:spcAft>
              <a:buClr>
                <a:schemeClr val="tx2"/>
              </a:buClr>
              <a:buFont typeface="Arial" panose="020B0604020202020204" pitchFamily="34" charset="0"/>
              <a:buChar cha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800" dirty="0"/>
              <a:t>複数項目での</a:t>
            </a:r>
            <a:r>
              <a:rPr lang="en-US" altLang="ja-JP" sz="2800" dirty="0"/>
              <a:t>ORDER BY</a:t>
            </a:r>
            <a:r>
              <a:rPr lang="ja-JP" altLang="en-US" sz="2800" dirty="0"/>
              <a:t>を利用するために作成する必要があります。</a:t>
            </a:r>
            <a:endParaRPr lang="en-US" altLang="ja-JP" sz="2800" dirty="0"/>
          </a:p>
          <a:p>
            <a:endParaRPr lang="en-US" sz="2800" dirty="0"/>
          </a:p>
          <a:p>
            <a:pPr lvl="0" eaLnBrk="0" fontAlgn="base" hangingPunct="0">
              <a:lnSpc>
                <a:spcPct val="100000"/>
              </a:lnSpc>
              <a:spcBef>
                <a:spcPct val="0"/>
              </a:spcBef>
              <a:spcAft>
                <a:spcPct val="0"/>
              </a:spcAft>
            </a:pPr>
            <a:r>
              <a:rPr lang="ja-JP" altLang="en-US" sz="2200" dirty="0">
                <a:solidFill>
                  <a:srgbClr val="000000"/>
                </a:solidFill>
              </a:rPr>
              <a:t>複数項目の</a:t>
            </a:r>
            <a:r>
              <a:rPr lang="en-US" altLang="en-US" sz="2200" dirty="0">
                <a:solidFill>
                  <a:srgbClr val="000000"/>
                </a:solidFill>
              </a:rPr>
              <a:t>ORDER BY:</a:t>
            </a:r>
            <a:endParaRPr lang="en-US" altLang="en-US" sz="2200" dirty="0">
              <a:solidFill>
                <a:schemeClr val="tx1"/>
              </a:solidFill>
            </a:endParaRPr>
          </a:p>
          <a:p>
            <a:pPr lvl="0" eaLnBrk="0" fontAlgn="base" hangingPunct="0">
              <a:lnSpc>
                <a:spcPct val="100000"/>
              </a:lnSpc>
              <a:spcBef>
                <a:spcPct val="0"/>
              </a:spcBef>
              <a:spcAft>
                <a:spcPct val="0"/>
              </a:spcAft>
            </a:pPr>
            <a:r>
              <a:rPr lang="en-US" altLang="en-US" sz="2200" b="0" dirty="0">
                <a:solidFill>
                  <a:srgbClr val="000000"/>
                </a:solidFill>
              </a:rPr>
              <a:t>SELECT * FROM container c ORDER BY </a:t>
            </a:r>
            <a:r>
              <a:rPr lang="en-US" altLang="en-US" sz="2200" b="0" dirty="0" err="1">
                <a:solidFill>
                  <a:srgbClr val="000000"/>
                </a:solidFill>
              </a:rPr>
              <a:t>c.firstName</a:t>
            </a:r>
            <a:r>
              <a:rPr lang="en-US" altLang="en-US" sz="2200" b="0" dirty="0">
                <a:solidFill>
                  <a:srgbClr val="000000"/>
                </a:solidFill>
              </a:rPr>
              <a:t>, </a:t>
            </a:r>
            <a:r>
              <a:rPr lang="en-US" altLang="en-US" sz="2200" b="0" dirty="0" err="1">
                <a:solidFill>
                  <a:srgbClr val="000000"/>
                </a:solidFill>
              </a:rPr>
              <a:t>c.lastName</a:t>
            </a:r>
            <a:endParaRPr lang="en-US" altLang="en-US" sz="2200" b="0" dirty="0">
              <a:solidFill>
                <a:schemeClr val="tx1"/>
              </a:solidFill>
            </a:endParaRPr>
          </a:p>
          <a:p>
            <a:endParaRPr lang="en-US" sz="2800" dirty="0"/>
          </a:p>
          <a:p>
            <a:r>
              <a:rPr lang="en-US" sz="2800" dirty="0"/>
              <a:t> </a:t>
            </a:r>
          </a:p>
          <a:p>
            <a:pPr eaLnBrk="0" fontAlgn="base" hangingPunct="0">
              <a:lnSpc>
                <a:spcPct val="100000"/>
              </a:lnSpc>
              <a:spcBef>
                <a:spcPct val="0"/>
              </a:spcBef>
              <a:spcAft>
                <a:spcPct val="0"/>
              </a:spcAft>
            </a:pPr>
            <a:endParaRPr lang="en-US" altLang="en-US" sz="2400" b="0" dirty="0">
              <a:solidFill>
                <a:schemeClr val="tx1"/>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41444617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ja-JP" altLang="en-US" sz="4000" dirty="0">
                <a:latin typeface="Arial" panose="020B0604020202020204" pitchFamily="34" charset="0"/>
                <a:cs typeface="Arial" panose="020B0604020202020204" pitchFamily="34" charset="0"/>
              </a:rPr>
              <a:t>オンラインでのインデックス変換</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208059" cy="3032625"/>
          </a:xfrm>
        </p:spPr>
        <p:txBody>
          <a:bodyPr vert="horz" wrap="square" lIns="146304" tIns="91440" rIns="146304" bIns="91440" rtlCol="0" anchor="t">
            <a:spAutoFit/>
          </a:bodyPr>
          <a:lstStyle/>
          <a:p>
            <a:pPr lvl="0"/>
            <a:r>
              <a:rPr lang="ja-JP" altLang="en-US" dirty="0"/>
              <a:t>インデックスのオンザフライ変更</a:t>
            </a:r>
            <a:endParaRPr lang="en-US" dirty="0"/>
          </a:p>
          <a:p>
            <a:pPr marL="0" lvl="1" indent="0">
              <a:buNone/>
            </a:pPr>
            <a:r>
              <a:rPr lang="en-US" dirty="0"/>
              <a:t>In Azure Cosmos DB, you can make changes to the indexing policy of a collection on the fly. Changes can affect the shape of the index, including paths, precision values, and its consistency model.</a:t>
            </a:r>
          </a:p>
          <a:p>
            <a:pPr marL="0" lvl="1" indent="0">
              <a:buNone/>
            </a:pPr>
            <a:r>
              <a:rPr lang="en-US" altLang="ja-JP" dirty="0"/>
              <a:t>Cosmos DB</a:t>
            </a:r>
            <a:r>
              <a:rPr lang="ja-JP" altLang="en-US" dirty="0"/>
              <a:t>では、オンザフライでコレクションのインデックス作成ポリシーを変更することができますが、既存のインデックス構造に影響を与える可能性があります。</a:t>
            </a:r>
            <a:r>
              <a:rPr lang="en-US" dirty="0"/>
              <a:t> </a:t>
            </a:r>
          </a:p>
          <a:p>
            <a:pPr marL="0" lvl="1" indent="0">
              <a:buNone/>
            </a:pPr>
            <a:r>
              <a:rPr lang="ja-JP" altLang="en-US" dirty="0"/>
              <a:t>インデックス作成ポリシーを変更すると、古いインデックスが新しいインデックスに変換されます。</a:t>
            </a:r>
            <a:endParaRPr lang="en-US" dirty="0"/>
          </a:p>
        </p:txBody>
      </p:sp>
      <p:sp>
        <p:nvSpPr>
          <p:cNvPr id="4" name="Isosceles Triangle 3">
            <a:extLst>
              <a:ext uri="{FF2B5EF4-FFF2-40B4-BE49-F238E27FC236}">
                <a16:creationId xmlns:a16="http://schemas.microsoft.com/office/drawing/2014/main" id="{FD5E3EBE-F6F4-49A8-8796-377DC33427BB}"/>
              </a:ext>
            </a:extLst>
          </p:cNvPr>
          <p:cNvSpPr/>
          <p:nvPr/>
        </p:nvSpPr>
        <p:spPr bwMode="auto">
          <a:xfrm>
            <a:off x="6018854"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v1</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sp>
        <p:nvSpPr>
          <p:cNvPr id="5" name="Isosceles Triangle 4">
            <a:extLst>
              <a:ext uri="{FF2B5EF4-FFF2-40B4-BE49-F238E27FC236}">
                <a16:creationId xmlns:a16="http://schemas.microsoft.com/office/drawing/2014/main" id="{E96FEDF1-0894-4FBF-A009-1B0BA979F85D}"/>
              </a:ext>
            </a:extLst>
          </p:cNvPr>
          <p:cNvSpPr/>
          <p:nvPr/>
        </p:nvSpPr>
        <p:spPr bwMode="auto">
          <a:xfrm>
            <a:off x="9976757"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Arial" panose="020B0604020202020204" pitchFamily="34" charset="0"/>
              </a:rPr>
              <a:t>v2</a:t>
            </a:r>
            <a:r>
              <a:rPr lang="en-US" sz="1600" dirty="0">
                <a:gradFill>
                  <a:gsLst>
                    <a:gs pos="0">
                      <a:srgbClr val="FFFFFF"/>
                    </a:gs>
                    <a:gs pos="100000">
                      <a:srgbClr val="FFFFFF"/>
                    </a:gs>
                  </a:gsLst>
                  <a:lin ang="5400000" scaled="0"/>
                </a:gradFill>
                <a:ea typeface="Segoe UI" pitchFamily="34" charset="0"/>
                <a:cs typeface="Arial" panose="020B0604020202020204" pitchFamily="34" charset="0"/>
              </a:rPr>
              <a:t> Policy</a:t>
            </a:r>
          </a:p>
        </p:txBody>
      </p:sp>
      <p:grpSp>
        <p:nvGrpSpPr>
          <p:cNvPr id="23" name="Group 22">
            <a:extLst>
              <a:ext uri="{FF2B5EF4-FFF2-40B4-BE49-F238E27FC236}">
                <a16:creationId xmlns:a16="http://schemas.microsoft.com/office/drawing/2014/main" id="{604D0526-4E5C-40D3-8EEE-C3F18AF7B506}"/>
              </a:ext>
            </a:extLst>
          </p:cNvPr>
          <p:cNvGrpSpPr/>
          <p:nvPr/>
        </p:nvGrpSpPr>
        <p:grpSpPr>
          <a:xfrm>
            <a:off x="8059782" y="3052611"/>
            <a:ext cx="1599111" cy="1371600"/>
            <a:chOff x="6441077" y="3052611"/>
            <a:chExt cx="2926080" cy="1371600"/>
          </a:xfrm>
        </p:grpSpPr>
        <p:cxnSp>
          <p:nvCxnSpPr>
            <p:cNvPr id="7" name="Straight Arrow Connector 6">
              <a:extLst>
                <a:ext uri="{FF2B5EF4-FFF2-40B4-BE49-F238E27FC236}">
                  <a16:creationId xmlns:a16="http://schemas.microsoft.com/office/drawing/2014/main" id="{649F5164-0ECC-464F-B3B8-D44159C97FF5}"/>
                </a:ext>
              </a:extLst>
            </p:cNvPr>
            <p:cNvCxnSpPr/>
            <p:nvPr/>
          </p:nvCxnSpPr>
          <p:spPr>
            <a:xfrm flipH="1">
              <a:off x="644107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EBEB2DAA-45DE-4099-B022-A6B82D753132}"/>
                </a:ext>
              </a:extLst>
            </p:cNvPr>
            <p:cNvCxnSpPr/>
            <p:nvPr/>
          </p:nvCxnSpPr>
          <p:spPr>
            <a:xfrm flipH="1">
              <a:off x="721323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a:extLst>
                <a:ext uri="{FF2B5EF4-FFF2-40B4-BE49-F238E27FC236}">
                  <a16:creationId xmlns:a16="http://schemas.microsoft.com/office/drawing/2014/main" id="{F2C3C93B-5986-4D02-A4C2-99F499A10724}"/>
                </a:ext>
              </a:extLst>
            </p:cNvPr>
            <p:cNvCxnSpPr/>
            <p:nvPr/>
          </p:nvCxnSpPr>
          <p:spPr>
            <a:xfrm flipH="1">
              <a:off x="798539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6ABA6E19-BD18-4E7A-A566-DEC9C19E8F7F}"/>
                </a:ext>
              </a:extLst>
            </p:cNvPr>
            <p:cNvCxnSpPr/>
            <p:nvPr/>
          </p:nvCxnSpPr>
          <p:spPr>
            <a:xfrm flipH="1">
              <a:off x="8757557" y="3052611"/>
              <a:ext cx="609600"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cxnSp>
        <p:nvCxnSpPr>
          <p:cNvPr id="12" name="Straight Arrow Connector 11">
            <a:extLst>
              <a:ext uri="{FF2B5EF4-FFF2-40B4-BE49-F238E27FC236}">
                <a16:creationId xmlns:a16="http://schemas.microsoft.com/office/drawing/2014/main" id="{B9C7945E-92CC-4535-BD2A-1D61F59F5E70}"/>
              </a:ext>
            </a:extLst>
          </p:cNvPr>
          <p:cNvCxnSpPr>
            <a:cxnSpLocks/>
          </p:cNvCxnSpPr>
          <p:nvPr/>
        </p:nvCxnSpPr>
        <p:spPr>
          <a:xfrm>
            <a:off x="5608320" y="4705633"/>
            <a:ext cx="60905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E778DD62-83CF-4C9B-A471-6EAC6AA3A519}"/>
              </a:ext>
            </a:extLst>
          </p:cNvPr>
          <p:cNvSpPr txBox="1"/>
          <p:nvPr/>
        </p:nvSpPr>
        <p:spPr>
          <a:xfrm>
            <a:off x="7285335" y="2582258"/>
            <a:ext cx="306324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New document writes (CRUD) &amp; queries</a:t>
            </a:r>
          </a:p>
        </p:txBody>
      </p:sp>
      <p:sp>
        <p:nvSpPr>
          <p:cNvPr id="16" name="TextBox 15">
            <a:extLst>
              <a:ext uri="{FF2B5EF4-FFF2-40B4-BE49-F238E27FC236}">
                <a16:creationId xmlns:a16="http://schemas.microsoft.com/office/drawing/2014/main" id="{50C53113-1429-44D6-A6DE-ED1CBD6E1845}"/>
              </a:ext>
            </a:extLst>
          </p:cNvPr>
          <p:cNvSpPr txBox="1"/>
          <p:nvPr/>
        </p:nvSpPr>
        <p:spPr>
          <a:xfrm>
            <a:off x="574892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PUT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 </a:t>
            </a:r>
            <a:r>
              <a:rPr lang="en-US" sz="1000" dirty="0" err="1">
                <a:gradFill>
                  <a:gsLst>
                    <a:gs pos="2917">
                      <a:schemeClr val="tx1"/>
                    </a:gs>
                    <a:gs pos="30000">
                      <a:schemeClr val="tx1"/>
                    </a:gs>
                  </a:gsLst>
                  <a:lin ang="5400000" scaled="0"/>
                </a:gradFill>
                <a:latin typeface="Arial" panose="020B0604020202020204" pitchFamily="34" charset="0"/>
              </a:rPr>
              <a:t>indexingPolicy</a:t>
            </a:r>
            <a:r>
              <a:rPr lang="en-US" sz="1000" dirty="0">
                <a:gradFill>
                  <a:gsLst>
                    <a:gs pos="2917">
                      <a:schemeClr val="tx1"/>
                    </a:gs>
                    <a:gs pos="30000">
                      <a:schemeClr val="tx1"/>
                    </a:gs>
                  </a:gsLst>
                  <a:lin ang="5400000" scaled="0"/>
                </a:gradFill>
                <a:latin typeface="Arial" panose="020B0604020202020204" pitchFamily="34" charset="0"/>
              </a:rPr>
              <a:t>: … }</a:t>
            </a:r>
          </a:p>
        </p:txBody>
      </p:sp>
      <p:sp>
        <p:nvSpPr>
          <p:cNvPr id="17" name="TextBox 16">
            <a:extLst>
              <a:ext uri="{FF2B5EF4-FFF2-40B4-BE49-F238E27FC236}">
                <a16:creationId xmlns:a16="http://schemas.microsoft.com/office/drawing/2014/main" id="{50FAE8FA-5176-4C60-B7EB-AA80C89F1971}"/>
              </a:ext>
            </a:extLst>
          </p:cNvPr>
          <p:cNvSpPr txBox="1"/>
          <p:nvPr/>
        </p:nvSpPr>
        <p:spPr>
          <a:xfrm>
            <a:off x="891503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Arial" panose="020B0604020202020204" pitchFamily="34" charset="0"/>
              </a:rPr>
              <a:t>GET	/</a:t>
            </a:r>
            <a:r>
              <a:rPr lang="en-US" sz="1000" dirty="0" err="1">
                <a:gradFill>
                  <a:gsLst>
                    <a:gs pos="2917">
                      <a:schemeClr val="tx1"/>
                    </a:gs>
                    <a:gs pos="30000">
                      <a:schemeClr val="tx1"/>
                    </a:gs>
                  </a:gsLst>
                  <a:lin ang="5400000" scaled="0"/>
                </a:gradFill>
                <a:latin typeface="Arial" panose="020B0604020202020204" pitchFamily="34" charset="0"/>
              </a:rPr>
              <a:t>colls</a:t>
            </a:r>
            <a:r>
              <a:rPr lang="en-US" sz="1000" dirty="0">
                <a:gradFill>
                  <a:gsLst>
                    <a:gs pos="2917">
                      <a:schemeClr val="tx1"/>
                    </a:gs>
                    <a:gs pos="30000">
                      <a:schemeClr val="tx1"/>
                    </a:gs>
                  </a:gsLst>
                  <a:lin ang="5400000" scaled="0"/>
                </a:gradFill>
                <a:latin typeface="Arial" panose="020B0604020202020204" pitchFamily="34" charset="0"/>
              </a:rPr>
              <a:t>/</a:t>
            </a:r>
            <a:r>
              <a:rPr lang="en-US" sz="1000" dirty="0" err="1">
                <a:gradFill>
                  <a:gsLst>
                    <a:gs pos="2917">
                      <a:schemeClr val="tx1"/>
                    </a:gs>
                    <a:gs pos="30000">
                      <a:schemeClr val="tx1"/>
                    </a:gs>
                  </a:gsLst>
                  <a:lin ang="5400000" scaled="0"/>
                </a:gradFill>
                <a:latin typeface="Arial" panose="020B0604020202020204" pitchFamily="34" charset="0"/>
              </a:rPr>
              <a:t>examplecollection</a:t>
            </a:r>
            <a:br>
              <a:rPr lang="en-US" sz="1000" dirty="0">
                <a:gradFill>
                  <a:gsLst>
                    <a:gs pos="2917">
                      <a:schemeClr val="tx1"/>
                    </a:gs>
                    <a:gs pos="30000">
                      <a:schemeClr val="tx1"/>
                    </a:gs>
                  </a:gsLst>
                  <a:lin ang="5400000" scaled="0"/>
                </a:gradFill>
                <a:latin typeface="Arial" panose="020B0604020202020204" pitchFamily="34" charset="0"/>
              </a:rPr>
            </a:br>
            <a:r>
              <a:rPr lang="en-US" sz="1000" dirty="0">
                <a:gradFill>
                  <a:gsLst>
                    <a:gs pos="2917">
                      <a:schemeClr val="tx1"/>
                    </a:gs>
                    <a:gs pos="30000">
                      <a:schemeClr val="tx1"/>
                    </a:gs>
                  </a:gsLst>
                  <a:lin ang="5400000" scaled="0"/>
                </a:gradFill>
                <a:latin typeface="Arial" panose="020B0604020202020204" pitchFamily="34" charset="0"/>
              </a:rPr>
              <a:t>x-</a:t>
            </a:r>
            <a:r>
              <a:rPr lang="en-US" sz="1000" dirty="0" err="1">
                <a:gradFill>
                  <a:gsLst>
                    <a:gs pos="2917">
                      <a:schemeClr val="tx1"/>
                    </a:gs>
                    <a:gs pos="30000">
                      <a:schemeClr val="tx1"/>
                    </a:gs>
                  </a:gsLst>
                  <a:lin ang="5400000" scaled="0"/>
                </a:gradFill>
                <a:latin typeface="Arial" panose="020B0604020202020204" pitchFamily="34" charset="0"/>
              </a:rPr>
              <a:t>ms</a:t>
            </a:r>
            <a:r>
              <a:rPr lang="en-US" sz="1000" dirty="0">
                <a:gradFill>
                  <a:gsLst>
                    <a:gs pos="2917">
                      <a:schemeClr val="tx1"/>
                    </a:gs>
                    <a:gs pos="30000">
                      <a:schemeClr val="tx1"/>
                    </a:gs>
                  </a:gsLst>
                  <a:lin ang="5400000" scaled="0"/>
                </a:gradFill>
                <a:latin typeface="Arial" panose="020B0604020202020204" pitchFamily="34" charset="0"/>
              </a:rPr>
              <a:t>-index-transformation-progress: 100</a:t>
            </a:r>
          </a:p>
        </p:txBody>
      </p:sp>
      <p:cxnSp>
        <p:nvCxnSpPr>
          <p:cNvPr id="18" name="Straight Arrow Connector 17">
            <a:extLst>
              <a:ext uri="{FF2B5EF4-FFF2-40B4-BE49-F238E27FC236}">
                <a16:creationId xmlns:a16="http://schemas.microsoft.com/office/drawing/2014/main" id="{17E2F2F0-A100-47CE-A0F2-8C9D08CBD778}"/>
              </a:ext>
            </a:extLst>
          </p:cNvPr>
          <p:cNvCxnSpPr>
            <a:cxnSpLocks/>
          </p:cNvCxnSpPr>
          <p:nvPr/>
        </p:nvCxnSpPr>
        <p:spPr>
          <a:xfrm flipH="1" flipV="1">
            <a:off x="6838004" y="474603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A7BE7757-81C3-4A47-907A-A992CCAA9636}"/>
              </a:ext>
            </a:extLst>
          </p:cNvPr>
          <p:cNvCxnSpPr>
            <a:cxnSpLocks/>
          </p:cNvCxnSpPr>
          <p:nvPr/>
        </p:nvCxnSpPr>
        <p:spPr>
          <a:xfrm flipH="1" flipV="1">
            <a:off x="10795907" y="474236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14FAB9E6-029F-4D52-A1C4-032E6F37B817}"/>
              </a:ext>
            </a:extLst>
          </p:cNvPr>
          <p:cNvSpPr txBox="1"/>
          <p:nvPr/>
        </p:nvSpPr>
        <p:spPr>
          <a:xfrm>
            <a:off x="577378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0</a:t>
            </a:r>
          </a:p>
        </p:txBody>
      </p:sp>
      <p:sp>
        <p:nvSpPr>
          <p:cNvPr id="22" name="TextBox 21">
            <a:extLst>
              <a:ext uri="{FF2B5EF4-FFF2-40B4-BE49-F238E27FC236}">
                <a16:creationId xmlns:a16="http://schemas.microsoft.com/office/drawing/2014/main" id="{852C0450-36C4-48CA-B531-ABC8EF798D09}"/>
              </a:ext>
            </a:extLst>
          </p:cNvPr>
          <p:cNvSpPr txBox="1"/>
          <p:nvPr/>
        </p:nvSpPr>
        <p:spPr>
          <a:xfrm>
            <a:off x="1133257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Arial" panose="020B0604020202020204" pitchFamily="34" charset="0"/>
              </a:rPr>
              <a:t>t</a:t>
            </a:r>
            <a:r>
              <a:rPr lang="en-US" sz="1100" baseline="-25000" dirty="0">
                <a:gradFill>
                  <a:gsLst>
                    <a:gs pos="2917">
                      <a:schemeClr val="tx1"/>
                    </a:gs>
                    <a:gs pos="30000">
                      <a:schemeClr val="tx1"/>
                    </a:gs>
                  </a:gsLst>
                  <a:lin ang="5400000" scaled="0"/>
                </a:gradFill>
                <a:latin typeface="Arial" panose="020B0604020202020204" pitchFamily="34" charset="0"/>
              </a:rPr>
              <a:t>1</a:t>
            </a:r>
          </a:p>
        </p:txBody>
      </p:sp>
    </p:spTree>
    <p:extLst>
      <p:ext uri="{BB962C8B-B14F-4D97-AF65-F5344CB8AC3E}">
        <p14:creationId xmlns:p14="http://schemas.microsoft.com/office/powerpoint/2010/main" val="31634261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p:txBody>
          <a:bodyPr>
            <a:normAutofit/>
          </a:bodyPr>
          <a:lstStyle/>
          <a:p>
            <a:r>
              <a:rPr lang="ja-JP" altLang="en-US" sz="4000" dirty="0">
                <a:latin typeface="Arial" panose="020B0604020202020204" pitchFamily="34" charset="0"/>
                <a:cs typeface="Arial" panose="020B0604020202020204" pitchFamily="34" charset="0"/>
              </a:rPr>
              <a:t>インデックスのチューニング</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0"/>
          </p:nvPr>
        </p:nvSpPr>
        <p:spPr>
          <a:xfrm>
            <a:off x="269239" y="1925685"/>
            <a:ext cx="7031736" cy="1678408"/>
          </a:xfrm>
        </p:spPr>
        <p:txBody>
          <a:bodyPr/>
          <a:lstStyle/>
          <a:p>
            <a:pPr lvl="0"/>
            <a:r>
              <a:rPr lang="ja-JP" altLang="en-US" sz="1600" dirty="0">
                <a:solidFill>
                  <a:schemeClr val="tx1"/>
                </a:solidFill>
              </a:rPr>
              <a:t>メトリック解析</a:t>
            </a:r>
            <a:endParaRPr lang="en-US" sz="1600" dirty="0">
              <a:solidFill>
                <a:schemeClr val="tx1"/>
              </a:solidFill>
            </a:endParaRPr>
          </a:p>
          <a:p>
            <a:pPr lvl="0"/>
            <a:endParaRPr lang="en-US" altLang="ja-JP" sz="1600" b="0" dirty="0">
              <a:solidFill>
                <a:srgbClr val="505050"/>
              </a:solidFill>
            </a:endParaRPr>
          </a:p>
          <a:p>
            <a:pPr lvl="0"/>
            <a:r>
              <a:rPr lang="en-US" altLang="ja-JP" sz="1600" b="0" dirty="0">
                <a:solidFill>
                  <a:srgbClr val="505050"/>
                </a:solidFill>
              </a:rPr>
              <a:t>SQL API</a:t>
            </a:r>
            <a:r>
              <a:rPr lang="ja-JP" altLang="en-US" sz="1600" b="0" dirty="0">
                <a:solidFill>
                  <a:srgbClr val="505050"/>
                </a:solidFill>
              </a:rPr>
              <a:t>ではパフォーマンスメトリック情報が提供されます。これは、ストレージの使用量、スループットのコスト（</a:t>
            </a:r>
            <a:r>
              <a:rPr lang="en-US" altLang="ja-JP" sz="1600" b="0" dirty="0">
                <a:solidFill>
                  <a:srgbClr val="505050"/>
                </a:solidFill>
              </a:rPr>
              <a:t>RU</a:t>
            </a:r>
            <a:r>
              <a:rPr lang="ja-JP" altLang="en-US" sz="1600" b="0" dirty="0">
                <a:solidFill>
                  <a:srgbClr val="505050"/>
                </a:solidFill>
              </a:rPr>
              <a:t>）を操作毎に示しています。この情報を利用して、必要に応じてインデックスのチューニングを実施します。</a:t>
            </a:r>
            <a:endParaRPr lang="en-US" sz="1600" b="0" dirty="0">
              <a:solidFill>
                <a:srgbClr val="505050"/>
              </a:solidFill>
            </a:endParaRPr>
          </a:p>
        </p:txBody>
      </p:sp>
      <p:grpSp>
        <p:nvGrpSpPr>
          <p:cNvPr id="49" name="Group 48">
            <a:extLst>
              <a:ext uri="{FF2B5EF4-FFF2-40B4-BE49-F238E27FC236}">
                <a16:creationId xmlns:a16="http://schemas.microsoft.com/office/drawing/2014/main" id="{72DD179E-8AC0-426C-85DC-C654049F5EA3}"/>
              </a:ext>
            </a:extLst>
          </p:cNvPr>
          <p:cNvGrpSpPr/>
          <p:nvPr/>
        </p:nvGrpSpPr>
        <p:grpSpPr>
          <a:xfrm>
            <a:off x="7913010" y="1928077"/>
            <a:ext cx="3551878" cy="3244050"/>
            <a:chOff x="7913010" y="1928077"/>
            <a:chExt cx="3551878" cy="3244050"/>
          </a:xfrm>
        </p:grpSpPr>
        <p:sp>
          <p:nvSpPr>
            <p:cNvPr id="5" name="TextBox 4">
              <a:extLst>
                <a:ext uri="{FF2B5EF4-FFF2-40B4-BE49-F238E27FC236}">
                  <a16:creationId xmlns:a16="http://schemas.microsoft.com/office/drawing/2014/main" id="{3B0001A3-B344-467F-9A5C-20CCEB2790B7}"/>
                </a:ext>
              </a:extLst>
            </p:cNvPr>
            <p:cNvSpPr txBox="1"/>
            <p:nvPr/>
          </p:nvSpPr>
          <p:spPr>
            <a:xfrm>
              <a:off x="8694919" y="4682762"/>
              <a:ext cx="1357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Collection</a:t>
              </a:r>
            </a:p>
          </p:txBody>
        </p:sp>
        <p:grpSp>
          <p:nvGrpSpPr>
            <p:cNvPr id="8" name="Group 7">
              <a:extLst>
                <a:ext uri="{FF2B5EF4-FFF2-40B4-BE49-F238E27FC236}">
                  <a16:creationId xmlns:a16="http://schemas.microsoft.com/office/drawing/2014/main" id="{F726219A-45A1-498D-B986-FD4BBACF1117}"/>
                </a:ext>
              </a:extLst>
            </p:cNvPr>
            <p:cNvGrpSpPr/>
            <p:nvPr/>
          </p:nvGrpSpPr>
          <p:grpSpPr>
            <a:xfrm>
              <a:off x="9809899" y="1966914"/>
              <a:ext cx="485379" cy="412901"/>
              <a:chOff x="5872464" y="2045113"/>
              <a:chExt cx="485379" cy="412901"/>
            </a:xfrm>
            <a:noFill/>
          </p:grpSpPr>
          <p:grpSp>
            <p:nvGrpSpPr>
              <p:cNvPr id="22" name="Group 21">
                <a:extLst>
                  <a:ext uri="{FF2B5EF4-FFF2-40B4-BE49-F238E27FC236}">
                    <a16:creationId xmlns:a16="http://schemas.microsoft.com/office/drawing/2014/main" id="{BAC64F34-A434-4F72-9A74-8C5C3DC54EE1}"/>
                  </a:ext>
                </a:extLst>
              </p:cNvPr>
              <p:cNvGrpSpPr/>
              <p:nvPr/>
            </p:nvGrpSpPr>
            <p:grpSpPr>
              <a:xfrm>
                <a:off x="5872464" y="2045113"/>
                <a:ext cx="485379" cy="412901"/>
                <a:chOff x="2107244" y="1575258"/>
                <a:chExt cx="310993" cy="264555"/>
              </a:xfrm>
              <a:grpFill/>
            </p:grpSpPr>
            <p:sp>
              <p:nvSpPr>
                <p:cNvPr id="27" name="Rectangle 9">
                  <a:extLst>
                    <a:ext uri="{FF2B5EF4-FFF2-40B4-BE49-F238E27FC236}">
                      <a16:creationId xmlns:a16="http://schemas.microsoft.com/office/drawing/2014/main" id="{EAE92754-A73E-4D6A-8E50-C3ACE24E7A5E}"/>
                    </a:ext>
                  </a:extLst>
                </p:cNvPr>
                <p:cNvSpPr>
                  <a:spLocks noChangeArrowheads="1"/>
                </p:cNvSpPr>
                <p:nvPr/>
              </p:nvSpPr>
              <p:spPr bwMode="auto">
                <a:xfrm>
                  <a:off x="2107244" y="1575258"/>
                  <a:ext cx="310993" cy="264555"/>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8" name="Line 10">
                  <a:extLst>
                    <a:ext uri="{FF2B5EF4-FFF2-40B4-BE49-F238E27FC236}">
                      <a16:creationId xmlns:a16="http://schemas.microsoft.com/office/drawing/2014/main" id="{29E6FB6C-3ADF-4DA3-B03D-CD431FB04268}"/>
                    </a:ext>
                  </a:extLst>
                </p:cNvPr>
                <p:cNvSpPr>
                  <a:spLocks noChangeShapeType="1"/>
                </p:cNvSpPr>
                <p:nvPr/>
              </p:nvSpPr>
              <p:spPr bwMode="auto">
                <a:xfrm flipH="1">
                  <a:off x="2107244" y="1647026"/>
                  <a:ext cx="310993" cy="0"/>
                </a:xfrm>
                <a:prstGeom prst="line">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23" name="Group 22">
                <a:extLst>
                  <a:ext uri="{FF2B5EF4-FFF2-40B4-BE49-F238E27FC236}">
                    <a16:creationId xmlns:a16="http://schemas.microsoft.com/office/drawing/2014/main" id="{FA08D623-4067-4847-8E8E-FA2B4ED99E37}"/>
                  </a:ext>
                </a:extLst>
              </p:cNvPr>
              <p:cNvGrpSpPr/>
              <p:nvPr/>
            </p:nvGrpSpPr>
            <p:grpSpPr>
              <a:xfrm>
                <a:off x="6153589" y="2082451"/>
                <a:ext cx="149347" cy="37338"/>
                <a:chOff x="2287367" y="1599181"/>
                <a:chExt cx="95690" cy="23923"/>
              </a:xfrm>
              <a:grpFill/>
            </p:grpSpPr>
            <p:sp>
              <p:nvSpPr>
                <p:cNvPr id="24" name="Oval 11">
                  <a:extLst>
                    <a:ext uri="{FF2B5EF4-FFF2-40B4-BE49-F238E27FC236}">
                      <a16:creationId xmlns:a16="http://schemas.microsoft.com/office/drawing/2014/main" id="{07DB66FA-0E68-4981-AA7A-B6BAFB3A568D}"/>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5" name="Oval 12">
                  <a:extLst>
                    <a:ext uri="{FF2B5EF4-FFF2-40B4-BE49-F238E27FC236}">
                      <a16:creationId xmlns:a16="http://schemas.microsoft.com/office/drawing/2014/main" id="{DB7C4CFB-B97E-4247-853D-ABF220CE562D}"/>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26" name="Oval 13">
                  <a:extLst>
                    <a:ext uri="{FF2B5EF4-FFF2-40B4-BE49-F238E27FC236}">
                      <a16:creationId xmlns:a16="http://schemas.microsoft.com/office/drawing/2014/main" id="{B860E071-724C-4611-A698-50C28A230241}"/>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sp>
          <p:nvSpPr>
            <p:cNvPr id="10" name="Rectangle 9">
              <a:extLst>
                <a:ext uri="{FF2B5EF4-FFF2-40B4-BE49-F238E27FC236}">
                  <a16:creationId xmlns:a16="http://schemas.microsoft.com/office/drawing/2014/main" id="{D38AC014-80D9-4AFA-AE1A-CE218CB40C4C}"/>
                </a:ext>
              </a:extLst>
            </p:cNvPr>
            <p:cNvSpPr/>
            <p:nvPr/>
          </p:nvSpPr>
          <p:spPr bwMode="auto">
            <a:xfrm>
              <a:off x="7937818" y="3119107"/>
              <a:ext cx="2871872" cy="2053019"/>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6E9551D6-7122-40C2-910C-8E4C9CE4C6F9}"/>
                </a:ext>
              </a:extLst>
            </p:cNvPr>
            <p:cNvGrpSpPr>
              <a:grpSpLocks noChangeAspect="1"/>
            </p:cNvGrpSpPr>
            <p:nvPr/>
          </p:nvGrpSpPr>
          <p:grpSpPr>
            <a:xfrm>
              <a:off x="10459036" y="4869887"/>
              <a:ext cx="350654" cy="302239"/>
              <a:chOff x="9192685" y="1928657"/>
              <a:chExt cx="644698" cy="555680"/>
            </a:xfrm>
          </p:grpSpPr>
          <p:sp>
            <p:nvSpPr>
              <p:cNvPr id="18" name="Star: 4 Points 8">
                <a:extLst>
                  <a:ext uri="{FF2B5EF4-FFF2-40B4-BE49-F238E27FC236}">
                    <a16:creationId xmlns:a16="http://schemas.microsoft.com/office/drawing/2014/main" id="{493B27C4-DBA6-400D-A456-23C9A7BB78F1}"/>
                  </a:ext>
                </a:extLst>
              </p:cNvPr>
              <p:cNvSpPr/>
              <p:nvPr/>
            </p:nvSpPr>
            <p:spPr bwMode="auto">
              <a:xfrm>
                <a:off x="9194898" y="1928657"/>
                <a:ext cx="180361" cy="18036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9" name="Star: 4 Points 8">
                <a:extLst>
                  <a:ext uri="{FF2B5EF4-FFF2-40B4-BE49-F238E27FC236}">
                    <a16:creationId xmlns:a16="http://schemas.microsoft.com/office/drawing/2014/main" id="{30408A8E-C3DF-49DB-A9D2-3F68E704E43A}"/>
                  </a:ext>
                </a:extLst>
              </p:cNvPr>
              <p:cNvSpPr/>
              <p:nvPr/>
            </p:nvSpPr>
            <p:spPr bwMode="auto">
              <a:xfrm>
                <a:off x="9678078" y="2401294"/>
                <a:ext cx="83044" cy="83043"/>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Oval 19">
                <a:extLst>
                  <a:ext uri="{FF2B5EF4-FFF2-40B4-BE49-F238E27FC236}">
                    <a16:creationId xmlns:a16="http://schemas.microsoft.com/office/drawing/2014/main" id="{CEBFB279-DBEF-4407-BB3A-F5791A876EE6}"/>
                  </a:ext>
                </a:extLst>
              </p:cNvPr>
              <p:cNvSpPr/>
              <p:nvPr/>
            </p:nvSpPr>
            <p:spPr bwMode="auto">
              <a:xfrm>
                <a:off x="9310549" y="2033583"/>
                <a:ext cx="399213" cy="39921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1" name="Oval 9">
                <a:extLst>
                  <a:ext uri="{FF2B5EF4-FFF2-40B4-BE49-F238E27FC236}">
                    <a16:creationId xmlns:a16="http://schemas.microsoft.com/office/drawing/2014/main" id="{9E228279-A17D-4B57-9033-91FB8259AF11}"/>
                  </a:ext>
                </a:extLst>
              </p:cNvPr>
              <p:cNvSpPr/>
              <p:nvPr/>
            </p:nvSpPr>
            <p:spPr bwMode="auto">
              <a:xfrm rot="19667957">
                <a:off x="9192685" y="2144545"/>
                <a:ext cx="644698" cy="194050"/>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Arial" panose="020B0604020202020204" pitchFamily="34" charset="0"/>
                </a:endParaRPr>
              </a:p>
            </p:txBody>
          </p:sp>
        </p:grpSp>
        <p:sp>
          <p:nvSpPr>
            <p:cNvPr id="13" name="Cylinder 513">
              <a:extLst>
                <a:ext uri="{FF2B5EF4-FFF2-40B4-BE49-F238E27FC236}">
                  <a16:creationId xmlns:a16="http://schemas.microsoft.com/office/drawing/2014/main" id="{296A14A3-5980-4E73-ABF1-30DA02DCAD09}"/>
                </a:ext>
              </a:extLst>
            </p:cNvPr>
            <p:cNvSpPr/>
            <p:nvPr/>
          </p:nvSpPr>
          <p:spPr bwMode="auto">
            <a:xfrm>
              <a:off x="8821613" y="3232004"/>
              <a:ext cx="1104283" cy="1450758"/>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sp>
          <p:nvSpPr>
            <p:cNvPr id="17" name="Flowchart: Decision 16">
              <a:extLst>
                <a:ext uri="{FF2B5EF4-FFF2-40B4-BE49-F238E27FC236}">
                  <a16:creationId xmlns:a16="http://schemas.microsoft.com/office/drawing/2014/main" id="{F6B62D78-6B85-42DB-96CA-33C360748A7B}"/>
                </a:ext>
              </a:extLst>
            </p:cNvPr>
            <p:cNvSpPr/>
            <p:nvPr/>
          </p:nvSpPr>
          <p:spPr bwMode="auto">
            <a:xfrm>
              <a:off x="8926527" y="3995998"/>
              <a:ext cx="894454" cy="599284"/>
            </a:xfrm>
            <a:prstGeom prst="flowChartDecisi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Arial" panose="020B0604020202020204" pitchFamily="34" charset="0"/>
                </a:rPr>
                <a:t>Index</a:t>
              </a:r>
            </a:p>
          </p:txBody>
        </p:sp>
        <p:cxnSp>
          <p:nvCxnSpPr>
            <p:cNvPr id="32" name="Connector: Curved 31">
              <a:extLst>
                <a:ext uri="{FF2B5EF4-FFF2-40B4-BE49-F238E27FC236}">
                  <a16:creationId xmlns:a16="http://schemas.microsoft.com/office/drawing/2014/main" id="{050EBED1-BDA0-452B-A067-EE29EA8CDB09}"/>
                </a:ext>
              </a:extLst>
            </p:cNvPr>
            <p:cNvCxnSpPr>
              <a:cxnSpLocks/>
              <a:stCxn id="27" idx="3"/>
              <a:endCxn id="17" idx="3"/>
            </p:cNvCxnSpPr>
            <p:nvPr/>
          </p:nvCxnSpPr>
          <p:spPr>
            <a:xfrm flipH="1">
              <a:off x="9820981" y="2173365"/>
              <a:ext cx="474297" cy="2122275"/>
            </a:xfrm>
            <a:prstGeom prst="curvedConnector3">
              <a:avLst>
                <a:gd name="adj1" fmla="val -8033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450BE3D-0D2B-4DB9-8832-4CAD376F93C5}"/>
                </a:ext>
              </a:extLst>
            </p:cNvPr>
            <p:cNvCxnSpPr>
              <a:cxnSpLocks/>
              <a:stCxn id="27" idx="2"/>
              <a:endCxn id="13" idx="1"/>
            </p:cNvCxnSpPr>
            <p:nvPr/>
          </p:nvCxnSpPr>
          <p:spPr>
            <a:xfrm rot="5400000">
              <a:off x="9287078" y="2466492"/>
              <a:ext cx="852189" cy="67883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79E3A716-C22F-42F5-BCC5-21C70C12E218}"/>
                </a:ext>
              </a:extLst>
            </p:cNvPr>
            <p:cNvCxnSpPr>
              <a:cxnSpLocks/>
              <a:stCxn id="13" idx="2"/>
              <a:endCxn id="27" idx="1"/>
            </p:cNvCxnSpPr>
            <p:nvPr/>
          </p:nvCxnSpPr>
          <p:spPr>
            <a:xfrm rot="10800000" flipH="1">
              <a:off x="8821613" y="2173365"/>
              <a:ext cx="988286" cy="1784018"/>
            </a:xfrm>
            <a:prstGeom prst="curvedConnector3">
              <a:avLst>
                <a:gd name="adj1" fmla="val -2313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65F5C40-4698-492E-918B-2B89493F27B4}"/>
                </a:ext>
              </a:extLst>
            </p:cNvPr>
            <p:cNvSpPr txBox="1"/>
            <p:nvPr/>
          </p:nvSpPr>
          <p:spPr>
            <a:xfrm>
              <a:off x="10457881" y="1928077"/>
              <a:ext cx="1007007" cy="48936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Update Index </a:t>
              </a:r>
              <a:br>
                <a:rPr lang="en-US" sz="1100">
                  <a:gradFill>
                    <a:gsLst>
                      <a:gs pos="2917">
                        <a:schemeClr val="tx1"/>
                      </a:gs>
                      <a:gs pos="30000">
                        <a:schemeClr val="tx1"/>
                      </a:gs>
                    </a:gsLst>
                    <a:lin ang="5400000" scaled="0"/>
                  </a:gradFill>
                  <a:latin typeface="+mj-lt"/>
                </a:rPr>
              </a:br>
              <a:r>
                <a:rPr lang="en-US" sz="1100">
                  <a:gradFill>
                    <a:gsLst>
                      <a:gs pos="2917">
                        <a:schemeClr val="tx1"/>
                      </a:gs>
                      <a:gs pos="30000">
                        <a:schemeClr val="tx1"/>
                      </a:gs>
                    </a:gsLst>
                    <a:lin ang="5400000" scaled="0"/>
                  </a:gradFill>
                  <a:latin typeface="+mj-lt"/>
                </a:rPr>
                <a:t>Policy</a:t>
              </a:r>
            </a:p>
          </p:txBody>
        </p:sp>
        <p:sp>
          <p:nvSpPr>
            <p:cNvPr id="46" name="TextBox 45">
              <a:extLst>
                <a:ext uri="{FF2B5EF4-FFF2-40B4-BE49-F238E27FC236}">
                  <a16:creationId xmlns:a16="http://schemas.microsoft.com/office/drawing/2014/main" id="{BB2BDB78-0047-4B35-B190-3928F5731CD4}"/>
                </a:ext>
              </a:extLst>
            </p:cNvPr>
            <p:cNvSpPr txBox="1"/>
            <p:nvPr/>
          </p:nvSpPr>
          <p:spPr>
            <a:xfrm>
              <a:off x="9441628" y="2842920"/>
              <a:ext cx="1167307" cy="33701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Query Collection</a:t>
              </a:r>
            </a:p>
          </p:txBody>
        </p:sp>
        <p:sp>
          <p:nvSpPr>
            <p:cNvPr id="47" name="TextBox 46">
              <a:extLst>
                <a:ext uri="{FF2B5EF4-FFF2-40B4-BE49-F238E27FC236}">
                  <a16:creationId xmlns:a16="http://schemas.microsoft.com/office/drawing/2014/main" id="{9B40B7E7-8E0A-4BC4-AC49-3B2F2FD6AF4F}"/>
                </a:ext>
              </a:extLst>
            </p:cNvPr>
            <p:cNvSpPr txBox="1"/>
            <p:nvPr/>
          </p:nvSpPr>
          <p:spPr>
            <a:xfrm>
              <a:off x="7913010" y="2256614"/>
              <a:ext cx="989373" cy="337015"/>
            </a:xfrm>
            <a:prstGeom prst="rect">
              <a:avLst/>
            </a:prstGeom>
            <a:noFill/>
          </p:spPr>
          <p:txBody>
            <a:bodyPr wrap="none" lIns="91440" tIns="91440" rIns="91440" bIns="9144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latin typeface="+mj-lt"/>
                </a:rPr>
                <a:t>View Headers</a:t>
              </a:r>
            </a:p>
          </p:txBody>
        </p:sp>
      </p:grpSp>
    </p:spTree>
    <p:extLst>
      <p:ext uri="{BB962C8B-B14F-4D97-AF65-F5344CB8AC3E}">
        <p14:creationId xmlns:p14="http://schemas.microsoft.com/office/powerpoint/2010/main" val="136156366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4B98-AD46-46CB-A54A-426DD7B4DC73}"/>
              </a:ext>
            </a:extLst>
          </p:cNvPr>
          <p:cNvSpPr>
            <a:spLocks noGrp="1"/>
          </p:cNvSpPr>
          <p:nvPr>
            <p:ph type="title"/>
          </p:nvPr>
        </p:nvSpPr>
        <p:spPr>
          <a:solidFill>
            <a:srgbClr val="FFFFFF"/>
          </a:solidFill>
        </p:spPr>
        <p:txBody>
          <a:bodyPr>
            <a:normAutofit/>
          </a:bodyPr>
          <a:lstStyle/>
          <a:p>
            <a:r>
              <a:rPr lang="ja-JP" altLang="en-US" sz="4000" dirty="0">
                <a:latin typeface="Arial" panose="020B0604020202020204" pitchFamily="34" charset="0"/>
                <a:cs typeface="Arial" panose="020B0604020202020204" pitchFamily="34" charset="0"/>
              </a:rPr>
              <a:t>ベストプラクティス</a:t>
            </a:r>
            <a:endParaRPr lang="en-US" sz="4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ADA74C0-A196-4F99-9347-5534DF036D23}"/>
              </a:ext>
            </a:extLst>
          </p:cNvPr>
          <p:cNvSpPr>
            <a:spLocks noGrp="1"/>
          </p:cNvSpPr>
          <p:nvPr>
            <p:ph type="body" sz="quarter" idx="10"/>
          </p:nvPr>
        </p:nvSpPr>
        <p:spPr>
          <a:xfrm>
            <a:off x="269241" y="1925686"/>
            <a:ext cx="11655839" cy="3707682"/>
          </a:xfrm>
        </p:spPr>
        <p:txBody>
          <a:bodyPr/>
          <a:lstStyle/>
          <a:p>
            <a:r>
              <a:rPr lang="ja-JP" altLang="en-US" sz="3200" dirty="0"/>
              <a:t>クエリパターンを理解して、どのプロパティがどのように利用されるかを考慮しましょう。</a:t>
            </a:r>
            <a:endParaRPr lang="en-US" altLang="ja-JP" sz="3200" dirty="0"/>
          </a:p>
          <a:p>
            <a:endParaRPr lang="en-US" sz="3200" dirty="0"/>
          </a:p>
          <a:p>
            <a:r>
              <a:rPr lang="ja-JP" altLang="en-US" sz="3200" dirty="0"/>
              <a:t>各プロパティにインデックスが作成される際の書き込みのコストを意識してインデックスを利用しましょう。</a:t>
            </a:r>
            <a:endParaRPr lang="en-US" sz="3200" dirty="0"/>
          </a:p>
          <a:p>
            <a:endParaRPr lang="en-US" sz="3200" dirty="0">
              <a:latin typeface="+mn-lt"/>
            </a:endParaRPr>
          </a:p>
          <a:p>
            <a:endParaRPr lang="en-US" sz="3200" dirty="0">
              <a:latin typeface="+mn-lt"/>
            </a:endParaRPr>
          </a:p>
        </p:txBody>
      </p:sp>
    </p:spTree>
    <p:extLst>
      <p:ext uri="{BB962C8B-B14F-4D97-AF65-F5344CB8AC3E}">
        <p14:creationId xmlns:p14="http://schemas.microsoft.com/office/powerpoint/2010/main" val="19549888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187B-EC84-425D-A38E-5AED66970A22}"/>
              </a:ext>
            </a:extLst>
          </p:cNvPr>
          <p:cNvSpPr>
            <a:spLocks noGrp="1"/>
          </p:cNvSpPr>
          <p:nvPr>
            <p:ph type="title"/>
          </p:nvPr>
        </p:nvSpPr>
        <p:spPr/>
        <p:txBody>
          <a:bodyPr>
            <a:normAutofit/>
          </a:bodyPr>
          <a:lstStyle/>
          <a:p>
            <a:r>
              <a:rPr lang="ja-JP" altLang="en-US" sz="4000" dirty="0">
                <a:latin typeface="Arial" panose="020B0604020202020204" pitchFamily="34" charset="0"/>
                <a:cs typeface="Arial" panose="020B0604020202020204" pitchFamily="34" charset="0"/>
              </a:rPr>
              <a:t>考え方</a:t>
            </a:r>
            <a:endParaRPr lang="en-US" sz="4000" dirty="0">
              <a:latin typeface="Arial" panose="020B0604020202020204" pitchFamily="34" charset="0"/>
              <a:cs typeface="Arial" panose="020B0604020202020204" pitchFamily="34" charset="0"/>
            </a:endParaRPr>
          </a:p>
        </p:txBody>
      </p:sp>
      <p:pic>
        <p:nvPicPr>
          <p:cNvPr id="7" name="Graphic 6" descr="Laptop">
            <a:extLst>
              <a:ext uri="{FF2B5EF4-FFF2-40B4-BE49-F238E27FC236}">
                <a16:creationId xmlns:a16="http://schemas.microsoft.com/office/drawing/2014/main" id="{399EDEB5-506A-47D7-B0DA-C2E44BA774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1615" y="3585187"/>
            <a:ext cx="914400" cy="914400"/>
          </a:xfrm>
          <a:prstGeom prst="rect">
            <a:avLst/>
          </a:prstGeom>
        </p:spPr>
      </p:pic>
      <p:pic>
        <p:nvPicPr>
          <p:cNvPr id="9" name="Graphic 8" descr="Database">
            <a:extLst>
              <a:ext uri="{FF2B5EF4-FFF2-40B4-BE49-F238E27FC236}">
                <a16:creationId xmlns:a16="http://schemas.microsoft.com/office/drawing/2014/main" id="{6B6C1196-BB99-418B-BC76-D5CB465FC5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8369" y="2750104"/>
            <a:ext cx="914400" cy="914400"/>
          </a:xfrm>
          <a:prstGeom prst="rect">
            <a:avLst/>
          </a:prstGeom>
        </p:spPr>
      </p:pic>
      <p:pic>
        <p:nvPicPr>
          <p:cNvPr id="2054" name="Picture 6" descr="Image result for server icon">
            <a:extLst>
              <a:ext uri="{FF2B5EF4-FFF2-40B4-BE49-F238E27FC236}">
                <a16:creationId xmlns:a16="http://schemas.microsoft.com/office/drawing/2014/main" id="{B1F19D55-522F-4FC2-97E8-28531D7D51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8584" y="3522518"/>
            <a:ext cx="977069" cy="97706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Left-Right 9">
            <a:extLst>
              <a:ext uri="{FF2B5EF4-FFF2-40B4-BE49-F238E27FC236}">
                <a16:creationId xmlns:a16="http://schemas.microsoft.com/office/drawing/2014/main" id="{18C318BE-5162-4332-AFBD-2964163A6068}"/>
              </a:ext>
            </a:extLst>
          </p:cNvPr>
          <p:cNvSpPr/>
          <p:nvPr/>
        </p:nvSpPr>
        <p:spPr bwMode="auto">
          <a:xfrm>
            <a:off x="2002972" y="3929745"/>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4" name="Arrow: Left-Right 13">
            <a:extLst>
              <a:ext uri="{FF2B5EF4-FFF2-40B4-BE49-F238E27FC236}">
                <a16:creationId xmlns:a16="http://schemas.microsoft.com/office/drawing/2014/main" id="{3EBEDA3B-773B-4F3D-9DC2-C0071DB0842B}"/>
              </a:ext>
            </a:extLst>
          </p:cNvPr>
          <p:cNvSpPr/>
          <p:nvPr/>
        </p:nvSpPr>
        <p:spPr bwMode="auto">
          <a:xfrm rot="19492335">
            <a:off x="4453881" y="3521930"/>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5" name="Arrow: Left-Right 14">
            <a:extLst>
              <a:ext uri="{FF2B5EF4-FFF2-40B4-BE49-F238E27FC236}">
                <a16:creationId xmlns:a16="http://schemas.microsoft.com/office/drawing/2014/main" id="{EA979A32-F03A-4CB8-9B2D-179CEB3C4B10}"/>
              </a:ext>
            </a:extLst>
          </p:cNvPr>
          <p:cNvSpPr/>
          <p:nvPr/>
        </p:nvSpPr>
        <p:spPr bwMode="auto">
          <a:xfrm rot="1956295">
            <a:off x="4492480" y="4397789"/>
            <a:ext cx="1055915" cy="238377"/>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sp>
        <p:nvSpPr>
          <p:cNvPr id="11" name="TextBox 10">
            <a:extLst>
              <a:ext uri="{FF2B5EF4-FFF2-40B4-BE49-F238E27FC236}">
                <a16:creationId xmlns:a16="http://schemas.microsoft.com/office/drawing/2014/main" id="{D5025140-3752-42BF-ACD7-8E35FFAC225C}"/>
              </a:ext>
            </a:extLst>
          </p:cNvPr>
          <p:cNvSpPr txBox="1"/>
          <p:nvPr/>
        </p:nvSpPr>
        <p:spPr>
          <a:xfrm>
            <a:off x="5695859" y="3624986"/>
            <a:ext cx="656911"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SQL</a:t>
            </a:r>
          </a:p>
        </p:txBody>
      </p:sp>
      <p:sp>
        <p:nvSpPr>
          <p:cNvPr id="18" name="TextBox 17">
            <a:extLst>
              <a:ext uri="{FF2B5EF4-FFF2-40B4-BE49-F238E27FC236}">
                <a16:creationId xmlns:a16="http://schemas.microsoft.com/office/drawing/2014/main" id="{468E8050-EC70-4966-9B0D-603784B55BCB}"/>
              </a:ext>
            </a:extLst>
          </p:cNvPr>
          <p:cNvSpPr txBox="1"/>
          <p:nvPr/>
        </p:nvSpPr>
        <p:spPr>
          <a:xfrm>
            <a:off x="5637549" y="5229090"/>
            <a:ext cx="1525252"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NoSQL</a:t>
            </a:r>
          </a:p>
        </p:txBody>
      </p:sp>
      <p:grpSp>
        <p:nvGrpSpPr>
          <p:cNvPr id="3" name="Group 2">
            <a:extLst>
              <a:ext uri="{FF2B5EF4-FFF2-40B4-BE49-F238E27FC236}">
                <a16:creationId xmlns:a16="http://schemas.microsoft.com/office/drawing/2014/main" id="{929D3496-72BC-4F6F-AE3E-1CFD8852E815}"/>
              </a:ext>
            </a:extLst>
          </p:cNvPr>
          <p:cNvGrpSpPr/>
          <p:nvPr/>
        </p:nvGrpSpPr>
        <p:grpSpPr>
          <a:xfrm>
            <a:off x="7548807" y="294374"/>
            <a:ext cx="3196468" cy="3524020"/>
            <a:chOff x="7548806" y="294373"/>
            <a:chExt cx="3196468" cy="3524019"/>
          </a:xfrm>
        </p:grpSpPr>
        <p:pic>
          <p:nvPicPr>
            <p:cNvPr id="2052" name="Picture 4" descr="Cheeseburger with ingredients mid-air : Stock Photo">
              <a:extLst>
                <a:ext uri="{FF2B5EF4-FFF2-40B4-BE49-F238E27FC236}">
                  <a16:creationId xmlns:a16="http://schemas.microsoft.com/office/drawing/2014/main" id="{43A50E1D-44A3-431A-A5B0-BF83D61A2E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4344" y="294373"/>
              <a:ext cx="2185342" cy="312088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AA2A49B-BCFE-4BD8-99BD-1A00EC6455BB}"/>
                </a:ext>
              </a:extLst>
            </p:cNvPr>
            <p:cNvSpPr txBox="1"/>
            <p:nvPr/>
          </p:nvSpPr>
          <p:spPr>
            <a:xfrm>
              <a:off x="7548806" y="3510615"/>
              <a:ext cx="3196468" cy="307777"/>
            </a:xfrm>
            <a:prstGeom prst="rect">
              <a:avLst/>
            </a:prstGeom>
            <a:noFill/>
          </p:spPr>
          <p:txBody>
            <a:bodyPr wrap="square" lIns="0" tIns="0" rIns="0" bIns="0" rtlCol="0">
              <a:spAutoFit/>
            </a:bodyPr>
            <a:lstStyle/>
            <a:p>
              <a:pPr defTabSz="1219170"/>
              <a:r>
                <a:rPr lang="ja-JP" altLang="en-US" sz="2000" dirty="0">
                  <a:gradFill>
                    <a:gsLst>
                      <a:gs pos="2917">
                        <a:srgbClr val="000000"/>
                      </a:gs>
                      <a:gs pos="30000">
                        <a:srgbClr val="000000"/>
                      </a:gs>
                    </a:gsLst>
                    <a:lin ang="5400000" scaled="0"/>
                  </a:gradFill>
                  <a:latin typeface="Arial" panose="020B0604020202020204" pitchFamily="34" charset="0"/>
                </a:rPr>
                <a:t>分割したモデル</a:t>
              </a:r>
              <a:endParaRPr lang="en-US" sz="2000" dirty="0">
                <a:gradFill>
                  <a:gsLst>
                    <a:gs pos="2917">
                      <a:srgbClr val="000000"/>
                    </a:gs>
                    <a:gs pos="30000">
                      <a:srgbClr val="000000"/>
                    </a:gs>
                  </a:gsLst>
                  <a:lin ang="5400000" scaled="0"/>
                </a:gradFill>
                <a:latin typeface="Arial" panose="020B0604020202020204" pitchFamily="34" charset="0"/>
              </a:endParaRPr>
            </a:p>
          </p:txBody>
        </p:sp>
      </p:grpSp>
      <p:grpSp>
        <p:nvGrpSpPr>
          <p:cNvPr id="4" name="Group 3">
            <a:extLst>
              <a:ext uri="{FF2B5EF4-FFF2-40B4-BE49-F238E27FC236}">
                <a16:creationId xmlns:a16="http://schemas.microsoft.com/office/drawing/2014/main" id="{D0297DBA-4B27-4B90-9A51-9B9487F7E2C9}"/>
              </a:ext>
            </a:extLst>
          </p:cNvPr>
          <p:cNvGrpSpPr/>
          <p:nvPr/>
        </p:nvGrpSpPr>
        <p:grpSpPr>
          <a:xfrm>
            <a:off x="7548807" y="3960409"/>
            <a:ext cx="3196468" cy="2881479"/>
            <a:chOff x="7548806" y="3960407"/>
            <a:chExt cx="3196468" cy="2881478"/>
          </a:xfrm>
        </p:grpSpPr>
        <p:pic>
          <p:nvPicPr>
            <p:cNvPr id="2060" name="Picture 12" descr="Hamburger on white : Stock Photo">
              <a:extLst>
                <a:ext uri="{FF2B5EF4-FFF2-40B4-BE49-F238E27FC236}">
                  <a16:creationId xmlns:a16="http://schemas.microsoft.com/office/drawing/2014/main" id="{6AF3AD54-EEE3-4AD7-9F31-DEC63D473E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6176" y="3960407"/>
              <a:ext cx="2261677" cy="250395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5CB0D60-6A61-45C2-A5FB-66F063877C06}"/>
                </a:ext>
              </a:extLst>
            </p:cNvPr>
            <p:cNvSpPr txBox="1"/>
            <p:nvPr/>
          </p:nvSpPr>
          <p:spPr>
            <a:xfrm>
              <a:off x="7548806" y="6534108"/>
              <a:ext cx="3196468" cy="307777"/>
            </a:xfrm>
            <a:prstGeom prst="rect">
              <a:avLst/>
            </a:prstGeom>
            <a:noFill/>
          </p:spPr>
          <p:txBody>
            <a:bodyPr wrap="square" lIns="0" tIns="0" rIns="0" bIns="0" rtlCol="0">
              <a:spAutoFit/>
            </a:bodyPr>
            <a:lstStyle/>
            <a:p>
              <a:pPr defTabSz="1219170"/>
              <a:r>
                <a:rPr lang="ja-JP" altLang="en-US" sz="2000" dirty="0">
                  <a:gradFill>
                    <a:gsLst>
                      <a:gs pos="2917">
                        <a:srgbClr val="000000"/>
                      </a:gs>
                      <a:gs pos="30000">
                        <a:srgbClr val="000000"/>
                      </a:gs>
                    </a:gsLst>
                    <a:lin ang="5400000" scaled="0"/>
                  </a:gradFill>
                  <a:latin typeface="Arial" panose="020B0604020202020204" pitchFamily="34" charset="0"/>
                </a:rPr>
                <a:t>包含されたモデル</a:t>
              </a:r>
              <a:endParaRPr lang="en-US" sz="2000" dirty="0">
                <a:gradFill>
                  <a:gsLst>
                    <a:gs pos="2917">
                      <a:srgbClr val="000000"/>
                    </a:gs>
                    <a:gs pos="30000">
                      <a:srgbClr val="000000"/>
                    </a:gs>
                  </a:gsLst>
                  <a:lin ang="5400000" scaled="0"/>
                </a:gradFill>
                <a:latin typeface="Arial" panose="020B0604020202020204" pitchFamily="34" charset="0"/>
              </a:endParaRPr>
            </a:p>
          </p:txBody>
        </p:sp>
      </p:grpSp>
      <p:pic>
        <p:nvPicPr>
          <p:cNvPr id="27" name="Graphic 26" descr="Database">
            <a:extLst>
              <a:ext uri="{FF2B5EF4-FFF2-40B4-BE49-F238E27FC236}">
                <a16:creationId xmlns:a16="http://schemas.microsoft.com/office/drawing/2014/main" id="{370E4C83-B93D-425D-90EF-538ACCB511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8795" y="4293532"/>
            <a:ext cx="914400" cy="914400"/>
          </a:xfrm>
          <a:prstGeom prst="rect">
            <a:avLst/>
          </a:prstGeom>
        </p:spPr>
      </p:pic>
      <p:sp>
        <p:nvSpPr>
          <p:cNvPr id="20" name="TextBox 19">
            <a:extLst>
              <a:ext uri="{FF2B5EF4-FFF2-40B4-BE49-F238E27FC236}">
                <a16:creationId xmlns:a16="http://schemas.microsoft.com/office/drawing/2014/main" id="{4E9F2BEA-6E7B-4288-A230-3A4C6502CAA3}"/>
              </a:ext>
            </a:extLst>
          </p:cNvPr>
          <p:cNvSpPr txBox="1"/>
          <p:nvPr/>
        </p:nvSpPr>
        <p:spPr>
          <a:xfrm rot="19482356">
            <a:off x="4481457" y="3215466"/>
            <a:ext cx="794657"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ORM</a:t>
            </a:r>
          </a:p>
        </p:txBody>
      </p:sp>
    </p:spTree>
    <p:extLst>
      <p:ext uri="{BB962C8B-B14F-4D97-AF65-F5344CB8AC3E}">
        <p14:creationId xmlns:p14="http://schemas.microsoft.com/office/powerpoint/2010/main" val="2354009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86DCD5B-3F11-431F-8F76-F00BE523B9C4}"/>
              </a:ext>
            </a:extLst>
          </p:cNvPr>
          <p:cNvSpPr txBox="1">
            <a:spLocks/>
          </p:cNvSpPr>
          <p:nvPr/>
        </p:nvSpPr>
        <p:spPr>
          <a:xfrm>
            <a:off x="26987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dirty="0">
                <a:latin typeface="+mn-lt"/>
              </a:rPr>
              <a:t>例：</a:t>
            </a:r>
            <a:r>
              <a:rPr lang="en-US" dirty="0">
                <a:latin typeface="+mn-lt"/>
              </a:rPr>
              <a:t>Co</a:t>
            </a:r>
            <a:r>
              <a:rPr lang="en-US" sz="4000" dirty="0">
                <a:latin typeface="Arial" panose="020B0604020202020204" pitchFamily="34" charset="0"/>
                <a:cs typeface="Arial" panose="020B0604020202020204" pitchFamily="34" charset="0"/>
              </a:rPr>
              <a:t>ntoso Restaurant Menu</a:t>
            </a:r>
          </a:p>
        </p:txBody>
      </p:sp>
      <p:grpSp>
        <p:nvGrpSpPr>
          <p:cNvPr id="9" name="Group 8">
            <a:extLst>
              <a:ext uri="{FF2B5EF4-FFF2-40B4-BE49-F238E27FC236}">
                <a16:creationId xmlns:a16="http://schemas.microsoft.com/office/drawing/2014/main" id="{8239579D-5F95-4C31-9950-EFD052615A5C}"/>
              </a:ext>
            </a:extLst>
          </p:cNvPr>
          <p:cNvGrpSpPr/>
          <p:nvPr/>
        </p:nvGrpSpPr>
        <p:grpSpPr>
          <a:xfrm>
            <a:off x="588264" y="1581809"/>
            <a:ext cx="7930371" cy="2157073"/>
            <a:chOff x="588263" y="1581807"/>
            <a:chExt cx="7930371" cy="2157073"/>
          </a:xfrm>
        </p:grpSpPr>
        <p:sp>
          <p:nvSpPr>
            <p:cNvPr id="10" name="TextBox 9">
              <a:extLst>
                <a:ext uri="{FF2B5EF4-FFF2-40B4-BE49-F238E27FC236}">
                  <a16:creationId xmlns:a16="http://schemas.microsoft.com/office/drawing/2014/main" id="{A66A510D-5EC1-4BF5-B31A-1C5680276439}"/>
                </a:ext>
              </a:extLst>
            </p:cNvPr>
            <p:cNvSpPr txBox="1"/>
            <p:nvPr/>
          </p:nvSpPr>
          <p:spPr>
            <a:xfrm>
              <a:off x="588263" y="1608083"/>
              <a:ext cx="3026979" cy="2130797"/>
            </a:xfrm>
            <a:prstGeom prst="rect">
              <a:avLst/>
            </a:prstGeom>
            <a:noFill/>
            <a:ln>
              <a:solidFill>
                <a:schemeClr val="accent1"/>
              </a:solidFill>
            </a:ln>
          </p:spPr>
          <p:txBody>
            <a:bodyPr wrap="square" lIns="182880" tIns="182880" rIns="182880" bIns="0" rtlCol="0">
              <a:no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Menu Item</a:t>
              </a:r>
            </a:p>
            <a:p>
              <a:pPr defTabSz="1219170"/>
              <a:r>
                <a:rPr lang="en-US" sz="2000" dirty="0">
                  <a:gradFill>
                    <a:gsLst>
                      <a:gs pos="2917">
                        <a:srgbClr val="000000"/>
                      </a:gs>
                      <a:gs pos="30000">
                        <a:srgbClr val="000000"/>
                      </a:gs>
                    </a:gsLst>
                    <a:lin ang="5400000" scaled="0"/>
                  </a:gradFill>
                  <a:latin typeface="Arial" panose="020B0604020202020204" pitchFamily="34" charset="0"/>
                </a:rPr>
                <a:t>------------</a:t>
              </a:r>
            </a:p>
            <a:p>
              <a:pPr defTabSz="1219170"/>
              <a:r>
                <a:rPr lang="en-US" sz="2000" dirty="0">
                  <a:gradFill>
                    <a:gsLst>
                      <a:gs pos="2917">
                        <a:srgbClr val="000000"/>
                      </a:gs>
                      <a:gs pos="30000">
                        <a:srgbClr val="000000"/>
                      </a:gs>
                    </a:gsLst>
                    <a:lin ang="5400000" scaled="0"/>
                  </a:gradFill>
                  <a:latin typeface="Arial" panose="020B0604020202020204" pitchFamily="34" charset="0"/>
                </a:rPr>
                <a:t>ID</a:t>
              </a:r>
            </a:p>
            <a:p>
              <a:pPr defTabSz="1219170"/>
              <a:r>
                <a:rPr lang="en-US" sz="2000" dirty="0">
                  <a:gradFill>
                    <a:gsLst>
                      <a:gs pos="2917">
                        <a:srgbClr val="000000"/>
                      </a:gs>
                      <a:gs pos="30000">
                        <a:srgbClr val="000000"/>
                      </a:gs>
                    </a:gsLst>
                    <a:lin ang="5400000" scaled="0"/>
                  </a:gradFill>
                  <a:latin typeface="Arial" panose="020B0604020202020204" pitchFamily="34" charset="0"/>
                </a:rPr>
                <a:t>Item Name</a:t>
              </a:r>
            </a:p>
            <a:p>
              <a:pPr defTabSz="1219170"/>
              <a:r>
                <a:rPr lang="en-US" sz="2000" dirty="0">
                  <a:gradFill>
                    <a:gsLst>
                      <a:gs pos="2917">
                        <a:srgbClr val="000000"/>
                      </a:gs>
                      <a:gs pos="30000">
                        <a:srgbClr val="000000"/>
                      </a:gs>
                    </a:gsLst>
                    <a:lin ang="5400000" scaled="0"/>
                  </a:gradFill>
                  <a:latin typeface="Arial" panose="020B0604020202020204" pitchFamily="34" charset="0"/>
                </a:rPr>
                <a:t>Item Description</a:t>
              </a:r>
            </a:p>
            <a:p>
              <a:pPr defTabSz="1219170"/>
              <a:r>
                <a:rPr lang="en-US" sz="2000" dirty="0">
                  <a:gradFill>
                    <a:gsLst>
                      <a:gs pos="2917">
                        <a:srgbClr val="000000"/>
                      </a:gs>
                      <a:gs pos="30000">
                        <a:srgbClr val="000000"/>
                      </a:gs>
                    </a:gsLst>
                    <a:lin ang="5400000" scaled="0"/>
                  </a:gradFill>
                  <a:latin typeface="Arial" panose="020B0604020202020204" pitchFamily="34" charset="0"/>
                </a:rPr>
                <a:t>Item Category ID</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1" name="TextBox 10">
              <a:extLst>
                <a:ext uri="{FF2B5EF4-FFF2-40B4-BE49-F238E27FC236}">
                  <a16:creationId xmlns:a16="http://schemas.microsoft.com/office/drawing/2014/main" id="{34C9427B-4E60-4B43-AFBC-C9F538036F0C}"/>
                </a:ext>
              </a:extLst>
            </p:cNvPr>
            <p:cNvSpPr txBox="1"/>
            <p:nvPr/>
          </p:nvSpPr>
          <p:spPr>
            <a:xfrm>
              <a:off x="5491655" y="1581807"/>
              <a:ext cx="3026979" cy="1820917"/>
            </a:xfrm>
            <a:prstGeom prst="rect">
              <a:avLst/>
            </a:prstGeom>
            <a:noFill/>
            <a:ln>
              <a:solidFill>
                <a:schemeClr val="accent1"/>
              </a:solidFill>
            </a:ln>
          </p:spPr>
          <p:txBody>
            <a:bodyPr wrap="square" lIns="182880" tIns="182880" rIns="0" bIns="0" rtlCol="0">
              <a:noAutofit/>
            </a:bodyPr>
            <a:lstStyle/>
            <a:p>
              <a:pPr defTabSz="1219170"/>
              <a:r>
                <a:rPr lang="en-US" sz="2000" b="1" dirty="0">
                  <a:gradFill>
                    <a:gsLst>
                      <a:gs pos="2917">
                        <a:srgbClr val="000000"/>
                      </a:gs>
                      <a:gs pos="30000">
                        <a:srgbClr val="000000"/>
                      </a:gs>
                    </a:gsLst>
                    <a:lin ang="5400000" scaled="0"/>
                  </a:gradFill>
                  <a:latin typeface="Arial" panose="020B0604020202020204" pitchFamily="34" charset="0"/>
                </a:rPr>
                <a:t>Category</a:t>
              </a:r>
            </a:p>
            <a:p>
              <a:pPr defTabSz="1219170"/>
              <a:r>
                <a:rPr lang="en-US" sz="2000" dirty="0">
                  <a:gradFill>
                    <a:gsLst>
                      <a:gs pos="2917">
                        <a:srgbClr val="000000"/>
                      </a:gs>
                      <a:gs pos="30000">
                        <a:srgbClr val="000000"/>
                      </a:gs>
                    </a:gsLst>
                    <a:lin ang="5400000" scaled="0"/>
                  </a:gradFill>
                  <a:latin typeface="Arial" panose="020B0604020202020204" pitchFamily="34" charset="0"/>
                </a:rPr>
                <a:t>------------</a:t>
              </a:r>
            </a:p>
            <a:p>
              <a:pPr defTabSz="1219170"/>
              <a:r>
                <a:rPr lang="en-US" sz="2000" dirty="0">
                  <a:gradFill>
                    <a:gsLst>
                      <a:gs pos="2917">
                        <a:srgbClr val="000000"/>
                      </a:gs>
                      <a:gs pos="30000">
                        <a:srgbClr val="000000"/>
                      </a:gs>
                    </a:gsLst>
                    <a:lin ang="5400000" scaled="0"/>
                  </a:gradFill>
                  <a:latin typeface="Arial" panose="020B0604020202020204" pitchFamily="34" charset="0"/>
                </a:rPr>
                <a:t>ID</a:t>
              </a:r>
            </a:p>
            <a:p>
              <a:pPr defTabSz="1219170"/>
              <a:r>
                <a:rPr lang="en-US" sz="2000" dirty="0">
                  <a:gradFill>
                    <a:gsLst>
                      <a:gs pos="2917">
                        <a:srgbClr val="000000"/>
                      </a:gs>
                      <a:gs pos="30000">
                        <a:srgbClr val="000000"/>
                      </a:gs>
                    </a:gsLst>
                    <a:lin ang="5400000" scaled="0"/>
                  </a:gradFill>
                  <a:latin typeface="Arial" panose="020B0604020202020204" pitchFamily="34" charset="0"/>
                </a:rPr>
                <a:t>Category Name</a:t>
              </a:r>
            </a:p>
            <a:p>
              <a:pPr defTabSz="1219170"/>
              <a:r>
                <a:rPr lang="en-US" sz="2000" dirty="0">
                  <a:gradFill>
                    <a:gsLst>
                      <a:gs pos="2917">
                        <a:srgbClr val="000000"/>
                      </a:gs>
                      <a:gs pos="30000">
                        <a:srgbClr val="000000"/>
                      </a:gs>
                    </a:gsLst>
                    <a:lin ang="5400000" scaled="0"/>
                  </a:gradFill>
                  <a:latin typeface="Arial" panose="020B0604020202020204" pitchFamily="34" charset="0"/>
                </a:rPr>
                <a:t>Category Description</a:t>
              </a:r>
            </a:p>
            <a:p>
              <a:pPr defTabSz="1219170"/>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2" name="Rectangle 11">
              <a:extLst>
                <a:ext uri="{FF2B5EF4-FFF2-40B4-BE49-F238E27FC236}">
                  <a16:creationId xmlns:a16="http://schemas.microsoft.com/office/drawing/2014/main" id="{8E51CF43-358D-4AAA-BECD-830C984A46D3}"/>
                </a:ext>
              </a:extLst>
            </p:cNvPr>
            <p:cNvSpPr/>
            <p:nvPr/>
          </p:nvSpPr>
          <p:spPr bwMode="auto">
            <a:xfrm>
              <a:off x="3615242" y="2396359"/>
              <a:ext cx="1876413" cy="6306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grpSp>
      <p:sp>
        <p:nvSpPr>
          <p:cNvPr id="13" name="Rectangle 12">
            <a:extLst>
              <a:ext uri="{FF2B5EF4-FFF2-40B4-BE49-F238E27FC236}">
                <a16:creationId xmlns:a16="http://schemas.microsoft.com/office/drawing/2014/main" id="{C54A4502-2CBF-4682-B85F-941E8912D157}"/>
              </a:ext>
            </a:extLst>
          </p:cNvPr>
          <p:cNvSpPr/>
          <p:nvPr/>
        </p:nvSpPr>
        <p:spPr>
          <a:xfrm>
            <a:off x="567242" y="4117299"/>
            <a:ext cx="7479479"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"ID":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 "cheeseburger, no cheese",</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CategoryId</a:t>
            </a:r>
            <a:r>
              <a:rPr lang="en-US" dirty="0">
                <a:solidFill>
                  <a:srgbClr val="000000"/>
                </a:solidFill>
                <a:latin typeface="Arial" panose="020B0604020202020204" pitchFamily="34" charset="0"/>
              </a:rPr>
              <a:t>": 5,</a:t>
            </a:r>
          </a:p>
          <a:p>
            <a:pPr marL="609585" lvl="1" defTabSz="1219170"/>
            <a:r>
              <a:rPr lang="en-US" dirty="0">
                <a:solidFill>
                  <a:srgbClr val="000000"/>
                </a:solidFill>
                <a:latin typeface="Arial" panose="020B0604020202020204" pitchFamily="34" charset="0"/>
              </a:rPr>
              <a:t>"Category": "sandwiches"</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CategoryDescription</a:t>
            </a:r>
            <a:r>
              <a:rPr lang="en-US" dirty="0">
                <a:solidFill>
                  <a:srgbClr val="000000"/>
                </a:solidFill>
                <a:latin typeface="Arial" panose="020B0604020202020204" pitchFamily="34" charset="0"/>
              </a:rPr>
              <a:t>": "2 pieces of bread + filling"</a:t>
            </a:r>
          </a:p>
          <a:p>
            <a:pPr defTabSz="1219170"/>
            <a:r>
              <a:rPr lang="en-US" dirty="0">
                <a:solidFill>
                  <a:srgbClr val="000000"/>
                </a:solidFill>
                <a:latin typeface="Arial" panose="020B0604020202020204" pitchFamily="34" charset="0"/>
              </a:rPr>
              <a:t>}</a:t>
            </a:r>
          </a:p>
        </p:txBody>
      </p:sp>
      <p:sp>
        <p:nvSpPr>
          <p:cNvPr id="14" name="TextBox 13">
            <a:extLst>
              <a:ext uri="{FF2B5EF4-FFF2-40B4-BE49-F238E27FC236}">
                <a16:creationId xmlns:a16="http://schemas.microsoft.com/office/drawing/2014/main" id="{F971E043-E439-42B2-B45B-93A77843BFCF}"/>
              </a:ext>
            </a:extLst>
          </p:cNvPr>
          <p:cNvSpPr txBox="1"/>
          <p:nvPr/>
        </p:nvSpPr>
        <p:spPr>
          <a:xfrm>
            <a:off x="9165021" y="1934695"/>
            <a:ext cx="3026979" cy="923330"/>
          </a:xfrm>
          <a:prstGeom prst="rect">
            <a:avLst/>
          </a:prstGeom>
          <a:noFill/>
        </p:spPr>
        <p:txBody>
          <a:bodyPr wrap="square" lIns="0" tIns="0" rIns="0" bIns="0" rtlCol="0">
            <a:spAutoFit/>
          </a:bodyPr>
          <a:lstStyle/>
          <a:p>
            <a:pPr defTabSz="1219170"/>
            <a:r>
              <a:rPr lang="ja-JP" altLang="en-US" sz="2000" dirty="0">
                <a:gradFill>
                  <a:gsLst>
                    <a:gs pos="2917">
                      <a:srgbClr val="000000"/>
                    </a:gs>
                    <a:gs pos="30000">
                      <a:srgbClr val="000000"/>
                    </a:gs>
                  </a:gsLst>
                  <a:lin ang="5400000" scaled="0"/>
                </a:gradFill>
                <a:latin typeface="Arial" panose="020B0604020202020204" pitchFamily="34" charset="0"/>
              </a:rPr>
              <a:t>リレーショナル</a:t>
            </a:r>
            <a:r>
              <a:rPr lang="en-US" sz="2000" dirty="0">
                <a:gradFill>
                  <a:gsLst>
                    <a:gs pos="2917">
                      <a:srgbClr val="000000"/>
                    </a:gs>
                    <a:gs pos="30000">
                      <a:srgbClr val="000000"/>
                    </a:gs>
                  </a:gsLst>
                  <a:lin ang="5400000" scaled="0"/>
                </a:gradFill>
                <a:latin typeface="Arial" panose="020B0604020202020204" pitchFamily="34" charset="0"/>
              </a:rPr>
              <a:t>– </a:t>
            </a:r>
            <a:r>
              <a:rPr lang="ja-JP" altLang="en-US" sz="2000" dirty="0">
                <a:gradFill>
                  <a:gsLst>
                    <a:gs pos="2917">
                      <a:srgbClr val="000000"/>
                    </a:gs>
                    <a:gs pos="30000">
                      <a:srgbClr val="000000"/>
                    </a:gs>
                  </a:gsLst>
                  <a:lin ang="5400000" scaled="0"/>
                </a:gradFill>
                <a:latin typeface="Arial" panose="020B0604020202020204" pitchFamily="34" charset="0"/>
              </a:rPr>
              <a:t>すべてのメニューはカテゴリを参照する</a:t>
            </a:r>
            <a:endParaRPr lang="en-US" sz="2000" dirty="0">
              <a:gradFill>
                <a:gsLst>
                  <a:gs pos="2917">
                    <a:srgbClr val="000000"/>
                  </a:gs>
                  <a:gs pos="30000">
                    <a:srgbClr val="000000"/>
                  </a:gs>
                </a:gsLst>
                <a:lin ang="5400000" scaled="0"/>
              </a:gradFill>
              <a:latin typeface="Arial" panose="020B0604020202020204" pitchFamily="34" charset="0"/>
            </a:endParaRPr>
          </a:p>
        </p:txBody>
      </p:sp>
      <p:sp>
        <p:nvSpPr>
          <p:cNvPr id="15" name="TextBox 14">
            <a:extLst>
              <a:ext uri="{FF2B5EF4-FFF2-40B4-BE49-F238E27FC236}">
                <a16:creationId xmlns:a16="http://schemas.microsoft.com/office/drawing/2014/main" id="{CD960D3C-50D2-48E7-BA32-6F7B1A4763F0}"/>
              </a:ext>
            </a:extLst>
          </p:cNvPr>
          <p:cNvSpPr txBox="1"/>
          <p:nvPr/>
        </p:nvSpPr>
        <p:spPr>
          <a:xfrm>
            <a:off x="9165022" y="4621869"/>
            <a:ext cx="2617076" cy="923330"/>
          </a:xfrm>
          <a:prstGeom prst="rect">
            <a:avLst/>
          </a:prstGeom>
          <a:noFill/>
        </p:spPr>
        <p:txBody>
          <a:bodyPr wrap="square" lIns="0" tIns="0" rIns="0" bIns="0" rtlCol="0">
            <a:spAutoFit/>
          </a:bodyPr>
          <a:lstStyle/>
          <a:p>
            <a:pPr defTabSz="1219170"/>
            <a:r>
              <a:rPr lang="ja-JP" altLang="en-US" sz="2000" dirty="0">
                <a:gradFill>
                  <a:gsLst>
                    <a:gs pos="2917">
                      <a:srgbClr val="000000"/>
                    </a:gs>
                    <a:gs pos="30000">
                      <a:srgbClr val="000000"/>
                    </a:gs>
                  </a:gsLst>
                  <a:lin ang="5400000" scaled="0"/>
                </a:gradFill>
                <a:latin typeface="Arial" panose="020B0604020202020204" pitchFamily="34" charset="0"/>
              </a:rPr>
              <a:t>非リレーショナル</a:t>
            </a:r>
            <a:r>
              <a:rPr lang="en-US" sz="2000" dirty="0">
                <a:gradFill>
                  <a:gsLst>
                    <a:gs pos="2917">
                      <a:srgbClr val="000000"/>
                    </a:gs>
                    <a:gs pos="30000">
                      <a:srgbClr val="000000"/>
                    </a:gs>
                  </a:gsLst>
                  <a:lin ang="5400000" scaled="0"/>
                </a:gradFill>
                <a:latin typeface="Arial" panose="020B0604020202020204" pitchFamily="34" charset="0"/>
              </a:rPr>
              <a:t>– </a:t>
            </a:r>
            <a:r>
              <a:rPr lang="ja-JP" altLang="en-US" sz="2000" dirty="0">
                <a:gradFill>
                  <a:gsLst>
                    <a:gs pos="2917">
                      <a:srgbClr val="000000"/>
                    </a:gs>
                    <a:gs pos="30000">
                      <a:srgbClr val="000000"/>
                    </a:gs>
                  </a:gsLst>
                  <a:lin ang="5400000" scaled="0"/>
                </a:gradFill>
                <a:latin typeface="Arial" panose="020B0604020202020204" pitchFamily="34" charset="0"/>
              </a:rPr>
              <a:t>すべてのメニューでカテゴリを包含する</a:t>
            </a:r>
            <a:endParaRPr lang="en-US" sz="2000" dirty="0">
              <a:gradFill>
                <a:gsLst>
                  <a:gs pos="2917">
                    <a:srgbClr val="000000"/>
                  </a:gs>
                  <a:gs pos="30000">
                    <a:srgbClr val="000000"/>
                  </a:gs>
                </a:gsLst>
                <a:lin ang="5400000" scaled="0"/>
              </a:gradFill>
              <a:latin typeface="Arial" panose="020B0604020202020204" pitchFamily="34" charset="0"/>
            </a:endParaRPr>
          </a:p>
        </p:txBody>
      </p:sp>
    </p:spTree>
    <p:extLst>
      <p:ext uri="{BB962C8B-B14F-4D97-AF65-F5344CB8AC3E}">
        <p14:creationId xmlns:p14="http://schemas.microsoft.com/office/powerpoint/2010/main" val="3178857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350BC7-6273-4E18-B233-3AA12A2C36AE}"/>
              </a:ext>
            </a:extLst>
          </p:cNvPr>
          <p:cNvSpPr txBox="1">
            <a:spLocks/>
          </p:cNvSpPr>
          <p:nvPr/>
        </p:nvSpPr>
        <p:spPr>
          <a:xfrm>
            <a:off x="117254" y="10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Number 1 question…</a:t>
            </a:r>
          </a:p>
        </p:txBody>
      </p:sp>
      <p:sp>
        <p:nvSpPr>
          <p:cNvPr id="6" name="Text Placeholder 2">
            <a:extLst>
              <a:ext uri="{FF2B5EF4-FFF2-40B4-BE49-F238E27FC236}">
                <a16:creationId xmlns:a16="http://schemas.microsoft.com/office/drawing/2014/main" id="{608FDDB9-6B29-4720-9478-435BED77300E}"/>
              </a:ext>
            </a:extLst>
          </p:cNvPr>
          <p:cNvSpPr txBox="1">
            <a:spLocks/>
          </p:cNvSpPr>
          <p:nvPr/>
        </p:nvSpPr>
        <p:spPr>
          <a:xfrm>
            <a:off x="441104" y="1503201"/>
            <a:ext cx="11018520" cy="352151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are my joins?”</a:t>
            </a:r>
          </a:p>
          <a:p>
            <a:endParaRPr lang="en-US" dirty="0"/>
          </a:p>
          <a:p>
            <a:pPr marL="0" indent="0">
              <a:buNone/>
            </a:pPr>
            <a:r>
              <a:rPr lang="en-US" dirty="0"/>
              <a:t>“Where are my joins!?!?”</a:t>
            </a:r>
          </a:p>
          <a:p>
            <a:endParaRPr lang="en-US" dirty="0">
              <a:solidFill>
                <a:schemeClr val="accent1"/>
              </a:solidFill>
            </a:endParaRPr>
          </a:p>
          <a:p>
            <a:pPr marL="0" indent="0">
              <a:buNone/>
            </a:pPr>
            <a:r>
              <a:rPr lang="en-US" dirty="0"/>
              <a:t>Naïve way: Normalize, make 2 network calls, merge client side</a:t>
            </a:r>
          </a:p>
          <a:p>
            <a:endParaRPr lang="en-US" dirty="0"/>
          </a:p>
          <a:p>
            <a:pPr marL="0" indent="0">
              <a:buNone/>
            </a:pPr>
            <a:r>
              <a:rPr lang="en-US" dirty="0"/>
              <a:t>But! We can model our data in a way to get the same functionality of a join, without the tradeoff</a:t>
            </a:r>
          </a:p>
        </p:txBody>
      </p:sp>
      <p:pic>
        <p:nvPicPr>
          <p:cNvPr id="8" name="Picture 7">
            <a:extLst>
              <a:ext uri="{FF2B5EF4-FFF2-40B4-BE49-F238E27FC236}">
                <a16:creationId xmlns:a16="http://schemas.microsoft.com/office/drawing/2014/main" id="{D0A4603D-E261-4D7D-8440-37A09F91CC40}"/>
              </a:ext>
            </a:extLst>
          </p:cNvPr>
          <p:cNvPicPr>
            <a:picLocks noChangeAspect="1"/>
          </p:cNvPicPr>
          <p:nvPr/>
        </p:nvPicPr>
        <p:blipFill>
          <a:blip r:embed="rId2"/>
          <a:stretch>
            <a:fillRect/>
          </a:stretch>
        </p:blipFill>
        <p:spPr>
          <a:xfrm>
            <a:off x="4075222" y="1336518"/>
            <a:ext cx="876301" cy="838201"/>
          </a:xfrm>
          <a:prstGeom prst="rect">
            <a:avLst/>
          </a:prstGeom>
        </p:spPr>
      </p:pic>
      <p:grpSp>
        <p:nvGrpSpPr>
          <p:cNvPr id="9" name="Group 8">
            <a:extLst>
              <a:ext uri="{FF2B5EF4-FFF2-40B4-BE49-F238E27FC236}">
                <a16:creationId xmlns:a16="http://schemas.microsoft.com/office/drawing/2014/main" id="{967E898B-0094-4A41-9A5C-8403484C8A86}"/>
              </a:ext>
            </a:extLst>
          </p:cNvPr>
          <p:cNvGrpSpPr/>
          <p:nvPr/>
        </p:nvGrpSpPr>
        <p:grpSpPr>
          <a:xfrm>
            <a:off x="4349589" y="2317614"/>
            <a:ext cx="1746412" cy="838201"/>
            <a:chOff x="4166079" y="1916619"/>
            <a:chExt cx="1501053" cy="719981"/>
          </a:xfrm>
        </p:grpSpPr>
        <p:pic>
          <p:nvPicPr>
            <p:cNvPr id="10" name="Picture 9">
              <a:extLst>
                <a:ext uri="{FF2B5EF4-FFF2-40B4-BE49-F238E27FC236}">
                  <a16:creationId xmlns:a16="http://schemas.microsoft.com/office/drawing/2014/main" id="{0739D738-962A-47E2-AC78-75D5600C53EA}"/>
                </a:ext>
              </a:extLst>
            </p:cNvPr>
            <p:cNvPicPr>
              <a:picLocks noChangeAspect="1"/>
            </p:cNvPicPr>
            <p:nvPr/>
          </p:nvPicPr>
          <p:blipFill>
            <a:blip r:embed="rId3"/>
            <a:stretch>
              <a:fillRect/>
            </a:stretch>
          </p:blipFill>
          <p:spPr>
            <a:xfrm>
              <a:off x="4166079" y="1941275"/>
              <a:ext cx="847725" cy="695325"/>
            </a:xfrm>
            <a:prstGeom prst="rect">
              <a:avLst/>
            </a:prstGeom>
          </p:spPr>
        </p:pic>
        <p:pic>
          <p:nvPicPr>
            <p:cNvPr id="11" name="Picture 10">
              <a:extLst>
                <a:ext uri="{FF2B5EF4-FFF2-40B4-BE49-F238E27FC236}">
                  <a16:creationId xmlns:a16="http://schemas.microsoft.com/office/drawing/2014/main" id="{9888B55A-232E-4005-A526-EE12ED857A2B}"/>
                </a:ext>
              </a:extLst>
            </p:cNvPr>
            <p:cNvPicPr>
              <a:picLocks noChangeAspect="1"/>
            </p:cNvPicPr>
            <p:nvPr/>
          </p:nvPicPr>
          <p:blipFill>
            <a:blip r:embed="rId4"/>
            <a:stretch>
              <a:fillRect/>
            </a:stretch>
          </p:blipFill>
          <p:spPr>
            <a:xfrm>
              <a:off x="4933707" y="1916619"/>
              <a:ext cx="733425" cy="628650"/>
            </a:xfrm>
            <a:prstGeom prst="rect">
              <a:avLst/>
            </a:prstGeom>
          </p:spPr>
        </p:pic>
      </p:grpSp>
      <p:pic>
        <p:nvPicPr>
          <p:cNvPr id="12" name="Picture 11">
            <a:extLst>
              <a:ext uri="{FF2B5EF4-FFF2-40B4-BE49-F238E27FC236}">
                <a16:creationId xmlns:a16="http://schemas.microsoft.com/office/drawing/2014/main" id="{858ED14B-B13C-4178-B5C4-E1D4B725ACD7}"/>
              </a:ext>
            </a:extLst>
          </p:cNvPr>
          <p:cNvPicPr>
            <a:picLocks noChangeAspect="1"/>
          </p:cNvPicPr>
          <p:nvPr/>
        </p:nvPicPr>
        <p:blipFill>
          <a:blip r:embed="rId5"/>
          <a:stretch>
            <a:fillRect/>
          </a:stretch>
        </p:blipFill>
        <p:spPr>
          <a:xfrm>
            <a:off x="3780320" y="4605499"/>
            <a:ext cx="1016000" cy="749300"/>
          </a:xfrm>
          <a:prstGeom prst="rect">
            <a:avLst/>
          </a:prstGeom>
        </p:spPr>
      </p:pic>
    </p:spTree>
    <p:extLst>
      <p:ext uri="{BB962C8B-B14F-4D97-AF65-F5344CB8AC3E}">
        <p14:creationId xmlns:p14="http://schemas.microsoft.com/office/powerpoint/2010/main" val="1842925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A7E83218-910D-4C73-B5E8-040319121723}"/>
              </a:ext>
            </a:extLst>
          </p:cNvPr>
          <p:cNvSpPr txBox="1">
            <a:spLocks/>
          </p:cNvSpPr>
          <p:nvPr/>
        </p:nvSpPr>
        <p:spPr>
          <a:xfrm>
            <a:off x="20029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000" dirty="0">
                <a:latin typeface="Arial" panose="020B0604020202020204" pitchFamily="34" charset="0"/>
                <a:cs typeface="Arial" panose="020B0604020202020204" pitchFamily="34" charset="0"/>
              </a:rPr>
              <a:t>モデリングのコツ</a:t>
            </a:r>
            <a:endParaRPr lang="en-US" altLang="ja-JP" sz="40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C0C95D82-0133-4271-8950-902494E9C981}"/>
              </a:ext>
            </a:extLst>
          </p:cNvPr>
          <p:cNvSpPr txBox="1">
            <a:spLocks/>
          </p:cNvSpPr>
          <p:nvPr/>
        </p:nvSpPr>
        <p:spPr>
          <a:xfrm>
            <a:off x="0" y="2071520"/>
            <a:ext cx="12192000" cy="40503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#1: </a:t>
            </a:r>
            <a:r>
              <a:rPr lang="ja-JP" altLang="en-US" sz="4000" dirty="0">
                <a:latin typeface="Arial" panose="020B0604020202020204" pitchFamily="34" charset="0"/>
                <a:cs typeface="Arial" panose="020B0604020202020204" pitchFamily="34" charset="0"/>
              </a:rPr>
              <a:t>包含と参照</a:t>
            </a:r>
            <a:endParaRPr lang="en-US" sz="4000" dirty="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#2: </a:t>
            </a:r>
            <a:r>
              <a:rPr lang="ja-JP" altLang="en-US" sz="4000" dirty="0">
                <a:latin typeface="Arial" panose="020B0604020202020204" pitchFamily="34" charset="0"/>
                <a:cs typeface="Arial" panose="020B0604020202020204" pitchFamily="34" charset="0"/>
              </a:rPr>
              <a:t>エンティティとコレクション</a:t>
            </a:r>
            <a:endParaRPr lang="en-US" dirty="0"/>
          </a:p>
        </p:txBody>
      </p:sp>
    </p:spTree>
    <p:extLst>
      <p:ext uri="{BB962C8B-B14F-4D97-AF65-F5344CB8AC3E}">
        <p14:creationId xmlns:p14="http://schemas.microsoft.com/office/powerpoint/2010/main" val="3704738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10DE94-7257-42DB-B654-8C804FD30CF1}"/>
              </a:ext>
            </a:extLst>
          </p:cNvPr>
          <p:cNvSpPr>
            <a:spLocks noGrp="1"/>
          </p:cNvSpPr>
          <p:nvPr>
            <p:ph type="title"/>
          </p:nvPr>
        </p:nvSpPr>
        <p:spPr>
          <a:xfrm>
            <a:off x="156755" y="0"/>
            <a:ext cx="10515600" cy="1325563"/>
          </a:xfrm>
        </p:spPr>
        <p:txBody>
          <a:bodyPr>
            <a:normAutofit/>
          </a:bodyPr>
          <a:lstStyle/>
          <a:p>
            <a:r>
              <a:rPr lang="ja-JP" altLang="en-US" sz="4000" dirty="0">
                <a:latin typeface="Arial" panose="020B0604020202020204" pitchFamily="34" charset="0"/>
                <a:cs typeface="Arial" panose="020B0604020202020204" pitchFamily="34" charset="0"/>
              </a:rPr>
              <a:t>モデリングのコツ</a:t>
            </a:r>
            <a:r>
              <a:rPr lang="en-US" sz="4000" dirty="0">
                <a:latin typeface="Arial" panose="020B0604020202020204" pitchFamily="34" charset="0"/>
                <a:cs typeface="Arial" panose="020B0604020202020204" pitchFamily="34" charset="0"/>
              </a:rPr>
              <a:t>#1: </a:t>
            </a:r>
            <a:r>
              <a:rPr lang="ja-JP" altLang="en-US" sz="4000" dirty="0">
                <a:latin typeface="Arial" panose="020B0604020202020204" pitchFamily="34" charset="0"/>
                <a:cs typeface="Arial" panose="020B0604020202020204" pitchFamily="34" charset="0"/>
              </a:rPr>
              <a:t>包含と参照</a:t>
            </a:r>
            <a:endParaRPr lang="en-US" sz="40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098F696E-6A84-42DF-8F8C-38F89762C2E2}"/>
              </a:ext>
            </a:extLst>
          </p:cNvPr>
          <p:cNvGrpSpPr/>
          <p:nvPr/>
        </p:nvGrpSpPr>
        <p:grpSpPr>
          <a:xfrm>
            <a:off x="588262" y="1334411"/>
            <a:ext cx="9091767" cy="2611654"/>
            <a:chOff x="588262" y="1198179"/>
            <a:chExt cx="9091766" cy="2747884"/>
          </a:xfrm>
        </p:grpSpPr>
        <p:sp>
          <p:nvSpPr>
            <p:cNvPr id="8" name="Rectangle 7">
              <a:extLst>
                <a:ext uri="{FF2B5EF4-FFF2-40B4-BE49-F238E27FC236}">
                  <a16:creationId xmlns:a16="http://schemas.microsoft.com/office/drawing/2014/main" id="{2143D47A-748E-4CD3-89DB-132B3D9AFFA2}"/>
                </a:ext>
              </a:extLst>
            </p:cNvPr>
            <p:cNvSpPr/>
            <p:nvPr/>
          </p:nvSpPr>
          <p:spPr>
            <a:xfrm>
              <a:off x="588262" y="1637739"/>
              <a:ext cx="9091766" cy="2308324"/>
            </a:xfrm>
            <a:prstGeom prst="rect">
              <a:avLst/>
            </a:prstGeom>
          </p:spPr>
          <p:txBody>
            <a:bodyPr wrap="square">
              <a:spAutoFit/>
            </a:bodyPr>
            <a:lstStyle/>
            <a:p>
              <a:pPr defTabSz="1219170"/>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FFFF00"/>
                  </a:highlight>
                  <a:latin typeface="Arial" panose="020B0604020202020204" pitchFamily="34" charset="0"/>
                </a:rPr>
                <a:t>{"ID": 1,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"hamburger",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1219170" lvl="2" defTabSz="1219170"/>
              <a:r>
                <a:rPr lang="en-US" dirty="0">
                  <a:solidFill>
                    <a:srgbClr val="000000"/>
                  </a:solidFill>
                  <a:highlight>
                    <a:srgbClr val="FFFF00"/>
                  </a:highlight>
                  <a:latin typeface="Arial" panose="020B0604020202020204" pitchFamily="34" charset="0"/>
                </a:rPr>
                <a:t>{"ID": 2, "</a:t>
              </a:r>
              <a:r>
                <a:rPr lang="en-US" dirty="0" err="1">
                  <a:solidFill>
                    <a:srgbClr val="000000"/>
                  </a:solidFill>
                  <a:highlight>
                    <a:srgbClr val="FFFF00"/>
                  </a:highlight>
                  <a:latin typeface="Arial" panose="020B0604020202020204" pitchFamily="34" charset="0"/>
                </a:rPr>
                <a:t>ItemName</a:t>
              </a:r>
              <a:r>
                <a:rPr lang="en-US" dirty="0">
                  <a:solidFill>
                    <a:srgbClr val="000000"/>
                  </a:solidFill>
                  <a:highlight>
                    <a:srgbClr val="FFFF00"/>
                  </a:highlight>
                  <a:latin typeface="Arial" panose="020B0604020202020204" pitchFamily="34" charset="0"/>
                </a:rPr>
                <a:t>": "cheeseburger", "</a:t>
              </a:r>
              <a:r>
                <a:rPr lang="en-US" dirty="0" err="1">
                  <a:solidFill>
                    <a:srgbClr val="000000"/>
                  </a:solidFill>
                  <a:highlight>
                    <a:srgbClr val="FFFF00"/>
                  </a:highlight>
                  <a:latin typeface="Arial" panose="020B0604020202020204" pitchFamily="34" charset="0"/>
                </a:rPr>
                <a:t>ItemDescription</a:t>
              </a:r>
              <a:r>
                <a:rPr lang="en-US" dirty="0">
                  <a:solidFill>
                    <a:srgbClr val="000000"/>
                  </a:solidFill>
                  <a:highlight>
                    <a:srgbClr val="FFFF00"/>
                  </a:highlight>
                  <a:latin typeface="Arial" panose="020B0604020202020204" pitchFamily="34" charset="0"/>
                </a:rPr>
                <a:t>":...}</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9" name="TextBox 8">
              <a:extLst>
                <a:ext uri="{FF2B5EF4-FFF2-40B4-BE49-F238E27FC236}">
                  <a16:creationId xmlns:a16="http://schemas.microsoft.com/office/drawing/2014/main" id="{41F8447F-E5DC-45AD-B3C3-0247C9EEE9B7}"/>
                </a:ext>
              </a:extLst>
            </p:cNvPr>
            <p:cNvSpPr txBox="1"/>
            <p:nvPr/>
          </p:nvSpPr>
          <p:spPr>
            <a:xfrm>
              <a:off x="588262" y="1198179"/>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Embed</a:t>
              </a:r>
            </a:p>
          </p:txBody>
        </p:sp>
      </p:grpSp>
      <p:grpSp>
        <p:nvGrpSpPr>
          <p:cNvPr id="10" name="Group 9">
            <a:extLst>
              <a:ext uri="{FF2B5EF4-FFF2-40B4-BE49-F238E27FC236}">
                <a16:creationId xmlns:a16="http://schemas.microsoft.com/office/drawing/2014/main" id="{F8272477-E12D-4AB7-9702-9BA7E981425D}"/>
              </a:ext>
            </a:extLst>
          </p:cNvPr>
          <p:cNvGrpSpPr/>
          <p:nvPr/>
        </p:nvGrpSpPr>
        <p:grpSpPr>
          <a:xfrm>
            <a:off x="367862" y="4129846"/>
            <a:ext cx="6264167" cy="2594171"/>
            <a:chOff x="367861" y="4265888"/>
            <a:chExt cx="6264167" cy="2594171"/>
          </a:xfrm>
        </p:grpSpPr>
        <p:sp>
          <p:nvSpPr>
            <p:cNvPr id="11" name="Rectangle 10">
              <a:extLst>
                <a:ext uri="{FF2B5EF4-FFF2-40B4-BE49-F238E27FC236}">
                  <a16:creationId xmlns:a16="http://schemas.microsoft.com/office/drawing/2014/main" id="{370FC656-C034-4B7B-89AB-F9FC3988339D}"/>
                </a:ext>
              </a:extLst>
            </p:cNvPr>
            <p:cNvSpPr/>
            <p:nvPr/>
          </p:nvSpPr>
          <p:spPr>
            <a:xfrm>
              <a:off x="367861" y="4274736"/>
              <a:ext cx="3827168" cy="2585323"/>
            </a:xfrm>
            <a:prstGeom prst="rect">
              <a:avLst/>
            </a:prstGeom>
            <a:ln>
              <a:solidFill>
                <a:schemeClr val="accent1"/>
              </a:solidFill>
            </a:ln>
          </p:spPr>
          <p:txBody>
            <a:bodyPr wrap="square">
              <a:spAutoFit/>
            </a:bodyPr>
            <a:lstStyle/>
            <a:p>
              <a:pPr defTabSz="1219170"/>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menuID</a:t>
              </a:r>
              <a:r>
                <a:rPr lang="en-US" dirty="0">
                  <a:solidFill>
                    <a:srgbClr val="000000"/>
                  </a:solidFill>
                  <a:latin typeface="Arial" panose="020B0604020202020204" pitchFamily="34" charset="0"/>
                </a:rPr>
                <a:t>": 1,</a:t>
              </a:r>
            </a:p>
            <a:p>
              <a:pPr marL="609585" lvl="1" defTabSz="1219170"/>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menuName</a:t>
              </a:r>
              <a:r>
                <a:rPr lang="en-US" dirty="0">
                  <a:solidFill>
                    <a:srgbClr val="000000"/>
                  </a:solidFill>
                  <a:latin typeface="Arial" panose="020B0604020202020204" pitchFamily="34" charset="0"/>
                </a:rPr>
                <a:t>": "Lunch menu",</a:t>
              </a:r>
            </a:p>
            <a:p>
              <a:pPr marL="609585" lvl="1" defTabSz="1219170"/>
              <a:r>
                <a:rPr lang="en-US" dirty="0">
                  <a:solidFill>
                    <a:srgbClr val="000000"/>
                  </a:solidFill>
                  <a:latin typeface="Arial" panose="020B0604020202020204" pitchFamily="34" charset="0"/>
                </a:rPr>
                <a:t>"items": [</a:t>
              </a:r>
            </a:p>
            <a:p>
              <a:pPr marL="1219170" lvl="2" defTabSz="1219170"/>
              <a:r>
                <a:rPr lang="en-US" dirty="0">
                  <a:solidFill>
                    <a:srgbClr val="000000"/>
                  </a:solidFill>
                  <a:highlight>
                    <a:srgbClr val="00FF00"/>
                  </a:highlight>
                  <a:latin typeface="Arial" panose="020B0604020202020204" pitchFamily="34" charset="0"/>
                </a:rPr>
                <a:t>{"ID": 1</a:t>
              </a:r>
              <a:r>
                <a:rPr lang="en-US" dirty="0">
                  <a:solidFill>
                    <a:srgbClr val="000000"/>
                  </a:solidFill>
                  <a:latin typeface="Arial" panose="020B0604020202020204" pitchFamily="34" charset="0"/>
                </a:rPr>
                <a:t>}</a:t>
              </a:r>
            </a:p>
            <a:p>
              <a:pPr marL="1219170" lvl="2" defTabSz="1219170"/>
              <a:r>
                <a:rPr lang="en-US" dirty="0">
                  <a:solidFill>
                    <a:srgbClr val="000000"/>
                  </a:solidFill>
                  <a:latin typeface="Arial" panose="020B0604020202020204" pitchFamily="34" charset="0"/>
                </a:rPr>
                <a:t>{"ID": 2}</a:t>
              </a:r>
            </a:p>
            <a:p>
              <a:pPr marL="609585" lvl="1" defTabSz="1219170"/>
              <a:r>
                <a:rPr lang="en-US" dirty="0">
                  <a:solidFill>
                    <a:srgbClr val="000000"/>
                  </a:solidFill>
                  <a:latin typeface="Arial" panose="020B0604020202020204" pitchFamily="34" charset="0"/>
                </a:rPr>
                <a:t>]</a:t>
              </a:r>
            </a:p>
            <a:p>
              <a:pPr defTabSz="1219170"/>
              <a:r>
                <a:rPr lang="en-US" dirty="0">
                  <a:solidFill>
                    <a:srgbClr val="000000"/>
                  </a:solidFill>
                  <a:latin typeface="Arial" panose="020B0604020202020204" pitchFamily="34" charset="0"/>
                </a:rPr>
                <a:t>}</a:t>
              </a:r>
            </a:p>
          </p:txBody>
        </p:sp>
        <p:sp>
          <p:nvSpPr>
            <p:cNvPr id="12" name="TextBox 11">
              <a:extLst>
                <a:ext uri="{FF2B5EF4-FFF2-40B4-BE49-F238E27FC236}">
                  <a16:creationId xmlns:a16="http://schemas.microsoft.com/office/drawing/2014/main" id="{FCB6982F-417F-408C-BAB5-BC8264C2E20A}"/>
                </a:ext>
              </a:extLst>
            </p:cNvPr>
            <p:cNvSpPr txBox="1"/>
            <p:nvPr/>
          </p:nvSpPr>
          <p:spPr>
            <a:xfrm>
              <a:off x="588262" y="4265888"/>
              <a:ext cx="6043766" cy="307777"/>
            </a:xfrm>
            <a:prstGeom prst="rect">
              <a:avLst/>
            </a:prstGeom>
            <a:noFill/>
          </p:spPr>
          <p:txBody>
            <a:bodyPr wrap="square" lIns="0" tIns="0" rIns="0" bIns="0" rtlCol="0">
              <a:spAutoFit/>
            </a:bodyPr>
            <a:lstStyle/>
            <a:p>
              <a:pPr defTabSz="1219170"/>
              <a:r>
                <a:rPr lang="en-US" sz="2000" dirty="0">
                  <a:gradFill>
                    <a:gsLst>
                      <a:gs pos="2917">
                        <a:srgbClr val="000000"/>
                      </a:gs>
                      <a:gs pos="30000">
                        <a:srgbClr val="000000"/>
                      </a:gs>
                    </a:gsLst>
                    <a:lin ang="5400000" scaled="0"/>
                  </a:gradFill>
                  <a:latin typeface="Arial" panose="020B0604020202020204" pitchFamily="34" charset="0"/>
                </a:rPr>
                <a:t>Reference</a:t>
              </a:r>
            </a:p>
          </p:txBody>
        </p:sp>
      </p:grpSp>
      <p:sp>
        <p:nvSpPr>
          <p:cNvPr id="13" name="Rectangle 12">
            <a:extLst>
              <a:ext uri="{FF2B5EF4-FFF2-40B4-BE49-F238E27FC236}">
                <a16:creationId xmlns:a16="http://schemas.microsoft.com/office/drawing/2014/main" id="{131E1384-353A-4C45-A2BA-0CA79B85F8D1}"/>
              </a:ext>
            </a:extLst>
          </p:cNvPr>
          <p:cNvSpPr/>
          <p:nvPr/>
        </p:nvSpPr>
        <p:spPr>
          <a:xfrm>
            <a:off x="4363197" y="5232152"/>
            <a:ext cx="7644319" cy="923330"/>
          </a:xfrm>
          <a:prstGeom prst="rect">
            <a:avLst/>
          </a:prstGeom>
          <a:ln>
            <a:solidFill>
              <a:schemeClr val="accent1"/>
            </a:solidFill>
          </a:ln>
        </p:spPr>
        <p:txBody>
          <a:bodyPr wrap="square">
            <a:spAutoFit/>
          </a:bodyPr>
          <a:lstStyle/>
          <a:p>
            <a:pPr defTabSz="1219170"/>
            <a:r>
              <a:rPr lang="en-US" dirty="0">
                <a:solidFill>
                  <a:srgbClr val="000000"/>
                </a:solidFill>
                <a:highlight>
                  <a:srgbClr val="00FF00"/>
                </a:highlight>
                <a:latin typeface="Arial" panose="020B0604020202020204" pitchFamily="34" charset="0"/>
              </a:rPr>
              <a:t>{"ID": 1, </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“hamburger",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a:p>
            <a:pPr defTabSz="1219170"/>
            <a:endParaRPr lang="en-US" dirty="0">
              <a:solidFill>
                <a:srgbClr val="000000"/>
              </a:solidFill>
              <a:latin typeface="Arial" panose="020B0604020202020204" pitchFamily="34" charset="0"/>
            </a:endParaRPr>
          </a:p>
          <a:p>
            <a:pPr defTabSz="1219170"/>
            <a:r>
              <a:rPr lang="en-US" dirty="0">
                <a:solidFill>
                  <a:srgbClr val="000000"/>
                </a:solidFill>
                <a:latin typeface="Arial" panose="020B0604020202020204" pitchFamily="34" charset="0"/>
              </a:rPr>
              <a:t>{"ID": 2, "</a:t>
            </a:r>
            <a:r>
              <a:rPr lang="en-US" dirty="0" err="1">
                <a:solidFill>
                  <a:srgbClr val="000000"/>
                </a:solidFill>
                <a:latin typeface="Arial" panose="020B0604020202020204" pitchFamily="34" charset="0"/>
              </a:rPr>
              <a:t>ItemName</a:t>
            </a:r>
            <a:r>
              <a:rPr lang="en-US" dirty="0">
                <a:solidFill>
                  <a:srgbClr val="000000"/>
                </a:solidFill>
                <a:latin typeface="Arial" panose="020B0604020202020204" pitchFamily="34" charset="0"/>
              </a:rPr>
              <a:t>": “cheeseburger", "</a:t>
            </a:r>
            <a:r>
              <a:rPr lang="en-US" dirty="0" err="1">
                <a:solidFill>
                  <a:srgbClr val="000000"/>
                </a:solidFill>
                <a:latin typeface="Arial" panose="020B0604020202020204" pitchFamily="34" charset="0"/>
              </a:rPr>
              <a:t>ItemDescription</a:t>
            </a:r>
            <a:r>
              <a:rPr lang="en-US" dirty="0">
                <a:solidFill>
                  <a:srgbClr val="000000"/>
                </a:solidFill>
                <a:latin typeface="Arial" panose="020B0604020202020204" pitchFamily="34" charset="0"/>
              </a:rPr>
              <a:t>":...}</a:t>
            </a:r>
          </a:p>
        </p:txBody>
      </p:sp>
      <p:sp>
        <p:nvSpPr>
          <p:cNvPr id="14" name="Rectangle 13">
            <a:extLst>
              <a:ext uri="{FF2B5EF4-FFF2-40B4-BE49-F238E27FC236}">
                <a16:creationId xmlns:a16="http://schemas.microsoft.com/office/drawing/2014/main" id="{B0B2E714-0A94-4802-BAC0-0701721CC749}"/>
              </a:ext>
            </a:extLst>
          </p:cNvPr>
          <p:cNvSpPr/>
          <p:nvPr/>
        </p:nvSpPr>
        <p:spPr bwMode="auto">
          <a:xfrm>
            <a:off x="367862" y="1325563"/>
            <a:ext cx="11456279" cy="2676956"/>
          </a:xfrm>
          <a:prstGeom prst="rect">
            <a:avLst/>
          </a:prstGeom>
          <a:no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49" fontAlgn="base">
              <a:spcBef>
                <a:spcPct val="0"/>
              </a:spcBef>
              <a:spcAft>
                <a:spcPct val="0"/>
              </a:spcAft>
            </a:pPr>
            <a:endParaRPr lang="en-US" sz="1600" dirty="0">
              <a:gradFill>
                <a:gsLst>
                  <a:gs pos="40075">
                    <a:srgbClr val="FFFFFF"/>
                  </a:gs>
                  <a:gs pos="30000">
                    <a:srgbClr val="FFFFFF"/>
                  </a:gs>
                </a:gsLst>
                <a:lin ang="5400000" scaled="0"/>
              </a:gradFill>
              <a:latin typeface="Arial" panose="020B0604020202020204" pitchFamily="34" charset="0"/>
            </a:endParaRPr>
          </a:p>
        </p:txBody>
      </p:sp>
      <p:cxnSp>
        <p:nvCxnSpPr>
          <p:cNvPr id="15" name="Straight Arrow Connector 14">
            <a:extLst>
              <a:ext uri="{FF2B5EF4-FFF2-40B4-BE49-F238E27FC236}">
                <a16:creationId xmlns:a16="http://schemas.microsoft.com/office/drawing/2014/main" id="{087D7AFA-552F-4EB7-B780-051B652D659B}"/>
              </a:ext>
            </a:extLst>
          </p:cNvPr>
          <p:cNvCxnSpPr>
            <a:cxnSpLocks/>
          </p:cNvCxnSpPr>
          <p:nvPr/>
        </p:nvCxnSpPr>
        <p:spPr>
          <a:xfrm flipV="1">
            <a:off x="2794000" y="5570341"/>
            <a:ext cx="1706880" cy="26149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65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9FED76-10C8-4FB8-B11F-8A12740A12BE}"/>
              </a:ext>
            </a:extLst>
          </p:cNvPr>
          <p:cNvSpPr txBox="1">
            <a:spLocks/>
          </p:cNvSpPr>
          <p:nvPr/>
        </p:nvSpPr>
        <p:spPr>
          <a:xfrm>
            <a:off x="9906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4000" dirty="0">
                <a:latin typeface="Arial" panose="020B0604020202020204" pitchFamily="34" charset="0"/>
                <a:cs typeface="Arial" panose="020B0604020202020204" pitchFamily="34" charset="0"/>
              </a:rPr>
              <a:t>包含の場合</a:t>
            </a:r>
            <a:r>
              <a:rPr lang="en-US" altLang="ja-JP" sz="4000" dirty="0">
                <a:latin typeface="Arial" panose="020B0604020202020204" pitchFamily="34" charset="0"/>
                <a:cs typeface="Arial" panose="020B0604020202020204" pitchFamily="34" charset="0"/>
              </a:rPr>
              <a:t>#1</a:t>
            </a:r>
            <a:endParaRPr lang="en-US" sz="40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64D94BD-D2C4-4056-9C36-DEEB75D16FB3}"/>
              </a:ext>
            </a:extLst>
          </p:cNvPr>
          <p:cNvSpPr/>
          <p:nvPr/>
        </p:nvSpPr>
        <p:spPr>
          <a:xfrm>
            <a:off x="0" y="1181184"/>
            <a:ext cx="10713720" cy="6494085"/>
          </a:xfrm>
          <a:prstGeom prst="rect">
            <a:avLst/>
          </a:prstGeom>
        </p:spPr>
        <p:txBody>
          <a:bodyPr wrap="square">
            <a:spAutoFit/>
          </a:bodyPr>
          <a:lstStyle/>
          <a:p>
            <a:pPr defTabSz="1219170"/>
            <a:r>
              <a:rPr lang="ja-JP" altLang="en-US" sz="2400" dirty="0">
                <a:solidFill>
                  <a:srgbClr val="000000"/>
                </a:solidFill>
                <a:latin typeface="Arial" panose="020B0604020202020204" pitchFamily="34" charset="0"/>
                <a:cs typeface="Arial" panose="020B0604020202020204" pitchFamily="34" charset="0"/>
              </a:rPr>
              <a:t>同時に検索するデータは一緒に格納する</a:t>
            </a:r>
            <a:endParaRPr lang="en-US" sz="2400" dirty="0">
              <a:solidFill>
                <a:srgbClr val="000000"/>
              </a:solidFill>
              <a:latin typeface="Arial" panose="020B0604020202020204" pitchFamily="34" charset="0"/>
              <a:cs typeface="Arial" panose="020B0604020202020204" pitchFamily="34" charset="0"/>
            </a:endParaRPr>
          </a:p>
          <a:p>
            <a:pPr defTabSz="1219170"/>
            <a:r>
              <a:rPr lang="en-US" sz="2400" dirty="0">
                <a:solidFill>
                  <a:srgbClr val="000000"/>
                </a:solidFill>
                <a:latin typeface="Arial" panose="020B0604020202020204" pitchFamily="34" charset="0"/>
                <a:cs typeface="Arial" panose="020B0604020202020204" pitchFamily="34" charset="0"/>
              </a:rPr>
              <a:t>{</a:t>
            </a:r>
          </a:p>
          <a:p>
            <a:pPr marL="609585" lvl="1" defTabSz="1219170"/>
            <a:r>
              <a:rPr lang="en-US" sz="2400" dirty="0">
                <a:solidFill>
                  <a:srgbClr val="000000"/>
                </a:solidFill>
                <a:latin typeface="Arial" panose="020B0604020202020204" pitchFamily="34" charset="0"/>
                <a:cs typeface="Arial" panose="020B0604020202020204" pitchFamily="34" charset="0"/>
              </a:rPr>
              <a:t>"ID": 1,</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"hamburger",</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ItemDescription</a:t>
            </a:r>
            <a:r>
              <a:rPr lang="en-US" sz="2400" dirty="0">
                <a:solidFill>
                  <a:srgbClr val="000000"/>
                </a:solidFill>
                <a:latin typeface="Arial" panose="020B0604020202020204" pitchFamily="34" charset="0"/>
                <a:cs typeface="Arial" panose="020B0604020202020204" pitchFamily="34" charset="0"/>
              </a:rPr>
              <a:t>": "cheeseburger, no cheese",</a:t>
            </a:r>
          </a:p>
          <a:p>
            <a:pPr marL="609585" lvl="1" defTabSz="1219170"/>
            <a:r>
              <a:rPr lang="en-US" sz="2400" dirty="0">
                <a:solidFill>
                  <a:srgbClr val="000000"/>
                </a:solidFill>
                <a:latin typeface="Arial" panose="020B0604020202020204" pitchFamily="34" charset="0"/>
                <a:cs typeface="Arial" panose="020B0604020202020204" pitchFamily="34" charset="0"/>
              </a:rPr>
              <a:t>"Category": "sandwiches",</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latin typeface="Arial" panose="020B0604020202020204" pitchFamily="34" charset="0"/>
                <a:cs typeface="Arial" panose="020B0604020202020204" pitchFamily="34" charset="0"/>
              </a:rPr>
              <a:t>CategoryDescription</a:t>
            </a:r>
            <a:r>
              <a:rPr lang="en-US" sz="2400" dirty="0">
                <a:solidFill>
                  <a:srgbClr val="000000"/>
                </a:solidFill>
                <a:latin typeface="Arial" panose="020B0604020202020204" pitchFamily="34" charset="0"/>
                <a:cs typeface="Arial" panose="020B0604020202020204" pitchFamily="34" charset="0"/>
              </a:rPr>
              <a:t>": "2 pieces of bread + filling",</a:t>
            </a:r>
          </a:p>
          <a:p>
            <a:pPr marL="609585" lvl="1" defTabSz="1219170"/>
            <a:r>
              <a:rPr lang="en-US" sz="2400" dirty="0">
                <a:solidFill>
                  <a:srgbClr val="000000"/>
                </a:solidFill>
                <a:latin typeface="Arial" panose="020B0604020202020204" pitchFamily="34" charset="0"/>
                <a:cs typeface="Arial" panose="020B0604020202020204" pitchFamily="34" charset="0"/>
              </a:rPr>
              <a:t>"</a:t>
            </a:r>
            <a:r>
              <a:rPr lang="en-US" sz="2400" dirty="0">
                <a:solidFill>
                  <a:srgbClr val="000000"/>
                </a:solidFill>
                <a:highlight>
                  <a:srgbClr val="FFFF00"/>
                </a:highlight>
                <a:latin typeface="Arial" panose="020B0604020202020204" pitchFamily="34" charset="0"/>
                <a:cs typeface="Arial" panose="020B0604020202020204" pitchFamily="34" charset="0"/>
              </a:rPr>
              <a:t>Ingredients</a:t>
            </a:r>
            <a:r>
              <a:rPr lang="en-US" sz="2400" dirty="0">
                <a:solidFill>
                  <a:srgbClr val="000000"/>
                </a:solidFill>
                <a:latin typeface="Arial" panose="020B0604020202020204" pitchFamily="34" charset="0"/>
                <a:cs typeface="Arial" panose="020B0604020202020204" pitchFamily="34" charset="0"/>
              </a:rPr>
              <a:t>": [</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"bread",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100, "Qty": "2 slices"},</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"lettuce",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 "Qty": "1 slice"}</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"tomato","</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10, "Qty": "1 slice"}</a:t>
            </a:r>
          </a:p>
          <a:p>
            <a:pPr marL="1219170" lvl="2" defTabSz="1219170"/>
            <a:r>
              <a:rPr lang="en-US" sz="2400" dirty="0">
                <a:solidFill>
                  <a:srgbClr val="000000"/>
                </a:solidFill>
                <a:latin typeface="Arial" panose="020B0604020202020204" pitchFamily="34" charset="0"/>
                <a:cs typeface="Arial" panose="020B0604020202020204" pitchFamily="34" charset="0"/>
              </a:rPr>
              <a:t>{"</a:t>
            </a:r>
            <a:r>
              <a:rPr lang="en-US" sz="2400" dirty="0" err="1">
                <a:solidFill>
                  <a:srgbClr val="000000"/>
                </a:solidFill>
                <a:highlight>
                  <a:srgbClr val="FFFF00"/>
                </a:highlight>
                <a:latin typeface="Arial" panose="020B0604020202020204" pitchFamily="34" charset="0"/>
                <a:cs typeface="Arial" panose="020B0604020202020204" pitchFamily="34" charset="0"/>
              </a:rPr>
              <a:t>ItemName</a:t>
            </a:r>
            <a:r>
              <a:rPr lang="en-US" sz="2400" dirty="0">
                <a:solidFill>
                  <a:srgbClr val="000000"/>
                </a:solidFill>
                <a:latin typeface="Arial" panose="020B0604020202020204" pitchFamily="34" charset="0"/>
                <a:cs typeface="Arial" panose="020B0604020202020204" pitchFamily="34" charset="0"/>
              </a:rPr>
              <a:t>": "patty", "</a:t>
            </a:r>
            <a:r>
              <a:rPr lang="en-US" sz="2400" dirty="0" err="1">
                <a:solidFill>
                  <a:srgbClr val="000000"/>
                </a:solidFill>
                <a:latin typeface="Arial" panose="020B0604020202020204" pitchFamily="34" charset="0"/>
                <a:cs typeface="Arial" panose="020B0604020202020204" pitchFamily="34" charset="0"/>
              </a:rPr>
              <a:t>calorieCount</a:t>
            </a:r>
            <a:r>
              <a:rPr lang="en-US" sz="2400" dirty="0">
                <a:solidFill>
                  <a:srgbClr val="000000"/>
                </a:solidFill>
                <a:latin typeface="Arial" panose="020B0604020202020204" pitchFamily="34" charset="0"/>
                <a:cs typeface="Arial" panose="020B0604020202020204" pitchFamily="34" charset="0"/>
              </a:rPr>
              <a:t>": 700, "Qty": "1"}</a:t>
            </a:r>
          </a:p>
          <a:p>
            <a:pPr defTabSz="1219170"/>
            <a:r>
              <a:rPr lang="en-US" sz="2400" dirty="0">
                <a:solidFill>
                  <a:srgbClr val="000000"/>
                </a:solidFill>
                <a:latin typeface="Arial" panose="020B0604020202020204" pitchFamily="34" charset="0"/>
                <a:cs typeface="Arial" panose="020B0604020202020204" pitchFamily="34" charset="0"/>
              </a:rPr>
              <a:t>}</a:t>
            </a:r>
          </a:p>
          <a:p>
            <a:pPr defTabSz="1219170"/>
            <a:endParaRPr lang="en-US" dirty="0">
              <a:solidFill>
                <a:srgbClr val="000000"/>
              </a:solidFill>
              <a:latin typeface="Arial" panose="020B0604020202020204" pitchFamily="34" charset="0"/>
              <a:cs typeface="Arial" panose="020B0604020202020204" pitchFamily="34" charset="0"/>
            </a:endParaRPr>
          </a:p>
          <a:p>
            <a:pPr defTabSz="1219170"/>
            <a:endParaRPr lang="en-US" sz="2800" dirty="0">
              <a:latin typeface="Arial" panose="020B0604020202020204" pitchFamily="34" charset="0"/>
              <a:cs typeface="Arial" panose="020B0604020202020204" pitchFamily="34" charset="0"/>
            </a:endParaRPr>
          </a:p>
          <a:p>
            <a:pPr defTabSz="1219170"/>
            <a:endParaRPr lang="en-US" dirty="0">
              <a:solidFill>
                <a:srgbClr val="000000"/>
              </a:solidFill>
              <a:latin typeface="Arial" panose="020B0604020202020204" pitchFamily="34" charset="0"/>
            </a:endParaRPr>
          </a:p>
          <a:p>
            <a:pPr defTabSz="1219170"/>
            <a:br>
              <a:rPr lang="en-US" sz="2000" dirty="0">
                <a:solidFill>
                  <a:srgbClr val="000000"/>
                </a:solidFill>
                <a:latin typeface="Arial" panose="020B0604020202020204" pitchFamily="34" charset="0"/>
              </a:rPr>
            </a:b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516134758"/>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13397</TotalTime>
  <Words>3267</Words>
  <Application>Microsoft Office PowerPoint</Application>
  <PresentationFormat>ワイド画面</PresentationFormat>
  <Paragraphs>545</Paragraphs>
  <Slides>33</Slides>
  <Notes>10</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Arial</vt:lpstr>
      <vt:lpstr>Calibri</vt:lpstr>
      <vt:lpstr>Calibri Light</vt:lpstr>
      <vt:lpstr>Consolas</vt:lpstr>
      <vt:lpstr>Segoe UI</vt:lpstr>
      <vt:lpstr>Office Theme</vt:lpstr>
      <vt:lpstr>Data Modeling</vt:lpstr>
      <vt:lpstr>For guidance in delivering this section please view the following:</vt:lpstr>
      <vt:lpstr>Data Modeling</vt:lpstr>
      <vt:lpstr>考え方</vt:lpstr>
      <vt:lpstr>PowerPoint プレゼンテーション</vt:lpstr>
      <vt:lpstr>PowerPoint プレゼンテーション</vt:lpstr>
      <vt:lpstr>PowerPoint プレゼンテーション</vt:lpstr>
      <vt:lpstr>モデリングのコツ#1: 包含と参照</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モデリングの例#1: 包含と参照</vt:lpstr>
      <vt:lpstr>参照の場合#1</vt:lpstr>
      <vt:lpstr>参照の場合#2</vt:lpstr>
      <vt:lpstr>参照の場合#3</vt:lpstr>
      <vt:lpstr>参照の場合#4</vt:lpstr>
      <vt:lpstr>参照の場合</vt:lpstr>
      <vt:lpstr>包含と参照のサンプル</vt:lpstr>
      <vt:lpstr>モデリングの例#2: エンティティとコレクション</vt:lpstr>
      <vt:lpstr>Option 2を考える</vt:lpstr>
      <vt:lpstr>PowerPoint プレゼンテーション</vt:lpstr>
      <vt:lpstr>PowerPoint プレゼンテーション</vt:lpstr>
      <vt:lpstr>スキーマやインデックス作成を必要としないデータの処理
</vt:lpstr>
      <vt:lpstr>インデックス作成ポリシー</vt:lpstr>
      <vt:lpstr>インデックス作成ポリシー</vt:lpstr>
      <vt:lpstr>範囲インデックス</vt:lpstr>
      <vt:lpstr>空間インデックス</vt:lpstr>
      <vt:lpstr>複合インデックス</vt:lpstr>
      <vt:lpstr>オンラインでのインデックス変換</vt:lpstr>
      <vt:lpstr>インデックスのチューニング</vt:lpstr>
      <vt:lpstr>ベストプラクティス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Yusuke Suzuki</cp:lastModifiedBy>
  <cp:revision>64</cp:revision>
  <dcterms:created xsi:type="dcterms:W3CDTF">2017-02-06T09:01:24Z</dcterms:created>
  <dcterms:modified xsi:type="dcterms:W3CDTF">2023-02-16T05:51:05Z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