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19"/>
  </p:notesMasterIdLst>
  <p:handoutMasterIdLst>
    <p:handoutMasterId r:id="rId20"/>
  </p:handoutMasterIdLst>
  <p:sldIdLst>
    <p:sldId id="4586" r:id="rId4"/>
    <p:sldId id="4664" r:id="rId5"/>
    <p:sldId id="1894" r:id="rId6"/>
    <p:sldId id="1895" r:id="rId7"/>
    <p:sldId id="412" r:id="rId8"/>
    <p:sldId id="1936" r:id="rId9"/>
    <p:sldId id="1896" r:id="rId10"/>
    <p:sldId id="4669" r:id="rId11"/>
    <p:sldId id="4670" r:id="rId12"/>
    <p:sldId id="4665" r:id="rId13"/>
    <p:sldId id="4666" r:id="rId14"/>
    <p:sldId id="4668" r:id="rId15"/>
    <p:sldId id="571" r:id="rId16"/>
    <p:sldId id="1914" r:id="rId17"/>
    <p:sldId id="45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est Units &amp; Billing" id="{99CE8299-CCDE-4603-A8D5-E8E4D94AFD8D}">
          <p14:sldIdLst>
            <p14:sldId id="4586"/>
            <p14:sldId id="4664"/>
            <p14:sldId id="1894"/>
            <p14:sldId id="1895"/>
            <p14:sldId id="412"/>
            <p14:sldId id="1936"/>
            <p14:sldId id="1896"/>
            <p14:sldId id="4669"/>
            <p14:sldId id="4670"/>
            <p14:sldId id="4665"/>
            <p14:sldId id="4666"/>
            <p14:sldId id="4668"/>
            <p14:sldId id="571"/>
            <p14:sldId id="1914"/>
            <p14:sldId id="45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113" d="100"/>
          <a:sy n="113" d="100"/>
        </p:scale>
        <p:origin x="1212" y="8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2/16/2023</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Azure/azure-cosmos-dotnet-v2/tree/master/samples/documentdb-benchmar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5496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4279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13541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2653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14</a:t>
            </a:fld>
            <a:endParaRPr lang="en-US" dirty="0"/>
          </a:p>
        </p:txBody>
      </p:sp>
    </p:spTree>
    <p:extLst>
      <p:ext uri="{BB962C8B-B14F-4D97-AF65-F5344CB8AC3E}">
        <p14:creationId xmlns:p14="http://schemas.microsoft.com/office/powerpoint/2010/main" val="11807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23577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RU’s each operation consumes depends on many factors which include:</a:t>
            </a:r>
          </a:p>
          <a:p>
            <a:pPr marL="171450" indent="-171450">
              <a:buFontTx/>
              <a:buChar char="-"/>
            </a:pPr>
            <a:r>
              <a:rPr lang="en-US" dirty="0"/>
              <a:t>Document size</a:t>
            </a:r>
          </a:p>
          <a:p>
            <a:pPr marL="171450" indent="-171450">
              <a:buFontTx/>
              <a:buChar char="-"/>
            </a:pPr>
            <a:r>
              <a:rPr lang="en-US" dirty="0"/>
              <a:t>Number of indexed fields</a:t>
            </a:r>
          </a:p>
          <a:p>
            <a:pPr marL="171450" indent="-171450">
              <a:buFontTx/>
              <a:buChar char="-"/>
            </a:pPr>
            <a:r>
              <a:rPr lang="en-US" dirty="0"/>
              <a:t>Type of indexes</a:t>
            </a:r>
          </a:p>
          <a:p>
            <a:pPr marL="171450" indent="-171450">
              <a:buFontTx/>
              <a:buChar char="-"/>
            </a:pPr>
            <a:r>
              <a:rPr lang="en-US" dirty="0"/>
              <a:t>Consistency model choice</a:t>
            </a:r>
          </a:p>
          <a:p>
            <a:pPr marL="0" indent="0">
              <a:buFontTx/>
              <a:buNone/>
            </a:pPr>
            <a:endParaRPr lang="en-US" dirty="0"/>
          </a:p>
          <a:p>
            <a:pPr marL="0" indent="0">
              <a:buFontTx/>
              <a:buNone/>
            </a:pPr>
            <a:r>
              <a:rPr lang="en-US" dirty="0"/>
              <a:t>Not all queries will consume equal numbers of RU’s. Some operations are more computationally complex or require scans through more documents and therefore use more RU’s.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5170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93274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Scaling Up RU/s for high write ingest</a:t>
            </a:r>
          </a:p>
          <a:p>
            <a:endParaRPr lang="en-US" sz="1200"/>
          </a:p>
          <a:p>
            <a:r>
              <a:rPr lang="en-US" sz="1200"/>
              <a:t>You can show the power of elastically scalable throughput using this demo:</a:t>
            </a:r>
          </a:p>
          <a:p>
            <a:r>
              <a:rPr lang="en-US" sz="1200">
                <a:hlinkClick r:id="rId3"/>
              </a:rPr>
              <a:t>https://github.com/Azure/azure-cosmos-dotnet-v2/tree/master/samples/documentdb-benchmark</a:t>
            </a:r>
            <a:endParaRPr lang="en-US" sz="1200"/>
          </a:p>
          <a:p>
            <a:endParaRPr lang="en-US" sz="1200"/>
          </a:p>
          <a:p>
            <a:r>
              <a:rPr lang="en-US" sz="1200"/>
              <a:t>Important: Make sure you run the benchmarking tool on an Azure VM in the same region as your Cosmos DB account.</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6</a:t>
            </a:fld>
            <a:endParaRPr lang="en-US"/>
          </a:p>
        </p:txBody>
      </p:sp>
    </p:spTree>
    <p:extLst>
      <p:ext uri="{BB962C8B-B14F-4D97-AF65-F5344CB8AC3E}">
        <p14:creationId xmlns:p14="http://schemas.microsoft.com/office/powerpoint/2010/main" val="372720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31326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596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144325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39989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0" baseline="0" dirty="0">
                <a:ln w="3175">
                  <a:noFill/>
                </a:ln>
                <a:solidFill>
                  <a:schemeClr val="bg1"/>
                </a:solidFill>
                <a:effectLst/>
                <a:latin typeface="Arial" panose="020B0604020202020204" pitchFamily="34" charset="0"/>
                <a:ea typeface="+mn-ea"/>
                <a:cs typeface="Arial" panose="020B0604020202020204" pitchFamily="34"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1769960"/>
            <a:ext cx="4547689" cy="4048455"/>
          </a:xfrm>
        </p:spPr>
        <p:txBody>
          <a:bodyPr>
            <a:normAutofit/>
          </a:bodyPr>
          <a:lstStyle>
            <a:lvl1pPr marL="0" indent="0">
              <a:lnSpc>
                <a:spcPct val="100000"/>
              </a:lnSpc>
              <a:spcBef>
                <a:spcPts val="1800"/>
              </a:spcBef>
              <a:spcAft>
                <a:spcPts val="600"/>
              </a:spcAft>
              <a:buClr>
                <a:schemeClr val="bg1"/>
              </a:buClr>
              <a:buNone/>
              <a:defRPr lang="en-US" sz="1400" spc="100" smtClean="0">
                <a:solidFill>
                  <a:schemeClr val="bg1"/>
                </a:solidFill>
                <a:latin typeface="Arial" panose="020B0604020202020204" pitchFamily="34" charset="0"/>
                <a:cs typeface="Arial" panose="020B0604020202020204" pitchFamily="34" charset="0"/>
              </a:defRPr>
            </a:lvl1pPr>
            <a:lvl2pPr marL="236546" indent="0">
              <a:lnSpc>
                <a:spcPct val="100000"/>
              </a:lnSpc>
              <a:spcBef>
                <a:spcPts val="600"/>
              </a:spcBef>
              <a:spcAft>
                <a:spcPts val="400"/>
              </a:spcAft>
              <a:buNone/>
              <a:defRPr lang="en-US" sz="1200" spc="50" baseline="0" smtClean="0">
                <a:solidFill>
                  <a:schemeClr val="bg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336145" lvl="0" indent="-336145" defTabSz="914400">
              <a:spcBef>
                <a:spcPts val="1000"/>
              </a:spcBef>
            </a:pPr>
            <a:r>
              <a:rPr lang="en-US" dirty="0"/>
              <a:t>Edit Master text styles</a:t>
            </a:r>
          </a:p>
          <a:p>
            <a:pPr marL="572691" lvl="1" indent="-336145" defTabSz="914400">
              <a:spcBef>
                <a:spcPts val="1000"/>
              </a:spcBef>
            </a:pPr>
            <a:r>
              <a:rPr lang="en-US" dirty="0"/>
              <a:t>subtitle</a:t>
            </a:r>
          </a:p>
        </p:txBody>
      </p:sp>
    </p:spTree>
    <p:extLst>
      <p:ext uri="{BB962C8B-B14F-4D97-AF65-F5344CB8AC3E}">
        <p14:creationId xmlns:p14="http://schemas.microsoft.com/office/powerpoint/2010/main" val="40533491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7" r:id="rId13"/>
    <p:sldLayoutId id="2147484428" r:id="rId14"/>
    <p:sldLayoutId id="214748442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pricing/details/cosmos-db/"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7CC3D55A-6369-459E-9632-913F337C1816}"/>
              </a:ext>
            </a:extLst>
          </p:cNvPr>
          <p:cNvSpPr>
            <a:spLocks noGrp="1"/>
          </p:cNvSpPr>
          <p:nvPr>
            <p:ph type="title"/>
          </p:nvPr>
        </p:nvSpPr>
        <p:spPr>
          <a:xfrm>
            <a:off x="269240" y="2084173"/>
            <a:ext cx="11653523" cy="1181862"/>
          </a:xfrm>
        </p:spPr>
        <p:txBody>
          <a:bodyPr/>
          <a:lstStyle/>
          <a:p>
            <a:r>
              <a:rPr lang="ja-JP" altLang="en-US" sz="7200" spc="0" dirty="0">
                <a:ln>
                  <a:noFill/>
                </a:ln>
                <a:solidFill>
                  <a:prstClr val="white"/>
                </a:solidFill>
                <a:latin typeface="Arial" panose="020B0604020202020204" pitchFamily="34" charset="0"/>
              </a:rPr>
              <a:t>要求ユニットと請求</a:t>
            </a:r>
            <a:endParaRPr lang="en-US" dirty="0"/>
          </a:p>
        </p:txBody>
      </p:sp>
    </p:spTree>
    <p:extLst>
      <p:ext uri="{BB962C8B-B14F-4D97-AF65-F5344CB8AC3E}">
        <p14:creationId xmlns:p14="http://schemas.microsoft.com/office/powerpoint/2010/main" val="360252115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9B924A76-2A62-40F2-A09D-E399E1550B3D}"/>
              </a:ext>
            </a:extLst>
          </p:cNvPr>
          <p:cNvSpPr txBox="1">
            <a:spLocks/>
          </p:cNvSpPr>
          <p:nvPr/>
        </p:nvSpPr>
        <p:spPr>
          <a:xfrm>
            <a:off x="3569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Database Level Throughput</a:t>
            </a:r>
            <a:endParaRPr lang="en-US" dirty="0"/>
          </a:p>
        </p:txBody>
      </p:sp>
      <p:sp>
        <p:nvSpPr>
          <p:cNvPr id="37" name="Content Placeholder 2">
            <a:extLst>
              <a:ext uri="{FF2B5EF4-FFF2-40B4-BE49-F238E27FC236}">
                <a16:creationId xmlns:a16="http://schemas.microsoft.com/office/drawing/2014/main" id="{4C2FB14F-BE30-4703-968B-5A4DF7BA1F8A}"/>
              </a:ext>
            </a:extLst>
          </p:cNvPr>
          <p:cNvSpPr txBox="1">
            <a:spLocks/>
          </p:cNvSpPr>
          <p:nvPr/>
        </p:nvSpPr>
        <p:spPr>
          <a:xfrm>
            <a:off x="269239" y="1582340"/>
            <a:ext cx="11653521" cy="3693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You can provision throughput at the database level instead of individually for each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Throughput is </a:t>
            </a:r>
            <a:r>
              <a:rPr lang="en-US" i="1" dirty="0"/>
              <a:t>shared</a:t>
            </a:r>
            <a:r>
              <a:rPr lang="en-US" dirty="0"/>
              <a:t> among each designated container within the database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can provision dedicated throughput for some containers</a:t>
            </a:r>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51968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838200" y="0"/>
            <a:ext cx="10515600" cy="1325563"/>
          </a:xfrm>
        </p:spPr>
        <p:txBody>
          <a:bodyPr/>
          <a:lstStyle/>
          <a:p>
            <a:r>
              <a:rPr lang="en-US" dirty="0"/>
              <a:t>Database vs Container Level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a:t>
            </a:r>
            <a:r>
              <a:rPr lang="en-US" b="1" dirty="0"/>
              <a:t>container level throughput </a:t>
            </a:r>
            <a:r>
              <a:rPr lang="en-US" dirty="0"/>
              <a:t>is a good choice. This leads to predictable performance since each container is guaranteed its provisioned RU’s.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Choosing Database Level Throughput can also be a good option if:</a:t>
            </a:r>
          </a:p>
          <a:p>
            <a:pPr marL="0" indent="0">
              <a:buFont typeface="Arial" panose="020B0604020202020204" pitchFamily="34" charset="0"/>
              <a:buNone/>
            </a:pPr>
            <a:endParaRPr lang="en-US" dirty="0"/>
          </a:p>
          <a:p>
            <a:pPr lvl="1"/>
            <a:r>
              <a:rPr lang="en-US" dirty="0"/>
              <a:t>You are migrating many containers in a lift and shift migration (from Table Storage, MongoDB, or Cassandra) and do not know how much throughput to set for each one</a:t>
            </a:r>
          </a:p>
          <a:p>
            <a:pPr lvl="1"/>
            <a:r>
              <a:rPr lang="en-US" dirty="0"/>
              <a:t>You have containers that are timeshared</a:t>
            </a:r>
          </a:p>
          <a:p>
            <a:pPr lvl="1"/>
            <a:r>
              <a:rPr lang="en-US" dirty="0"/>
              <a:t>Multitenant applications where each user is represented by a separate container</a:t>
            </a:r>
          </a:p>
        </p:txBody>
      </p:sp>
    </p:spTree>
    <p:extLst>
      <p:ext uri="{BB962C8B-B14F-4D97-AF65-F5344CB8AC3E}">
        <p14:creationId xmlns:p14="http://schemas.microsoft.com/office/powerpoint/2010/main" val="3008028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149" y="408266"/>
            <a:ext cx="98105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Pricing Example – Do this exercise to ballpark cost + RU/s required</a:t>
            </a:r>
          </a:p>
        </p:txBody>
      </p:sp>
      <p:sp>
        <p:nvSpPr>
          <p:cNvPr id="32" name="TextBox 31">
            <a:extLst>
              <a:ext uri="{FF2B5EF4-FFF2-40B4-BE49-F238E27FC236}">
                <a16:creationId xmlns:a16="http://schemas.microsoft.com/office/drawing/2014/main" id="{0D5E035F-90C1-456A-ABB3-D73A686E5D27}"/>
              </a:ext>
            </a:extLst>
          </p:cNvPr>
          <p:cNvSpPr txBox="1"/>
          <p:nvPr/>
        </p:nvSpPr>
        <p:spPr>
          <a:xfrm>
            <a:off x="579148" y="893436"/>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Storage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2C155688-1024-4BA9-AD37-BA047E41729F}"/>
              </a:ext>
            </a:extLst>
          </p:cNvPr>
          <p:cNvGraphicFramePr>
            <a:graphicFrameLocks noGrp="1"/>
          </p:cNvGraphicFramePr>
          <p:nvPr/>
        </p:nvGraphicFramePr>
        <p:xfrm>
          <a:off x="673996" y="1269413"/>
          <a:ext cx="9288640" cy="1266825"/>
        </p:xfrm>
        <a:graphic>
          <a:graphicData uri="http://schemas.openxmlformats.org/drawingml/2006/table">
            <a:tbl>
              <a:tblPr>
                <a:tableStyleId>{5C22544A-7EE6-4342-B048-85BDC9FD1C3A}</a:tableStyleId>
              </a:tblPr>
              <a:tblGrid>
                <a:gridCol w="4886717">
                  <a:extLst>
                    <a:ext uri="{9D8B030D-6E8A-4147-A177-3AD203B41FA5}">
                      <a16:colId xmlns:a16="http://schemas.microsoft.com/office/drawing/2014/main" val="1327948975"/>
                    </a:ext>
                  </a:extLst>
                </a:gridCol>
                <a:gridCol w="4401923">
                  <a:extLst>
                    <a:ext uri="{9D8B030D-6E8A-4147-A177-3AD203B41FA5}">
                      <a16:colId xmlns:a16="http://schemas.microsoft.com/office/drawing/2014/main" val="458719478"/>
                    </a:ext>
                  </a:extLst>
                </a:gridCol>
              </a:tblGrid>
              <a:tr h="190500">
                <a:tc>
                  <a:txBody>
                    <a:bodyPr/>
                    <a:lstStyle/>
                    <a:p>
                      <a:pPr algn="l" fontAlgn="b"/>
                      <a:r>
                        <a:rPr lang="en-US" sz="1600" u="none" strike="noStrike" dirty="0">
                          <a:effectLst/>
                        </a:rPr>
                        <a:t> Avg Record Size (KB)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527197482"/>
                  </a:ext>
                </a:extLst>
              </a:tr>
              <a:tr h="200025">
                <a:tc>
                  <a:txBody>
                    <a:bodyPr/>
                    <a:lstStyle/>
                    <a:p>
                      <a:pPr algn="l" fontAlgn="b"/>
                      <a:r>
                        <a:rPr lang="en-US" sz="1600" u="none" strike="noStrike" dirty="0">
                          <a:effectLst/>
                        </a:rPr>
                        <a:t> Number of Records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100,000,000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20952624"/>
                  </a:ext>
                </a:extLst>
              </a:tr>
              <a:tr h="190500">
                <a:tc>
                  <a:txBody>
                    <a:bodyPr/>
                    <a:lstStyle/>
                    <a:p>
                      <a:pPr algn="l" fontAlgn="b"/>
                      <a:r>
                        <a:rPr lang="en-US" sz="1600" u="none" strike="noStrike" dirty="0">
                          <a:effectLst/>
                        </a:rPr>
                        <a:t> Total Storage (GB) </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100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7540633"/>
                  </a:ext>
                </a:extLst>
              </a:tr>
              <a:tr h="200025">
                <a:tc>
                  <a:txBody>
                    <a:bodyPr/>
                    <a:lstStyle/>
                    <a:p>
                      <a:pPr algn="l" fontAlgn="b"/>
                      <a:r>
                        <a:rPr lang="en-US" sz="1600" u="none" strike="noStrike" dirty="0">
                          <a:effectLst/>
                        </a:rPr>
                        <a:t>Monthly Cost per GB</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$0.25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17146638"/>
                  </a:ext>
                </a:extLst>
              </a:tr>
              <a:tr h="200025">
                <a:tc>
                  <a:txBody>
                    <a:bodyPr/>
                    <a:lstStyle/>
                    <a:p>
                      <a:pPr algn="l" fontAlgn="b"/>
                      <a:r>
                        <a:rPr lang="en-US" sz="1600" b="1" u="none" strike="noStrike" dirty="0">
                          <a:effectLst/>
                        </a:rPr>
                        <a:t>Expected Monthly Cost for Storage</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$25.00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2125981"/>
                  </a:ext>
                </a:extLst>
              </a:tr>
            </a:tbl>
          </a:graphicData>
        </a:graphic>
      </p:graphicFrame>
      <p:sp>
        <p:nvSpPr>
          <p:cNvPr id="35" name="TextBox 34">
            <a:extLst>
              <a:ext uri="{FF2B5EF4-FFF2-40B4-BE49-F238E27FC236}">
                <a16:creationId xmlns:a16="http://schemas.microsoft.com/office/drawing/2014/main" id="{F942C578-EF81-4A0A-9263-45C27BD237D7}"/>
              </a:ext>
            </a:extLst>
          </p:cNvPr>
          <p:cNvSpPr txBox="1"/>
          <p:nvPr/>
        </p:nvSpPr>
        <p:spPr>
          <a:xfrm>
            <a:off x="571519" y="2589202"/>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Throughput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extLst>
              <p:ext uri="{D42A27DB-BD31-4B8C-83A1-F6EECF244321}">
                <p14:modId xmlns:p14="http://schemas.microsoft.com/office/powerpoint/2010/main" val="2507679504"/>
              </p:ext>
            </p:extLst>
          </p:nvPr>
        </p:nvGraphicFramePr>
        <p:xfrm>
          <a:off x="666368" y="2940890"/>
          <a:ext cx="9296268" cy="760095"/>
        </p:xfrm>
        <a:graphic>
          <a:graphicData uri="http://schemas.openxmlformats.org/drawingml/2006/table">
            <a:tbl>
              <a:tblPr>
                <a:tableStyleId>{5C22544A-7EE6-4342-B048-85BDC9FD1C3A}</a:tableStyleId>
              </a:tblPr>
              <a:tblGrid>
                <a:gridCol w="3304521">
                  <a:extLst>
                    <a:ext uri="{9D8B030D-6E8A-4147-A177-3AD203B41FA5}">
                      <a16:colId xmlns:a16="http://schemas.microsoft.com/office/drawing/2014/main" val="653658921"/>
                    </a:ext>
                  </a:extLst>
                </a:gridCol>
                <a:gridCol w="2512384">
                  <a:extLst>
                    <a:ext uri="{9D8B030D-6E8A-4147-A177-3AD203B41FA5}">
                      <a16:colId xmlns:a16="http://schemas.microsoft.com/office/drawing/2014/main" val="96964796"/>
                    </a:ext>
                  </a:extLst>
                </a:gridCol>
                <a:gridCol w="2115593">
                  <a:extLst>
                    <a:ext uri="{9D8B030D-6E8A-4147-A177-3AD203B41FA5}">
                      <a16:colId xmlns:a16="http://schemas.microsoft.com/office/drawing/2014/main" val="2813250456"/>
                    </a:ext>
                  </a:extLst>
                </a:gridCol>
                <a:gridCol w="1363770">
                  <a:extLst>
                    <a:ext uri="{9D8B030D-6E8A-4147-A177-3AD203B41FA5}">
                      <a16:colId xmlns:a16="http://schemas.microsoft.com/office/drawing/2014/main" val="4140088661"/>
                    </a:ext>
                  </a:extLst>
                </a:gridCol>
              </a:tblGrid>
              <a:tr h="190500">
                <a:tc>
                  <a:txBody>
                    <a:bodyPr/>
                    <a:lstStyle/>
                    <a:p>
                      <a:pPr algn="l" fontAlgn="b"/>
                      <a:r>
                        <a:rPr lang="en-US" sz="1600" u="none" strike="noStrike" dirty="0">
                          <a:effectLst/>
                        </a:rPr>
                        <a:t>Operation Type</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Number of Requests per sec</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Avg RU's per Request</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RU's Needed</a:t>
                      </a:r>
                      <a:endParaRPr lang="en-US" sz="1600" b="1" i="0" u="none" strike="noStrike" dirty="0">
                        <a:solidFill>
                          <a:srgbClr val="FFFFFF"/>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190500">
                <a:tc>
                  <a:txBody>
                    <a:bodyPr/>
                    <a:lstStyle/>
                    <a:p>
                      <a:pPr algn="l" fontAlgn="b"/>
                      <a:r>
                        <a:rPr lang="en-US" sz="1600" u="none" strike="noStrike" dirty="0">
                          <a:effectLst/>
                        </a:rPr>
                        <a:t>Create</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190500">
                <a:tc>
                  <a:txBody>
                    <a:bodyPr/>
                    <a:lstStyle/>
                    <a:p>
                      <a:pPr algn="l" fontAlgn="b"/>
                      <a:r>
                        <a:rPr lang="en-US" sz="1600" u="none" strike="noStrike" dirty="0">
                          <a:effectLst/>
                        </a:rPr>
                        <a:t>Read</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04497687"/>
                  </a:ext>
                </a:extLst>
              </a:tr>
            </a:tbl>
          </a:graphicData>
        </a:graphic>
      </p:graphicFrame>
      <p:graphicFrame>
        <p:nvGraphicFramePr>
          <p:cNvPr id="10" name="Table 9">
            <a:extLst>
              <a:ext uri="{FF2B5EF4-FFF2-40B4-BE49-F238E27FC236}">
                <a16:creationId xmlns:a16="http://schemas.microsoft.com/office/drawing/2014/main" id="{CD2590E4-9EF5-4CE0-AB2D-CF415145B0C0}"/>
              </a:ext>
            </a:extLst>
          </p:cNvPr>
          <p:cNvGraphicFramePr>
            <a:graphicFrameLocks noGrp="1"/>
          </p:cNvGraphicFramePr>
          <p:nvPr>
            <p:extLst>
              <p:ext uri="{D42A27DB-BD31-4B8C-83A1-F6EECF244321}">
                <p14:modId xmlns:p14="http://schemas.microsoft.com/office/powerpoint/2010/main" val="3021864882"/>
              </p:ext>
            </p:extLst>
          </p:nvPr>
        </p:nvGraphicFramePr>
        <p:xfrm>
          <a:off x="666368" y="3976331"/>
          <a:ext cx="9296268" cy="1013460"/>
        </p:xfrm>
        <a:graphic>
          <a:graphicData uri="http://schemas.openxmlformats.org/drawingml/2006/table">
            <a:tbl>
              <a:tblPr>
                <a:tableStyleId>{5C22544A-7EE6-4342-B048-85BDC9FD1C3A}</a:tableStyleId>
              </a:tblPr>
              <a:tblGrid>
                <a:gridCol w="4890730">
                  <a:extLst>
                    <a:ext uri="{9D8B030D-6E8A-4147-A177-3AD203B41FA5}">
                      <a16:colId xmlns:a16="http://schemas.microsoft.com/office/drawing/2014/main" val="3480470802"/>
                    </a:ext>
                  </a:extLst>
                </a:gridCol>
                <a:gridCol w="4405538">
                  <a:extLst>
                    <a:ext uri="{9D8B030D-6E8A-4147-A177-3AD203B41FA5}">
                      <a16:colId xmlns:a16="http://schemas.microsoft.com/office/drawing/2014/main" val="2443293706"/>
                    </a:ext>
                  </a:extLst>
                </a:gridCol>
              </a:tblGrid>
              <a:tr h="190500">
                <a:tc>
                  <a:txBody>
                    <a:bodyPr/>
                    <a:lstStyle/>
                    <a:p>
                      <a:pPr algn="l" fontAlgn="b"/>
                      <a:r>
                        <a:rPr lang="en-US" sz="1600" u="none" strike="noStrike" dirty="0">
                          <a:effectLst/>
                        </a:rPr>
                        <a:t>Total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900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8686710"/>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rPr>
                        <a:t>Hourly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$0.008</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2953031"/>
                  </a:ext>
                </a:extLst>
              </a:tr>
              <a:tr h="190500">
                <a:tc>
                  <a:txBody>
                    <a:bodyPr/>
                    <a:lstStyle/>
                    <a:p>
                      <a:pPr algn="l" fontAlgn="b"/>
                      <a:r>
                        <a:rPr lang="en-US" sz="1600" u="none" strike="noStrike" dirty="0">
                          <a:effectLst/>
                        </a:rPr>
                        <a:t>Monthly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$6.00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53518832"/>
                  </a:ext>
                </a:extLst>
              </a:tr>
              <a:tr h="190500">
                <a:tc>
                  <a:txBody>
                    <a:bodyPr/>
                    <a:lstStyle/>
                    <a:p>
                      <a:pPr algn="l" fontAlgn="b"/>
                      <a:r>
                        <a:rPr lang="en-US" sz="1600" u="none" strike="noStrike" dirty="0">
                          <a:effectLst/>
                        </a:rPr>
                        <a:t>Expected Monthly Cost for Throughput</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$54.00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42655531"/>
                  </a:ext>
                </a:extLst>
              </a:tr>
            </a:tbl>
          </a:graphicData>
        </a:graphic>
      </p:graphicFrame>
      <p:sp>
        <p:nvSpPr>
          <p:cNvPr id="38" name="TextBox 37">
            <a:extLst>
              <a:ext uri="{FF2B5EF4-FFF2-40B4-BE49-F238E27FC236}">
                <a16:creationId xmlns:a16="http://schemas.microsoft.com/office/drawing/2014/main" id="{72D67F2A-07E2-47B3-9C51-53099392D668}"/>
              </a:ext>
            </a:extLst>
          </p:cNvPr>
          <p:cNvSpPr txBox="1"/>
          <p:nvPr/>
        </p:nvSpPr>
        <p:spPr>
          <a:xfrm>
            <a:off x="571519" y="5121623"/>
            <a:ext cx="27259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Total Monthly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F071584-27BE-416F-A0B6-8FA09C082F10}"/>
              </a:ext>
            </a:extLst>
          </p:cNvPr>
          <p:cNvSpPr txBox="1"/>
          <p:nvPr/>
        </p:nvSpPr>
        <p:spPr>
          <a:xfrm>
            <a:off x="594715" y="5546050"/>
            <a:ext cx="7024295" cy="830997"/>
          </a:xfrm>
          <a:prstGeom prst="rect">
            <a:avLst/>
          </a:prstGeom>
          <a:noFill/>
        </p:spPr>
        <p:txBody>
          <a:bodyPr wrap="none" rtlCol="0">
            <a:spAutoFit/>
          </a:bodyPr>
          <a:lstStyle/>
          <a:p>
            <a:r>
              <a:rPr lang="en-US" sz="1600"/>
              <a:t>[Total Monthly Cost] = [Monthly Cost for Storage] + [Monthly Cost for Throughput]</a:t>
            </a:r>
          </a:p>
          <a:p>
            <a:r>
              <a:rPr lang="en-US" sz="1600"/>
              <a:t>                                      =   $25                                       +   $54</a:t>
            </a:r>
          </a:p>
          <a:p>
            <a:r>
              <a:rPr lang="en-US" sz="1600"/>
              <a:t>                                      =   $79 per month</a:t>
            </a:r>
          </a:p>
        </p:txBody>
      </p:sp>
      <p:sp>
        <p:nvSpPr>
          <p:cNvPr id="12" name="TextBox 11">
            <a:extLst>
              <a:ext uri="{FF2B5EF4-FFF2-40B4-BE49-F238E27FC236}">
                <a16:creationId xmlns:a16="http://schemas.microsoft.com/office/drawing/2014/main" id="{53E3821C-2421-4A1B-A1B9-1F7C22014167}"/>
              </a:ext>
            </a:extLst>
          </p:cNvPr>
          <p:cNvSpPr txBox="1"/>
          <p:nvPr/>
        </p:nvSpPr>
        <p:spPr>
          <a:xfrm>
            <a:off x="4515087"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val="254451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CA8-A0C4-4EDB-BD67-9A7CBE2D4CF5}"/>
              </a:ext>
            </a:extLst>
          </p:cNvPr>
          <p:cNvSpPr>
            <a:spLocks noGrp="1"/>
          </p:cNvSpPr>
          <p:nvPr>
            <p:ph type="title"/>
          </p:nvPr>
        </p:nvSpPr>
        <p:spPr>
          <a:xfrm>
            <a:off x="269240" y="2426424"/>
            <a:ext cx="4720857" cy="1046440"/>
          </a:xfrm>
        </p:spPr>
        <p:txBody>
          <a:bodyPr/>
          <a:lstStyle/>
          <a:p>
            <a:r>
              <a:rPr lang="en-US" dirty="0"/>
              <a:t>Cosmos DB reserved Capacity can provide up to 65% savings</a:t>
            </a:r>
            <a:endParaRPr lang="en-US" baseline="30000" dirty="0"/>
          </a:p>
        </p:txBody>
      </p:sp>
      <p:sp>
        <p:nvSpPr>
          <p:cNvPr id="221" name="TextBox 220">
            <a:extLst>
              <a:ext uri="{FF2B5EF4-FFF2-40B4-BE49-F238E27FC236}">
                <a16:creationId xmlns:a16="http://schemas.microsoft.com/office/drawing/2014/main" id="{7D46746F-2713-48A8-A060-5E455F2801A0}"/>
              </a:ext>
            </a:extLst>
          </p:cNvPr>
          <p:cNvSpPr txBox="1"/>
          <p:nvPr/>
        </p:nvSpPr>
        <p:spPr>
          <a:xfrm>
            <a:off x="5928244" y="331649"/>
            <a:ext cx="5828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100" normalizeH="0" baseline="0" noProof="0" dirty="0">
                <a:ln>
                  <a:noFill/>
                </a:ln>
                <a:effectLst/>
                <a:uLnTx/>
                <a:uFillTx/>
                <a:latin typeface="Arial" panose="020B0604020202020204" pitchFamily="34" charset="0"/>
                <a:ea typeface="+mn-ea"/>
                <a:cs typeface="Arial" panose="020B0604020202020204" pitchFamily="34" charset="0"/>
              </a:rPr>
              <a:t>Save up to 65% with Azure Cosmos DB reserved capacity pricing</a:t>
            </a:r>
          </a:p>
        </p:txBody>
      </p:sp>
      <p:grpSp>
        <p:nvGrpSpPr>
          <p:cNvPr id="14" name="Group 13">
            <a:extLst>
              <a:ext uri="{FF2B5EF4-FFF2-40B4-BE49-F238E27FC236}">
                <a16:creationId xmlns:a16="http://schemas.microsoft.com/office/drawing/2014/main" id="{6A5AF60B-1236-4549-8E68-4A226712F6CC}"/>
              </a:ext>
            </a:extLst>
          </p:cNvPr>
          <p:cNvGrpSpPr/>
          <p:nvPr/>
        </p:nvGrpSpPr>
        <p:grpSpPr>
          <a:xfrm>
            <a:off x="269240" y="5922297"/>
            <a:ext cx="216270" cy="721636"/>
            <a:chOff x="4081774" y="3329291"/>
            <a:chExt cx="208476" cy="695630"/>
          </a:xfrm>
        </p:grpSpPr>
        <p:sp>
          <p:nvSpPr>
            <p:cNvPr id="16" name="Freeform: Shape 234">
              <a:extLst>
                <a:ext uri="{FF2B5EF4-FFF2-40B4-BE49-F238E27FC236}">
                  <a16:creationId xmlns:a16="http://schemas.microsoft.com/office/drawing/2014/main" id="{EAD0CD15-EEAB-4A9B-9C62-7D9F053BC638}"/>
                </a:ext>
              </a:extLst>
            </p:cNvPr>
            <p:cNvSpPr/>
            <p:nvPr/>
          </p:nvSpPr>
          <p:spPr bwMode="auto">
            <a:xfrm>
              <a:off x="4081774" y="3385143"/>
              <a:ext cx="208476" cy="428318"/>
            </a:xfrm>
            <a:custGeom>
              <a:avLst/>
              <a:gdLst>
                <a:gd name="connsiteX0" fmla="*/ 1610436 w 1744997"/>
                <a:gd name="connsiteY0" fmla="*/ 0 h 3184478"/>
                <a:gd name="connsiteX1" fmla="*/ 90985 w 1744997"/>
                <a:gd name="connsiteY1" fmla="*/ 523165 h 3184478"/>
                <a:gd name="connsiteX2" fmla="*/ 900752 w 1744997"/>
                <a:gd name="connsiteY2" fmla="*/ 1628633 h 3184478"/>
                <a:gd name="connsiteX3" fmla="*/ 1724167 w 1744997"/>
                <a:gd name="connsiteY3" fmla="*/ 2602174 h 3184478"/>
                <a:gd name="connsiteX4" fmla="*/ 0 w 1744997"/>
                <a:gd name="connsiteY4" fmla="*/ 3184478 h 3184478"/>
                <a:gd name="connsiteX0" fmla="*/ 1610436 w 1724272"/>
                <a:gd name="connsiteY0" fmla="*/ 0 h 3184478"/>
                <a:gd name="connsiteX1" fmla="*/ 90985 w 1724272"/>
                <a:gd name="connsiteY1" fmla="*/ 523165 h 3184478"/>
                <a:gd name="connsiteX2" fmla="*/ 1724167 w 1724272"/>
                <a:gd name="connsiteY2" fmla="*/ 2602174 h 3184478"/>
                <a:gd name="connsiteX3" fmla="*/ 0 w 1724272"/>
                <a:gd name="connsiteY3" fmla="*/ 3184478 h 3184478"/>
                <a:gd name="connsiteX0" fmla="*/ 1610436 w 1724272"/>
                <a:gd name="connsiteY0" fmla="*/ 137369 h 3321847"/>
                <a:gd name="connsiteX1" fmla="*/ 90985 w 1724272"/>
                <a:gd name="connsiteY1" fmla="*/ 660534 h 3321847"/>
                <a:gd name="connsiteX2" fmla="*/ 1724167 w 1724272"/>
                <a:gd name="connsiteY2" fmla="*/ 2739543 h 3321847"/>
                <a:gd name="connsiteX3" fmla="*/ 0 w 1724272"/>
                <a:gd name="connsiteY3" fmla="*/ 3321847 h 3321847"/>
                <a:gd name="connsiteX0" fmla="*/ 1610436 w 1724265"/>
                <a:gd name="connsiteY0" fmla="*/ 256061 h 3440539"/>
                <a:gd name="connsiteX1" fmla="*/ 90985 w 1724265"/>
                <a:gd name="connsiteY1" fmla="*/ 779226 h 3440539"/>
                <a:gd name="connsiteX2" fmla="*/ 1724167 w 1724265"/>
                <a:gd name="connsiteY2" fmla="*/ 2858235 h 3440539"/>
                <a:gd name="connsiteX3" fmla="*/ 0 w 1724265"/>
                <a:gd name="connsiteY3" fmla="*/ 3440539 h 3440539"/>
                <a:gd name="connsiteX0" fmla="*/ 1610436 w 1741923"/>
                <a:gd name="connsiteY0" fmla="*/ 256061 h 3440539"/>
                <a:gd name="connsiteX1" fmla="*/ 90985 w 1741923"/>
                <a:gd name="connsiteY1" fmla="*/ 779226 h 3440539"/>
                <a:gd name="connsiteX2" fmla="*/ 1724167 w 1741923"/>
                <a:gd name="connsiteY2" fmla="*/ 2858235 h 3440539"/>
                <a:gd name="connsiteX3" fmla="*/ 0 w 1741923"/>
                <a:gd name="connsiteY3" fmla="*/ 3440539 h 3440539"/>
                <a:gd name="connsiteX0" fmla="*/ 1610436 w 1724327"/>
                <a:gd name="connsiteY0" fmla="*/ 256061 h 3440539"/>
                <a:gd name="connsiteX1" fmla="*/ 90985 w 1724327"/>
                <a:gd name="connsiteY1" fmla="*/ 779226 h 3440539"/>
                <a:gd name="connsiteX2" fmla="*/ 1724167 w 1724327"/>
                <a:gd name="connsiteY2" fmla="*/ 2858235 h 3440539"/>
                <a:gd name="connsiteX3" fmla="*/ 0 w 1724327"/>
                <a:gd name="connsiteY3" fmla="*/ 3440539 h 3440539"/>
                <a:gd name="connsiteX0" fmla="*/ 1610436 w 1725288"/>
                <a:gd name="connsiteY0" fmla="*/ 256061 h 3482768"/>
                <a:gd name="connsiteX1" fmla="*/ 90985 w 1725288"/>
                <a:gd name="connsiteY1" fmla="*/ 779226 h 3482768"/>
                <a:gd name="connsiteX2" fmla="*/ 1724167 w 1725288"/>
                <a:gd name="connsiteY2" fmla="*/ 2858235 h 3482768"/>
                <a:gd name="connsiteX3" fmla="*/ 0 w 1725288"/>
                <a:gd name="connsiteY3" fmla="*/ 3440539 h 3482768"/>
                <a:gd name="connsiteX0" fmla="*/ 1610436 w 1725288"/>
                <a:gd name="connsiteY0" fmla="*/ 256061 h 3630751"/>
                <a:gd name="connsiteX1" fmla="*/ 90985 w 1725288"/>
                <a:gd name="connsiteY1" fmla="*/ 779226 h 3630751"/>
                <a:gd name="connsiteX2" fmla="*/ 1724167 w 1725288"/>
                <a:gd name="connsiteY2" fmla="*/ 2858235 h 3630751"/>
                <a:gd name="connsiteX3" fmla="*/ 0 w 1725288"/>
                <a:gd name="connsiteY3" fmla="*/ 3440539 h 3630751"/>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14"/>
                <a:gd name="connsiteY0" fmla="*/ 194772 h 3569462"/>
                <a:gd name="connsiteX1" fmla="*/ 90985 w 1725214"/>
                <a:gd name="connsiteY1" fmla="*/ 717937 h 3569462"/>
                <a:gd name="connsiteX2" fmla="*/ 1724167 w 1725214"/>
                <a:gd name="connsiteY2" fmla="*/ 2796946 h 3569462"/>
                <a:gd name="connsiteX3" fmla="*/ 0 w 1725214"/>
                <a:gd name="connsiteY3" fmla="*/ 3379250 h 3569462"/>
                <a:gd name="connsiteX0" fmla="*/ 1610436 w 1725401"/>
                <a:gd name="connsiteY0" fmla="*/ 194772 h 3569481"/>
                <a:gd name="connsiteX1" fmla="*/ 90985 w 1725401"/>
                <a:gd name="connsiteY1" fmla="*/ 717937 h 3569481"/>
                <a:gd name="connsiteX2" fmla="*/ 1724167 w 1725401"/>
                <a:gd name="connsiteY2" fmla="*/ 2796946 h 3569481"/>
                <a:gd name="connsiteX3" fmla="*/ 0 w 1725401"/>
                <a:gd name="connsiteY3" fmla="*/ 3379250 h 3569481"/>
                <a:gd name="connsiteX0" fmla="*/ 1610436 w 1725387"/>
                <a:gd name="connsiteY0" fmla="*/ 170107 h 3544816"/>
                <a:gd name="connsiteX1" fmla="*/ 90985 w 1725387"/>
                <a:gd name="connsiteY1" fmla="*/ 693272 h 3544816"/>
                <a:gd name="connsiteX2" fmla="*/ 1724167 w 1725387"/>
                <a:gd name="connsiteY2" fmla="*/ 2772281 h 3544816"/>
                <a:gd name="connsiteX3" fmla="*/ 0 w 1725387"/>
                <a:gd name="connsiteY3" fmla="*/ 3354585 h 3544816"/>
              </a:gdLst>
              <a:ahLst/>
              <a:cxnLst>
                <a:cxn ang="0">
                  <a:pos x="connsiteX0" y="connsiteY0"/>
                </a:cxn>
                <a:cxn ang="0">
                  <a:pos x="connsiteX1" y="connsiteY1"/>
                </a:cxn>
                <a:cxn ang="0">
                  <a:pos x="connsiteX2" y="connsiteY2"/>
                </a:cxn>
                <a:cxn ang="0">
                  <a:pos x="connsiteX3" y="connsiteY3"/>
                </a:cxn>
              </a:cxnLst>
              <a:rect l="l" t="t" r="r" b="b"/>
              <a:pathLst>
                <a:path w="1725387" h="3544816">
                  <a:moveTo>
                    <a:pt x="1610436" y="170107"/>
                  </a:moveTo>
                  <a:cubicBezTo>
                    <a:pt x="864359" y="-204447"/>
                    <a:pt x="234321" y="70327"/>
                    <a:pt x="90985" y="693272"/>
                  </a:cubicBezTo>
                  <a:cubicBezTo>
                    <a:pt x="-144789" y="1717958"/>
                    <a:pt x="1780667" y="1815552"/>
                    <a:pt x="1724167" y="2772281"/>
                  </a:cubicBezTo>
                  <a:cubicBezTo>
                    <a:pt x="1662160" y="3822254"/>
                    <a:pt x="291152" y="3566126"/>
                    <a:pt x="0" y="3354585"/>
                  </a:cubicBezTo>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7" name="Straight Connector 16">
              <a:extLst>
                <a:ext uri="{FF2B5EF4-FFF2-40B4-BE49-F238E27FC236}">
                  <a16:creationId xmlns:a16="http://schemas.microsoft.com/office/drawing/2014/main" id="{0E3C161E-3A71-481D-BCB7-E698F619F40B}"/>
                </a:ext>
              </a:extLst>
            </p:cNvPr>
            <p:cNvCxnSpPr>
              <a:cxnSpLocks/>
            </p:cNvCxnSpPr>
            <p:nvPr/>
          </p:nvCxnSpPr>
          <p:spPr>
            <a:xfrm>
              <a:off x="4186012" y="3329291"/>
              <a:ext cx="0" cy="695630"/>
            </a:xfrm>
            <a:prstGeom prst="line">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32CE4EDE-C272-4747-B68D-6B547E307DF5}"/>
              </a:ext>
            </a:extLst>
          </p:cNvPr>
          <p:cNvSpPr txBox="1"/>
          <p:nvPr/>
        </p:nvSpPr>
        <p:spPr>
          <a:xfrm>
            <a:off x="7856884" y="2668414"/>
            <a:ext cx="141227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Segoe UI Semibold" charset="0"/>
                <a:cs typeface="Arial" panose="020B0604020202020204" pitchFamily="34" charset="0"/>
              </a:rPr>
              <a:t>+ Up to 65% savings</a:t>
            </a:r>
            <a:endParaRPr kumimoji="0" lang="en-US" sz="1800" b="1" i="0" u="none" strike="noStrike" kern="1200" cap="none" spc="0" normalizeH="0" baseline="30000" noProof="0" dirty="0">
              <a:ln>
                <a:noFill/>
              </a:ln>
              <a:effectLst/>
              <a:uLnTx/>
              <a:uFillTx/>
              <a:latin typeface="Arial" panose="020B0604020202020204" pitchFamily="34" charset="0"/>
              <a:ea typeface="Segoe UI Semibold" charset="0"/>
              <a:cs typeface="Arial" panose="020B0604020202020204" pitchFamily="34" charset="0"/>
            </a:endParaRPr>
          </a:p>
        </p:txBody>
      </p:sp>
      <p:sp>
        <p:nvSpPr>
          <p:cNvPr id="34" name="TextBox 33">
            <a:extLst>
              <a:ext uri="{FF2B5EF4-FFF2-40B4-BE49-F238E27FC236}">
                <a16:creationId xmlns:a16="http://schemas.microsoft.com/office/drawing/2014/main" id="{44A3CBDC-8582-486B-87FE-FD3CA238E8D4}"/>
              </a:ext>
            </a:extLst>
          </p:cNvPr>
          <p:cNvSpPr txBox="1"/>
          <p:nvPr/>
        </p:nvSpPr>
        <p:spPr>
          <a:xfrm>
            <a:off x="9847560" y="4160822"/>
            <a:ext cx="8237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Customer cost</a:t>
            </a:r>
          </a:p>
        </p:txBody>
      </p:sp>
      <p:sp>
        <p:nvSpPr>
          <p:cNvPr id="35" name="Freeform: Shape 34">
            <a:extLst>
              <a:ext uri="{FF2B5EF4-FFF2-40B4-BE49-F238E27FC236}">
                <a16:creationId xmlns:a16="http://schemas.microsoft.com/office/drawing/2014/main" id="{83AF6ACE-99D4-4028-9BD9-257D2F3DDF74}"/>
              </a:ext>
            </a:extLst>
          </p:cNvPr>
          <p:cNvSpPr/>
          <p:nvPr/>
        </p:nvSpPr>
        <p:spPr>
          <a:xfrm>
            <a:off x="9579499" y="3718232"/>
            <a:ext cx="1399032" cy="246888"/>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id="{ECC6E3EC-C85F-45C3-AF32-CD47F071AD71}"/>
              </a:ext>
            </a:extLst>
          </p:cNvPr>
          <p:cNvGrpSpPr/>
          <p:nvPr/>
        </p:nvGrpSpPr>
        <p:grpSpPr>
          <a:xfrm>
            <a:off x="7577900" y="1562265"/>
            <a:ext cx="2086537" cy="3486742"/>
            <a:chOff x="3714366" y="2621907"/>
            <a:chExt cx="1242064" cy="2666880"/>
          </a:xfrm>
        </p:grpSpPr>
        <p:grpSp>
          <p:nvGrpSpPr>
            <p:cNvPr id="38" name="Group 37">
              <a:extLst>
                <a:ext uri="{FF2B5EF4-FFF2-40B4-BE49-F238E27FC236}">
                  <a16:creationId xmlns:a16="http://schemas.microsoft.com/office/drawing/2014/main" id="{3E62A7F4-C517-4FF0-B1DD-737693621833}"/>
                </a:ext>
              </a:extLst>
            </p:cNvPr>
            <p:cNvGrpSpPr/>
            <p:nvPr/>
          </p:nvGrpSpPr>
          <p:grpSpPr>
            <a:xfrm>
              <a:off x="3727304" y="2621907"/>
              <a:ext cx="1216188" cy="2660413"/>
              <a:chOff x="466128" y="2421774"/>
              <a:chExt cx="1216188" cy="2660413"/>
            </a:xfrm>
          </p:grpSpPr>
          <p:sp>
            <p:nvSpPr>
              <p:cNvPr id="43" name="Freeform: Shape 42">
                <a:extLst>
                  <a:ext uri="{FF2B5EF4-FFF2-40B4-BE49-F238E27FC236}">
                    <a16:creationId xmlns:a16="http://schemas.microsoft.com/office/drawing/2014/main" id="{418D0245-7B64-4BBC-AF56-BF9A2E41818D}"/>
                  </a:ext>
                </a:extLst>
              </p:cNvPr>
              <p:cNvSpPr/>
              <p:nvPr/>
            </p:nvSpPr>
            <p:spPr>
              <a:xfrm>
                <a:off x="466128" y="2421775"/>
                <a:ext cx="1216188" cy="2660412"/>
              </a:xfrm>
              <a:custGeom>
                <a:avLst/>
                <a:gdLst>
                  <a:gd name="connsiteX0" fmla="*/ 1138910 w 1216188"/>
                  <a:gd name="connsiteY0" fmla="*/ 107683 h 2660412"/>
                  <a:gd name="connsiteX1" fmla="*/ 611895 w 1216188"/>
                  <a:gd name="connsiteY1" fmla="*/ 19003 h 2660412"/>
                  <a:gd name="connsiteX2" fmla="*/ 611895 w 1216188"/>
                  <a:gd name="connsiteY2" fmla="*/ 19003 h 2660412"/>
                  <a:gd name="connsiteX3" fmla="*/ 611895 w 1216188"/>
                  <a:gd name="connsiteY3" fmla="*/ 19003 h 2660412"/>
                  <a:gd name="connsiteX4" fmla="*/ 69677 w 1216188"/>
                  <a:gd name="connsiteY4" fmla="*/ 115285 h 2660412"/>
                  <a:gd name="connsiteX5" fmla="*/ 19003 w 1216188"/>
                  <a:gd name="connsiteY5" fmla="*/ 186229 h 2660412"/>
                  <a:gd name="connsiteX6" fmla="*/ 19003 w 1216188"/>
                  <a:gd name="connsiteY6" fmla="*/ 2496987 h 2660412"/>
                  <a:gd name="connsiteX7" fmla="*/ 611895 w 1216188"/>
                  <a:gd name="connsiteY7" fmla="*/ 2659145 h 2660412"/>
                  <a:gd name="connsiteX8" fmla="*/ 1202253 w 1216188"/>
                  <a:gd name="connsiteY8" fmla="*/ 2496987 h 2660412"/>
                  <a:gd name="connsiteX9" fmla="*/ 1202253 w 1216188"/>
                  <a:gd name="connsiteY9" fmla="*/ 186229 h 2660412"/>
                  <a:gd name="connsiteX10" fmla="*/ 1138910 w 1216188"/>
                  <a:gd name="connsiteY10" fmla="*/ 107683 h 266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188" h="2660412">
                    <a:moveTo>
                      <a:pt x="1138910" y="107683"/>
                    </a:moveTo>
                    <a:cubicBezTo>
                      <a:pt x="1035027" y="51941"/>
                      <a:pt x="822194" y="19003"/>
                      <a:pt x="611895" y="19003"/>
                    </a:cubicBezTo>
                    <a:lnTo>
                      <a:pt x="611895" y="19003"/>
                    </a:lnTo>
                    <a:lnTo>
                      <a:pt x="611895" y="19003"/>
                    </a:lnTo>
                    <a:cubicBezTo>
                      <a:pt x="393994" y="19003"/>
                      <a:pt x="168493" y="54475"/>
                      <a:pt x="69677" y="115285"/>
                    </a:cubicBezTo>
                    <a:cubicBezTo>
                      <a:pt x="36739" y="135554"/>
                      <a:pt x="19003" y="160892"/>
                      <a:pt x="19003" y="186229"/>
                    </a:cubicBezTo>
                    <a:lnTo>
                      <a:pt x="19003" y="2496987"/>
                    </a:lnTo>
                    <a:cubicBezTo>
                      <a:pt x="19003" y="2603404"/>
                      <a:pt x="325584" y="2659145"/>
                      <a:pt x="611895" y="2659145"/>
                    </a:cubicBezTo>
                    <a:cubicBezTo>
                      <a:pt x="898206" y="2659145"/>
                      <a:pt x="1202253" y="2600870"/>
                      <a:pt x="1202253" y="2496987"/>
                    </a:cubicBezTo>
                    <a:lnTo>
                      <a:pt x="1202253" y="186229"/>
                    </a:lnTo>
                    <a:cubicBezTo>
                      <a:pt x="1202253" y="155824"/>
                      <a:pt x="1179449" y="130487"/>
                      <a:pt x="1138910" y="107683"/>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4" name="Freeform: Shape 43">
                <a:extLst>
                  <a:ext uri="{FF2B5EF4-FFF2-40B4-BE49-F238E27FC236}">
                    <a16:creationId xmlns:a16="http://schemas.microsoft.com/office/drawing/2014/main" id="{B5079FF1-2601-458C-964F-FF7CA898333D}"/>
                  </a:ext>
                </a:extLst>
              </p:cNvPr>
              <p:cNvSpPr/>
              <p:nvPr/>
            </p:nvSpPr>
            <p:spPr>
              <a:xfrm>
                <a:off x="466128" y="2421774"/>
                <a:ext cx="1216188" cy="317266"/>
              </a:xfrm>
              <a:custGeom>
                <a:avLst/>
                <a:gdLst>
                  <a:gd name="connsiteX0" fmla="*/ 29138 w 1165513"/>
                  <a:gd name="connsiteY0" fmla="*/ 135554 h 304047"/>
                  <a:gd name="connsiteX1" fmla="*/ 59543 w 1165513"/>
                  <a:gd name="connsiteY1" fmla="*/ 110217 h 304047"/>
                  <a:gd name="connsiteX2" fmla="*/ 82346 w 1165513"/>
                  <a:gd name="connsiteY2" fmla="*/ 97548 h 304047"/>
                  <a:gd name="connsiteX3" fmla="*/ 586557 w 1165513"/>
                  <a:gd name="connsiteY3" fmla="*/ 19003 h 304047"/>
                  <a:gd name="connsiteX4" fmla="*/ 1149045 w 1165513"/>
                  <a:gd name="connsiteY4" fmla="*/ 148223 h 304047"/>
                  <a:gd name="connsiteX5" fmla="*/ 1151578 w 1165513"/>
                  <a:gd name="connsiteY5" fmla="*/ 160892 h 304047"/>
                  <a:gd name="connsiteX6" fmla="*/ 586557 w 1165513"/>
                  <a:gd name="connsiteY6" fmla="*/ 297713 h 304047"/>
                  <a:gd name="connsiteX7" fmla="*/ 19003 w 1165513"/>
                  <a:gd name="connsiteY7" fmla="*/ 160892 h 304047"/>
                  <a:gd name="connsiteX8" fmla="*/ 29138 w 1165513"/>
                  <a:gd name="connsiteY8" fmla="*/ 135554 h 3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513" h="304047">
                    <a:moveTo>
                      <a:pt x="29138" y="135554"/>
                    </a:moveTo>
                    <a:cubicBezTo>
                      <a:pt x="36739" y="127953"/>
                      <a:pt x="46874" y="117818"/>
                      <a:pt x="59543" y="110217"/>
                    </a:cubicBezTo>
                    <a:cubicBezTo>
                      <a:pt x="67144" y="105150"/>
                      <a:pt x="74745" y="102616"/>
                      <a:pt x="82346" y="97548"/>
                    </a:cubicBezTo>
                    <a:cubicBezTo>
                      <a:pt x="176094" y="54475"/>
                      <a:pt x="355988" y="19003"/>
                      <a:pt x="586557" y="19003"/>
                    </a:cubicBezTo>
                    <a:cubicBezTo>
                      <a:pt x="898206" y="19003"/>
                      <a:pt x="1121174" y="84880"/>
                      <a:pt x="1149045" y="148223"/>
                    </a:cubicBezTo>
                    <a:cubicBezTo>
                      <a:pt x="1151578" y="153290"/>
                      <a:pt x="1151578" y="155824"/>
                      <a:pt x="1151578" y="160892"/>
                    </a:cubicBezTo>
                    <a:cubicBezTo>
                      <a:pt x="1151578" y="226768"/>
                      <a:pt x="921009" y="297713"/>
                      <a:pt x="586557" y="297713"/>
                    </a:cubicBezTo>
                    <a:cubicBezTo>
                      <a:pt x="247038" y="297713"/>
                      <a:pt x="19003" y="226768"/>
                      <a:pt x="19003" y="160892"/>
                    </a:cubicBezTo>
                    <a:cubicBezTo>
                      <a:pt x="19003" y="153290"/>
                      <a:pt x="21537" y="143156"/>
                      <a:pt x="29138" y="135554"/>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nvGrpSpPr>
            <p:cNvPr id="40" name="Group 39">
              <a:extLst>
                <a:ext uri="{FF2B5EF4-FFF2-40B4-BE49-F238E27FC236}">
                  <a16:creationId xmlns:a16="http://schemas.microsoft.com/office/drawing/2014/main" id="{735556E2-AE48-43A9-B90A-B3F874F9CF68}"/>
                </a:ext>
              </a:extLst>
            </p:cNvPr>
            <p:cNvGrpSpPr/>
            <p:nvPr/>
          </p:nvGrpSpPr>
          <p:grpSpPr>
            <a:xfrm>
              <a:off x="3714366" y="4221168"/>
              <a:ext cx="1242064" cy="1067619"/>
              <a:chOff x="2326321" y="4021035"/>
              <a:chExt cx="1242064" cy="1067619"/>
            </a:xfrm>
          </p:grpSpPr>
          <p:sp>
            <p:nvSpPr>
              <p:cNvPr id="41" name="Freeform: Shape 40">
                <a:extLst>
                  <a:ext uri="{FF2B5EF4-FFF2-40B4-BE49-F238E27FC236}">
                    <a16:creationId xmlns:a16="http://schemas.microsoft.com/office/drawing/2014/main" id="{026561BE-CB79-4893-9D48-73EB39F69C7C}"/>
                  </a:ext>
                </a:extLst>
              </p:cNvPr>
              <p:cNvSpPr/>
              <p:nvPr/>
            </p:nvSpPr>
            <p:spPr>
              <a:xfrm>
                <a:off x="2326321" y="4021035"/>
                <a:ext cx="1242064" cy="1067619"/>
              </a:xfrm>
              <a:custGeom>
                <a:avLst/>
                <a:gdLst>
                  <a:gd name="connsiteX0" fmla="*/ 1163142 w 1242064"/>
                  <a:gd name="connsiteY0" fmla="*/ 109974 h 1552580"/>
                  <a:gd name="connsiteX1" fmla="*/ 624914 w 1242064"/>
                  <a:gd name="connsiteY1" fmla="*/ 19407 h 1552580"/>
                  <a:gd name="connsiteX2" fmla="*/ 624914 w 1242064"/>
                  <a:gd name="connsiteY2" fmla="*/ 19407 h 1552580"/>
                  <a:gd name="connsiteX3" fmla="*/ 624914 w 1242064"/>
                  <a:gd name="connsiteY3" fmla="*/ 19407 h 1552580"/>
                  <a:gd name="connsiteX4" fmla="*/ 71160 w 1242064"/>
                  <a:gd name="connsiteY4" fmla="*/ 117737 h 1552580"/>
                  <a:gd name="connsiteX5" fmla="*/ 19407 w 1242064"/>
                  <a:gd name="connsiteY5" fmla="*/ 190191 h 1552580"/>
                  <a:gd name="connsiteX6" fmla="*/ 19407 w 1242064"/>
                  <a:gd name="connsiteY6" fmla="*/ 1385678 h 1552580"/>
                  <a:gd name="connsiteX7" fmla="*/ 624914 w 1242064"/>
                  <a:gd name="connsiteY7" fmla="*/ 1551287 h 1552580"/>
                  <a:gd name="connsiteX8" fmla="*/ 1227832 w 1242064"/>
                  <a:gd name="connsiteY8" fmla="*/ 1385678 h 1552580"/>
                  <a:gd name="connsiteX9" fmla="*/ 1227832 w 1242064"/>
                  <a:gd name="connsiteY9" fmla="*/ 190191 h 1552580"/>
                  <a:gd name="connsiteX10" fmla="*/ 1163142 w 1242064"/>
                  <a:gd name="connsiteY10" fmla="*/ 109974 h 155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2064" h="1552580">
                    <a:moveTo>
                      <a:pt x="1163142" y="109974"/>
                    </a:moveTo>
                    <a:cubicBezTo>
                      <a:pt x="1057049" y="53046"/>
                      <a:pt x="839687" y="19407"/>
                      <a:pt x="624914" y="19407"/>
                    </a:cubicBezTo>
                    <a:lnTo>
                      <a:pt x="624914" y="19407"/>
                    </a:lnTo>
                    <a:lnTo>
                      <a:pt x="624914" y="19407"/>
                    </a:lnTo>
                    <a:cubicBezTo>
                      <a:pt x="402377" y="19407"/>
                      <a:pt x="172078" y="55634"/>
                      <a:pt x="71160" y="117737"/>
                    </a:cubicBezTo>
                    <a:cubicBezTo>
                      <a:pt x="37521" y="138438"/>
                      <a:pt x="19407" y="164315"/>
                      <a:pt x="19407" y="190191"/>
                    </a:cubicBezTo>
                    <a:lnTo>
                      <a:pt x="19407" y="1385678"/>
                    </a:lnTo>
                    <a:cubicBezTo>
                      <a:pt x="19407" y="1494359"/>
                      <a:pt x="332511" y="1551287"/>
                      <a:pt x="624914" y="1551287"/>
                    </a:cubicBezTo>
                    <a:cubicBezTo>
                      <a:pt x="917316" y="1551287"/>
                      <a:pt x="1227832" y="1491771"/>
                      <a:pt x="1227832" y="1385678"/>
                    </a:cubicBezTo>
                    <a:lnTo>
                      <a:pt x="1227832" y="190191"/>
                    </a:lnTo>
                    <a:cubicBezTo>
                      <a:pt x="1227832" y="159139"/>
                      <a:pt x="1204544" y="133263"/>
                      <a:pt x="1163142" y="109974"/>
                    </a:cubicBezTo>
                    <a:close/>
                  </a:path>
                </a:pathLst>
              </a:custGeom>
              <a:solidFill>
                <a:srgbClr val="0078D7"/>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2" name="Freeform: Shape 41">
                <a:extLst>
                  <a:ext uri="{FF2B5EF4-FFF2-40B4-BE49-F238E27FC236}">
                    <a16:creationId xmlns:a16="http://schemas.microsoft.com/office/drawing/2014/main" id="{F6106C3A-ABB6-4B20-BBF6-7EECE48DAB05}"/>
                  </a:ext>
                </a:extLst>
              </p:cNvPr>
              <p:cNvSpPr/>
              <p:nvPr/>
            </p:nvSpPr>
            <p:spPr>
              <a:xfrm>
                <a:off x="2352196" y="4053434"/>
                <a:ext cx="1190312" cy="223554"/>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sp>
        <p:nvSpPr>
          <p:cNvPr id="33" name="Right Brace 32">
            <a:extLst>
              <a:ext uri="{FF2B5EF4-FFF2-40B4-BE49-F238E27FC236}">
                <a16:creationId xmlns:a16="http://schemas.microsoft.com/office/drawing/2014/main" id="{2CEBC26A-BD49-48C6-AC49-D00E97DA108C}"/>
              </a:ext>
            </a:extLst>
          </p:cNvPr>
          <p:cNvSpPr/>
          <p:nvPr/>
        </p:nvSpPr>
        <p:spPr>
          <a:xfrm>
            <a:off x="9686171" y="3828421"/>
            <a:ext cx="176286" cy="10649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2CDB44E0-C438-4F2E-824A-966C7AED5D29}"/>
              </a:ext>
            </a:extLst>
          </p:cNvPr>
          <p:cNvSpPr/>
          <p:nvPr/>
        </p:nvSpPr>
        <p:spPr>
          <a:xfrm>
            <a:off x="7744462" y="4332788"/>
            <a:ext cx="175340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Arial" panose="020B0604020202020204" pitchFamily="34" charset="0"/>
                <a:ea typeface="+mn-ea"/>
                <a:cs typeface="+mn-cs"/>
              </a:rPr>
              <a:t>Best value for the price </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7" name="Rectangle 56">
            <a:extLst>
              <a:ext uri="{FF2B5EF4-FFF2-40B4-BE49-F238E27FC236}">
                <a16:creationId xmlns:a16="http://schemas.microsoft.com/office/drawing/2014/main" id="{882EF831-8D2A-4A35-8C5F-3086D9BE67D1}"/>
              </a:ext>
            </a:extLst>
          </p:cNvPr>
          <p:cNvSpPr/>
          <p:nvPr/>
        </p:nvSpPr>
        <p:spPr>
          <a:xfrm>
            <a:off x="5497800" y="5435405"/>
            <a:ext cx="175340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effectLst/>
                <a:uLnTx/>
                <a:uFillTx/>
                <a:latin typeface="Arial" panose="020B0604020202020204" pitchFamily="34" charset="0"/>
                <a:ea typeface="+mn-ea"/>
                <a:cs typeface="+mn-cs"/>
              </a:rPr>
              <a:t>Best elasticity for the price </a:t>
            </a:r>
            <a:endParaRPr kumimoji="0" lang="en-US" sz="10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58" name="Rectangle 57">
            <a:extLst>
              <a:ext uri="{FF2B5EF4-FFF2-40B4-BE49-F238E27FC236}">
                <a16:creationId xmlns:a16="http://schemas.microsoft.com/office/drawing/2014/main" id="{35E70F6E-7859-4D3C-963E-3A18E1647B4B}"/>
              </a:ext>
            </a:extLst>
          </p:cNvPr>
          <p:cNvSpPr/>
          <p:nvPr/>
        </p:nvSpPr>
        <p:spPr>
          <a:xfrm>
            <a:off x="7744462" y="6185053"/>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Total Time To Live (TTL) is free</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479830AD-64A0-444D-BDB3-91CFBE5F695E}"/>
              </a:ext>
            </a:extLst>
          </p:cNvPr>
          <p:cNvSpPr/>
          <p:nvPr/>
        </p:nvSpPr>
        <p:spPr>
          <a:xfrm>
            <a:off x="5434780" y="5922297"/>
            <a:ext cx="2070659"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No need to segment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into read and write workloads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w/ unified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and</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normalized throughput currency - RUs</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FA3689A7-E917-4057-9E64-0733257A9CA3}"/>
              </a:ext>
            </a:extLst>
          </p:cNvPr>
          <p:cNvSpPr/>
          <p:nvPr/>
        </p:nvSpPr>
        <p:spPr>
          <a:xfrm>
            <a:off x="7505439" y="5426239"/>
            <a:ext cx="1944841"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Saturation of provisioned capacity via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sub-core</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multiplexing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1" name="Rectangle 60">
            <a:extLst>
              <a:ext uri="{FF2B5EF4-FFF2-40B4-BE49-F238E27FC236}">
                <a16:creationId xmlns:a16="http://schemas.microsoft.com/office/drawing/2014/main" id="{DAC4AA1D-A669-441F-B37D-EFADB8DCA7F0}"/>
              </a:ext>
            </a:extLst>
          </p:cNvPr>
          <p:cNvSpPr/>
          <p:nvPr/>
        </p:nvSpPr>
        <p:spPr>
          <a:xfrm>
            <a:off x="9862457" y="5458785"/>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Deep integration w/ Azure Networking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id="{A7E179EE-16B1-40F8-9548-7B961FB938E8}"/>
              </a:ext>
            </a:extLst>
          </p:cNvPr>
          <p:cNvSpPr/>
          <p:nvPr/>
        </p:nvSpPr>
        <p:spPr>
          <a:xfrm>
            <a:off x="10003341" y="6083060"/>
            <a:ext cx="175340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Enterprise-ready (security, compliance, encryption) at no additional cost </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grpSp>
        <p:nvGrpSpPr>
          <p:cNvPr id="63" name="Group 62">
            <a:extLst>
              <a:ext uri="{FF2B5EF4-FFF2-40B4-BE49-F238E27FC236}">
                <a16:creationId xmlns:a16="http://schemas.microsoft.com/office/drawing/2014/main" id="{B02DDDBA-6FBD-4446-B820-00B5380B92F4}"/>
              </a:ext>
            </a:extLst>
          </p:cNvPr>
          <p:cNvGrpSpPr/>
          <p:nvPr/>
        </p:nvGrpSpPr>
        <p:grpSpPr>
          <a:xfrm>
            <a:off x="6980453" y="4213026"/>
            <a:ext cx="502095" cy="446397"/>
            <a:chOff x="8376458" y="5925518"/>
            <a:chExt cx="1045926" cy="901512"/>
          </a:xfrm>
          <a:noFill/>
        </p:grpSpPr>
        <p:sp>
          <p:nvSpPr>
            <p:cNvPr id="64" name="Star: 4 Points 8">
              <a:extLst>
                <a:ext uri="{FF2B5EF4-FFF2-40B4-BE49-F238E27FC236}">
                  <a16:creationId xmlns:a16="http://schemas.microsoft.com/office/drawing/2014/main" id="{8ECCED33-5DC0-420C-B44C-711BA7205D5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Star: 4 Points 8">
              <a:extLst>
                <a:ext uri="{FF2B5EF4-FFF2-40B4-BE49-F238E27FC236}">
                  <a16:creationId xmlns:a16="http://schemas.microsoft.com/office/drawing/2014/main" id="{3A977897-F8B5-4C3D-8E7F-D9FCB2F7BBD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1F42DB17-E9D0-4826-BF38-C4ED11AC0371}"/>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Oval 9">
              <a:extLst>
                <a:ext uri="{FF2B5EF4-FFF2-40B4-BE49-F238E27FC236}">
                  <a16:creationId xmlns:a16="http://schemas.microsoft.com/office/drawing/2014/main" id="{09808A44-0E94-4D73-A36E-7821D6A6DD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18495163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4FBC-C2D4-4428-882B-D6C31D4515D9}"/>
              </a:ext>
            </a:extLst>
          </p:cNvPr>
          <p:cNvSpPr>
            <a:spLocks noGrp="1"/>
          </p:cNvSpPr>
          <p:nvPr>
            <p:ph type="title"/>
          </p:nvPr>
        </p:nvSpPr>
        <p:spPr>
          <a:xfrm>
            <a:off x="181918" y="260937"/>
            <a:ext cx="5062511" cy="1499616"/>
          </a:xfrm>
        </p:spPr>
        <p:txBody>
          <a:bodyPr vert="horz" lIns="91440" tIns="45720" rIns="91440" bIns="45720" rtlCol="0" anchor="ctr">
            <a:normAutofit/>
          </a:bodyPr>
          <a:lstStyle/>
          <a:p>
            <a:pPr algn="l" defTabSz="914400"/>
            <a:r>
              <a:rPr lang="en-US" sz="4000" kern="1200" cap="none" dirty="0">
                <a:solidFill>
                  <a:srgbClr val="FFFFFF"/>
                </a:solidFill>
                <a:ea typeface="+mj-ea"/>
              </a:rPr>
              <a:t>Azure Cosmos DB</a:t>
            </a:r>
            <a:br>
              <a:rPr lang="en-US" sz="4000" kern="1200" cap="none" dirty="0">
                <a:solidFill>
                  <a:srgbClr val="FFFFFF"/>
                </a:solidFill>
                <a:ea typeface="+mj-ea"/>
              </a:rPr>
            </a:br>
            <a:r>
              <a:rPr lang="en-US" sz="4000" kern="1200" cap="none" dirty="0">
                <a:solidFill>
                  <a:srgbClr val="FFFFFF"/>
                </a:solidFill>
                <a:ea typeface="+mj-ea"/>
              </a:rPr>
              <a:t>Reserved Capacity</a:t>
            </a:r>
          </a:p>
        </p:txBody>
      </p:sp>
      <p:sp>
        <p:nvSpPr>
          <p:cNvPr id="3" name="Text Placeholder 2">
            <a:extLst>
              <a:ext uri="{FF2B5EF4-FFF2-40B4-BE49-F238E27FC236}">
                <a16:creationId xmlns:a16="http://schemas.microsoft.com/office/drawing/2014/main" id="{7469B150-FED2-4C2F-8844-7883CA6E7B15}"/>
              </a:ext>
            </a:extLst>
          </p:cNvPr>
          <p:cNvSpPr>
            <a:spLocks noGrp="1"/>
          </p:cNvSpPr>
          <p:nvPr>
            <p:ph type="body" sz="quarter" idx="10"/>
          </p:nvPr>
        </p:nvSpPr>
        <p:spPr>
          <a:xfrm>
            <a:off x="181918" y="1760553"/>
            <a:ext cx="5081232" cy="3931920"/>
          </a:xfrm>
        </p:spPr>
        <p:txBody>
          <a:bodyPr vert="horz" lIns="91440" tIns="45720" rIns="91440" bIns="45720" rtlCol="0">
            <a:normAutofit/>
          </a:bodyPr>
          <a:lstStyle/>
          <a:p>
            <a:pPr defTabSz="914400">
              <a:lnSpc>
                <a:spcPct val="90000"/>
              </a:lnSpc>
            </a:pPr>
            <a:r>
              <a:rPr lang="en-US" sz="1700" dirty="0">
                <a:solidFill>
                  <a:srgbClr val="FFFFFF"/>
                </a:solidFill>
                <a:latin typeface="+mn-lt"/>
                <a:cs typeface="+mn-cs"/>
              </a:rPr>
              <a:t>Azure Cosmos DB Reserved Capacity helps you save money by pre-paying for one-year or three-years of Cosmos DB capacity allowing you to get a discount on the Cosmos DB resources, e.g., databases, containers (tables/collections/graphs) you use. </a:t>
            </a:r>
          </a:p>
          <a:p>
            <a:pPr defTabSz="914400">
              <a:lnSpc>
                <a:spcPct val="90000"/>
              </a:lnSpc>
            </a:pPr>
            <a:r>
              <a:rPr lang="en-US" sz="1700" dirty="0">
                <a:solidFill>
                  <a:srgbClr val="FFFFFF"/>
                </a:solidFill>
                <a:latin typeface="+mn-lt"/>
                <a:cs typeface="+mn-cs"/>
              </a:rPr>
              <a:t>Azure Cosmos DB Reserved Capacity can significantly reduce your Cosmos DB costs—up to 65 percent on regular prices–with one-year or three-year upfront commitment. </a:t>
            </a:r>
          </a:p>
          <a:p>
            <a:pPr defTabSz="914400">
              <a:lnSpc>
                <a:spcPct val="90000"/>
              </a:lnSpc>
            </a:pPr>
            <a:r>
              <a:rPr lang="en-US" sz="1700" dirty="0">
                <a:solidFill>
                  <a:srgbClr val="FFFFFF"/>
                </a:solidFill>
                <a:latin typeface="+mn-lt"/>
                <a:cs typeface="+mn-cs"/>
              </a:rPr>
              <a:t>Reserved Capacity provides a billing discount and does not affect the runtime state of your Cosmos DB resources.</a:t>
            </a:r>
          </a:p>
          <a:p>
            <a:pPr indent="-228600" defTabSz="914400">
              <a:lnSpc>
                <a:spcPct val="90000"/>
              </a:lnSpc>
              <a:buFont typeface="Arial" panose="020B0604020202020204" pitchFamily="34" charset="0"/>
              <a:buChar char="•"/>
            </a:pPr>
            <a:endParaRPr lang="en-US" sz="1700" dirty="0">
              <a:solidFill>
                <a:srgbClr val="FFFFFF"/>
              </a:solidFill>
              <a:latin typeface="+mn-lt"/>
              <a:cs typeface="+mn-cs"/>
            </a:endParaRPr>
          </a:p>
        </p:txBody>
      </p:sp>
      <p:graphicFrame>
        <p:nvGraphicFramePr>
          <p:cNvPr id="6" name="Table 5">
            <a:extLst>
              <a:ext uri="{FF2B5EF4-FFF2-40B4-BE49-F238E27FC236}">
                <a16:creationId xmlns:a16="http://schemas.microsoft.com/office/drawing/2014/main" id="{082916C3-4D93-4E6E-A127-3A1F216FA79A}"/>
              </a:ext>
            </a:extLst>
          </p:cNvPr>
          <p:cNvGraphicFramePr>
            <a:graphicFrameLocks noGrp="1"/>
          </p:cNvGraphicFramePr>
          <p:nvPr>
            <p:extLst>
              <p:ext uri="{D42A27DB-BD31-4B8C-83A1-F6EECF244321}">
                <p14:modId xmlns:p14="http://schemas.microsoft.com/office/powerpoint/2010/main" val="186019548"/>
              </p:ext>
            </p:extLst>
          </p:nvPr>
        </p:nvGraphicFramePr>
        <p:xfrm>
          <a:off x="6291304" y="640507"/>
          <a:ext cx="4669322" cy="2888650"/>
        </p:xfrm>
        <a:graphic>
          <a:graphicData uri="http://schemas.openxmlformats.org/drawingml/2006/table">
            <a:tbl>
              <a:tblPr firstRow="1" firstCol="1" bandRow="1">
                <a:noFill/>
                <a:tableStyleId>{5C22544A-7EE6-4342-B048-85BDC9FD1C3A}</a:tableStyleId>
              </a:tblPr>
              <a:tblGrid>
                <a:gridCol w="1505634">
                  <a:extLst>
                    <a:ext uri="{9D8B030D-6E8A-4147-A177-3AD203B41FA5}">
                      <a16:colId xmlns:a16="http://schemas.microsoft.com/office/drawing/2014/main" val="1232228675"/>
                    </a:ext>
                  </a:extLst>
                </a:gridCol>
                <a:gridCol w="717776">
                  <a:extLst>
                    <a:ext uri="{9D8B030D-6E8A-4147-A177-3AD203B41FA5}">
                      <a16:colId xmlns:a16="http://schemas.microsoft.com/office/drawing/2014/main" val="3898732442"/>
                    </a:ext>
                  </a:extLst>
                </a:gridCol>
                <a:gridCol w="864068">
                  <a:extLst>
                    <a:ext uri="{9D8B030D-6E8A-4147-A177-3AD203B41FA5}">
                      <a16:colId xmlns:a16="http://schemas.microsoft.com/office/drawing/2014/main" val="1073098866"/>
                    </a:ext>
                  </a:extLst>
                </a:gridCol>
                <a:gridCol w="717776">
                  <a:extLst>
                    <a:ext uri="{9D8B030D-6E8A-4147-A177-3AD203B41FA5}">
                      <a16:colId xmlns:a16="http://schemas.microsoft.com/office/drawing/2014/main" val="3817410430"/>
                    </a:ext>
                  </a:extLst>
                </a:gridCol>
                <a:gridCol w="864068">
                  <a:extLst>
                    <a:ext uri="{9D8B030D-6E8A-4147-A177-3AD203B41FA5}">
                      <a16:colId xmlns:a16="http://schemas.microsoft.com/office/drawing/2014/main" val="237717581"/>
                    </a:ext>
                  </a:extLst>
                </a:gridCol>
              </a:tblGrid>
              <a:tr h="315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 </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1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3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extLst>
                  <a:ext uri="{0D108BD9-81ED-4DB2-BD59-A6C34878D82A}">
                    <a16:rowId xmlns:a16="http://schemas.microsoft.com/office/drawing/2014/main" val="685877820"/>
                  </a:ext>
                </a:extLst>
              </a:tr>
              <a:tr h="552926">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Throughput</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65949622"/>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First 100K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10818947"/>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400K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24899003"/>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2.5M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10328848"/>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Over 3M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21259956"/>
                  </a:ext>
                </a:extLst>
              </a:tr>
            </a:tbl>
          </a:graphicData>
        </a:graphic>
      </p:graphicFrame>
      <p:graphicFrame>
        <p:nvGraphicFramePr>
          <p:cNvPr id="7" name="Table 6">
            <a:extLst>
              <a:ext uri="{FF2B5EF4-FFF2-40B4-BE49-F238E27FC236}">
                <a16:creationId xmlns:a16="http://schemas.microsoft.com/office/drawing/2014/main" id="{7F1C6DF5-F872-46F3-BDFB-70443D293967}"/>
              </a:ext>
            </a:extLst>
          </p:cNvPr>
          <p:cNvGraphicFramePr>
            <a:graphicFrameLocks noGrp="1"/>
          </p:cNvGraphicFramePr>
          <p:nvPr>
            <p:extLst>
              <p:ext uri="{D42A27DB-BD31-4B8C-83A1-F6EECF244321}">
                <p14:modId xmlns:p14="http://schemas.microsoft.com/office/powerpoint/2010/main" val="3595688189"/>
              </p:ext>
            </p:extLst>
          </p:nvPr>
        </p:nvGraphicFramePr>
        <p:xfrm>
          <a:off x="6143281" y="4311310"/>
          <a:ext cx="4874310" cy="2106289"/>
        </p:xfrm>
        <a:graphic>
          <a:graphicData uri="http://schemas.openxmlformats.org/drawingml/2006/table">
            <a:tbl>
              <a:tblPr firstRow="1" firstCol="1" bandRow="1">
                <a:tableStyleId>{5940675A-B579-460E-94D1-54222C63F5DA}</a:tableStyleId>
              </a:tblPr>
              <a:tblGrid>
                <a:gridCol w="927308">
                  <a:extLst>
                    <a:ext uri="{9D8B030D-6E8A-4147-A177-3AD203B41FA5}">
                      <a16:colId xmlns:a16="http://schemas.microsoft.com/office/drawing/2014/main" val="2509708242"/>
                    </a:ext>
                  </a:extLst>
                </a:gridCol>
                <a:gridCol w="915419">
                  <a:extLst>
                    <a:ext uri="{9D8B030D-6E8A-4147-A177-3AD203B41FA5}">
                      <a16:colId xmlns:a16="http://schemas.microsoft.com/office/drawing/2014/main" val="371384804"/>
                    </a:ext>
                  </a:extLst>
                </a:gridCol>
                <a:gridCol w="915419">
                  <a:extLst>
                    <a:ext uri="{9D8B030D-6E8A-4147-A177-3AD203B41FA5}">
                      <a16:colId xmlns:a16="http://schemas.microsoft.com/office/drawing/2014/main" val="2904001647"/>
                    </a:ext>
                  </a:extLst>
                </a:gridCol>
                <a:gridCol w="1058082">
                  <a:extLst>
                    <a:ext uri="{9D8B030D-6E8A-4147-A177-3AD203B41FA5}">
                      <a16:colId xmlns:a16="http://schemas.microsoft.com/office/drawing/2014/main" val="2955896942"/>
                    </a:ext>
                  </a:extLst>
                </a:gridCol>
                <a:gridCol w="1058082">
                  <a:extLst>
                    <a:ext uri="{9D8B030D-6E8A-4147-A177-3AD203B41FA5}">
                      <a16:colId xmlns:a16="http://schemas.microsoft.com/office/drawing/2014/main" val="3352944948"/>
                    </a:ext>
                  </a:extLst>
                </a:gridCol>
              </a:tblGrid>
              <a:tr h="201333">
                <a:tc>
                  <a:txBody>
                    <a:bodyPr/>
                    <a:lstStyle/>
                    <a:p>
                      <a:pPr marL="0" marR="0">
                        <a:lnSpc>
                          <a:spcPct val="107000"/>
                        </a:lnSpc>
                        <a:spcBef>
                          <a:spcPts val="0"/>
                        </a:spcBef>
                        <a:spcAft>
                          <a:spcPts val="800"/>
                        </a:spcAft>
                      </a:pPr>
                      <a:r>
                        <a:rPr lang="en-US" sz="900" b="1" dirty="0">
                          <a:effectLst/>
                        </a:rPr>
                        <a:t>Amount</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12851443"/>
                  </a:ext>
                </a:extLst>
              </a:tr>
              <a:tr h="201333">
                <a:tc>
                  <a:txBody>
                    <a:bodyPr/>
                    <a:lstStyle/>
                    <a:p>
                      <a:pPr marL="0" marR="0">
                        <a:lnSpc>
                          <a:spcPct val="107000"/>
                        </a:lnSpc>
                        <a:spcBef>
                          <a:spcPts val="0"/>
                        </a:spcBef>
                        <a:spcAft>
                          <a:spcPts val="800"/>
                        </a:spcAft>
                      </a:pPr>
                      <a:r>
                        <a:rPr lang="en-US" sz="900" dirty="0">
                          <a:effectLst/>
                        </a:rPr>
                        <a:t>100,000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548800879"/>
                  </a:ext>
                </a:extLst>
              </a:tr>
              <a:tr h="201333">
                <a:tc>
                  <a:txBody>
                    <a:bodyPr/>
                    <a:lstStyle/>
                    <a:p>
                      <a:pPr marL="0" marR="0">
                        <a:lnSpc>
                          <a:spcPct val="107000"/>
                        </a:lnSpc>
                        <a:spcBef>
                          <a:spcPts val="0"/>
                        </a:spcBef>
                        <a:spcAft>
                          <a:spcPts val="800"/>
                        </a:spcAft>
                      </a:pPr>
                      <a:r>
                        <a:rPr lang="en-US" sz="900" dirty="0">
                          <a:effectLst/>
                        </a:rPr>
                        <a:t>500,000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333549154"/>
                  </a:ext>
                </a:extLst>
              </a:tr>
              <a:tr h="201333">
                <a:tc>
                  <a:txBody>
                    <a:bodyPr/>
                    <a:lstStyle/>
                    <a:p>
                      <a:pPr marL="0" marR="0">
                        <a:lnSpc>
                          <a:spcPct val="107000"/>
                        </a:lnSpc>
                        <a:spcBef>
                          <a:spcPts val="0"/>
                        </a:spcBef>
                        <a:spcAft>
                          <a:spcPts val="800"/>
                        </a:spcAft>
                      </a:pPr>
                      <a:r>
                        <a:rPr lang="en-US" sz="900" dirty="0">
                          <a:effectLst/>
                        </a:rPr>
                        <a:t>1,000,000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27.00%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32.00%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44.50%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77616370"/>
                  </a:ext>
                </a:extLst>
              </a:tr>
              <a:tr h="201333">
                <a:tc>
                  <a:txBody>
                    <a:bodyPr/>
                    <a:lstStyle/>
                    <a:p>
                      <a:pPr marL="0" marR="0">
                        <a:lnSpc>
                          <a:spcPct val="107000"/>
                        </a:lnSpc>
                        <a:spcBef>
                          <a:spcPts val="0"/>
                        </a:spcBef>
                        <a:spcAft>
                          <a:spcPts val="800"/>
                        </a:spcAft>
                      </a:pPr>
                      <a:r>
                        <a:rPr lang="en-US" sz="900" dirty="0">
                          <a:effectLst/>
                        </a:rPr>
                        <a:t>2,000,000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28.50%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33.50%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35791685"/>
                  </a:ext>
                </a:extLst>
              </a:tr>
              <a:tr h="201333">
                <a:tc>
                  <a:txBody>
                    <a:bodyPr/>
                    <a:lstStyle/>
                    <a:p>
                      <a:pPr marL="0" marR="0">
                        <a:lnSpc>
                          <a:spcPct val="107000"/>
                        </a:lnSpc>
                        <a:spcBef>
                          <a:spcPts val="0"/>
                        </a:spcBef>
                        <a:spcAft>
                          <a:spcPts val="800"/>
                        </a:spcAft>
                      </a:pPr>
                      <a:r>
                        <a:rPr lang="en-US" sz="900" dirty="0">
                          <a:effectLst/>
                        </a:rPr>
                        <a:t>3,000,000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030654210"/>
                  </a:ext>
                </a:extLst>
              </a:tr>
              <a:tr h="201333">
                <a:tc>
                  <a:txBody>
                    <a:bodyPr/>
                    <a:lstStyle/>
                    <a:p>
                      <a:pPr marL="0" marR="0">
                        <a:lnSpc>
                          <a:spcPct val="107000"/>
                        </a:lnSpc>
                        <a:spcBef>
                          <a:spcPts val="0"/>
                        </a:spcBef>
                        <a:spcAft>
                          <a:spcPts val="800"/>
                        </a:spcAft>
                      </a:pPr>
                      <a:r>
                        <a:rPr lang="en-US" sz="900" dirty="0">
                          <a:effectLst/>
                        </a:rPr>
                        <a:t>5,000,000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49.90%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84941137"/>
                  </a:ext>
                </a:extLst>
              </a:tr>
              <a:tr h="201333">
                <a:tc>
                  <a:txBody>
                    <a:bodyPr/>
                    <a:lstStyle/>
                    <a:p>
                      <a:pPr marL="0" marR="0">
                        <a:lnSpc>
                          <a:spcPct val="107000"/>
                        </a:lnSpc>
                        <a:spcBef>
                          <a:spcPts val="0"/>
                        </a:spcBef>
                        <a:spcAft>
                          <a:spcPts val="800"/>
                        </a:spcAft>
                      </a:pPr>
                      <a:r>
                        <a:rPr lang="en-US" sz="900" dirty="0">
                          <a:effectLst/>
                        </a:rPr>
                        <a:t>10,000,000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45.20%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59.95%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903208541"/>
                  </a:ext>
                </a:extLst>
              </a:tr>
              <a:tr h="201333">
                <a:tc>
                  <a:txBody>
                    <a:bodyPr/>
                    <a:lstStyle/>
                    <a:p>
                      <a:pPr marL="0" marR="0">
                        <a:lnSpc>
                          <a:spcPct val="107000"/>
                        </a:lnSpc>
                        <a:spcBef>
                          <a:spcPts val="0"/>
                        </a:spcBef>
                        <a:spcAft>
                          <a:spcPts val="800"/>
                        </a:spcAft>
                      </a:pPr>
                      <a:r>
                        <a:rPr lang="en-US" sz="900" dirty="0">
                          <a:effectLst/>
                        </a:rPr>
                        <a:t>20,000,000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57.48%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62.48%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261309869"/>
                  </a:ext>
                </a:extLst>
              </a:tr>
              <a:tr h="201333">
                <a:tc>
                  <a:txBody>
                    <a:bodyPr/>
                    <a:lstStyle/>
                    <a:p>
                      <a:pPr marL="0" marR="0">
                        <a:lnSpc>
                          <a:spcPct val="107000"/>
                        </a:lnSpc>
                        <a:spcBef>
                          <a:spcPts val="0"/>
                        </a:spcBef>
                        <a:spcAft>
                          <a:spcPts val="800"/>
                        </a:spcAft>
                      </a:pPr>
                      <a:r>
                        <a:rPr lang="en-US" sz="900" dirty="0">
                          <a:effectLst/>
                        </a:rPr>
                        <a:t>30,000,000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58.32%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63.32%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082621335"/>
                  </a:ext>
                </a:extLst>
              </a:tr>
            </a:tbl>
          </a:graphicData>
        </a:graphic>
      </p:graphicFrame>
      <p:sp>
        <p:nvSpPr>
          <p:cNvPr id="12" name="Rectangle 11">
            <a:extLst>
              <a:ext uri="{FF2B5EF4-FFF2-40B4-BE49-F238E27FC236}">
                <a16:creationId xmlns:a16="http://schemas.microsoft.com/office/drawing/2014/main" id="{8765611E-ECB2-4AAB-85B8-2757A5D1FD24}"/>
              </a:ext>
            </a:extLst>
          </p:cNvPr>
          <p:cNvSpPr/>
          <p:nvPr/>
        </p:nvSpPr>
        <p:spPr>
          <a:xfrm>
            <a:off x="6105361" y="3953704"/>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Effective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10" name="Rectangle 9">
            <a:extLst>
              <a:ext uri="{FF2B5EF4-FFF2-40B4-BE49-F238E27FC236}">
                <a16:creationId xmlns:a16="http://schemas.microsoft.com/office/drawing/2014/main" id="{F8B1DAAB-E398-4103-BEB6-875D1632BCD8}"/>
              </a:ext>
            </a:extLst>
          </p:cNvPr>
          <p:cNvSpPr/>
          <p:nvPr/>
        </p:nvSpPr>
        <p:spPr>
          <a:xfrm>
            <a:off x="6086640" y="260937"/>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Marginal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909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dirty="0"/>
              <a:t>Cosmos DB Provisioned Throughput FAQ</a:t>
            </a:r>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970865"/>
          </a:xfrm>
        </p:spPr>
        <p:txBody>
          <a:bodyPr/>
          <a:lstStyle/>
          <a:p>
            <a:r>
              <a:rPr lang="en-US" sz="1400" dirty="0"/>
              <a:t>Is my bill dependent on how much provisioned throughput I consume?</a:t>
            </a:r>
          </a:p>
          <a:p>
            <a:r>
              <a:rPr lang="en-US" sz="1400" b="0" i="1" dirty="0"/>
              <a:t>	No, your bill is based on provisioned throughput, not consumed throughput. Therefore, your bill is predictable. If you provision, say, 1000 RU’s you know you will be billed for exactly that amount.</a:t>
            </a:r>
          </a:p>
          <a:p>
            <a:endParaRPr lang="en-US" sz="1400" b="0" dirty="0"/>
          </a:p>
          <a:p>
            <a:r>
              <a:rPr lang="en-US" sz="1400" dirty="0"/>
              <a:t>Is it possible to scale provisioned throughput?</a:t>
            </a:r>
          </a:p>
          <a:p>
            <a:r>
              <a:rPr lang="en-US" sz="1400" b="0" dirty="0"/>
              <a:t>	</a:t>
            </a:r>
            <a:r>
              <a:rPr lang="en-US" sz="1400" b="0" i="1" dirty="0"/>
              <a:t>Yes, it is easily to scale provisioned throughput through the portal, Azure CLI, or </a:t>
            </a:r>
            <a:r>
              <a:rPr lang="en-US" sz="1400" b="0" i="1" dirty="0" err="1"/>
              <a:t>sdk’s</a:t>
            </a:r>
            <a:r>
              <a:rPr lang="en-US" sz="1400" b="0" i="1" dirty="0"/>
              <a:t>. You are only billed for the peak throughput that you provision during each hour.</a:t>
            </a:r>
            <a:endParaRPr lang="en-US" sz="1400" b="0" dirty="0"/>
          </a:p>
          <a:p>
            <a:endParaRPr lang="en-US" sz="1400" dirty="0"/>
          </a:p>
          <a:p>
            <a:r>
              <a:rPr lang="en-US" sz="1400" dirty="0"/>
              <a:t>How does Cosmos DB geo-replication affect pricing?</a:t>
            </a:r>
          </a:p>
          <a:p>
            <a:r>
              <a:rPr lang="en-US" sz="1400" b="0" dirty="0"/>
              <a:t>	</a:t>
            </a:r>
            <a:r>
              <a:rPr lang="en-US" sz="1400" b="0" i="1" dirty="0"/>
              <a:t>When you geo-replicate Cosmos DB accounts to additional regions, we have a full copy of your data (storage as well as RU’s) in each region. Therefore, you are billed for the total storage and provisioned RU’s across all regions. More information is here: </a:t>
            </a:r>
            <a:r>
              <a:rPr lang="en-US" sz="1400" b="0" dirty="0">
                <a:hlinkClick r:id="rId2"/>
              </a:rPr>
              <a:t>https://azure.microsoft.com/en-us/pricing/details/cosmos-db/</a:t>
            </a:r>
            <a:endParaRPr lang="en-US" sz="1400" b="0" dirty="0"/>
          </a:p>
          <a:p>
            <a:endParaRPr lang="en-US" sz="1400" dirty="0"/>
          </a:p>
          <a:p>
            <a:r>
              <a:rPr lang="en-US" sz="1400" dirty="0"/>
              <a:t>I have a lot of collections and it’s very expensive. How can I reduce costs?</a:t>
            </a:r>
          </a:p>
          <a:p>
            <a:r>
              <a:rPr lang="en-US" sz="1400" b="0" dirty="0"/>
              <a:t>	</a:t>
            </a:r>
            <a:r>
              <a:rPr lang="en-US" sz="1400" b="0" i="1" dirty="0"/>
              <a:t>Cosmos DB gives you options to set throughput at either the database or container/collection level. You can simply provision throughput for a database and have this throughput shared among all selected collections within the database</a:t>
            </a:r>
            <a:endParaRPr lang="en-US" sz="1400" b="0" dirty="0"/>
          </a:p>
          <a:p>
            <a:endParaRPr lang="en-US" dirty="0"/>
          </a:p>
          <a:p>
            <a:endParaRPr lang="en-US" dirty="0"/>
          </a:p>
        </p:txBody>
      </p:sp>
    </p:spTree>
    <p:extLst>
      <p:ext uri="{BB962C8B-B14F-4D97-AF65-F5344CB8AC3E}">
        <p14:creationId xmlns:p14="http://schemas.microsoft.com/office/powerpoint/2010/main" val="39310844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40548808-205D-449B-B942-F61864173731}"/>
              </a:ext>
            </a:extLst>
          </p:cNvPr>
          <p:cNvSpPr txBox="1">
            <a:spLocks/>
          </p:cNvSpPr>
          <p:nvPr/>
        </p:nvSpPr>
        <p:spPr>
          <a:xfrm>
            <a:off x="393031" y="131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支払いモデル</a:t>
            </a:r>
            <a:endParaRPr lang="en-US" sz="4000" dirty="0">
              <a:latin typeface="Arial" panose="020B060402020202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585E87FA-299F-4DD2-958B-839ADEFB7BB6}"/>
              </a:ext>
            </a:extLst>
          </p:cNvPr>
          <p:cNvSpPr txBox="1">
            <a:spLocks/>
          </p:cNvSpPr>
          <p:nvPr/>
        </p:nvSpPr>
        <p:spPr>
          <a:xfrm>
            <a:off x="393031" y="1417359"/>
            <a:ext cx="10515600" cy="50323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データベース操作</a:t>
            </a:r>
            <a:endParaRPr lang="en-US" altLang="ja-JP" sz="2400" dirty="0"/>
          </a:p>
          <a:p>
            <a:r>
              <a:rPr lang="ja-JP" altLang="en-US" sz="2400" dirty="0"/>
              <a:t>プロビジョニング済みスループット</a:t>
            </a:r>
            <a:endParaRPr lang="en-US" altLang="ja-JP" sz="2400" dirty="0"/>
          </a:p>
          <a:p>
            <a:pPr lvl="1"/>
            <a:r>
              <a:rPr lang="ja-JP" altLang="en-US" sz="2000" dirty="0"/>
              <a:t>レイテンシ保証がある秒単位での課金</a:t>
            </a:r>
            <a:endParaRPr lang="en-US" altLang="ja-JP" sz="2000" dirty="0"/>
          </a:p>
          <a:p>
            <a:r>
              <a:rPr lang="ja-JP" altLang="en-US" sz="2400" dirty="0"/>
              <a:t>サーバーレス</a:t>
            </a:r>
            <a:endParaRPr lang="en-US" altLang="ja-JP" sz="2400" dirty="0"/>
          </a:p>
          <a:p>
            <a:pPr lvl="1"/>
            <a:r>
              <a:rPr lang="ja-JP" altLang="en-US" sz="2000" dirty="0"/>
              <a:t>レイテンシ保証がない</a:t>
            </a:r>
            <a:r>
              <a:rPr lang="en-US" altLang="ja-JP" sz="2000" dirty="0"/>
              <a:t>RU</a:t>
            </a:r>
            <a:r>
              <a:rPr lang="ja-JP" altLang="en-US" sz="2000" dirty="0"/>
              <a:t>単位での課金</a:t>
            </a:r>
            <a:endParaRPr lang="en-US" altLang="ja-JP" sz="2000" dirty="0"/>
          </a:p>
          <a:p>
            <a:r>
              <a:rPr lang="ja-JP" altLang="en-US" sz="2400" dirty="0"/>
              <a:t>仮想コア／ノード</a:t>
            </a:r>
            <a:endParaRPr lang="en-US" altLang="ja-JP" sz="2400" dirty="0"/>
          </a:p>
          <a:p>
            <a:pPr lvl="1"/>
            <a:r>
              <a:rPr lang="en-US" altLang="ja-JP" sz="2000" dirty="0"/>
              <a:t>Azure</a:t>
            </a:r>
            <a:r>
              <a:rPr lang="ja-JP" altLang="en-US" sz="2000" dirty="0"/>
              <a:t> </a:t>
            </a:r>
            <a:r>
              <a:rPr lang="en-US" altLang="ja-JP" sz="2000" dirty="0"/>
              <a:t>Cosmos</a:t>
            </a:r>
            <a:r>
              <a:rPr lang="ja-JP" altLang="en-US" sz="2000" dirty="0"/>
              <a:t> </a:t>
            </a:r>
            <a:r>
              <a:rPr lang="en-US" altLang="ja-JP" sz="2000" dirty="0"/>
              <a:t>DB</a:t>
            </a:r>
            <a:r>
              <a:rPr lang="ja-JP" altLang="en-US" sz="2000" dirty="0"/>
              <a:t> </a:t>
            </a:r>
            <a:r>
              <a:rPr lang="en-US" altLang="ja-JP" sz="2000" dirty="0"/>
              <a:t>for PostgreSQL</a:t>
            </a:r>
            <a:r>
              <a:rPr lang="ja-JP" altLang="en-US" sz="2000" dirty="0"/>
              <a:t>での料金体系</a:t>
            </a:r>
            <a:endParaRPr lang="en-US" altLang="ja-JP" sz="2000" dirty="0"/>
          </a:p>
          <a:p>
            <a:pPr marL="0" indent="0">
              <a:buNone/>
            </a:pPr>
            <a:r>
              <a:rPr lang="ja-JP" altLang="en-US" sz="2400" dirty="0"/>
              <a:t>ストレージ</a:t>
            </a:r>
            <a:endParaRPr lang="en-US" altLang="ja-JP" sz="2400" dirty="0"/>
          </a:p>
          <a:p>
            <a:r>
              <a:rPr lang="ja-JP" altLang="en-US" sz="2400" dirty="0"/>
              <a:t>トランザクションストレージ</a:t>
            </a:r>
            <a:endParaRPr lang="en-US" altLang="ja-JP" sz="2400" dirty="0"/>
          </a:p>
          <a:p>
            <a:r>
              <a:rPr lang="ja-JP" altLang="en-US" sz="2400" dirty="0"/>
              <a:t>分析ストレージ</a:t>
            </a:r>
            <a:endParaRPr lang="en-US" altLang="ja-JP" sz="2400" dirty="0"/>
          </a:p>
          <a:p>
            <a:r>
              <a:rPr lang="ja-JP" altLang="en-US" sz="2400" dirty="0"/>
              <a:t>バックアップ</a:t>
            </a:r>
            <a:endParaRPr lang="en-US" altLang="ja-JP" sz="2400" dirty="0"/>
          </a:p>
          <a:p>
            <a:pPr marL="0" indent="0">
              <a:buNone/>
            </a:pPr>
            <a:r>
              <a:rPr lang="ja-JP" altLang="en-US" sz="2400" dirty="0"/>
              <a:t>（ストレージコストは使用するリージョン数で乗算されます）</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endParaRPr lang="en-US" sz="2400" dirty="0"/>
          </a:p>
          <a:p>
            <a:endParaRPr lang="en-US" sz="2400" dirty="0"/>
          </a:p>
          <a:p>
            <a:pPr marL="0" indent="0">
              <a:buFont typeface="Arial" panose="020B0604020202020204" pitchFamily="34" charse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900" dirty="0"/>
          </a:p>
          <a:p>
            <a:pPr marL="0" indent="0">
              <a:buFont typeface="Arial" panose="020B0604020202020204" pitchFamily="34" charset="0"/>
              <a:buNone/>
            </a:pPr>
            <a:endParaRPr lang="en-US" sz="2400" dirty="0"/>
          </a:p>
        </p:txBody>
      </p:sp>
      <p:sp>
        <p:nvSpPr>
          <p:cNvPr id="54" name="TextBox 53">
            <a:extLst>
              <a:ext uri="{FF2B5EF4-FFF2-40B4-BE49-F238E27FC236}">
                <a16:creationId xmlns:a16="http://schemas.microsoft.com/office/drawing/2014/main" id="{628FF00F-830B-4FFF-9E79-6100A0A8AE43}"/>
              </a:ext>
            </a:extLst>
          </p:cNvPr>
          <p:cNvSpPr txBox="1"/>
          <p:nvPr/>
        </p:nvSpPr>
        <p:spPr>
          <a:xfrm>
            <a:off x="6184060" y="6449734"/>
            <a:ext cx="5889241" cy="276999"/>
          </a:xfrm>
          <a:prstGeom prst="rect">
            <a:avLst/>
          </a:prstGeom>
          <a:noFill/>
        </p:spPr>
        <p:txBody>
          <a:bodyPr wrap="none" rtlCol="0">
            <a:spAutoFit/>
          </a:bodyPr>
          <a:lstStyle/>
          <a:p>
            <a:r>
              <a:rPr lang="en-US" sz="1200" dirty="0"/>
              <a:t>* </a:t>
            </a:r>
            <a:r>
              <a:rPr lang="ja-JP" altLang="en-US" sz="1200" dirty="0"/>
              <a:t>最新の価格は右記リンクから</a:t>
            </a:r>
            <a:r>
              <a:rPr lang="en-US" sz="1200" dirty="0"/>
              <a:t>: </a:t>
            </a:r>
            <a:r>
              <a:rPr lang="en-US" sz="1200" dirty="0">
                <a:hlinkClick r:id="rId3"/>
              </a:rPr>
              <a:t>https://azure.microsoft.com/pricing/details/cosmos-db/</a:t>
            </a:r>
            <a:endParaRPr lang="en-US" sz="1200" dirty="0"/>
          </a:p>
        </p:txBody>
      </p:sp>
    </p:spTree>
    <p:extLst>
      <p:ext uri="{BB962C8B-B14F-4D97-AF65-F5344CB8AC3E}">
        <p14:creationId xmlns:p14="http://schemas.microsoft.com/office/powerpoint/2010/main" val="41454937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要求ユニット</a:t>
            </a:r>
            <a:r>
              <a:rPr lang="en-US" altLang="ja-JP" dirty="0">
                <a:latin typeface="Arial" panose="020B0604020202020204" pitchFamily="34" charset="0"/>
                <a:cs typeface="Arial" panose="020B0604020202020204" pitchFamily="34" charset="0"/>
              </a:rPr>
              <a:t>(RU)</a:t>
            </a:r>
            <a:endParaRPr lang="en-US" dirty="0">
              <a:latin typeface="Arial" panose="020B0604020202020204" pitchFamily="34" charset="0"/>
              <a:cs typeface="Arial" panose="020B0604020202020204" pitchFamily="34" charset="0"/>
            </a:endParaRPr>
          </a:p>
        </p:txBody>
      </p:sp>
      <p:sp>
        <p:nvSpPr>
          <p:cNvPr id="2" name="Text Placeholder 1">
            <a:extLst>
              <a:ext uri="{FF2B5EF4-FFF2-40B4-BE49-F238E27FC236}">
                <a16:creationId xmlns:a16="http://schemas.microsoft.com/office/drawing/2014/main" id="{DE18218A-CF73-4227-81AE-3C1AA6CC647D}"/>
              </a:ext>
            </a:extLst>
          </p:cNvPr>
          <p:cNvSpPr>
            <a:spLocks noGrp="1"/>
          </p:cNvSpPr>
          <p:nvPr>
            <p:ph type="body" sz="quarter" idx="11"/>
          </p:nvPr>
        </p:nvSpPr>
        <p:spPr>
          <a:xfrm>
            <a:off x="269873" y="1584156"/>
            <a:ext cx="10731127" cy="5816977"/>
          </a:xfrm>
        </p:spPr>
        <p:txBody>
          <a:bodyPr vert="horz" wrap="square" lIns="146304" tIns="91440" rIns="146304" bIns="91440" rtlCol="0" anchor="t">
            <a:spAutoFit/>
          </a:bodyPr>
          <a:lstStyle/>
          <a:p>
            <a:pPr marL="0" lvl="1" indent="0">
              <a:lnSpc>
                <a:spcPct val="200000"/>
              </a:lnSpc>
              <a:buNone/>
            </a:pPr>
            <a:r>
              <a:rPr lang="ja-JP" altLang="en-US" sz="2400" b="1" dirty="0"/>
              <a:t>要求ユニット</a:t>
            </a:r>
            <a:r>
              <a:rPr lang="en-US" sz="2400" b="1" dirty="0"/>
              <a:t>(RUs) </a:t>
            </a:r>
            <a:r>
              <a:rPr lang="ja-JP" altLang="en-US" sz="2400" b="1" dirty="0"/>
              <a:t>はリクエストを基準にした課金単位</a:t>
            </a:r>
            <a:endParaRPr lang="en-US" sz="2400" b="1" dirty="0"/>
          </a:p>
          <a:p>
            <a:pPr marL="0" lvl="1" indent="0">
              <a:lnSpc>
                <a:spcPct val="200000"/>
              </a:lnSpc>
              <a:buNone/>
            </a:pPr>
            <a:endParaRPr lang="en-US" sz="2000" dirty="0"/>
          </a:p>
          <a:p>
            <a:pPr marL="0" lvl="1" indent="0">
              <a:lnSpc>
                <a:spcPct val="200000"/>
              </a:lnSpc>
              <a:buNone/>
            </a:pPr>
            <a:endParaRPr lang="en-US" sz="2000" dirty="0"/>
          </a:p>
          <a:p>
            <a:pPr marL="0" lvl="1" indent="0">
              <a:lnSpc>
                <a:spcPct val="200000"/>
              </a:lnSpc>
              <a:buNone/>
            </a:pPr>
            <a:endParaRPr lang="en-US" sz="2000" dirty="0"/>
          </a:p>
          <a:p>
            <a:pPr marL="0" lvl="1" indent="0">
              <a:lnSpc>
                <a:spcPct val="200000"/>
              </a:lnSpc>
              <a:buNone/>
            </a:pPr>
            <a:endParaRPr lang="en-US" sz="2000" dirty="0"/>
          </a:p>
          <a:p>
            <a:pPr marL="0" lvl="1" indent="0">
              <a:lnSpc>
                <a:spcPct val="200000"/>
              </a:lnSpc>
              <a:buNone/>
            </a:pPr>
            <a:r>
              <a:rPr lang="en-US" altLang="ja-JP" sz="2000" dirty="0"/>
              <a:t>Cosmos</a:t>
            </a:r>
            <a:r>
              <a:rPr lang="ja-JP" altLang="en-US" sz="2000" dirty="0"/>
              <a:t> </a:t>
            </a:r>
            <a:r>
              <a:rPr lang="en-US" altLang="ja-JP" sz="2000" dirty="0"/>
              <a:t>DB</a:t>
            </a:r>
            <a:r>
              <a:rPr lang="ja-JP" altLang="en-US" sz="2000" dirty="0"/>
              <a:t>ではリクエストの処理に使用されるリソースは抽象化されています。</a:t>
            </a:r>
            <a:br>
              <a:rPr lang="en-US" altLang="ja-JP" sz="2000" dirty="0"/>
            </a:br>
            <a:endParaRPr lang="en-US" sz="1800" dirty="0"/>
          </a:p>
          <a:p>
            <a:pPr marL="0" lvl="1" indent="0">
              <a:buNone/>
            </a:pPr>
            <a:endParaRPr lang="en-US" sz="2000" dirty="0"/>
          </a:p>
        </p:txBody>
      </p:sp>
      <p:grpSp>
        <p:nvGrpSpPr>
          <p:cNvPr id="115" name="Group 114">
            <a:extLst>
              <a:ext uri="{FF2B5EF4-FFF2-40B4-BE49-F238E27FC236}">
                <a16:creationId xmlns:a16="http://schemas.microsoft.com/office/drawing/2014/main" id="{52F66C7B-656A-41A8-90F1-406DF1351BDB}"/>
              </a:ext>
            </a:extLst>
          </p:cNvPr>
          <p:cNvGrpSpPr/>
          <p:nvPr/>
        </p:nvGrpSpPr>
        <p:grpSpPr>
          <a:xfrm>
            <a:off x="471000" y="2934000"/>
            <a:ext cx="3758850" cy="2113380"/>
            <a:chOff x="7676376" y="2825676"/>
            <a:chExt cx="3220224" cy="1810543"/>
          </a:xfrm>
        </p:grpSpPr>
        <p:sp>
          <p:nvSpPr>
            <p:cNvPr id="8" name="Rectangle 7">
              <a:extLst>
                <a:ext uri="{FF2B5EF4-FFF2-40B4-BE49-F238E27FC236}">
                  <a16:creationId xmlns:a16="http://schemas.microsoft.com/office/drawing/2014/main" id="{4D97A3E9-70BB-4577-BD7B-6D5B96533858}"/>
                </a:ext>
              </a:extLst>
            </p:cNvPr>
            <p:cNvSpPr/>
            <p:nvPr/>
          </p:nvSpPr>
          <p:spPr bwMode="auto">
            <a:xfrm>
              <a:off x="7676376" y="2825676"/>
              <a:ext cx="3220224" cy="181054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 name="Group 8">
              <a:extLst>
                <a:ext uri="{FF2B5EF4-FFF2-40B4-BE49-F238E27FC236}">
                  <a16:creationId xmlns:a16="http://schemas.microsoft.com/office/drawing/2014/main" id="{998E0F96-866E-49EF-A708-6FF68D0DE59A}"/>
                </a:ext>
              </a:extLst>
            </p:cNvPr>
            <p:cNvGrpSpPr/>
            <p:nvPr/>
          </p:nvGrpSpPr>
          <p:grpSpPr>
            <a:xfrm>
              <a:off x="9014652" y="3100601"/>
              <a:ext cx="543672" cy="981217"/>
              <a:chOff x="8093565" y="5216419"/>
              <a:chExt cx="402639" cy="726681"/>
            </a:xfrm>
            <a:noFill/>
          </p:grpSpPr>
          <p:grpSp>
            <p:nvGrpSpPr>
              <p:cNvPr id="73" name="Group 72">
                <a:extLst>
                  <a:ext uri="{FF2B5EF4-FFF2-40B4-BE49-F238E27FC236}">
                    <a16:creationId xmlns:a16="http://schemas.microsoft.com/office/drawing/2014/main" id="{06991D87-3BFE-410C-997F-289A46F1447E}"/>
                  </a:ext>
                </a:extLst>
              </p:cNvPr>
              <p:cNvGrpSpPr/>
              <p:nvPr/>
            </p:nvGrpSpPr>
            <p:grpSpPr>
              <a:xfrm>
                <a:off x="8093565" y="5701815"/>
                <a:ext cx="402639" cy="119935"/>
                <a:chOff x="551886" y="4945335"/>
                <a:chExt cx="508602" cy="151498"/>
              </a:xfrm>
              <a:grpFill/>
            </p:grpSpPr>
            <p:sp>
              <p:nvSpPr>
                <p:cNvPr id="82" name="Rectangle 81">
                  <a:extLst>
                    <a:ext uri="{FF2B5EF4-FFF2-40B4-BE49-F238E27FC236}">
                      <a16:creationId xmlns:a16="http://schemas.microsoft.com/office/drawing/2014/main" id="{96DE77BE-37F0-4D8F-A18C-88C5CC13CDF8}"/>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5562C214-B36F-4D17-832F-0C572F81C844}"/>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54E40462-0D0F-4056-A5E9-6E7E8BD35F08}"/>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F039A61D-B05B-4DE0-993E-295E34EC197F}"/>
                  </a:ext>
                </a:extLst>
              </p:cNvPr>
              <p:cNvGrpSpPr/>
              <p:nvPr/>
            </p:nvGrpSpPr>
            <p:grpSpPr>
              <a:xfrm>
                <a:off x="8093565" y="5823165"/>
                <a:ext cx="402639" cy="119935"/>
                <a:chOff x="551886" y="4945335"/>
                <a:chExt cx="508602" cy="151498"/>
              </a:xfrm>
              <a:grpFill/>
            </p:grpSpPr>
            <p:sp>
              <p:nvSpPr>
                <p:cNvPr id="79" name="Rectangle 78">
                  <a:extLst>
                    <a:ext uri="{FF2B5EF4-FFF2-40B4-BE49-F238E27FC236}">
                      <a16:creationId xmlns:a16="http://schemas.microsoft.com/office/drawing/2014/main" id="{7DFD70D5-7D98-4F64-AED6-B3BF1EC94806}"/>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id="{CC8D7F90-5F36-428E-A61D-EB3DA09784BE}"/>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E3CA9916-2599-41DF-8B04-37146B38B3A4}"/>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5E425869-0E77-4805-BB3D-4CE867831022}"/>
                  </a:ext>
                </a:extLst>
              </p:cNvPr>
              <p:cNvGrpSpPr/>
              <p:nvPr/>
            </p:nvGrpSpPr>
            <p:grpSpPr>
              <a:xfrm>
                <a:off x="8093565" y="5580466"/>
                <a:ext cx="402639" cy="119935"/>
                <a:chOff x="551886" y="4945335"/>
                <a:chExt cx="508602" cy="151498"/>
              </a:xfrm>
              <a:grpFill/>
            </p:grpSpPr>
            <p:sp>
              <p:nvSpPr>
                <p:cNvPr id="76" name="Rectangle 75">
                  <a:extLst>
                    <a:ext uri="{FF2B5EF4-FFF2-40B4-BE49-F238E27FC236}">
                      <a16:creationId xmlns:a16="http://schemas.microsoft.com/office/drawing/2014/main" id="{74E79C77-A8CE-4ECF-A298-4D50F63766F2}"/>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1004494B-E85B-47FC-BACB-45E43B0172B5}"/>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BC045A46-9A58-47A7-93BF-A888904C2403}"/>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2698B33-E01E-4116-8A92-086A2643F893}"/>
                  </a:ext>
                </a:extLst>
              </p:cNvPr>
              <p:cNvGrpSpPr/>
              <p:nvPr/>
            </p:nvGrpSpPr>
            <p:grpSpPr>
              <a:xfrm>
                <a:off x="8093565" y="5337768"/>
                <a:ext cx="402639" cy="119935"/>
                <a:chOff x="551886" y="4945335"/>
                <a:chExt cx="508602" cy="151498"/>
              </a:xfrm>
              <a:grpFill/>
            </p:grpSpPr>
            <p:sp>
              <p:nvSpPr>
                <p:cNvPr id="95" name="Rectangle 94">
                  <a:extLst>
                    <a:ext uri="{FF2B5EF4-FFF2-40B4-BE49-F238E27FC236}">
                      <a16:creationId xmlns:a16="http://schemas.microsoft.com/office/drawing/2014/main" id="{D43A89E9-DB27-469D-99DC-32E6A9DF710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B85BBF86-2969-449D-A5FB-6F8CFB50F7B3}"/>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35E5AB48-0648-4A02-B048-0D2298C4652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E9D15DF1-D6B5-4E43-8E08-D3C40FDB45D9}"/>
                  </a:ext>
                </a:extLst>
              </p:cNvPr>
              <p:cNvGrpSpPr/>
              <p:nvPr/>
            </p:nvGrpSpPr>
            <p:grpSpPr>
              <a:xfrm>
                <a:off x="8093565" y="5459117"/>
                <a:ext cx="402639" cy="119935"/>
                <a:chOff x="551886" y="4945335"/>
                <a:chExt cx="508602" cy="151498"/>
              </a:xfrm>
              <a:grpFill/>
            </p:grpSpPr>
            <p:sp>
              <p:nvSpPr>
                <p:cNvPr id="92" name="Rectangle 91">
                  <a:extLst>
                    <a:ext uri="{FF2B5EF4-FFF2-40B4-BE49-F238E27FC236}">
                      <a16:creationId xmlns:a16="http://schemas.microsoft.com/office/drawing/2014/main" id="{E91BD6F6-94FB-4013-9F6F-B0425A8FEEE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E19BBC07-223A-4DB8-AFFC-D010DF57FEA9}"/>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14876C3D-A548-4E85-AE65-80C3D4AD6921}"/>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63B554F0-7365-4859-A174-643714670B2B}"/>
                  </a:ext>
                </a:extLst>
              </p:cNvPr>
              <p:cNvGrpSpPr/>
              <p:nvPr/>
            </p:nvGrpSpPr>
            <p:grpSpPr>
              <a:xfrm>
                <a:off x="8093565" y="5216419"/>
                <a:ext cx="402639" cy="119935"/>
                <a:chOff x="551886" y="4945335"/>
                <a:chExt cx="508602" cy="151498"/>
              </a:xfrm>
              <a:grpFill/>
            </p:grpSpPr>
            <p:sp>
              <p:nvSpPr>
                <p:cNvPr id="89" name="Rectangle 88">
                  <a:extLst>
                    <a:ext uri="{FF2B5EF4-FFF2-40B4-BE49-F238E27FC236}">
                      <a16:creationId xmlns:a16="http://schemas.microsoft.com/office/drawing/2014/main" id="{96D1DF96-AF46-4363-980A-5DA1A766A481}"/>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8F7324F0-A1E7-4C36-B29E-4C7138763E91}"/>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3DAEB8BF-50F6-48BD-A766-015E582E1A0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8" name="Flowchart: Direct Access Storage 97">
              <a:extLst>
                <a:ext uri="{FF2B5EF4-FFF2-40B4-BE49-F238E27FC236}">
                  <a16:creationId xmlns:a16="http://schemas.microsoft.com/office/drawing/2014/main" id="{B2CD02C8-F145-4D96-B137-79D0ACD60B3A}"/>
                </a:ext>
              </a:extLst>
            </p:cNvPr>
            <p:cNvSpPr/>
            <p:nvPr/>
          </p:nvSpPr>
          <p:spPr bwMode="auto">
            <a:xfrm>
              <a:off x="10065453" y="3100602"/>
              <a:ext cx="373464" cy="981874"/>
            </a:xfrm>
            <a:prstGeom prst="flowChartMagneticDrum">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9E9A7165-D9A6-4354-A243-52A415E8711C}"/>
                </a:ext>
              </a:extLst>
            </p:cNvPr>
            <p:cNvGrpSpPr/>
            <p:nvPr/>
          </p:nvGrpSpPr>
          <p:grpSpPr>
            <a:xfrm>
              <a:off x="8003473" y="3094169"/>
              <a:ext cx="626456" cy="981876"/>
              <a:chOff x="6230258" y="5211656"/>
              <a:chExt cx="1631950" cy="2557839"/>
            </a:xfrm>
            <a:noFill/>
          </p:grpSpPr>
          <p:sp>
            <p:nvSpPr>
              <p:cNvPr id="102" name="Rectangle 5">
                <a:extLst>
                  <a:ext uri="{FF2B5EF4-FFF2-40B4-BE49-F238E27FC236}">
                    <a16:creationId xmlns:a16="http://schemas.microsoft.com/office/drawing/2014/main" id="{AD3E6D5D-8CF3-490E-AE3D-1739ADA521D7}"/>
                  </a:ext>
                </a:extLst>
              </p:cNvPr>
              <p:cNvSpPr>
                <a:spLocks noChangeArrowheads="1"/>
              </p:cNvSpPr>
              <p:nvPr/>
            </p:nvSpPr>
            <p:spPr bwMode="auto">
              <a:xfrm>
                <a:off x="6230258" y="5211656"/>
                <a:ext cx="1631950" cy="2557839"/>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3" name="Freeform 6">
                <a:extLst>
                  <a:ext uri="{FF2B5EF4-FFF2-40B4-BE49-F238E27FC236}">
                    <a16:creationId xmlns:a16="http://schemas.microsoft.com/office/drawing/2014/main" id="{14CA07C8-C77C-43D4-AFC8-2B8B8BB0E876}"/>
                  </a:ext>
                </a:extLst>
              </p:cNvPr>
              <p:cNvSpPr>
                <a:spLocks/>
              </p:cNvSpPr>
              <p:nvPr/>
            </p:nvSpPr>
            <p:spPr bwMode="auto">
              <a:xfrm>
                <a:off x="6405052" y="5510574"/>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4" name="Freeform 7">
                <a:extLst>
                  <a:ext uri="{FF2B5EF4-FFF2-40B4-BE49-F238E27FC236}">
                    <a16:creationId xmlns:a16="http://schemas.microsoft.com/office/drawing/2014/main" id="{20D20A6B-3C49-4737-BAB9-013DDB3A8328}"/>
                  </a:ext>
                </a:extLst>
              </p:cNvPr>
              <p:cNvSpPr>
                <a:spLocks/>
              </p:cNvSpPr>
              <p:nvPr/>
            </p:nvSpPr>
            <p:spPr bwMode="auto">
              <a:xfrm>
                <a:off x="6405052" y="5972197"/>
                <a:ext cx="1282362" cy="261081"/>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5" name="Freeform 8">
                <a:extLst>
                  <a:ext uri="{FF2B5EF4-FFF2-40B4-BE49-F238E27FC236}">
                    <a16:creationId xmlns:a16="http://schemas.microsoft.com/office/drawing/2014/main" id="{0348F0E3-49D4-4F45-AFF8-5349EAC5BE21}"/>
                  </a:ext>
                </a:extLst>
              </p:cNvPr>
              <p:cNvSpPr>
                <a:spLocks/>
              </p:cNvSpPr>
              <p:nvPr/>
            </p:nvSpPr>
            <p:spPr bwMode="auto">
              <a:xfrm>
                <a:off x="6405052" y="6430037"/>
                <a:ext cx="1282362" cy="261081"/>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6" name="Freeform 9">
                <a:extLst>
                  <a:ext uri="{FF2B5EF4-FFF2-40B4-BE49-F238E27FC236}">
                    <a16:creationId xmlns:a16="http://schemas.microsoft.com/office/drawing/2014/main" id="{9346C84E-C374-4635-8DB7-33E14F82C7C1}"/>
                  </a:ext>
                </a:extLst>
              </p:cNvPr>
              <p:cNvSpPr>
                <a:spLocks/>
              </p:cNvSpPr>
              <p:nvPr/>
            </p:nvSpPr>
            <p:spPr bwMode="auto">
              <a:xfrm>
                <a:off x="6405052" y="6891656"/>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11" name="Group 10">
                <a:extLst>
                  <a:ext uri="{FF2B5EF4-FFF2-40B4-BE49-F238E27FC236}">
                    <a16:creationId xmlns:a16="http://schemas.microsoft.com/office/drawing/2014/main" id="{6B2B5E05-9F19-4E02-8847-0E689E25CBF3}"/>
                  </a:ext>
                </a:extLst>
              </p:cNvPr>
              <p:cNvGrpSpPr/>
              <p:nvPr/>
            </p:nvGrpSpPr>
            <p:grpSpPr>
              <a:xfrm>
                <a:off x="7463435" y="5565443"/>
                <a:ext cx="143605" cy="1528650"/>
                <a:chOff x="7742330" y="5312676"/>
                <a:chExt cx="35450" cy="436485"/>
              </a:xfrm>
              <a:grpFill/>
            </p:grpSpPr>
            <p:sp>
              <p:nvSpPr>
                <p:cNvPr id="107" name="Oval 14">
                  <a:extLst>
                    <a:ext uri="{FF2B5EF4-FFF2-40B4-BE49-F238E27FC236}">
                      <a16:creationId xmlns:a16="http://schemas.microsoft.com/office/drawing/2014/main" id="{69C8E60D-2BF2-4457-8373-4244DEEC3208}"/>
                    </a:ext>
                  </a:extLst>
                </p:cNvPr>
                <p:cNvSpPr>
                  <a:spLocks noChangeArrowheads="1"/>
                </p:cNvSpPr>
                <p:nvPr/>
              </p:nvSpPr>
              <p:spPr bwMode="auto">
                <a:xfrm>
                  <a:off x="7742330" y="5312676"/>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8" name="Oval 15">
                  <a:extLst>
                    <a:ext uri="{FF2B5EF4-FFF2-40B4-BE49-F238E27FC236}">
                      <a16:creationId xmlns:a16="http://schemas.microsoft.com/office/drawing/2014/main" id="{B7D03AEE-4E35-4A4C-9AF3-674D48C6CFF7}"/>
                    </a:ext>
                  </a:extLst>
                </p:cNvPr>
                <p:cNvSpPr>
                  <a:spLocks noChangeArrowheads="1"/>
                </p:cNvSpPr>
                <p:nvPr/>
              </p:nvSpPr>
              <p:spPr bwMode="auto">
                <a:xfrm>
                  <a:off x="7742330" y="544448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9" name="Oval 16">
                  <a:extLst>
                    <a:ext uri="{FF2B5EF4-FFF2-40B4-BE49-F238E27FC236}">
                      <a16:creationId xmlns:a16="http://schemas.microsoft.com/office/drawing/2014/main" id="{D0A39664-F3B6-43B8-903D-8BBF08B0A1BB}"/>
                    </a:ext>
                  </a:extLst>
                </p:cNvPr>
                <p:cNvSpPr>
                  <a:spLocks noChangeArrowheads="1"/>
                </p:cNvSpPr>
                <p:nvPr/>
              </p:nvSpPr>
              <p:spPr bwMode="auto">
                <a:xfrm>
                  <a:off x="7742330" y="557629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10" name="Oval 17">
                  <a:extLst>
                    <a:ext uri="{FF2B5EF4-FFF2-40B4-BE49-F238E27FC236}">
                      <a16:creationId xmlns:a16="http://schemas.microsoft.com/office/drawing/2014/main" id="{F5557C2A-470A-4F7A-958E-1F18C3BA86D7}"/>
                    </a:ext>
                  </a:extLst>
                </p:cNvPr>
                <p:cNvSpPr>
                  <a:spLocks noChangeArrowheads="1"/>
                </p:cNvSpPr>
                <p:nvPr/>
              </p:nvSpPr>
              <p:spPr bwMode="auto">
                <a:xfrm>
                  <a:off x="7742330" y="570810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sp>
          <p:nvSpPr>
            <p:cNvPr id="112" name="TextBox 111">
              <a:extLst>
                <a:ext uri="{FF2B5EF4-FFF2-40B4-BE49-F238E27FC236}">
                  <a16:creationId xmlns:a16="http://schemas.microsoft.com/office/drawing/2014/main" id="{A881EBBB-B1A8-4161-8AC6-2A46BA48642D}"/>
                </a:ext>
              </a:extLst>
            </p:cNvPr>
            <p:cNvSpPr txBox="1"/>
            <p:nvPr/>
          </p:nvSpPr>
          <p:spPr>
            <a:xfrm>
              <a:off x="9899052" y="4247726"/>
              <a:ext cx="752578"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IOPS</a:t>
              </a:r>
            </a:p>
          </p:txBody>
        </p:sp>
        <p:sp>
          <p:nvSpPr>
            <p:cNvPr id="113" name="TextBox 112">
              <a:extLst>
                <a:ext uri="{FF2B5EF4-FFF2-40B4-BE49-F238E27FC236}">
                  <a16:creationId xmlns:a16="http://schemas.microsoft.com/office/drawing/2014/main" id="{0EFCFAD2-0587-4321-B015-F1734F429BDE}"/>
                </a:ext>
              </a:extLst>
            </p:cNvPr>
            <p:cNvSpPr txBox="1"/>
            <p:nvPr/>
          </p:nvSpPr>
          <p:spPr>
            <a:xfrm>
              <a:off x="8925261" y="4247726"/>
              <a:ext cx="722455"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CPU</a:t>
              </a:r>
            </a:p>
          </p:txBody>
        </p:sp>
        <p:sp>
          <p:nvSpPr>
            <p:cNvPr id="114" name="TextBox 113">
              <a:extLst>
                <a:ext uri="{FF2B5EF4-FFF2-40B4-BE49-F238E27FC236}">
                  <a16:creationId xmlns:a16="http://schemas.microsoft.com/office/drawing/2014/main" id="{18AC185B-9A16-4736-B988-2CD48AEFB015}"/>
                </a:ext>
              </a:extLst>
            </p:cNvPr>
            <p:cNvSpPr txBox="1"/>
            <p:nvPr/>
          </p:nvSpPr>
          <p:spPr>
            <a:xfrm>
              <a:off x="7783661" y="4247726"/>
              <a:ext cx="1066080"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Memory</a:t>
              </a:r>
            </a:p>
          </p:txBody>
        </p:sp>
      </p:grpSp>
      <p:pic>
        <p:nvPicPr>
          <p:cNvPr id="5" name="Picture 4">
            <a:extLst>
              <a:ext uri="{FF2B5EF4-FFF2-40B4-BE49-F238E27FC236}">
                <a16:creationId xmlns:a16="http://schemas.microsoft.com/office/drawing/2014/main" id="{74C931E0-9DB6-46F0-9A7B-FA862CDD2937}"/>
              </a:ext>
            </a:extLst>
          </p:cNvPr>
          <p:cNvPicPr>
            <a:picLocks noChangeAspect="1"/>
          </p:cNvPicPr>
          <p:nvPr/>
        </p:nvPicPr>
        <p:blipFill>
          <a:blip r:embed="rId3"/>
          <a:stretch>
            <a:fillRect/>
          </a:stretch>
        </p:blipFill>
        <p:spPr>
          <a:xfrm>
            <a:off x="6328064" y="2846934"/>
            <a:ext cx="4672936" cy="2240885"/>
          </a:xfrm>
          <a:prstGeom prst="rect">
            <a:avLst/>
          </a:prstGeom>
        </p:spPr>
      </p:pic>
    </p:spTree>
    <p:extLst>
      <p:ext uri="{BB962C8B-B14F-4D97-AF65-F5344CB8AC3E}">
        <p14:creationId xmlns:p14="http://schemas.microsoft.com/office/powerpoint/2010/main" val="26652652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要求ユニット</a:t>
            </a:r>
            <a:r>
              <a:rPr lang="en-US" altLang="ja-JP" dirty="0">
                <a:latin typeface="Arial" panose="020B0604020202020204" pitchFamily="34" charset="0"/>
                <a:cs typeface="Arial" panose="020B0604020202020204" pitchFamily="34" charset="0"/>
              </a:rPr>
              <a:t>(RU)</a:t>
            </a:r>
            <a:endParaRPr lang="en-US" dirty="0">
              <a:latin typeface="Arial" panose="020B0604020202020204" pitchFamily="34" charset="0"/>
              <a:cs typeface="Arial" panose="020B0604020202020204" pitchFamily="34" charset="0"/>
            </a:endParaRPr>
          </a:p>
        </p:txBody>
      </p:sp>
      <p:sp>
        <p:nvSpPr>
          <p:cNvPr id="2" name="Text Placeholder 1">
            <a:extLst>
              <a:ext uri="{FF2B5EF4-FFF2-40B4-BE49-F238E27FC236}">
                <a16:creationId xmlns:a16="http://schemas.microsoft.com/office/drawing/2014/main" id="{9EFDA1BF-047A-4947-8FDF-B591515C15C7}"/>
              </a:ext>
            </a:extLst>
          </p:cNvPr>
          <p:cNvSpPr>
            <a:spLocks noGrp="1"/>
          </p:cNvSpPr>
          <p:nvPr>
            <p:ph type="body" sz="quarter" idx="11"/>
          </p:nvPr>
        </p:nvSpPr>
        <p:spPr>
          <a:xfrm>
            <a:off x="269874" y="1584156"/>
            <a:ext cx="5610867" cy="3010311"/>
          </a:xfrm>
        </p:spPr>
        <p:txBody>
          <a:bodyPr vert="horz" wrap="square" lIns="146304" tIns="91440" rIns="146304" bIns="91440" rtlCol="0" anchor="t">
            <a:spAutoFit/>
          </a:bodyPr>
          <a:lstStyle/>
          <a:p>
            <a:pPr marL="0" lvl="1" indent="0">
              <a:lnSpc>
                <a:spcPct val="200000"/>
              </a:lnSpc>
              <a:buNone/>
            </a:pPr>
            <a:r>
              <a:rPr lang="ja-JP" altLang="en-US" sz="2000" dirty="0">
                <a:solidFill>
                  <a:srgbClr val="0078D7"/>
                </a:solidFill>
              </a:rPr>
              <a:t>リクエストごとに</a:t>
            </a:r>
            <a:r>
              <a:rPr lang="en-US" sz="2000" dirty="0">
                <a:solidFill>
                  <a:srgbClr val="0078D7"/>
                </a:solidFill>
                <a:latin typeface="Arial" panose="020B0604020202020204" pitchFamily="34" charset="0"/>
                <a:cs typeface="Arial" panose="020B0604020202020204" pitchFamily="34" charset="0"/>
              </a:rPr>
              <a:t>RU</a:t>
            </a:r>
            <a:r>
              <a:rPr lang="ja-JP" altLang="en-US" sz="2000" dirty="0">
                <a:solidFill>
                  <a:srgbClr val="0078D7"/>
                </a:solidFill>
                <a:latin typeface="Arial" panose="020B0604020202020204" pitchFamily="34" charset="0"/>
                <a:cs typeface="Arial" panose="020B0604020202020204" pitchFamily="34" charset="0"/>
              </a:rPr>
              <a:t>を消費</a:t>
            </a:r>
            <a:endParaRPr lang="en-US" sz="2000" dirty="0"/>
          </a:p>
          <a:p>
            <a:pPr marL="0" lvl="1" indent="0">
              <a:lnSpc>
                <a:spcPct val="200000"/>
              </a:lnSpc>
              <a:buNone/>
            </a:pPr>
            <a:r>
              <a:rPr lang="ja-JP" altLang="en-US" sz="2000" dirty="0"/>
              <a:t>約</a:t>
            </a:r>
            <a:r>
              <a:rPr lang="en-US" sz="2000" dirty="0"/>
              <a:t> 1 RU =  1 KB</a:t>
            </a:r>
            <a:r>
              <a:rPr lang="ja-JP" altLang="en-US" sz="2000" dirty="0"/>
              <a:t>のドキュメントのリード</a:t>
            </a:r>
            <a:endParaRPr lang="en-US" sz="2000" dirty="0"/>
          </a:p>
          <a:p>
            <a:pPr marL="0" lvl="1" indent="0">
              <a:lnSpc>
                <a:spcPct val="200000"/>
              </a:lnSpc>
              <a:buNone/>
            </a:pPr>
            <a:r>
              <a:rPr lang="ja-JP" altLang="en-US" sz="2000" dirty="0"/>
              <a:t>約</a:t>
            </a:r>
            <a:r>
              <a:rPr lang="en-US" sz="2000" dirty="0"/>
              <a:t> 5 RU = 1</a:t>
            </a:r>
            <a:r>
              <a:rPr lang="ja-JP" altLang="en-US" sz="2000" dirty="0"/>
              <a:t> </a:t>
            </a:r>
            <a:r>
              <a:rPr lang="en-US" altLang="ja-JP" sz="2000" dirty="0"/>
              <a:t>KB</a:t>
            </a:r>
            <a:r>
              <a:rPr lang="ja-JP" altLang="en-US" sz="2000" dirty="0"/>
              <a:t>のドキュメントのライト</a:t>
            </a:r>
            <a:endParaRPr lang="en-US" sz="2000" dirty="0"/>
          </a:p>
          <a:p>
            <a:pPr marL="0" lvl="1" indent="0">
              <a:lnSpc>
                <a:spcPct val="200000"/>
              </a:lnSpc>
              <a:buNone/>
            </a:pPr>
            <a:r>
              <a:rPr lang="ja-JP" altLang="en-US" sz="2000" dirty="0"/>
              <a:t>クエリ</a:t>
            </a:r>
            <a:r>
              <a:rPr lang="en-US" sz="2000" dirty="0"/>
              <a:t>: </a:t>
            </a:r>
            <a:r>
              <a:rPr lang="ja-JP" altLang="en-US" sz="2000" dirty="0"/>
              <a:t>クエリと対象のドキュメントに依存</a:t>
            </a:r>
            <a:endParaRPr lang="en-US" sz="2000" dirty="0"/>
          </a:p>
        </p:txBody>
      </p:sp>
      <p:sp>
        <p:nvSpPr>
          <p:cNvPr id="22" name="Rectangle 21">
            <a:extLst>
              <a:ext uri="{FF2B5EF4-FFF2-40B4-BE49-F238E27FC236}">
                <a16:creationId xmlns:a16="http://schemas.microsoft.com/office/drawing/2014/main" id="{FF829A84-D6DE-4421-8461-81F858EAE4DB}"/>
              </a:ext>
            </a:extLst>
          </p:cNvPr>
          <p:cNvSpPr/>
          <p:nvPr/>
        </p:nvSpPr>
        <p:spPr bwMode="auto">
          <a:xfrm>
            <a:off x="6268123" y="1592322"/>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GET</a:t>
            </a:r>
          </a:p>
        </p:txBody>
      </p:sp>
      <p:cxnSp>
        <p:nvCxnSpPr>
          <p:cNvPr id="23" name="Straight Arrow Connector 22">
            <a:extLst>
              <a:ext uri="{FF2B5EF4-FFF2-40B4-BE49-F238E27FC236}">
                <a16:creationId xmlns:a16="http://schemas.microsoft.com/office/drawing/2014/main" id="{6D33A2B6-E99C-4870-B99C-27BB2EFB64C2}"/>
              </a:ext>
            </a:extLst>
          </p:cNvPr>
          <p:cNvCxnSpPr>
            <a:cxnSpLocks/>
            <a:stCxn id="22" idx="3"/>
            <a:endCxn id="787" idx="1"/>
          </p:cNvCxnSpPr>
          <p:nvPr/>
        </p:nvCxnSpPr>
        <p:spPr>
          <a:xfrm>
            <a:off x="7482064" y="1867051"/>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30E287F-7126-4348-AA80-70434DC1D5CC}"/>
              </a:ext>
            </a:extLst>
          </p:cNvPr>
          <p:cNvSpPr/>
          <p:nvPr/>
        </p:nvSpPr>
        <p:spPr bwMode="auto">
          <a:xfrm>
            <a:off x="6268123" y="2681248"/>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POST</a:t>
            </a:r>
          </a:p>
        </p:txBody>
      </p:sp>
      <p:cxnSp>
        <p:nvCxnSpPr>
          <p:cNvPr id="28" name="Straight Arrow Connector 27">
            <a:extLst>
              <a:ext uri="{FF2B5EF4-FFF2-40B4-BE49-F238E27FC236}">
                <a16:creationId xmlns:a16="http://schemas.microsoft.com/office/drawing/2014/main" id="{BE42A53C-A3CA-4862-A84E-18953FE6AD75}"/>
              </a:ext>
            </a:extLst>
          </p:cNvPr>
          <p:cNvCxnSpPr>
            <a:cxnSpLocks/>
            <a:stCxn id="27" idx="3"/>
          </p:cNvCxnSpPr>
          <p:nvPr/>
        </p:nvCxnSpPr>
        <p:spPr>
          <a:xfrm>
            <a:off x="7482064" y="2955977"/>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27470C-ADD6-47FA-B275-A2976FD8F3A2}"/>
              </a:ext>
            </a:extLst>
          </p:cNvPr>
          <p:cNvSpPr/>
          <p:nvPr/>
        </p:nvSpPr>
        <p:spPr bwMode="auto">
          <a:xfrm>
            <a:off x="6261417" y="4043297"/>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PUT</a:t>
            </a:r>
          </a:p>
        </p:txBody>
      </p:sp>
      <p:cxnSp>
        <p:nvCxnSpPr>
          <p:cNvPr id="32" name="Straight Arrow Connector 31">
            <a:extLst>
              <a:ext uri="{FF2B5EF4-FFF2-40B4-BE49-F238E27FC236}">
                <a16:creationId xmlns:a16="http://schemas.microsoft.com/office/drawing/2014/main" id="{3FD47464-93D2-40F7-B750-186C3254BF8F}"/>
              </a:ext>
            </a:extLst>
          </p:cNvPr>
          <p:cNvCxnSpPr>
            <a:cxnSpLocks/>
            <a:stCxn id="31" idx="3"/>
            <a:endCxn id="791" idx="1"/>
          </p:cNvCxnSpPr>
          <p:nvPr/>
        </p:nvCxnSpPr>
        <p:spPr>
          <a:xfrm>
            <a:off x="7475358" y="4318026"/>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307B338-B3A5-4388-8BF4-BBE01755AC92}"/>
              </a:ext>
            </a:extLst>
          </p:cNvPr>
          <p:cNvSpPr/>
          <p:nvPr/>
        </p:nvSpPr>
        <p:spPr bwMode="auto">
          <a:xfrm>
            <a:off x="6268123" y="547544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Query</a:t>
            </a:r>
          </a:p>
        </p:txBody>
      </p:sp>
      <p:cxnSp>
        <p:nvCxnSpPr>
          <p:cNvPr id="37" name="Straight Arrow Connector 36">
            <a:extLst>
              <a:ext uri="{FF2B5EF4-FFF2-40B4-BE49-F238E27FC236}">
                <a16:creationId xmlns:a16="http://schemas.microsoft.com/office/drawing/2014/main" id="{109D2C45-23F0-4D75-9FA3-EF3AD2A8633E}"/>
              </a:ext>
            </a:extLst>
          </p:cNvPr>
          <p:cNvCxnSpPr>
            <a:cxnSpLocks/>
            <a:stCxn id="36" idx="3"/>
          </p:cNvCxnSpPr>
          <p:nvPr/>
        </p:nvCxnSpPr>
        <p:spPr>
          <a:xfrm>
            <a:off x="7482064" y="5750178"/>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BD49C9-5D01-45EF-94CF-933344BDD62A}"/>
              </a:ext>
            </a:extLst>
          </p:cNvPr>
          <p:cNvSpPr txBox="1"/>
          <p:nvPr/>
        </p:nvSpPr>
        <p:spPr>
          <a:xfrm>
            <a:off x="8155936" y="6241454"/>
            <a:ext cx="530941"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grpSp>
        <p:nvGrpSpPr>
          <p:cNvPr id="13" name="Group 12">
            <a:extLst>
              <a:ext uri="{FF2B5EF4-FFF2-40B4-BE49-F238E27FC236}">
                <a16:creationId xmlns:a16="http://schemas.microsoft.com/office/drawing/2014/main" id="{855E984D-E4AD-4EF9-9E35-EB652415DAFD}"/>
              </a:ext>
            </a:extLst>
          </p:cNvPr>
          <p:cNvGrpSpPr/>
          <p:nvPr/>
        </p:nvGrpSpPr>
        <p:grpSpPr>
          <a:xfrm>
            <a:off x="9778278" y="1628825"/>
            <a:ext cx="851793" cy="476453"/>
            <a:chOff x="1240191" y="5112911"/>
            <a:chExt cx="982310" cy="549458"/>
          </a:xfrm>
        </p:grpSpPr>
        <p:sp>
          <p:nvSpPr>
            <p:cNvPr id="470" name="Rectangle 469">
              <a:extLst>
                <a:ext uri="{FF2B5EF4-FFF2-40B4-BE49-F238E27FC236}">
                  <a16:creationId xmlns:a16="http://schemas.microsoft.com/office/drawing/2014/main" id="{46F3CE9E-1CB7-401C-B04E-2CA0142D3976}"/>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671F6682-389D-4F49-9747-268A0437B204}"/>
                </a:ext>
              </a:extLst>
            </p:cNvPr>
            <p:cNvGrpSpPr/>
            <p:nvPr/>
          </p:nvGrpSpPr>
          <p:grpSpPr>
            <a:xfrm>
              <a:off x="1672750" y="5209655"/>
              <a:ext cx="191307" cy="345271"/>
              <a:chOff x="1711103" y="5209655"/>
              <a:chExt cx="191307" cy="345271"/>
            </a:xfrm>
          </p:grpSpPr>
          <p:sp>
            <p:nvSpPr>
              <p:cNvPr id="508" name="Rectangle 507">
                <a:extLst>
                  <a:ext uri="{FF2B5EF4-FFF2-40B4-BE49-F238E27FC236}">
                    <a16:creationId xmlns:a16="http://schemas.microsoft.com/office/drawing/2014/main" id="{9293B542-CDC0-4E5E-B91A-97C09987DC10}"/>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9" name="Oval 508">
                <a:extLst>
                  <a:ext uri="{FF2B5EF4-FFF2-40B4-BE49-F238E27FC236}">
                    <a16:creationId xmlns:a16="http://schemas.microsoft.com/office/drawing/2014/main" id="{C214DE56-8929-44D3-8089-0D8939F3035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10" name="Straight Connector 509">
                <a:extLst>
                  <a:ext uri="{FF2B5EF4-FFF2-40B4-BE49-F238E27FC236}">
                    <a16:creationId xmlns:a16="http://schemas.microsoft.com/office/drawing/2014/main" id="{9703814B-CD90-49C0-8A74-B061822BFDB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5" name="Rectangle 504">
                <a:extLst>
                  <a:ext uri="{FF2B5EF4-FFF2-40B4-BE49-F238E27FC236}">
                    <a16:creationId xmlns:a16="http://schemas.microsoft.com/office/drawing/2014/main" id="{3A96C39A-25DB-411A-B550-C5515E603AA5}"/>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6" name="Oval 505">
                <a:extLst>
                  <a:ext uri="{FF2B5EF4-FFF2-40B4-BE49-F238E27FC236}">
                    <a16:creationId xmlns:a16="http://schemas.microsoft.com/office/drawing/2014/main" id="{8840A537-1A3C-49AE-9A5C-3E1D6FC49B20}"/>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7" name="Straight Connector 506">
                <a:extLst>
                  <a:ext uri="{FF2B5EF4-FFF2-40B4-BE49-F238E27FC236}">
                    <a16:creationId xmlns:a16="http://schemas.microsoft.com/office/drawing/2014/main" id="{81D42511-1517-4451-86A7-73BBBF1AD7D0}"/>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F3B0079E-B0DB-4405-95B0-D604296CD366}"/>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3" name="Oval 502">
                <a:extLst>
                  <a:ext uri="{FF2B5EF4-FFF2-40B4-BE49-F238E27FC236}">
                    <a16:creationId xmlns:a16="http://schemas.microsoft.com/office/drawing/2014/main" id="{F5D151D4-23C8-4199-94C2-7C79F998BC09}"/>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4" name="Straight Connector 503">
                <a:extLst>
                  <a:ext uri="{FF2B5EF4-FFF2-40B4-BE49-F238E27FC236}">
                    <a16:creationId xmlns:a16="http://schemas.microsoft.com/office/drawing/2014/main" id="{7D7663C8-C294-4B9F-BF97-0280BEAAEFDD}"/>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9" name="Rectangle 498">
                <a:extLst>
                  <a:ext uri="{FF2B5EF4-FFF2-40B4-BE49-F238E27FC236}">
                    <a16:creationId xmlns:a16="http://schemas.microsoft.com/office/drawing/2014/main" id="{3215A77C-BFA8-4ECC-93E4-5F08BCF6C695}"/>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0" name="Oval 499">
                <a:extLst>
                  <a:ext uri="{FF2B5EF4-FFF2-40B4-BE49-F238E27FC236}">
                    <a16:creationId xmlns:a16="http://schemas.microsoft.com/office/drawing/2014/main" id="{89F6BB90-A0C2-4834-9024-EEB40148151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1" name="Straight Connector 500">
                <a:extLst>
                  <a:ext uri="{FF2B5EF4-FFF2-40B4-BE49-F238E27FC236}">
                    <a16:creationId xmlns:a16="http://schemas.microsoft.com/office/drawing/2014/main" id="{608584A2-A762-415C-A8F5-CBFD2EDDEE9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6" name="Rectangle 495">
                <a:extLst>
                  <a:ext uri="{FF2B5EF4-FFF2-40B4-BE49-F238E27FC236}">
                    <a16:creationId xmlns:a16="http://schemas.microsoft.com/office/drawing/2014/main" id="{084A5585-566A-4092-AA11-2839DB3548C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7" name="Oval 496">
                <a:extLst>
                  <a:ext uri="{FF2B5EF4-FFF2-40B4-BE49-F238E27FC236}">
                    <a16:creationId xmlns:a16="http://schemas.microsoft.com/office/drawing/2014/main" id="{DAA1B80D-D06E-4813-A685-D807A3E6F830}"/>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8" name="Straight Connector 497">
                <a:extLst>
                  <a:ext uri="{FF2B5EF4-FFF2-40B4-BE49-F238E27FC236}">
                    <a16:creationId xmlns:a16="http://schemas.microsoft.com/office/drawing/2014/main" id="{84FA80F2-1C08-4955-8AD8-24CFB13EBA1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3" name="Rectangle 492">
                <a:extLst>
                  <a:ext uri="{FF2B5EF4-FFF2-40B4-BE49-F238E27FC236}">
                    <a16:creationId xmlns:a16="http://schemas.microsoft.com/office/drawing/2014/main" id="{BC3E16B9-05E8-4BCE-8673-452CFFB2EC49}"/>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4" name="Oval 493">
                <a:extLst>
                  <a:ext uri="{FF2B5EF4-FFF2-40B4-BE49-F238E27FC236}">
                    <a16:creationId xmlns:a16="http://schemas.microsoft.com/office/drawing/2014/main" id="{660C836D-0DAB-4816-B9AD-0CB853E13BAB}"/>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5" name="Straight Connector 494">
                <a:extLst>
                  <a:ext uri="{FF2B5EF4-FFF2-40B4-BE49-F238E27FC236}">
                    <a16:creationId xmlns:a16="http://schemas.microsoft.com/office/drawing/2014/main" id="{E8D745EA-62DD-4714-80B6-AE3F282BF955}"/>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72" name="Flowchart: Direct Access Storage 471">
              <a:extLst>
                <a:ext uri="{FF2B5EF4-FFF2-40B4-BE49-F238E27FC236}">
                  <a16:creationId xmlns:a16="http://schemas.microsoft.com/office/drawing/2014/main" id="{7CBC2353-97DB-4633-8140-91B158030D99}"/>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292026C6-B32D-48D7-83A3-2FFC3D43051D}"/>
                </a:ext>
              </a:extLst>
            </p:cNvPr>
            <p:cNvGrpSpPr/>
            <p:nvPr/>
          </p:nvGrpSpPr>
          <p:grpSpPr>
            <a:xfrm>
              <a:off x="1351512" y="5207391"/>
              <a:ext cx="220437" cy="345503"/>
              <a:chOff x="1355289" y="5207391"/>
              <a:chExt cx="220437" cy="345503"/>
            </a:xfrm>
          </p:grpSpPr>
          <p:sp>
            <p:nvSpPr>
              <p:cNvPr id="477" name="Rectangle 5">
                <a:extLst>
                  <a:ext uri="{FF2B5EF4-FFF2-40B4-BE49-F238E27FC236}">
                    <a16:creationId xmlns:a16="http://schemas.microsoft.com/office/drawing/2014/main" id="{054C7C60-D9AC-4A53-AC77-2AF5C8BF9FE4}"/>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8" name="Freeform 6">
                <a:extLst>
                  <a:ext uri="{FF2B5EF4-FFF2-40B4-BE49-F238E27FC236}">
                    <a16:creationId xmlns:a16="http://schemas.microsoft.com/office/drawing/2014/main" id="{FCEC6BD7-4703-4F54-9ECD-69CEAC7F0D6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9" name="Freeform 7">
                <a:extLst>
                  <a:ext uri="{FF2B5EF4-FFF2-40B4-BE49-F238E27FC236}">
                    <a16:creationId xmlns:a16="http://schemas.microsoft.com/office/drawing/2014/main" id="{F5CCBDD1-EF3D-43B8-929C-D616A890619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0" name="Freeform 8">
                <a:extLst>
                  <a:ext uri="{FF2B5EF4-FFF2-40B4-BE49-F238E27FC236}">
                    <a16:creationId xmlns:a16="http://schemas.microsoft.com/office/drawing/2014/main" id="{AE1348D0-1C5A-44E1-97CB-200279AFBEF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1" name="Freeform 9">
                <a:extLst>
                  <a:ext uri="{FF2B5EF4-FFF2-40B4-BE49-F238E27FC236}">
                    <a16:creationId xmlns:a16="http://schemas.microsoft.com/office/drawing/2014/main" id="{48CBC3C6-2509-4160-A35F-0C3E5E45F56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482" name="Group 481">
                <a:extLst>
                  <a:ext uri="{FF2B5EF4-FFF2-40B4-BE49-F238E27FC236}">
                    <a16:creationId xmlns:a16="http://schemas.microsoft.com/office/drawing/2014/main" id="{67640F41-D789-4A9A-87EF-48F92E43085A}"/>
                  </a:ext>
                </a:extLst>
              </p:cNvPr>
              <p:cNvGrpSpPr/>
              <p:nvPr/>
            </p:nvGrpSpPr>
            <p:grpSpPr>
              <a:xfrm>
                <a:off x="1521861" y="5255179"/>
                <a:ext cx="19398" cy="206484"/>
                <a:chOff x="7742330" y="5312676"/>
                <a:chExt cx="35450" cy="436485"/>
              </a:xfrm>
              <a:solidFill>
                <a:schemeClr val="tx1"/>
              </a:solidFill>
            </p:grpSpPr>
            <p:sp>
              <p:nvSpPr>
                <p:cNvPr id="483" name="Oval 14">
                  <a:extLst>
                    <a:ext uri="{FF2B5EF4-FFF2-40B4-BE49-F238E27FC236}">
                      <a16:creationId xmlns:a16="http://schemas.microsoft.com/office/drawing/2014/main" id="{7B709353-0617-46DE-9D4E-866F33F5E96B}"/>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4" name="Oval 15">
                  <a:extLst>
                    <a:ext uri="{FF2B5EF4-FFF2-40B4-BE49-F238E27FC236}">
                      <a16:creationId xmlns:a16="http://schemas.microsoft.com/office/drawing/2014/main" id="{C5E4122A-123B-4268-A420-924AA42E61F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5" name="Oval 16">
                  <a:extLst>
                    <a:ext uri="{FF2B5EF4-FFF2-40B4-BE49-F238E27FC236}">
                      <a16:creationId xmlns:a16="http://schemas.microsoft.com/office/drawing/2014/main" id="{2F5FE160-08D1-49FC-9AEB-77DDE566038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6" name="Oval 17">
                  <a:extLst>
                    <a:ext uri="{FF2B5EF4-FFF2-40B4-BE49-F238E27FC236}">
                      <a16:creationId xmlns:a16="http://schemas.microsoft.com/office/drawing/2014/main" id="{E58A5E8C-CC1B-48F1-8AF0-EAB5171468F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16" name="Group 15">
            <a:extLst>
              <a:ext uri="{FF2B5EF4-FFF2-40B4-BE49-F238E27FC236}">
                <a16:creationId xmlns:a16="http://schemas.microsoft.com/office/drawing/2014/main" id="{E1112A41-EB9D-488F-92D4-A490651B6CE8}"/>
              </a:ext>
            </a:extLst>
          </p:cNvPr>
          <p:cNvGrpSpPr/>
          <p:nvPr/>
        </p:nvGrpSpPr>
        <p:grpSpPr>
          <a:xfrm>
            <a:off x="9778278" y="2444627"/>
            <a:ext cx="851793" cy="1022700"/>
            <a:chOff x="9778278" y="2475154"/>
            <a:chExt cx="851793" cy="1022700"/>
          </a:xfrm>
        </p:grpSpPr>
        <p:grpSp>
          <p:nvGrpSpPr>
            <p:cNvPr id="511" name="Group 510">
              <a:extLst>
                <a:ext uri="{FF2B5EF4-FFF2-40B4-BE49-F238E27FC236}">
                  <a16:creationId xmlns:a16="http://schemas.microsoft.com/office/drawing/2014/main" id="{DC193AFB-4FE9-49DC-88AE-8A904D292CA7}"/>
                </a:ext>
              </a:extLst>
            </p:cNvPr>
            <p:cNvGrpSpPr/>
            <p:nvPr/>
          </p:nvGrpSpPr>
          <p:grpSpPr>
            <a:xfrm>
              <a:off x="9778278" y="2475154"/>
              <a:ext cx="851793" cy="476453"/>
              <a:chOff x="1240191" y="5112911"/>
              <a:chExt cx="982310" cy="549458"/>
            </a:xfrm>
          </p:grpSpPr>
          <p:sp>
            <p:nvSpPr>
              <p:cNvPr id="512" name="Rectangle 511">
                <a:extLst>
                  <a:ext uri="{FF2B5EF4-FFF2-40B4-BE49-F238E27FC236}">
                    <a16:creationId xmlns:a16="http://schemas.microsoft.com/office/drawing/2014/main" id="{10F73A18-D7E9-4B27-BC7E-E72816855EE7}"/>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3" name="Group 512">
                <a:extLst>
                  <a:ext uri="{FF2B5EF4-FFF2-40B4-BE49-F238E27FC236}">
                    <a16:creationId xmlns:a16="http://schemas.microsoft.com/office/drawing/2014/main" id="{A56EEBD7-B2E2-4C87-ACC7-C27D52B4543C}"/>
                  </a:ext>
                </a:extLst>
              </p:cNvPr>
              <p:cNvGrpSpPr/>
              <p:nvPr/>
            </p:nvGrpSpPr>
            <p:grpSpPr>
              <a:xfrm>
                <a:off x="1672750" y="5209655"/>
                <a:ext cx="191307" cy="345271"/>
                <a:chOff x="1711103" y="5209655"/>
                <a:chExt cx="191307" cy="345271"/>
              </a:xfrm>
            </p:grpSpPr>
            <p:sp>
              <p:nvSpPr>
                <p:cNvPr id="526" name="Rectangle 525">
                  <a:extLst>
                    <a:ext uri="{FF2B5EF4-FFF2-40B4-BE49-F238E27FC236}">
                      <a16:creationId xmlns:a16="http://schemas.microsoft.com/office/drawing/2014/main" id="{076145E0-77DE-45A8-BCE9-8489F891393A}"/>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27" name="Oval 526">
                  <a:extLst>
                    <a:ext uri="{FF2B5EF4-FFF2-40B4-BE49-F238E27FC236}">
                      <a16:creationId xmlns:a16="http://schemas.microsoft.com/office/drawing/2014/main" id="{9FC446C8-1DFF-477D-904D-023589678B8B}"/>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28" name="Straight Connector 527">
                  <a:extLst>
                    <a:ext uri="{FF2B5EF4-FFF2-40B4-BE49-F238E27FC236}">
                      <a16:creationId xmlns:a16="http://schemas.microsoft.com/office/drawing/2014/main" id="{79B538F1-ADE7-4E05-BEFD-CDD2FD5FDE6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9" name="Rectangle 528">
                  <a:extLst>
                    <a:ext uri="{FF2B5EF4-FFF2-40B4-BE49-F238E27FC236}">
                      <a16:creationId xmlns:a16="http://schemas.microsoft.com/office/drawing/2014/main" id="{AC6E2B1F-294C-403E-AF1F-0A2BACA8089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0" name="Oval 529">
                  <a:extLst>
                    <a:ext uri="{FF2B5EF4-FFF2-40B4-BE49-F238E27FC236}">
                      <a16:creationId xmlns:a16="http://schemas.microsoft.com/office/drawing/2014/main" id="{024BF06D-4A6E-42F1-850D-F85C42E6423A}"/>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1" name="Straight Connector 530">
                  <a:extLst>
                    <a:ext uri="{FF2B5EF4-FFF2-40B4-BE49-F238E27FC236}">
                      <a16:creationId xmlns:a16="http://schemas.microsoft.com/office/drawing/2014/main" id="{5B675A6B-AE6A-45EA-AC3B-6D36476710F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2" name="Rectangle 531">
                  <a:extLst>
                    <a:ext uri="{FF2B5EF4-FFF2-40B4-BE49-F238E27FC236}">
                      <a16:creationId xmlns:a16="http://schemas.microsoft.com/office/drawing/2014/main" id="{0D430A88-9244-44D7-8B55-28D0CC44942A}"/>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3" name="Oval 532">
                  <a:extLst>
                    <a:ext uri="{FF2B5EF4-FFF2-40B4-BE49-F238E27FC236}">
                      <a16:creationId xmlns:a16="http://schemas.microsoft.com/office/drawing/2014/main" id="{530ECA9F-C5A7-4FD0-AC34-35DA223637C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4" name="Straight Connector 533">
                  <a:extLst>
                    <a:ext uri="{FF2B5EF4-FFF2-40B4-BE49-F238E27FC236}">
                      <a16:creationId xmlns:a16="http://schemas.microsoft.com/office/drawing/2014/main" id="{4F55F136-5776-4B2B-85C7-12C31461EC4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5" name="Rectangle 534">
                  <a:extLst>
                    <a:ext uri="{FF2B5EF4-FFF2-40B4-BE49-F238E27FC236}">
                      <a16:creationId xmlns:a16="http://schemas.microsoft.com/office/drawing/2014/main" id="{EC455C87-D910-4B56-B81F-2775809238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6" name="Oval 535">
                  <a:extLst>
                    <a:ext uri="{FF2B5EF4-FFF2-40B4-BE49-F238E27FC236}">
                      <a16:creationId xmlns:a16="http://schemas.microsoft.com/office/drawing/2014/main" id="{7D2C078D-E6D4-40E3-8AB5-C9A1E3F4BC8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7" name="Straight Connector 536">
                  <a:extLst>
                    <a:ext uri="{FF2B5EF4-FFF2-40B4-BE49-F238E27FC236}">
                      <a16:creationId xmlns:a16="http://schemas.microsoft.com/office/drawing/2014/main" id="{55E2A695-1957-40A6-AA3D-70055A56BBD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8" name="Rectangle 537">
                  <a:extLst>
                    <a:ext uri="{FF2B5EF4-FFF2-40B4-BE49-F238E27FC236}">
                      <a16:creationId xmlns:a16="http://schemas.microsoft.com/office/drawing/2014/main" id="{D4638145-8E63-4E9C-A319-95D7B8A4C49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9" name="Oval 538">
                  <a:extLst>
                    <a:ext uri="{FF2B5EF4-FFF2-40B4-BE49-F238E27FC236}">
                      <a16:creationId xmlns:a16="http://schemas.microsoft.com/office/drawing/2014/main" id="{3FF62702-EA49-4E27-B920-9A072F303457}"/>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0" name="Straight Connector 539">
                  <a:extLst>
                    <a:ext uri="{FF2B5EF4-FFF2-40B4-BE49-F238E27FC236}">
                      <a16:creationId xmlns:a16="http://schemas.microsoft.com/office/drawing/2014/main" id="{39C24C89-9ADD-4AEE-825A-4275B7560431}"/>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1" name="Rectangle 540">
                  <a:extLst>
                    <a:ext uri="{FF2B5EF4-FFF2-40B4-BE49-F238E27FC236}">
                      <a16:creationId xmlns:a16="http://schemas.microsoft.com/office/drawing/2014/main" id="{44D98591-7646-4964-9369-4AF616790CF3}"/>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42" name="Oval 541">
                  <a:extLst>
                    <a:ext uri="{FF2B5EF4-FFF2-40B4-BE49-F238E27FC236}">
                      <a16:creationId xmlns:a16="http://schemas.microsoft.com/office/drawing/2014/main" id="{F57B3066-826D-4282-9CFE-8C52C15072A0}"/>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3" name="Straight Connector 542">
                  <a:extLst>
                    <a:ext uri="{FF2B5EF4-FFF2-40B4-BE49-F238E27FC236}">
                      <a16:creationId xmlns:a16="http://schemas.microsoft.com/office/drawing/2014/main" id="{64C1B8EE-679D-49BC-A4D3-5096547AE3B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14" name="Flowchart: Direct Access Storage 513">
                <a:extLst>
                  <a:ext uri="{FF2B5EF4-FFF2-40B4-BE49-F238E27FC236}">
                    <a16:creationId xmlns:a16="http://schemas.microsoft.com/office/drawing/2014/main" id="{14F6D3E9-03E5-4E33-B202-9C44C9D30E01}"/>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5" name="Group 514">
                <a:extLst>
                  <a:ext uri="{FF2B5EF4-FFF2-40B4-BE49-F238E27FC236}">
                    <a16:creationId xmlns:a16="http://schemas.microsoft.com/office/drawing/2014/main" id="{DC7D74DA-6214-4DF2-A8A7-2B47DD13D04D}"/>
                  </a:ext>
                </a:extLst>
              </p:cNvPr>
              <p:cNvGrpSpPr/>
              <p:nvPr/>
            </p:nvGrpSpPr>
            <p:grpSpPr>
              <a:xfrm>
                <a:off x="1351512" y="5207391"/>
                <a:ext cx="220437" cy="345503"/>
                <a:chOff x="1355289" y="5207391"/>
                <a:chExt cx="220437" cy="345503"/>
              </a:xfrm>
            </p:grpSpPr>
            <p:sp>
              <p:nvSpPr>
                <p:cNvPr id="516" name="Rectangle 5">
                  <a:extLst>
                    <a:ext uri="{FF2B5EF4-FFF2-40B4-BE49-F238E27FC236}">
                      <a16:creationId xmlns:a16="http://schemas.microsoft.com/office/drawing/2014/main" id="{AD470A80-55D0-4874-84FA-40811965E34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7" name="Freeform 6">
                  <a:extLst>
                    <a:ext uri="{FF2B5EF4-FFF2-40B4-BE49-F238E27FC236}">
                      <a16:creationId xmlns:a16="http://schemas.microsoft.com/office/drawing/2014/main" id="{CF60FB82-9E5D-4B07-98FC-AB741BD3366E}"/>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8" name="Freeform 7">
                  <a:extLst>
                    <a:ext uri="{FF2B5EF4-FFF2-40B4-BE49-F238E27FC236}">
                      <a16:creationId xmlns:a16="http://schemas.microsoft.com/office/drawing/2014/main" id="{149DD966-8F24-4AF2-BBBC-5A787804C827}"/>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9" name="Freeform 8">
                  <a:extLst>
                    <a:ext uri="{FF2B5EF4-FFF2-40B4-BE49-F238E27FC236}">
                      <a16:creationId xmlns:a16="http://schemas.microsoft.com/office/drawing/2014/main" id="{94952D7D-C7C6-40A1-82BF-FD9B0D8030BE}"/>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0" name="Freeform 9">
                  <a:extLst>
                    <a:ext uri="{FF2B5EF4-FFF2-40B4-BE49-F238E27FC236}">
                      <a16:creationId xmlns:a16="http://schemas.microsoft.com/office/drawing/2014/main" id="{CAC62F1B-F4FB-4AB5-85A3-F2B7788B25B5}"/>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21" name="Group 520">
                  <a:extLst>
                    <a:ext uri="{FF2B5EF4-FFF2-40B4-BE49-F238E27FC236}">
                      <a16:creationId xmlns:a16="http://schemas.microsoft.com/office/drawing/2014/main" id="{2DB334B2-D7EF-4FB8-A648-B79895457970}"/>
                    </a:ext>
                  </a:extLst>
                </p:cNvPr>
                <p:cNvGrpSpPr/>
                <p:nvPr/>
              </p:nvGrpSpPr>
              <p:grpSpPr>
                <a:xfrm>
                  <a:off x="1521861" y="5255179"/>
                  <a:ext cx="19398" cy="206484"/>
                  <a:chOff x="7742330" y="5312676"/>
                  <a:chExt cx="35450" cy="436485"/>
                </a:xfrm>
                <a:solidFill>
                  <a:schemeClr val="tx1"/>
                </a:solidFill>
              </p:grpSpPr>
              <p:sp>
                <p:nvSpPr>
                  <p:cNvPr id="522" name="Oval 14">
                    <a:extLst>
                      <a:ext uri="{FF2B5EF4-FFF2-40B4-BE49-F238E27FC236}">
                        <a16:creationId xmlns:a16="http://schemas.microsoft.com/office/drawing/2014/main" id="{55555005-E254-4E96-A6F8-E4D3D09974C6}"/>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3" name="Oval 15">
                    <a:extLst>
                      <a:ext uri="{FF2B5EF4-FFF2-40B4-BE49-F238E27FC236}">
                        <a16:creationId xmlns:a16="http://schemas.microsoft.com/office/drawing/2014/main" id="{3B08213D-F54A-4DB6-BE1A-AB04CFA42A2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4" name="Oval 16">
                    <a:extLst>
                      <a:ext uri="{FF2B5EF4-FFF2-40B4-BE49-F238E27FC236}">
                        <a16:creationId xmlns:a16="http://schemas.microsoft.com/office/drawing/2014/main" id="{97A8529B-6CD4-4D28-A9E1-6CC0581C4A53}"/>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5" name="Oval 17">
                    <a:extLst>
                      <a:ext uri="{FF2B5EF4-FFF2-40B4-BE49-F238E27FC236}">
                        <a16:creationId xmlns:a16="http://schemas.microsoft.com/office/drawing/2014/main" id="{BC846122-E381-43D8-8773-2552A7C2CC94}"/>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544" name="Group 543">
              <a:extLst>
                <a:ext uri="{FF2B5EF4-FFF2-40B4-BE49-F238E27FC236}">
                  <a16:creationId xmlns:a16="http://schemas.microsoft.com/office/drawing/2014/main" id="{43226D1F-E09C-488A-BB1B-5FA66CD2C5A1}"/>
                </a:ext>
              </a:extLst>
            </p:cNvPr>
            <p:cNvGrpSpPr/>
            <p:nvPr/>
          </p:nvGrpSpPr>
          <p:grpSpPr>
            <a:xfrm>
              <a:off x="9778278" y="3021401"/>
              <a:ext cx="851793" cy="476453"/>
              <a:chOff x="1240191" y="5112911"/>
              <a:chExt cx="982310" cy="549458"/>
            </a:xfrm>
          </p:grpSpPr>
          <p:sp>
            <p:nvSpPr>
              <p:cNvPr id="545" name="Rectangle 544">
                <a:extLst>
                  <a:ext uri="{FF2B5EF4-FFF2-40B4-BE49-F238E27FC236}">
                    <a16:creationId xmlns:a16="http://schemas.microsoft.com/office/drawing/2014/main" id="{968F04DF-2611-41D3-AED6-BCF4E6ED65BF}"/>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6" name="Group 545">
                <a:extLst>
                  <a:ext uri="{FF2B5EF4-FFF2-40B4-BE49-F238E27FC236}">
                    <a16:creationId xmlns:a16="http://schemas.microsoft.com/office/drawing/2014/main" id="{C591886A-B883-4246-8905-1DFE750B8AE0}"/>
                  </a:ext>
                </a:extLst>
              </p:cNvPr>
              <p:cNvGrpSpPr/>
              <p:nvPr/>
            </p:nvGrpSpPr>
            <p:grpSpPr>
              <a:xfrm>
                <a:off x="1672750" y="5209655"/>
                <a:ext cx="191307" cy="345271"/>
                <a:chOff x="1711103" y="5209655"/>
                <a:chExt cx="191307" cy="345271"/>
              </a:xfrm>
            </p:grpSpPr>
            <p:sp>
              <p:nvSpPr>
                <p:cNvPr id="559" name="Rectangle 558">
                  <a:extLst>
                    <a:ext uri="{FF2B5EF4-FFF2-40B4-BE49-F238E27FC236}">
                      <a16:creationId xmlns:a16="http://schemas.microsoft.com/office/drawing/2014/main" id="{17067D53-DAD6-4A87-A398-AF21C96C65AF}"/>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0" name="Oval 559">
                  <a:extLst>
                    <a:ext uri="{FF2B5EF4-FFF2-40B4-BE49-F238E27FC236}">
                      <a16:creationId xmlns:a16="http://schemas.microsoft.com/office/drawing/2014/main" id="{EACEC12D-CAC4-4FAD-B0EB-612DA825F865}"/>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1" name="Straight Connector 560">
                  <a:extLst>
                    <a:ext uri="{FF2B5EF4-FFF2-40B4-BE49-F238E27FC236}">
                      <a16:creationId xmlns:a16="http://schemas.microsoft.com/office/drawing/2014/main" id="{285BA52D-53B3-44D4-BE6A-0FB650264ED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2" name="Rectangle 561">
                  <a:extLst>
                    <a:ext uri="{FF2B5EF4-FFF2-40B4-BE49-F238E27FC236}">
                      <a16:creationId xmlns:a16="http://schemas.microsoft.com/office/drawing/2014/main" id="{5DDE2415-B705-4CCF-969D-DAD5D98255DB}"/>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3" name="Oval 562">
                  <a:extLst>
                    <a:ext uri="{FF2B5EF4-FFF2-40B4-BE49-F238E27FC236}">
                      <a16:creationId xmlns:a16="http://schemas.microsoft.com/office/drawing/2014/main" id="{22DDD0AE-38DE-487F-AF29-ECF6E07BD4D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4" name="Straight Connector 563">
                  <a:extLst>
                    <a:ext uri="{FF2B5EF4-FFF2-40B4-BE49-F238E27FC236}">
                      <a16:creationId xmlns:a16="http://schemas.microsoft.com/office/drawing/2014/main" id="{68B78539-BCF6-4BFC-B651-18E2FAE16808}"/>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312332D9-9508-416E-8412-2E38C9C1DD1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6" name="Oval 565">
                  <a:extLst>
                    <a:ext uri="{FF2B5EF4-FFF2-40B4-BE49-F238E27FC236}">
                      <a16:creationId xmlns:a16="http://schemas.microsoft.com/office/drawing/2014/main" id="{E1354E50-ACDA-447A-AC75-76B2A3119FD6}"/>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7" name="Straight Connector 566">
                  <a:extLst>
                    <a:ext uri="{FF2B5EF4-FFF2-40B4-BE49-F238E27FC236}">
                      <a16:creationId xmlns:a16="http://schemas.microsoft.com/office/drawing/2014/main" id="{902B5072-F8BC-4322-B372-95E6D0CA48B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8" name="Rectangle 567">
                  <a:extLst>
                    <a:ext uri="{FF2B5EF4-FFF2-40B4-BE49-F238E27FC236}">
                      <a16:creationId xmlns:a16="http://schemas.microsoft.com/office/drawing/2014/main" id="{462072DF-5944-4388-B5AC-4D1541105FAD}"/>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9" name="Oval 568">
                  <a:extLst>
                    <a:ext uri="{FF2B5EF4-FFF2-40B4-BE49-F238E27FC236}">
                      <a16:creationId xmlns:a16="http://schemas.microsoft.com/office/drawing/2014/main" id="{1E50879B-61B1-4BB8-B553-CD7CCF0AB6AE}"/>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0" name="Straight Connector 569">
                  <a:extLst>
                    <a:ext uri="{FF2B5EF4-FFF2-40B4-BE49-F238E27FC236}">
                      <a16:creationId xmlns:a16="http://schemas.microsoft.com/office/drawing/2014/main" id="{2DB05D31-02AE-4057-8D75-9AFC8F8AF52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1" name="Rectangle 570">
                  <a:extLst>
                    <a:ext uri="{FF2B5EF4-FFF2-40B4-BE49-F238E27FC236}">
                      <a16:creationId xmlns:a16="http://schemas.microsoft.com/office/drawing/2014/main" id="{C60D03CE-C78C-49B2-8DE0-97163187F598}"/>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2" name="Oval 571">
                  <a:extLst>
                    <a:ext uri="{FF2B5EF4-FFF2-40B4-BE49-F238E27FC236}">
                      <a16:creationId xmlns:a16="http://schemas.microsoft.com/office/drawing/2014/main" id="{30C09EF8-3042-4D5E-A5E5-2F15F8464105}"/>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3" name="Straight Connector 572">
                  <a:extLst>
                    <a:ext uri="{FF2B5EF4-FFF2-40B4-BE49-F238E27FC236}">
                      <a16:creationId xmlns:a16="http://schemas.microsoft.com/office/drawing/2014/main" id="{6E548D31-44DB-4878-8C65-F499E505F70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032E832F-4E8C-40C1-A4E4-E128CA79D50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5" name="Oval 574">
                  <a:extLst>
                    <a:ext uri="{FF2B5EF4-FFF2-40B4-BE49-F238E27FC236}">
                      <a16:creationId xmlns:a16="http://schemas.microsoft.com/office/drawing/2014/main" id="{126B892F-9352-4F80-B61D-2A281459FA39}"/>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6" name="Straight Connector 575">
                  <a:extLst>
                    <a:ext uri="{FF2B5EF4-FFF2-40B4-BE49-F238E27FC236}">
                      <a16:creationId xmlns:a16="http://schemas.microsoft.com/office/drawing/2014/main" id="{436D0979-EBDA-4A44-A4F5-1DA0C1C1C5E0}"/>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7" name="Flowchart: Direct Access Storage 546">
                <a:extLst>
                  <a:ext uri="{FF2B5EF4-FFF2-40B4-BE49-F238E27FC236}">
                    <a16:creationId xmlns:a16="http://schemas.microsoft.com/office/drawing/2014/main" id="{CA73BBC7-974C-43F1-9731-E3FE97A282EE}"/>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8" name="Group 547">
                <a:extLst>
                  <a:ext uri="{FF2B5EF4-FFF2-40B4-BE49-F238E27FC236}">
                    <a16:creationId xmlns:a16="http://schemas.microsoft.com/office/drawing/2014/main" id="{8313A220-76E8-4F7D-BC3A-83CDC311A53B}"/>
                  </a:ext>
                </a:extLst>
              </p:cNvPr>
              <p:cNvGrpSpPr/>
              <p:nvPr/>
            </p:nvGrpSpPr>
            <p:grpSpPr>
              <a:xfrm>
                <a:off x="1351512" y="5207391"/>
                <a:ext cx="220437" cy="345503"/>
                <a:chOff x="1355289" y="5207391"/>
                <a:chExt cx="220437" cy="345503"/>
              </a:xfrm>
            </p:grpSpPr>
            <p:sp>
              <p:nvSpPr>
                <p:cNvPr id="549" name="Rectangle 5">
                  <a:extLst>
                    <a:ext uri="{FF2B5EF4-FFF2-40B4-BE49-F238E27FC236}">
                      <a16:creationId xmlns:a16="http://schemas.microsoft.com/office/drawing/2014/main" id="{48F6FF19-8473-47B7-A3D8-04B5134C8472}"/>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0" name="Freeform 6">
                  <a:extLst>
                    <a:ext uri="{FF2B5EF4-FFF2-40B4-BE49-F238E27FC236}">
                      <a16:creationId xmlns:a16="http://schemas.microsoft.com/office/drawing/2014/main" id="{2DB87B00-3C75-42D8-8C59-F9835FCAD3F1}"/>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1" name="Freeform 7">
                  <a:extLst>
                    <a:ext uri="{FF2B5EF4-FFF2-40B4-BE49-F238E27FC236}">
                      <a16:creationId xmlns:a16="http://schemas.microsoft.com/office/drawing/2014/main" id="{58428773-30E5-4AB8-B28B-5B4534FA810D}"/>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2" name="Freeform 8">
                  <a:extLst>
                    <a:ext uri="{FF2B5EF4-FFF2-40B4-BE49-F238E27FC236}">
                      <a16:creationId xmlns:a16="http://schemas.microsoft.com/office/drawing/2014/main" id="{FBD73DF1-9FCB-4C18-94FC-D575F8A67B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3" name="Freeform 9">
                  <a:extLst>
                    <a:ext uri="{FF2B5EF4-FFF2-40B4-BE49-F238E27FC236}">
                      <a16:creationId xmlns:a16="http://schemas.microsoft.com/office/drawing/2014/main" id="{619DD936-7EF8-47AA-A214-28F435DA8CF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54" name="Group 553">
                  <a:extLst>
                    <a:ext uri="{FF2B5EF4-FFF2-40B4-BE49-F238E27FC236}">
                      <a16:creationId xmlns:a16="http://schemas.microsoft.com/office/drawing/2014/main" id="{842BE57D-2C48-48DF-95AB-FBC9FD3AAAE1}"/>
                    </a:ext>
                  </a:extLst>
                </p:cNvPr>
                <p:cNvGrpSpPr/>
                <p:nvPr/>
              </p:nvGrpSpPr>
              <p:grpSpPr>
                <a:xfrm>
                  <a:off x="1521861" y="5255179"/>
                  <a:ext cx="19398" cy="206484"/>
                  <a:chOff x="7742330" y="5312676"/>
                  <a:chExt cx="35450" cy="436485"/>
                </a:xfrm>
                <a:solidFill>
                  <a:schemeClr val="tx1"/>
                </a:solidFill>
              </p:grpSpPr>
              <p:sp>
                <p:nvSpPr>
                  <p:cNvPr id="555" name="Oval 14">
                    <a:extLst>
                      <a:ext uri="{FF2B5EF4-FFF2-40B4-BE49-F238E27FC236}">
                        <a16:creationId xmlns:a16="http://schemas.microsoft.com/office/drawing/2014/main" id="{859BC497-7ADE-4A9A-9561-1BC11EF36D94}"/>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6" name="Oval 15">
                    <a:extLst>
                      <a:ext uri="{FF2B5EF4-FFF2-40B4-BE49-F238E27FC236}">
                        <a16:creationId xmlns:a16="http://schemas.microsoft.com/office/drawing/2014/main" id="{AED8B433-B2DA-4A0F-A1DF-9A0C592C43E2}"/>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7" name="Oval 16">
                    <a:extLst>
                      <a:ext uri="{FF2B5EF4-FFF2-40B4-BE49-F238E27FC236}">
                        <a16:creationId xmlns:a16="http://schemas.microsoft.com/office/drawing/2014/main" id="{1545BF52-26A8-495B-A1BE-C09A59EE865D}"/>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8" name="Oval 17">
                    <a:extLst>
                      <a:ext uri="{FF2B5EF4-FFF2-40B4-BE49-F238E27FC236}">
                        <a16:creationId xmlns:a16="http://schemas.microsoft.com/office/drawing/2014/main" id="{225C5D17-8DBA-4E12-89A1-406A31C8E72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5" name="Group 14">
            <a:extLst>
              <a:ext uri="{FF2B5EF4-FFF2-40B4-BE49-F238E27FC236}">
                <a16:creationId xmlns:a16="http://schemas.microsoft.com/office/drawing/2014/main" id="{D18D79B0-0CC3-4901-8999-159A74DDB210}"/>
              </a:ext>
            </a:extLst>
          </p:cNvPr>
          <p:cNvGrpSpPr/>
          <p:nvPr/>
        </p:nvGrpSpPr>
        <p:grpSpPr>
          <a:xfrm>
            <a:off x="9778278" y="3806676"/>
            <a:ext cx="851793" cy="1022700"/>
            <a:chOff x="9778278" y="3910431"/>
            <a:chExt cx="851793" cy="1022700"/>
          </a:xfrm>
        </p:grpSpPr>
        <p:grpSp>
          <p:nvGrpSpPr>
            <p:cNvPr id="577" name="Group 576">
              <a:extLst>
                <a:ext uri="{FF2B5EF4-FFF2-40B4-BE49-F238E27FC236}">
                  <a16:creationId xmlns:a16="http://schemas.microsoft.com/office/drawing/2014/main" id="{90757F10-8EA9-4100-9046-33635935E0F2}"/>
                </a:ext>
              </a:extLst>
            </p:cNvPr>
            <p:cNvGrpSpPr/>
            <p:nvPr/>
          </p:nvGrpSpPr>
          <p:grpSpPr>
            <a:xfrm>
              <a:off x="9778278" y="3910431"/>
              <a:ext cx="851793" cy="476453"/>
              <a:chOff x="1240191" y="5112911"/>
              <a:chExt cx="982310" cy="549458"/>
            </a:xfrm>
          </p:grpSpPr>
          <p:sp>
            <p:nvSpPr>
              <p:cNvPr id="578" name="Rectangle 577">
                <a:extLst>
                  <a:ext uri="{FF2B5EF4-FFF2-40B4-BE49-F238E27FC236}">
                    <a16:creationId xmlns:a16="http://schemas.microsoft.com/office/drawing/2014/main" id="{5D6F6B22-6A91-4234-898C-99678C0BF8C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79" name="Group 578">
                <a:extLst>
                  <a:ext uri="{FF2B5EF4-FFF2-40B4-BE49-F238E27FC236}">
                    <a16:creationId xmlns:a16="http://schemas.microsoft.com/office/drawing/2014/main" id="{0D42F795-7FA1-49F1-B9C7-D4B7EF3CF65B}"/>
                  </a:ext>
                </a:extLst>
              </p:cNvPr>
              <p:cNvGrpSpPr/>
              <p:nvPr/>
            </p:nvGrpSpPr>
            <p:grpSpPr>
              <a:xfrm>
                <a:off x="1672750" y="5209655"/>
                <a:ext cx="191307" cy="345271"/>
                <a:chOff x="1711103" y="5209655"/>
                <a:chExt cx="191307" cy="345271"/>
              </a:xfrm>
            </p:grpSpPr>
            <p:sp>
              <p:nvSpPr>
                <p:cNvPr id="592" name="Rectangle 591">
                  <a:extLst>
                    <a:ext uri="{FF2B5EF4-FFF2-40B4-BE49-F238E27FC236}">
                      <a16:creationId xmlns:a16="http://schemas.microsoft.com/office/drawing/2014/main" id="{4525B44E-7B6B-474A-9DB7-56BB0976BD01}"/>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3" name="Oval 592">
                  <a:extLst>
                    <a:ext uri="{FF2B5EF4-FFF2-40B4-BE49-F238E27FC236}">
                      <a16:creationId xmlns:a16="http://schemas.microsoft.com/office/drawing/2014/main" id="{41A1AD81-4927-429D-B832-A1D56D8AEF92}"/>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4" name="Straight Connector 593">
                  <a:extLst>
                    <a:ext uri="{FF2B5EF4-FFF2-40B4-BE49-F238E27FC236}">
                      <a16:creationId xmlns:a16="http://schemas.microsoft.com/office/drawing/2014/main" id="{EC39A1D6-DAF7-41B1-B52D-F0B4DBF877A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5" name="Rectangle 594">
                  <a:extLst>
                    <a:ext uri="{FF2B5EF4-FFF2-40B4-BE49-F238E27FC236}">
                      <a16:creationId xmlns:a16="http://schemas.microsoft.com/office/drawing/2014/main" id="{A012F179-0F33-40E2-8E92-08FC08DCAA43}"/>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6" name="Oval 595">
                  <a:extLst>
                    <a:ext uri="{FF2B5EF4-FFF2-40B4-BE49-F238E27FC236}">
                      <a16:creationId xmlns:a16="http://schemas.microsoft.com/office/drawing/2014/main" id="{1D054CBA-369D-4513-9404-AD8DB655792F}"/>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7" name="Straight Connector 596">
                  <a:extLst>
                    <a:ext uri="{FF2B5EF4-FFF2-40B4-BE49-F238E27FC236}">
                      <a16:creationId xmlns:a16="http://schemas.microsoft.com/office/drawing/2014/main" id="{F8297FC0-16A4-4AF0-9017-D1F7DB00CA7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8" name="Rectangle 597">
                  <a:extLst>
                    <a:ext uri="{FF2B5EF4-FFF2-40B4-BE49-F238E27FC236}">
                      <a16:creationId xmlns:a16="http://schemas.microsoft.com/office/drawing/2014/main" id="{085D1F1A-2650-4355-9DE0-B84561DAA21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9" name="Oval 598">
                  <a:extLst>
                    <a:ext uri="{FF2B5EF4-FFF2-40B4-BE49-F238E27FC236}">
                      <a16:creationId xmlns:a16="http://schemas.microsoft.com/office/drawing/2014/main" id="{BCE9FE18-02F7-4F53-AF5C-EB421F696018}"/>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0" name="Straight Connector 599">
                  <a:extLst>
                    <a:ext uri="{FF2B5EF4-FFF2-40B4-BE49-F238E27FC236}">
                      <a16:creationId xmlns:a16="http://schemas.microsoft.com/office/drawing/2014/main" id="{0EA7B3D9-84E1-45A7-942D-BBCA9980F1A9}"/>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1" name="Rectangle 600">
                  <a:extLst>
                    <a:ext uri="{FF2B5EF4-FFF2-40B4-BE49-F238E27FC236}">
                      <a16:creationId xmlns:a16="http://schemas.microsoft.com/office/drawing/2014/main" id="{71440E11-DE88-4EC5-81E7-7852937DF287}"/>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2" name="Oval 601">
                  <a:extLst>
                    <a:ext uri="{FF2B5EF4-FFF2-40B4-BE49-F238E27FC236}">
                      <a16:creationId xmlns:a16="http://schemas.microsoft.com/office/drawing/2014/main" id="{8D9AE121-E065-44E2-BF89-BFF146DB2ACB}"/>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3" name="Straight Connector 602">
                  <a:extLst>
                    <a:ext uri="{FF2B5EF4-FFF2-40B4-BE49-F238E27FC236}">
                      <a16:creationId xmlns:a16="http://schemas.microsoft.com/office/drawing/2014/main" id="{F3592BA5-1A2B-4B4E-A0BB-C7906F8B0B6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4" name="Rectangle 603">
                  <a:extLst>
                    <a:ext uri="{FF2B5EF4-FFF2-40B4-BE49-F238E27FC236}">
                      <a16:creationId xmlns:a16="http://schemas.microsoft.com/office/drawing/2014/main" id="{98F89821-794A-4BDC-AFD4-11734472DE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5" name="Oval 604">
                  <a:extLst>
                    <a:ext uri="{FF2B5EF4-FFF2-40B4-BE49-F238E27FC236}">
                      <a16:creationId xmlns:a16="http://schemas.microsoft.com/office/drawing/2014/main" id="{2EA831D6-94B7-4E65-A9E5-BA78908D98C8}"/>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6" name="Straight Connector 605">
                  <a:extLst>
                    <a:ext uri="{FF2B5EF4-FFF2-40B4-BE49-F238E27FC236}">
                      <a16:creationId xmlns:a16="http://schemas.microsoft.com/office/drawing/2014/main" id="{20EF5959-E9F5-4C09-8614-38CBF3316D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7" name="Rectangle 606">
                  <a:extLst>
                    <a:ext uri="{FF2B5EF4-FFF2-40B4-BE49-F238E27FC236}">
                      <a16:creationId xmlns:a16="http://schemas.microsoft.com/office/drawing/2014/main" id="{4290D62B-2724-4B31-99DF-E95A5F8039DF}"/>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8" name="Oval 607">
                  <a:extLst>
                    <a:ext uri="{FF2B5EF4-FFF2-40B4-BE49-F238E27FC236}">
                      <a16:creationId xmlns:a16="http://schemas.microsoft.com/office/drawing/2014/main" id="{6C7EDC5F-63DB-419A-9D6D-2226CED1DAD4}"/>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9" name="Straight Connector 608">
                  <a:extLst>
                    <a:ext uri="{FF2B5EF4-FFF2-40B4-BE49-F238E27FC236}">
                      <a16:creationId xmlns:a16="http://schemas.microsoft.com/office/drawing/2014/main" id="{4853E139-E935-4418-B9EC-EFA4FC790BEB}"/>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80" name="Flowchart: Direct Access Storage 579">
                <a:extLst>
                  <a:ext uri="{FF2B5EF4-FFF2-40B4-BE49-F238E27FC236}">
                    <a16:creationId xmlns:a16="http://schemas.microsoft.com/office/drawing/2014/main" id="{569CAFDA-796C-4760-BF49-E6F967C8F55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81" name="Group 580">
                <a:extLst>
                  <a:ext uri="{FF2B5EF4-FFF2-40B4-BE49-F238E27FC236}">
                    <a16:creationId xmlns:a16="http://schemas.microsoft.com/office/drawing/2014/main" id="{B1791439-6980-4D44-8BC5-C9C199AD082B}"/>
                  </a:ext>
                </a:extLst>
              </p:cNvPr>
              <p:cNvGrpSpPr/>
              <p:nvPr/>
            </p:nvGrpSpPr>
            <p:grpSpPr>
              <a:xfrm>
                <a:off x="1351512" y="5207391"/>
                <a:ext cx="220437" cy="345503"/>
                <a:chOff x="1355289" y="5207391"/>
                <a:chExt cx="220437" cy="345503"/>
              </a:xfrm>
            </p:grpSpPr>
            <p:sp>
              <p:nvSpPr>
                <p:cNvPr id="582" name="Rectangle 5">
                  <a:extLst>
                    <a:ext uri="{FF2B5EF4-FFF2-40B4-BE49-F238E27FC236}">
                      <a16:creationId xmlns:a16="http://schemas.microsoft.com/office/drawing/2014/main" id="{C57F2FFC-DB3C-4237-A7C7-6484317EE5DC}"/>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3" name="Freeform 6">
                  <a:extLst>
                    <a:ext uri="{FF2B5EF4-FFF2-40B4-BE49-F238E27FC236}">
                      <a16:creationId xmlns:a16="http://schemas.microsoft.com/office/drawing/2014/main" id="{2B0F5DFA-D5CB-494D-B17F-62392EFD5A3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4" name="Freeform 7">
                  <a:extLst>
                    <a:ext uri="{FF2B5EF4-FFF2-40B4-BE49-F238E27FC236}">
                      <a16:creationId xmlns:a16="http://schemas.microsoft.com/office/drawing/2014/main" id="{289F2107-23B4-471D-A67D-D803861A61C5}"/>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5" name="Freeform 8">
                  <a:extLst>
                    <a:ext uri="{FF2B5EF4-FFF2-40B4-BE49-F238E27FC236}">
                      <a16:creationId xmlns:a16="http://schemas.microsoft.com/office/drawing/2014/main" id="{25D4BFDE-68BA-4C28-B10F-37B3DBC6D9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6" name="Freeform 9">
                  <a:extLst>
                    <a:ext uri="{FF2B5EF4-FFF2-40B4-BE49-F238E27FC236}">
                      <a16:creationId xmlns:a16="http://schemas.microsoft.com/office/drawing/2014/main" id="{148B2E83-4ED6-4FFB-A779-5E7BD42EE13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87" name="Group 586">
                  <a:extLst>
                    <a:ext uri="{FF2B5EF4-FFF2-40B4-BE49-F238E27FC236}">
                      <a16:creationId xmlns:a16="http://schemas.microsoft.com/office/drawing/2014/main" id="{3E997ABF-9361-4DAD-92F8-6C5934564B44}"/>
                    </a:ext>
                  </a:extLst>
                </p:cNvPr>
                <p:cNvGrpSpPr/>
                <p:nvPr/>
              </p:nvGrpSpPr>
              <p:grpSpPr>
                <a:xfrm>
                  <a:off x="1521861" y="5255179"/>
                  <a:ext cx="19398" cy="206484"/>
                  <a:chOff x="7742330" y="5312676"/>
                  <a:chExt cx="35450" cy="436485"/>
                </a:xfrm>
                <a:solidFill>
                  <a:schemeClr val="tx1"/>
                </a:solidFill>
              </p:grpSpPr>
              <p:sp>
                <p:nvSpPr>
                  <p:cNvPr id="588" name="Oval 14">
                    <a:extLst>
                      <a:ext uri="{FF2B5EF4-FFF2-40B4-BE49-F238E27FC236}">
                        <a16:creationId xmlns:a16="http://schemas.microsoft.com/office/drawing/2014/main" id="{53C35F49-8B50-4F29-80FF-B77863BD2A57}"/>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9" name="Oval 15">
                    <a:extLst>
                      <a:ext uri="{FF2B5EF4-FFF2-40B4-BE49-F238E27FC236}">
                        <a16:creationId xmlns:a16="http://schemas.microsoft.com/office/drawing/2014/main" id="{4352986A-5D82-418C-AD51-4C11A498C3D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0" name="Oval 16">
                    <a:extLst>
                      <a:ext uri="{FF2B5EF4-FFF2-40B4-BE49-F238E27FC236}">
                        <a16:creationId xmlns:a16="http://schemas.microsoft.com/office/drawing/2014/main" id="{663417E1-8A96-4C7A-9512-E01DE935579A}"/>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1" name="Oval 17">
                    <a:extLst>
                      <a:ext uri="{FF2B5EF4-FFF2-40B4-BE49-F238E27FC236}">
                        <a16:creationId xmlns:a16="http://schemas.microsoft.com/office/drawing/2014/main" id="{3B313349-14D0-4C0A-823A-B3B7D91BFBD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10" name="Group 609">
              <a:extLst>
                <a:ext uri="{FF2B5EF4-FFF2-40B4-BE49-F238E27FC236}">
                  <a16:creationId xmlns:a16="http://schemas.microsoft.com/office/drawing/2014/main" id="{448F13FD-1D1D-4EA7-A97E-A461EE8A61CB}"/>
                </a:ext>
              </a:extLst>
            </p:cNvPr>
            <p:cNvGrpSpPr/>
            <p:nvPr/>
          </p:nvGrpSpPr>
          <p:grpSpPr>
            <a:xfrm>
              <a:off x="9778278" y="4456678"/>
              <a:ext cx="851793" cy="476453"/>
              <a:chOff x="1240191" y="5112911"/>
              <a:chExt cx="982310" cy="549458"/>
            </a:xfrm>
          </p:grpSpPr>
          <p:sp>
            <p:nvSpPr>
              <p:cNvPr id="611" name="Rectangle 610">
                <a:extLst>
                  <a:ext uri="{FF2B5EF4-FFF2-40B4-BE49-F238E27FC236}">
                    <a16:creationId xmlns:a16="http://schemas.microsoft.com/office/drawing/2014/main" id="{732B3344-01B6-4E97-A085-472ACA06A25E}"/>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2" name="Group 611">
                <a:extLst>
                  <a:ext uri="{FF2B5EF4-FFF2-40B4-BE49-F238E27FC236}">
                    <a16:creationId xmlns:a16="http://schemas.microsoft.com/office/drawing/2014/main" id="{EC5FAA80-47E3-4AEB-B8E4-7C0BD3CA4DBC}"/>
                  </a:ext>
                </a:extLst>
              </p:cNvPr>
              <p:cNvGrpSpPr/>
              <p:nvPr/>
            </p:nvGrpSpPr>
            <p:grpSpPr>
              <a:xfrm>
                <a:off x="1672750" y="5209655"/>
                <a:ext cx="191307" cy="345271"/>
                <a:chOff x="1711103" y="5209655"/>
                <a:chExt cx="191307" cy="345271"/>
              </a:xfrm>
            </p:grpSpPr>
            <p:sp>
              <p:nvSpPr>
                <p:cNvPr id="625" name="Rectangle 624">
                  <a:extLst>
                    <a:ext uri="{FF2B5EF4-FFF2-40B4-BE49-F238E27FC236}">
                      <a16:creationId xmlns:a16="http://schemas.microsoft.com/office/drawing/2014/main" id="{E4036BF0-E68E-4CF3-8364-C885046CFC45}"/>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6" name="Oval 625">
                  <a:extLst>
                    <a:ext uri="{FF2B5EF4-FFF2-40B4-BE49-F238E27FC236}">
                      <a16:creationId xmlns:a16="http://schemas.microsoft.com/office/drawing/2014/main" id="{5EABAF2C-03A7-487F-B0DC-8ECCE1AD0457}"/>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27" name="Straight Connector 626">
                  <a:extLst>
                    <a:ext uri="{FF2B5EF4-FFF2-40B4-BE49-F238E27FC236}">
                      <a16:creationId xmlns:a16="http://schemas.microsoft.com/office/drawing/2014/main" id="{DE9F35B9-EE15-4269-A709-67C9F50A4B1D}"/>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8" name="Rectangle 627">
                  <a:extLst>
                    <a:ext uri="{FF2B5EF4-FFF2-40B4-BE49-F238E27FC236}">
                      <a16:creationId xmlns:a16="http://schemas.microsoft.com/office/drawing/2014/main" id="{9A2D1E7B-E8DC-45F5-B7DC-FCCCD59BF9B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9" name="Oval 628">
                  <a:extLst>
                    <a:ext uri="{FF2B5EF4-FFF2-40B4-BE49-F238E27FC236}">
                      <a16:creationId xmlns:a16="http://schemas.microsoft.com/office/drawing/2014/main" id="{052D62B4-E14F-4152-ADA2-8C5A96B891A7}"/>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0" name="Straight Connector 629">
                  <a:extLst>
                    <a:ext uri="{FF2B5EF4-FFF2-40B4-BE49-F238E27FC236}">
                      <a16:creationId xmlns:a16="http://schemas.microsoft.com/office/drawing/2014/main" id="{11D7225B-B9E5-454C-9620-B043822ECDE7}"/>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1" name="Rectangle 630">
                  <a:extLst>
                    <a:ext uri="{FF2B5EF4-FFF2-40B4-BE49-F238E27FC236}">
                      <a16:creationId xmlns:a16="http://schemas.microsoft.com/office/drawing/2014/main" id="{3431F2F7-96F4-432A-9FC6-F0363BBD74B4}"/>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2" name="Oval 631">
                  <a:extLst>
                    <a:ext uri="{FF2B5EF4-FFF2-40B4-BE49-F238E27FC236}">
                      <a16:creationId xmlns:a16="http://schemas.microsoft.com/office/drawing/2014/main" id="{E140706C-F7CE-4E89-8102-1638855D537B}"/>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3" name="Straight Connector 632">
                  <a:extLst>
                    <a:ext uri="{FF2B5EF4-FFF2-40B4-BE49-F238E27FC236}">
                      <a16:creationId xmlns:a16="http://schemas.microsoft.com/office/drawing/2014/main" id="{BFF50551-ED96-4759-A58E-3BC5B1A7D18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4" name="Rectangle 633">
                  <a:extLst>
                    <a:ext uri="{FF2B5EF4-FFF2-40B4-BE49-F238E27FC236}">
                      <a16:creationId xmlns:a16="http://schemas.microsoft.com/office/drawing/2014/main" id="{8820165A-1EE8-47F7-845C-D0E22F30E92B}"/>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5" name="Oval 634">
                  <a:extLst>
                    <a:ext uri="{FF2B5EF4-FFF2-40B4-BE49-F238E27FC236}">
                      <a16:creationId xmlns:a16="http://schemas.microsoft.com/office/drawing/2014/main" id="{E7D07C8B-3C55-49E2-826C-A7E93C1791B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6" name="Straight Connector 635">
                  <a:extLst>
                    <a:ext uri="{FF2B5EF4-FFF2-40B4-BE49-F238E27FC236}">
                      <a16:creationId xmlns:a16="http://schemas.microsoft.com/office/drawing/2014/main" id="{50BD42C1-60D6-4A51-B275-164224A3CDB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7" name="Rectangle 636">
                  <a:extLst>
                    <a:ext uri="{FF2B5EF4-FFF2-40B4-BE49-F238E27FC236}">
                      <a16:creationId xmlns:a16="http://schemas.microsoft.com/office/drawing/2014/main" id="{C58C055B-640E-407E-B230-B444FE53E0E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8" name="Oval 637">
                  <a:extLst>
                    <a:ext uri="{FF2B5EF4-FFF2-40B4-BE49-F238E27FC236}">
                      <a16:creationId xmlns:a16="http://schemas.microsoft.com/office/drawing/2014/main" id="{236622F9-6F57-4B2D-A3F9-66B8504645CA}"/>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9" name="Straight Connector 638">
                  <a:extLst>
                    <a:ext uri="{FF2B5EF4-FFF2-40B4-BE49-F238E27FC236}">
                      <a16:creationId xmlns:a16="http://schemas.microsoft.com/office/drawing/2014/main" id="{6DD39A70-492F-4C36-899F-ADC7A6ECDE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0" name="Rectangle 639">
                  <a:extLst>
                    <a:ext uri="{FF2B5EF4-FFF2-40B4-BE49-F238E27FC236}">
                      <a16:creationId xmlns:a16="http://schemas.microsoft.com/office/drawing/2014/main" id="{1DB6500E-09DA-474D-8AE1-80396B6073C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41" name="Oval 640">
                  <a:extLst>
                    <a:ext uri="{FF2B5EF4-FFF2-40B4-BE49-F238E27FC236}">
                      <a16:creationId xmlns:a16="http://schemas.microsoft.com/office/drawing/2014/main" id="{3E3EF0C4-1957-43DC-9367-355413F8353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42" name="Straight Connector 641">
                  <a:extLst>
                    <a:ext uri="{FF2B5EF4-FFF2-40B4-BE49-F238E27FC236}">
                      <a16:creationId xmlns:a16="http://schemas.microsoft.com/office/drawing/2014/main" id="{348C5095-F97C-4D16-B8D1-C40E7EE4316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3" name="Flowchart: Direct Access Storage 612">
                <a:extLst>
                  <a:ext uri="{FF2B5EF4-FFF2-40B4-BE49-F238E27FC236}">
                    <a16:creationId xmlns:a16="http://schemas.microsoft.com/office/drawing/2014/main" id="{43D107C6-9BD8-4311-94FA-C8FBA232922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4" name="Group 613">
                <a:extLst>
                  <a:ext uri="{FF2B5EF4-FFF2-40B4-BE49-F238E27FC236}">
                    <a16:creationId xmlns:a16="http://schemas.microsoft.com/office/drawing/2014/main" id="{FBA2FB00-CEA4-4978-A6D3-838017750451}"/>
                  </a:ext>
                </a:extLst>
              </p:cNvPr>
              <p:cNvGrpSpPr/>
              <p:nvPr/>
            </p:nvGrpSpPr>
            <p:grpSpPr>
              <a:xfrm>
                <a:off x="1351512" y="5207391"/>
                <a:ext cx="220437" cy="345503"/>
                <a:chOff x="1355289" y="5207391"/>
                <a:chExt cx="220437" cy="345503"/>
              </a:xfrm>
            </p:grpSpPr>
            <p:sp>
              <p:nvSpPr>
                <p:cNvPr id="615" name="Rectangle 5">
                  <a:extLst>
                    <a:ext uri="{FF2B5EF4-FFF2-40B4-BE49-F238E27FC236}">
                      <a16:creationId xmlns:a16="http://schemas.microsoft.com/office/drawing/2014/main" id="{DF869E31-009C-4575-9013-EA34EE9CA567}"/>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6" name="Freeform 6">
                  <a:extLst>
                    <a:ext uri="{FF2B5EF4-FFF2-40B4-BE49-F238E27FC236}">
                      <a16:creationId xmlns:a16="http://schemas.microsoft.com/office/drawing/2014/main" id="{8E221D83-BFF2-4906-9391-838216244D7B}"/>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7" name="Freeform 7">
                  <a:extLst>
                    <a:ext uri="{FF2B5EF4-FFF2-40B4-BE49-F238E27FC236}">
                      <a16:creationId xmlns:a16="http://schemas.microsoft.com/office/drawing/2014/main" id="{9BDA72DC-B8D6-4ADB-95F6-C81C293D3C8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8" name="Freeform 8">
                  <a:extLst>
                    <a:ext uri="{FF2B5EF4-FFF2-40B4-BE49-F238E27FC236}">
                      <a16:creationId xmlns:a16="http://schemas.microsoft.com/office/drawing/2014/main" id="{CFCA290D-EEC0-421A-879F-5CD91038404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9" name="Freeform 9">
                  <a:extLst>
                    <a:ext uri="{FF2B5EF4-FFF2-40B4-BE49-F238E27FC236}">
                      <a16:creationId xmlns:a16="http://schemas.microsoft.com/office/drawing/2014/main" id="{61D00554-E9A0-412F-AB58-0E919936E94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20" name="Group 619">
                  <a:extLst>
                    <a:ext uri="{FF2B5EF4-FFF2-40B4-BE49-F238E27FC236}">
                      <a16:creationId xmlns:a16="http://schemas.microsoft.com/office/drawing/2014/main" id="{B7A59153-6474-452A-8732-242C295FD512}"/>
                    </a:ext>
                  </a:extLst>
                </p:cNvPr>
                <p:cNvGrpSpPr/>
                <p:nvPr/>
              </p:nvGrpSpPr>
              <p:grpSpPr>
                <a:xfrm>
                  <a:off x="1521861" y="5255179"/>
                  <a:ext cx="19398" cy="206484"/>
                  <a:chOff x="7742330" y="5312676"/>
                  <a:chExt cx="35450" cy="436485"/>
                </a:xfrm>
                <a:solidFill>
                  <a:schemeClr val="tx1"/>
                </a:solidFill>
              </p:grpSpPr>
              <p:sp>
                <p:nvSpPr>
                  <p:cNvPr id="621" name="Oval 14">
                    <a:extLst>
                      <a:ext uri="{FF2B5EF4-FFF2-40B4-BE49-F238E27FC236}">
                        <a16:creationId xmlns:a16="http://schemas.microsoft.com/office/drawing/2014/main" id="{24B49CED-B43D-4EE7-87BC-DC433853AD7E}"/>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2" name="Oval 15">
                    <a:extLst>
                      <a:ext uri="{FF2B5EF4-FFF2-40B4-BE49-F238E27FC236}">
                        <a16:creationId xmlns:a16="http://schemas.microsoft.com/office/drawing/2014/main" id="{B9025A61-8698-40ED-8F83-58B4276C01A0}"/>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3" name="Oval 16">
                    <a:extLst>
                      <a:ext uri="{FF2B5EF4-FFF2-40B4-BE49-F238E27FC236}">
                        <a16:creationId xmlns:a16="http://schemas.microsoft.com/office/drawing/2014/main" id="{022BB700-F493-4410-AB8E-B5B21590AA8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4" name="Oval 17">
                    <a:extLst>
                      <a:ext uri="{FF2B5EF4-FFF2-40B4-BE49-F238E27FC236}">
                        <a16:creationId xmlns:a16="http://schemas.microsoft.com/office/drawing/2014/main" id="{30BEEB8F-D9F0-4C65-8E2B-2DD35B59C5F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4" name="Group 13">
            <a:extLst>
              <a:ext uri="{FF2B5EF4-FFF2-40B4-BE49-F238E27FC236}">
                <a16:creationId xmlns:a16="http://schemas.microsoft.com/office/drawing/2014/main" id="{7AA72C64-3166-42AD-80D1-A428024F226A}"/>
              </a:ext>
            </a:extLst>
          </p:cNvPr>
          <p:cNvGrpSpPr/>
          <p:nvPr/>
        </p:nvGrpSpPr>
        <p:grpSpPr>
          <a:xfrm>
            <a:off x="9781411" y="5168725"/>
            <a:ext cx="1036720" cy="1162907"/>
            <a:chOff x="9593351" y="5325526"/>
            <a:chExt cx="1036720" cy="1162907"/>
          </a:xfrm>
        </p:grpSpPr>
        <p:grpSp>
          <p:nvGrpSpPr>
            <p:cNvPr id="643" name="Group 642">
              <a:extLst>
                <a:ext uri="{FF2B5EF4-FFF2-40B4-BE49-F238E27FC236}">
                  <a16:creationId xmlns:a16="http://schemas.microsoft.com/office/drawing/2014/main" id="{164A3662-0889-4C54-969D-8FB8491DC0B9}"/>
                </a:ext>
              </a:extLst>
            </p:cNvPr>
            <p:cNvGrpSpPr/>
            <p:nvPr/>
          </p:nvGrpSpPr>
          <p:grpSpPr>
            <a:xfrm>
              <a:off x="9778278" y="5325526"/>
              <a:ext cx="851793" cy="476453"/>
              <a:chOff x="1240191" y="5112911"/>
              <a:chExt cx="982310" cy="549458"/>
            </a:xfrm>
          </p:grpSpPr>
          <p:sp>
            <p:nvSpPr>
              <p:cNvPr id="644" name="Rectangle 643">
                <a:extLst>
                  <a:ext uri="{FF2B5EF4-FFF2-40B4-BE49-F238E27FC236}">
                    <a16:creationId xmlns:a16="http://schemas.microsoft.com/office/drawing/2014/main" id="{9316994E-354F-4109-8A1E-BC9C00C6A69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5" name="Group 644">
                <a:extLst>
                  <a:ext uri="{FF2B5EF4-FFF2-40B4-BE49-F238E27FC236}">
                    <a16:creationId xmlns:a16="http://schemas.microsoft.com/office/drawing/2014/main" id="{26E340A7-D42D-4405-847B-9CC7984F4452}"/>
                  </a:ext>
                </a:extLst>
              </p:cNvPr>
              <p:cNvGrpSpPr/>
              <p:nvPr/>
            </p:nvGrpSpPr>
            <p:grpSpPr>
              <a:xfrm>
                <a:off x="1672750" y="5209655"/>
                <a:ext cx="191307" cy="345271"/>
                <a:chOff x="1711103" y="5209655"/>
                <a:chExt cx="191307" cy="345271"/>
              </a:xfrm>
            </p:grpSpPr>
            <p:sp>
              <p:nvSpPr>
                <p:cNvPr id="658" name="Rectangle 657">
                  <a:extLst>
                    <a:ext uri="{FF2B5EF4-FFF2-40B4-BE49-F238E27FC236}">
                      <a16:creationId xmlns:a16="http://schemas.microsoft.com/office/drawing/2014/main" id="{31E42165-8F43-468F-A625-4CA320F5B3B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9" name="Oval 658">
                  <a:extLst>
                    <a:ext uri="{FF2B5EF4-FFF2-40B4-BE49-F238E27FC236}">
                      <a16:creationId xmlns:a16="http://schemas.microsoft.com/office/drawing/2014/main" id="{38724FF6-6FA8-41BF-8A06-06B587AB41E4}"/>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0" name="Straight Connector 659">
                  <a:extLst>
                    <a:ext uri="{FF2B5EF4-FFF2-40B4-BE49-F238E27FC236}">
                      <a16:creationId xmlns:a16="http://schemas.microsoft.com/office/drawing/2014/main" id="{561AFC75-561E-4515-8E96-E1696BD068E7}"/>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1" name="Rectangle 660">
                  <a:extLst>
                    <a:ext uri="{FF2B5EF4-FFF2-40B4-BE49-F238E27FC236}">
                      <a16:creationId xmlns:a16="http://schemas.microsoft.com/office/drawing/2014/main" id="{AB2D098C-5140-4AA6-BA2B-026F27D5D9DA}"/>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2" name="Oval 661">
                  <a:extLst>
                    <a:ext uri="{FF2B5EF4-FFF2-40B4-BE49-F238E27FC236}">
                      <a16:creationId xmlns:a16="http://schemas.microsoft.com/office/drawing/2014/main" id="{A9DEE9FE-FF1C-4BF7-BAEB-9371CCE7B689}"/>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3" name="Straight Connector 662">
                  <a:extLst>
                    <a:ext uri="{FF2B5EF4-FFF2-40B4-BE49-F238E27FC236}">
                      <a16:creationId xmlns:a16="http://schemas.microsoft.com/office/drawing/2014/main" id="{E1C693EA-4CF7-4B49-8091-0483B2EAEB8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4" name="Rectangle 663">
                  <a:extLst>
                    <a:ext uri="{FF2B5EF4-FFF2-40B4-BE49-F238E27FC236}">
                      <a16:creationId xmlns:a16="http://schemas.microsoft.com/office/drawing/2014/main" id="{8D50EA71-9A5D-42DD-B35B-9015180FA28F}"/>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5" name="Oval 664">
                  <a:extLst>
                    <a:ext uri="{FF2B5EF4-FFF2-40B4-BE49-F238E27FC236}">
                      <a16:creationId xmlns:a16="http://schemas.microsoft.com/office/drawing/2014/main" id="{AF10D0C4-D946-4F10-A83C-845F01287B4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6" name="Straight Connector 665">
                  <a:extLst>
                    <a:ext uri="{FF2B5EF4-FFF2-40B4-BE49-F238E27FC236}">
                      <a16:creationId xmlns:a16="http://schemas.microsoft.com/office/drawing/2014/main" id="{76FCE62A-72D5-4521-9818-18C7B096D1D7}"/>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7" name="Rectangle 666">
                  <a:extLst>
                    <a:ext uri="{FF2B5EF4-FFF2-40B4-BE49-F238E27FC236}">
                      <a16:creationId xmlns:a16="http://schemas.microsoft.com/office/drawing/2014/main" id="{C9740CFF-C4F5-4E45-A875-A643B0C9D4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8" name="Oval 667">
                  <a:extLst>
                    <a:ext uri="{FF2B5EF4-FFF2-40B4-BE49-F238E27FC236}">
                      <a16:creationId xmlns:a16="http://schemas.microsoft.com/office/drawing/2014/main" id="{26308DF9-670C-44ED-8400-34C15BE47BAC}"/>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9" name="Straight Connector 668">
                  <a:extLst>
                    <a:ext uri="{FF2B5EF4-FFF2-40B4-BE49-F238E27FC236}">
                      <a16:creationId xmlns:a16="http://schemas.microsoft.com/office/drawing/2014/main" id="{59D88582-A3E4-4D93-BAC1-793E88FC0DD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0" name="Rectangle 669">
                  <a:extLst>
                    <a:ext uri="{FF2B5EF4-FFF2-40B4-BE49-F238E27FC236}">
                      <a16:creationId xmlns:a16="http://schemas.microsoft.com/office/drawing/2014/main" id="{DF882C89-8EA1-4308-A63E-989A7E778F8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1" name="Oval 670">
                  <a:extLst>
                    <a:ext uri="{FF2B5EF4-FFF2-40B4-BE49-F238E27FC236}">
                      <a16:creationId xmlns:a16="http://schemas.microsoft.com/office/drawing/2014/main" id="{BA30E717-1159-414A-A461-DE671269654F}"/>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2" name="Straight Connector 671">
                  <a:extLst>
                    <a:ext uri="{FF2B5EF4-FFF2-40B4-BE49-F238E27FC236}">
                      <a16:creationId xmlns:a16="http://schemas.microsoft.com/office/drawing/2014/main" id="{2AE26467-15FC-4B02-92F6-04220C23B18F}"/>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0F29EE49-ACEF-498D-AA3A-317D36B432EB}"/>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4" name="Oval 673">
                  <a:extLst>
                    <a:ext uri="{FF2B5EF4-FFF2-40B4-BE49-F238E27FC236}">
                      <a16:creationId xmlns:a16="http://schemas.microsoft.com/office/drawing/2014/main" id="{FB1C52A3-1965-4D19-A02C-DD1D6029ED2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5" name="Straight Connector 674">
                  <a:extLst>
                    <a:ext uri="{FF2B5EF4-FFF2-40B4-BE49-F238E27FC236}">
                      <a16:creationId xmlns:a16="http://schemas.microsoft.com/office/drawing/2014/main" id="{D58CE8ED-6AA0-4068-9F1E-D386AEBDAE6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46" name="Flowchart: Direct Access Storage 645">
                <a:extLst>
                  <a:ext uri="{FF2B5EF4-FFF2-40B4-BE49-F238E27FC236}">
                    <a16:creationId xmlns:a16="http://schemas.microsoft.com/office/drawing/2014/main" id="{5A089003-7BBA-49CD-8278-1F5C4D155037}"/>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7" name="Group 646">
                <a:extLst>
                  <a:ext uri="{FF2B5EF4-FFF2-40B4-BE49-F238E27FC236}">
                    <a16:creationId xmlns:a16="http://schemas.microsoft.com/office/drawing/2014/main" id="{280EC4D4-0EF1-464B-A0EC-D8C11C6D0C51}"/>
                  </a:ext>
                </a:extLst>
              </p:cNvPr>
              <p:cNvGrpSpPr/>
              <p:nvPr/>
            </p:nvGrpSpPr>
            <p:grpSpPr>
              <a:xfrm>
                <a:off x="1351512" y="5207391"/>
                <a:ext cx="220437" cy="345503"/>
                <a:chOff x="1355289" y="5207391"/>
                <a:chExt cx="220437" cy="345503"/>
              </a:xfrm>
            </p:grpSpPr>
            <p:sp>
              <p:nvSpPr>
                <p:cNvPr id="648" name="Rectangle 5">
                  <a:extLst>
                    <a:ext uri="{FF2B5EF4-FFF2-40B4-BE49-F238E27FC236}">
                      <a16:creationId xmlns:a16="http://schemas.microsoft.com/office/drawing/2014/main" id="{AED0C6CD-308A-4184-B306-AB4EF0EA3DE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49" name="Freeform 6">
                  <a:extLst>
                    <a:ext uri="{FF2B5EF4-FFF2-40B4-BE49-F238E27FC236}">
                      <a16:creationId xmlns:a16="http://schemas.microsoft.com/office/drawing/2014/main" id="{1577EAF2-F1E9-4CC5-AA6A-E95AF980181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0" name="Freeform 7">
                  <a:extLst>
                    <a:ext uri="{FF2B5EF4-FFF2-40B4-BE49-F238E27FC236}">
                      <a16:creationId xmlns:a16="http://schemas.microsoft.com/office/drawing/2014/main" id="{16CF327B-D6CA-432B-8CB7-BBC294584CA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1" name="Freeform 8">
                  <a:extLst>
                    <a:ext uri="{FF2B5EF4-FFF2-40B4-BE49-F238E27FC236}">
                      <a16:creationId xmlns:a16="http://schemas.microsoft.com/office/drawing/2014/main" id="{D861234A-438A-44DA-8551-A7B1478DBD2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2" name="Freeform 9">
                  <a:extLst>
                    <a:ext uri="{FF2B5EF4-FFF2-40B4-BE49-F238E27FC236}">
                      <a16:creationId xmlns:a16="http://schemas.microsoft.com/office/drawing/2014/main" id="{DFCB808B-07B2-43FA-9503-7AC56D041DC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53" name="Group 652">
                  <a:extLst>
                    <a:ext uri="{FF2B5EF4-FFF2-40B4-BE49-F238E27FC236}">
                      <a16:creationId xmlns:a16="http://schemas.microsoft.com/office/drawing/2014/main" id="{CAC890FD-0F71-4759-8CDC-9C1B3FF70C6F}"/>
                    </a:ext>
                  </a:extLst>
                </p:cNvPr>
                <p:cNvGrpSpPr/>
                <p:nvPr/>
              </p:nvGrpSpPr>
              <p:grpSpPr>
                <a:xfrm>
                  <a:off x="1521861" y="5255179"/>
                  <a:ext cx="19398" cy="206484"/>
                  <a:chOff x="7742330" y="5312676"/>
                  <a:chExt cx="35450" cy="436485"/>
                </a:xfrm>
                <a:solidFill>
                  <a:schemeClr val="tx1"/>
                </a:solidFill>
              </p:grpSpPr>
              <p:sp>
                <p:nvSpPr>
                  <p:cNvPr id="654" name="Oval 14">
                    <a:extLst>
                      <a:ext uri="{FF2B5EF4-FFF2-40B4-BE49-F238E27FC236}">
                        <a16:creationId xmlns:a16="http://schemas.microsoft.com/office/drawing/2014/main" id="{AC19BEDC-A183-4625-B85B-CFBE4F8AF27C}"/>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5" name="Oval 15">
                    <a:extLst>
                      <a:ext uri="{FF2B5EF4-FFF2-40B4-BE49-F238E27FC236}">
                        <a16:creationId xmlns:a16="http://schemas.microsoft.com/office/drawing/2014/main" id="{9B2850A7-62EA-491D-91B1-E3F50DF1400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6" name="Oval 16">
                    <a:extLst>
                      <a:ext uri="{FF2B5EF4-FFF2-40B4-BE49-F238E27FC236}">
                        <a16:creationId xmlns:a16="http://schemas.microsoft.com/office/drawing/2014/main" id="{92CA053C-573F-4B83-8DFC-AE389002D08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7" name="Oval 17">
                    <a:extLst>
                      <a:ext uri="{FF2B5EF4-FFF2-40B4-BE49-F238E27FC236}">
                        <a16:creationId xmlns:a16="http://schemas.microsoft.com/office/drawing/2014/main" id="{C9C93B2E-0CFD-48EC-8F71-3299B03B90C8}"/>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76" name="Group 675">
              <a:extLst>
                <a:ext uri="{FF2B5EF4-FFF2-40B4-BE49-F238E27FC236}">
                  <a16:creationId xmlns:a16="http://schemas.microsoft.com/office/drawing/2014/main" id="{F1BE21D0-3AFB-42D1-A206-4073277C754C}"/>
                </a:ext>
              </a:extLst>
            </p:cNvPr>
            <p:cNvGrpSpPr/>
            <p:nvPr/>
          </p:nvGrpSpPr>
          <p:grpSpPr>
            <a:xfrm>
              <a:off x="9778278" y="5871773"/>
              <a:ext cx="851793" cy="476453"/>
              <a:chOff x="1240191" y="5112911"/>
              <a:chExt cx="982310" cy="549458"/>
            </a:xfrm>
          </p:grpSpPr>
          <p:sp>
            <p:nvSpPr>
              <p:cNvPr id="677" name="Rectangle 676">
                <a:extLst>
                  <a:ext uri="{FF2B5EF4-FFF2-40B4-BE49-F238E27FC236}">
                    <a16:creationId xmlns:a16="http://schemas.microsoft.com/office/drawing/2014/main" id="{7647E5BE-2E11-4592-85FA-83C75914E4E2}"/>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78" name="Group 677">
                <a:extLst>
                  <a:ext uri="{FF2B5EF4-FFF2-40B4-BE49-F238E27FC236}">
                    <a16:creationId xmlns:a16="http://schemas.microsoft.com/office/drawing/2014/main" id="{F121D138-3645-48C6-A814-9A51E8470F1E}"/>
                  </a:ext>
                </a:extLst>
              </p:cNvPr>
              <p:cNvGrpSpPr/>
              <p:nvPr/>
            </p:nvGrpSpPr>
            <p:grpSpPr>
              <a:xfrm>
                <a:off x="1672750" y="5209655"/>
                <a:ext cx="191307" cy="345271"/>
                <a:chOff x="1711103" y="5209655"/>
                <a:chExt cx="191307" cy="345271"/>
              </a:xfrm>
            </p:grpSpPr>
            <p:sp>
              <p:nvSpPr>
                <p:cNvPr id="691" name="Rectangle 690">
                  <a:extLst>
                    <a:ext uri="{FF2B5EF4-FFF2-40B4-BE49-F238E27FC236}">
                      <a16:creationId xmlns:a16="http://schemas.microsoft.com/office/drawing/2014/main" id="{4555ED64-DADA-4C3F-84EE-29B1E7AA597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2" name="Oval 691">
                  <a:extLst>
                    <a:ext uri="{FF2B5EF4-FFF2-40B4-BE49-F238E27FC236}">
                      <a16:creationId xmlns:a16="http://schemas.microsoft.com/office/drawing/2014/main" id="{06586F56-C39B-478A-A547-20D5CF769E8D}"/>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3" name="Straight Connector 692">
                  <a:extLst>
                    <a:ext uri="{FF2B5EF4-FFF2-40B4-BE49-F238E27FC236}">
                      <a16:creationId xmlns:a16="http://schemas.microsoft.com/office/drawing/2014/main" id="{76BA626D-1228-44F5-8654-3BBF412D585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4" name="Rectangle 693">
                  <a:extLst>
                    <a:ext uri="{FF2B5EF4-FFF2-40B4-BE49-F238E27FC236}">
                      <a16:creationId xmlns:a16="http://schemas.microsoft.com/office/drawing/2014/main" id="{B920B90A-36D5-43A5-8B4F-12139EE9D2F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5" name="Oval 694">
                  <a:extLst>
                    <a:ext uri="{FF2B5EF4-FFF2-40B4-BE49-F238E27FC236}">
                      <a16:creationId xmlns:a16="http://schemas.microsoft.com/office/drawing/2014/main" id="{58288F03-71B3-468B-ABCA-7AA2CD99C1C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6" name="Straight Connector 695">
                  <a:extLst>
                    <a:ext uri="{FF2B5EF4-FFF2-40B4-BE49-F238E27FC236}">
                      <a16:creationId xmlns:a16="http://schemas.microsoft.com/office/drawing/2014/main" id="{62B2EDE3-FCCD-44A7-AE12-72825927FCB5}"/>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7" name="Rectangle 696">
                  <a:extLst>
                    <a:ext uri="{FF2B5EF4-FFF2-40B4-BE49-F238E27FC236}">
                      <a16:creationId xmlns:a16="http://schemas.microsoft.com/office/drawing/2014/main" id="{235AAE6A-8DF4-433D-8C41-98140942FC99}"/>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8" name="Oval 697">
                  <a:extLst>
                    <a:ext uri="{FF2B5EF4-FFF2-40B4-BE49-F238E27FC236}">
                      <a16:creationId xmlns:a16="http://schemas.microsoft.com/office/drawing/2014/main" id="{9D2F3819-2DFF-4B7E-A704-E1D29B3BB02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9" name="Straight Connector 698">
                  <a:extLst>
                    <a:ext uri="{FF2B5EF4-FFF2-40B4-BE49-F238E27FC236}">
                      <a16:creationId xmlns:a16="http://schemas.microsoft.com/office/drawing/2014/main" id="{4A15B90C-CE2A-4283-8C48-1FA5B630E793}"/>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0" name="Rectangle 699">
                  <a:extLst>
                    <a:ext uri="{FF2B5EF4-FFF2-40B4-BE49-F238E27FC236}">
                      <a16:creationId xmlns:a16="http://schemas.microsoft.com/office/drawing/2014/main" id="{36221749-7590-4E67-A0A9-674A91BB9BA6}"/>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1" name="Oval 700">
                  <a:extLst>
                    <a:ext uri="{FF2B5EF4-FFF2-40B4-BE49-F238E27FC236}">
                      <a16:creationId xmlns:a16="http://schemas.microsoft.com/office/drawing/2014/main" id="{CF0D0ED6-A0FF-4B37-93D9-419D12F8A707}"/>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2" name="Straight Connector 701">
                  <a:extLst>
                    <a:ext uri="{FF2B5EF4-FFF2-40B4-BE49-F238E27FC236}">
                      <a16:creationId xmlns:a16="http://schemas.microsoft.com/office/drawing/2014/main" id="{3410FC58-7E88-4068-86D2-BDB93760BCDA}"/>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3" name="Rectangle 702">
                  <a:extLst>
                    <a:ext uri="{FF2B5EF4-FFF2-40B4-BE49-F238E27FC236}">
                      <a16:creationId xmlns:a16="http://schemas.microsoft.com/office/drawing/2014/main" id="{07CC18A3-2CBE-4FEA-B0A7-80626DEC045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4" name="Oval 703">
                  <a:extLst>
                    <a:ext uri="{FF2B5EF4-FFF2-40B4-BE49-F238E27FC236}">
                      <a16:creationId xmlns:a16="http://schemas.microsoft.com/office/drawing/2014/main" id="{07C8AEE8-7BBE-4F52-ACFB-2485B6B6938B}"/>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5" name="Straight Connector 704">
                  <a:extLst>
                    <a:ext uri="{FF2B5EF4-FFF2-40B4-BE49-F238E27FC236}">
                      <a16:creationId xmlns:a16="http://schemas.microsoft.com/office/drawing/2014/main" id="{52CF66D0-B296-4590-86C6-20788A85C77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6" name="Rectangle 705">
                  <a:extLst>
                    <a:ext uri="{FF2B5EF4-FFF2-40B4-BE49-F238E27FC236}">
                      <a16:creationId xmlns:a16="http://schemas.microsoft.com/office/drawing/2014/main" id="{7817B240-464D-4D19-B717-B962DBEF8DA1}"/>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7" name="Oval 706">
                  <a:extLst>
                    <a:ext uri="{FF2B5EF4-FFF2-40B4-BE49-F238E27FC236}">
                      <a16:creationId xmlns:a16="http://schemas.microsoft.com/office/drawing/2014/main" id="{D8340B54-ED62-4110-8A5D-B9F17A622721}"/>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8" name="Straight Connector 707">
                  <a:extLst>
                    <a:ext uri="{FF2B5EF4-FFF2-40B4-BE49-F238E27FC236}">
                      <a16:creationId xmlns:a16="http://schemas.microsoft.com/office/drawing/2014/main" id="{75062AAE-D028-44A9-AD07-68D8EE3ED116}"/>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9" name="Flowchart: Direct Access Storage 678">
                <a:extLst>
                  <a:ext uri="{FF2B5EF4-FFF2-40B4-BE49-F238E27FC236}">
                    <a16:creationId xmlns:a16="http://schemas.microsoft.com/office/drawing/2014/main" id="{9C367112-A22C-423E-8AFD-0E2AD1DF965F}"/>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80" name="Group 679">
                <a:extLst>
                  <a:ext uri="{FF2B5EF4-FFF2-40B4-BE49-F238E27FC236}">
                    <a16:creationId xmlns:a16="http://schemas.microsoft.com/office/drawing/2014/main" id="{95E04AAE-5DE9-4EBC-9ADD-CF3E5591F6CB}"/>
                  </a:ext>
                </a:extLst>
              </p:cNvPr>
              <p:cNvGrpSpPr/>
              <p:nvPr/>
            </p:nvGrpSpPr>
            <p:grpSpPr>
              <a:xfrm>
                <a:off x="1351512" y="5207391"/>
                <a:ext cx="220437" cy="345503"/>
                <a:chOff x="1355289" y="5207391"/>
                <a:chExt cx="220437" cy="345503"/>
              </a:xfrm>
            </p:grpSpPr>
            <p:sp>
              <p:nvSpPr>
                <p:cNvPr id="681" name="Rectangle 5">
                  <a:extLst>
                    <a:ext uri="{FF2B5EF4-FFF2-40B4-BE49-F238E27FC236}">
                      <a16:creationId xmlns:a16="http://schemas.microsoft.com/office/drawing/2014/main" id="{D0368D1F-0294-4F3D-92CC-211A3A9D7788}"/>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2" name="Freeform 6">
                  <a:extLst>
                    <a:ext uri="{FF2B5EF4-FFF2-40B4-BE49-F238E27FC236}">
                      <a16:creationId xmlns:a16="http://schemas.microsoft.com/office/drawing/2014/main" id="{25C046EF-21CB-491F-943E-7CB81E5E67C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3" name="Freeform 7">
                  <a:extLst>
                    <a:ext uri="{FF2B5EF4-FFF2-40B4-BE49-F238E27FC236}">
                      <a16:creationId xmlns:a16="http://schemas.microsoft.com/office/drawing/2014/main" id="{6FC8A8D1-6646-444A-9649-D4CD43AA1C6B}"/>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4" name="Freeform 8">
                  <a:extLst>
                    <a:ext uri="{FF2B5EF4-FFF2-40B4-BE49-F238E27FC236}">
                      <a16:creationId xmlns:a16="http://schemas.microsoft.com/office/drawing/2014/main" id="{BA9F7350-B30D-4E0A-AD89-5961BBCA5F1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5" name="Freeform 9">
                  <a:extLst>
                    <a:ext uri="{FF2B5EF4-FFF2-40B4-BE49-F238E27FC236}">
                      <a16:creationId xmlns:a16="http://schemas.microsoft.com/office/drawing/2014/main" id="{C97AC12A-AA43-49DB-94F6-323C9E4C9A1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86" name="Group 685">
                  <a:extLst>
                    <a:ext uri="{FF2B5EF4-FFF2-40B4-BE49-F238E27FC236}">
                      <a16:creationId xmlns:a16="http://schemas.microsoft.com/office/drawing/2014/main" id="{D42122DF-6C9F-41BA-88C2-482720D93253}"/>
                    </a:ext>
                  </a:extLst>
                </p:cNvPr>
                <p:cNvGrpSpPr/>
                <p:nvPr/>
              </p:nvGrpSpPr>
              <p:grpSpPr>
                <a:xfrm>
                  <a:off x="1521861" y="5255179"/>
                  <a:ext cx="19398" cy="206484"/>
                  <a:chOff x="7742330" y="5312676"/>
                  <a:chExt cx="35450" cy="436485"/>
                </a:xfrm>
                <a:solidFill>
                  <a:schemeClr val="tx1"/>
                </a:solidFill>
              </p:grpSpPr>
              <p:sp>
                <p:nvSpPr>
                  <p:cNvPr id="687" name="Oval 14">
                    <a:extLst>
                      <a:ext uri="{FF2B5EF4-FFF2-40B4-BE49-F238E27FC236}">
                        <a16:creationId xmlns:a16="http://schemas.microsoft.com/office/drawing/2014/main" id="{7FC6E2CD-5258-4524-8A23-9FD8E78EE1B5}"/>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8" name="Oval 15">
                    <a:extLst>
                      <a:ext uri="{FF2B5EF4-FFF2-40B4-BE49-F238E27FC236}">
                        <a16:creationId xmlns:a16="http://schemas.microsoft.com/office/drawing/2014/main" id="{70A0A8DE-AE8E-44E4-BFB1-953C91158ADD}"/>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9" name="Oval 16">
                    <a:extLst>
                      <a:ext uri="{FF2B5EF4-FFF2-40B4-BE49-F238E27FC236}">
                        <a16:creationId xmlns:a16="http://schemas.microsoft.com/office/drawing/2014/main" id="{DE85B41E-9C37-4861-B781-4460EEE1CB0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90" name="Oval 17">
                    <a:extLst>
                      <a:ext uri="{FF2B5EF4-FFF2-40B4-BE49-F238E27FC236}">
                        <a16:creationId xmlns:a16="http://schemas.microsoft.com/office/drawing/2014/main" id="{0FE5BFE8-07EF-427F-8784-F488FD5DF0C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09" name="Group 708">
              <a:extLst>
                <a:ext uri="{FF2B5EF4-FFF2-40B4-BE49-F238E27FC236}">
                  <a16:creationId xmlns:a16="http://schemas.microsoft.com/office/drawing/2014/main" id="{324AD804-4240-478E-B7D2-38877CC1D444}"/>
                </a:ext>
              </a:extLst>
            </p:cNvPr>
            <p:cNvGrpSpPr/>
            <p:nvPr/>
          </p:nvGrpSpPr>
          <p:grpSpPr>
            <a:xfrm>
              <a:off x="9593351" y="5465733"/>
              <a:ext cx="851793" cy="476453"/>
              <a:chOff x="1240191" y="5112911"/>
              <a:chExt cx="982310" cy="549458"/>
            </a:xfrm>
          </p:grpSpPr>
          <p:sp>
            <p:nvSpPr>
              <p:cNvPr id="710" name="Rectangle 709">
                <a:extLst>
                  <a:ext uri="{FF2B5EF4-FFF2-40B4-BE49-F238E27FC236}">
                    <a16:creationId xmlns:a16="http://schemas.microsoft.com/office/drawing/2014/main" id="{FDED5721-4DBF-4F40-87F0-F60D1BEDC9D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1" name="Group 710">
                <a:extLst>
                  <a:ext uri="{FF2B5EF4-FFF2-40B4-BE49-F238E27FC236}">
                    <a16:creationId xmlns:a16="http://schemas.microsoft.com/office/drawing/2014/main" id="{691D8E31-4CBA-481D-932D-731EE8A1481D}"/>
                  </a:ext>
                </a:extLst>
              </p:cNvPr>
              <p:cNvGrpSpPr/>
              <p:nvPr/>
            </p:nvGrpSpPr>
            <p:grpSpPr>
              <a:xfrm>
                <a:off x="1672750" y="5209655"/>
                <a:ext cx="191307" cy="345271"/>
                <a:chOff x="1711103" y="5209655"/>
                <a:chExt cx="191307" cy="345271"/>
              </a:xfrm>
            </p:grpSpPr>
            <p:sp>
              <p:nvSpPr>
                <p:cNvPr id="724" name="Rectangle 723">
                  <a:extLst>
                    <a:ext uri="{FF2B5EF4-FFF2-40B4-BE49-F238E27FC236}">
                      <a16:creationId xmlns:a16="http://schemas.microsoft.com/office/drawing/2014/main" id="{E2D14B56-0A6D-4248-88BA-9343743E380C}"/>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5" name="Oval 724">
                  <a:extLst>
                    <a:ext uri="{FF2B5EF4-FFF2-40B4-BE49-F238E27FC236}">
                      <a16:creationId xmlns:a16="http://schemas.microsoft.com/office/drawing/2014/main" id="{3BAF63B8-1CB7-4EEB-8014-328F0444948E}"/>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6" name="Straight Connector 725">
                  <a:extLst>
                    <a:ext uri="{FF2B5EF4-FFF2-40B4-BE49-F238E27FC236}">
                      <a16:creationId xmlns:a16="http://schemas.microsoft.com/office/drawing/2014/main" id="{2798375A-320E-43D2-B2F2-EF69131DFA4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27" name="Rectangle 726">
                  <a:extLst>
                    <a:ext uri="{FF2B5EF4-FFF2-40B4-BE49-F238E27FC236}">
                      <a16:creationId xmlns:a16="http://schemas.microsoft.com/office/drawing/2014/main" id="{6E9BBFA5-2485-492D-A0B1-AA7F252AD41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8" name="Oval 727">
                  <a:extLst>
                    <a:ext uri="{FF2B5EF4-FFF2-40B4-BE49-F238E27FC236}">
                      <a16:creationId xmlns:a16="http://schemas.microsoft.com/office/drawing/2014/main" id="{1482081E-8ADD-4EA5-989C-ACCB31A1660D}"/>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9" name="Straight Connector 728">
                  <a:extLst>
                    <a:ext uri="{FF2B5EF4-FFF2-40B4-BE49-F238E27FC236}">
                      <a16:creationId xmlns:a16="http://schemas.microsoft.com/office/drawing/2014/main" id="{5EFBB534-3C34-4270-96FB-843B9FED90D3}"/>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0" name="Rectangle 729">
                  <a:extLst>
                    <a:ext uri="{FF2B5EF4-FFF2-40B4-BE49-F238E27FC236}">
                      <a16:creationId xmlns:a16="http://schemas.microsoft.com/office/drawing/2014/main" id="{CA71B942-434D-44E8-A57B-769D22E9010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1" name="Oval 730">
                  <a:extLst>
                    <a:ext uri="{FF2B5EF4-FFF2-40B4-BE49-F238E27FC236}">
                      <a16:creationId xmlns:a16="http://schemas.microsoft.com/office/drawing/2014/main" id="{51A06536-AED1-453D-93A9-716175A4685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2" name="Straight Connector 731">
                  <a:extLst>
                    <a:ext uri="{FF2B5EF4-FFF2-40B4-BE49-F238E27FC236}">
                      <a16:creationId xmlns:a16="http://schemas.microsoft.com/office/drawing/2014/main" id="{F650E626-2996-4DAF-99D9-0587F394D5E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3" name="Rectangle 732">
                  <a:extLst>
                    <a:ext uri="{FF2B5EF4-FFF2-40B4-BE49-F238E27FC236}">
                      <a16:creationId xmlns:a16="http://schemas.microsoft.com/office/drawing/2014/main" id="{BB80160A-D3BE-4AF6-9C35-4E52F6E98C74}"/>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4" name="Oval 733">
                  <a:extLst>
                    <a:ext uri="{FF2B5EF4-FFF2-40B4-BE49-F238E27FC236}">
                      <a16:creationId xmlns:a16="http://schemas.microsoft.com/office/drawing/2014/main" id="{C3A46F28-0E89-4FF5-9BCB-B05257FD3038}"/>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5" name="Straight Connector 734">
                  <a:extLst>
                    <a:ext uri="{FF2B5EF4-FFF2-40B4-BE49-F238E27FC236}">
                      <a16:creationId xmlns:a16="http://schemas.microsoft.com/office/drawing/2014/main" id="{4D109E4E-E736-444D-8022-C35A94241D34}"/>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6" name="Rectangle 735">
                  <a:extLst>
                    <a:ext uri="{FF2B5EF4-FFF2-40B4-BE49-F238E27FC236}">
                      <a16:creationId xmlns:a16="http://schemas.microsoft.com/office/drawing/2014/main" id="{0709B24B-30E3-4FD3-80E7-69667C4222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7" name="Oval 736">
                  <a:extLst>
                    <a:ext uri="{FF2B5EF4-FFF2-40B4-BE49-F238E27FC236}">
                      <a16:creationId xmlns:a16="http://schemas.microsoft.com/office/drawing/2014/main" id="{AA2C9089-1172-4F87-84AB-98B6F6112CA9}"/>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8" name="Straight Connector 737">
                  <a:extLst>
                    <a:ext uri="{FF2B5EF4-FFF2-40B4-BE49-F238E27FC236}">
                      <a16:creationId xmlns:a16="http://schemas.microsoft.com/office/drawing/2014/main" id="{6CB33FCD-AC9F-4E2B-8D97-39CBCB20AD4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9" name="Rectangle 738">
                  <a:extLst>
                    <a:ext uri="{FF2B5EF4-FFF2-40B4-BE49-F238E27FC236}">
                      <a16:creationId xmlns:a16="http://schemas.microsoft.com/office/drawing/2014/main" id="{778C29CF-EF8C-4DF9-8729-8628C0B5A69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40" name="Oval 739">
                  <a:extLst>
                    <a:ext uri="{FF2B5EF4-FFF2-40B4-BE49-F238E27FC236}">
                      <a16:creationId xmlns:a16="http://schemas.microsoft.com/office/drawing/2014/main" id="{6AA60040-B22A-4CCB-9591-9A22F3C9D57D}"/>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41" name="Straight Connector 740">
                  <a:extLst>
                    <a:ext uri="{FF2B5EF4-FFF2-40B4-BE49-F238E27FC236}">
                      <a16:creationId xmlns:a16="http://schemas.microsoft.com/office/drawing/2014/main" id="{FA27E8CD-B104-4F94-988B-659DDFF6A343}"/>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2" name="Flowchart: Direct Access Storage 711">
                <a:extLst>
                  <a:ext uri="{FF2B5EF4-FFF2-40B4-BE49-F238E27FC236}">
                    <a16:creationId xmlns:a16="http://schemas.microsoft.com/office/drawing/2014/main" id="{466394E9-273D-48EC-94FD-903477DB4E1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3" name="Group 712">
                <a:extLst>
                  <a:ext uri="{FF2B5EF4-FFF2-40B4-BE49-F238E27FC236}">
                    <a16:creationId xmlns:a16="http://schemas.microsoft.com/office/drawing/2014/main" id="{95BB0515-51FC-40AC-BF60-B1FC077B69DB}"/>
                  </a:ext>
                </a:extLst>
              </p:cNvPr>
              <p:cNvGrpSpPr/>
              <p:nvPr/>
            </p:nvGrpSpPr>
            <p:grpSpPr>
              <a:xfrm>
                <a:off x="1351512" y="5207391"/>
                <a:ext cx="220437" cy="345503"/>
                <a:chOff x="1355289" y="5207391"/>
                <a:chExt cx="220437" cy="345503"/>
              </a:xfrm>
            </p:grpSpPr>
            <p:sp>
              <p:nvSpPr>
                <p:cNvPr id="714" name="Rectangle 5">
                  <a:extLst>
                    <a:ext uri="{FF2B5EF4-FFF2-40B4-BE49-F238E27FC236}">
                      <a16:creationId xmlns:a16="http://schemas.microsoft.com/office/drawing/2014/main" id="{D098C9FD-086A-4FD8-9F67-1B57BBD134A9}"/>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5" name="Freeform 6">
                  <a:extLst>
                    <a:ext uri="{FF2B5EF4-FFF2-40B4-BE49-F238E27FC236}">
                      <a16:creationId xmlns:a16="http://schemas.microsoft.com/office/drawing/2014/main" id="{745C2521-C23D-4155-888C-FE9150CC909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6" name="Freeform 7">
                  <a:extLst>
                    <a:ext uri="{FF2B5EF4-FFF2-40B4-BE49-F238E27FC236}">
                      <a16:creationId xmlns:a16="http://schemas.microsoft.com/office/drawing/2014/main" id="{876B2F6D-97FE-453C-8EC3-2740A309EFE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7" name="Freeform 8">
                  <a:extLst>
                    <a:ext uri="{FF2B5EF4-FFF2-40B4-BE49-F238E27FC236}">
                      <a16:creationId xmlns:a16="http://schemas.microsoft.com/office/drawing/2014/main" id="{8FA484A2-1451-40AB-BD40-35123EB21459}"/>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8" name="Freeform 9">
                  <a:extLst>
                    <a:ext uri="{FF2B5EF4-FFF2-40B4-BE49-F238E27FC236}">
                      <a16:creationId xmlns:a16="http://schemas.microsoft.com/office/drawing/2014/main" id="{D4966F22-2BF1-44B6-8848-7E16D02A9E94}"/>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19" name="Group 718">
                  <a:extLst>
                    <a:ext uri="{FF2B5EF4-FFF2-40B4-BE49-F238E27FC236}">
                      <a16:creationId xmlns:a16="http://schemas.microsoft.com/office/drawing/2014/main" id="{4B09D255-8E64-419D-B27D-F7517125CA7F}"/>
                    </a:ext>
                  </a:extLst>
                </p:cNvPr>
                <p:cNvGrpSpPr/>
                <p:nvPr/>
              </p:nvGrpSpPr>
              <p:grpSpPr>
                <a:xfrm>
                  <a:off x="1521861" y="5255179"/>
                  <a:ext cx="19398" cy="206484"/>
                  <a:chOff x="7742330" y="5312676"/>
                  <a:chExt cx="35450" cy="436485"/>
                </a:xfrm>
                <a:solidFill>
                  <a:schemeClr val="tx1"/>
                </a:solidFill>
              </p:grpSpPr>
              <p:sp>
                <p:nvSpPr>
                  <p:cNvPr id="720" name="Oval 14">
                    <a:extLst>
                      <a:ext uri="{FF2B5EF4-FFF2-40B4-BE49-F238E27FC236}">
                        <a16:creationId xmlns:a16="http://schemas.microsoft.com/office/drawing/2014/main" id="{902038FA-1F28-4BB3-BDE1-FE133545615A}"/>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1" name="Oval 15">
                    <a:extLst>
                      <a:ext uri="{FF2B5EF4-FFF2-40B4-BE49-F238E27FC236}">
                        <a16:creationId xmlns:a16="http://schemas.microsoft.com/office/drawing/2014/main" id="{A31E0CEC-8E5F-4940-A45C-DB46C29F3C3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2" name="Oval 16">
                    <a:extLst>
                      <a:ext uri="{FF2B5EF4-FFF2-40B4-BE49-F238E27FC236}">
                        <a16:creationId xmlns:a16="http://schemas.microsoft.com/office/drawing/2014/main" id="{115510F1-610E-4691-9773-1F501C64C81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3" name="Oval 17">
                    <a:extLst>
                      <a:ext uri="{FF2B5EF4-FFF2-40B4-BE49-F238E27FC236}">
                        <a16:creationId xmlns:a16="http://schemas.microsoft.com/office/drawing/2014/main" id="{D1317409-CF98-4A95-97AF-682E4D5EE7B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42" name="Group 741">
              <a:extLst>
                <a:ext uri="{FF2B5EF4-FFF2-40B4-BE49-F238E27FC236}">
                  <a16:creationId xmlns:a16="http://schemas.microsoft.com/office/drawing/2014/main" id="{2C30D05B-C74A-415C-9DFD-DA4D74A1C95F}"/>
                </a:ext>
              </a:extLst>
            </p:cNvPr>
            <p:cNvGrpSpPr/>
            <p:nvPr/>
          </p:nvGrpSpPr>
          <p:grpSpPr>
            <a:xfrm>
              <a:off x="9593351" y="6011980"/>
              <a:ext cx="851793" cy="476453"/>
              <a:chOff x="1240191" y="5112911"/>
              <a:chExt cx="982310" cy="549458"/>
            </a:xfrm>
          </p:grpSpPr>
          <p:sp>
            <p:nvSpPr>
              <p:cNvPr id="743" name="Rectangle 742">
                <a:extLst>
                  <a:ext uri="{FF2B5EF4-FFF2-40B4-BE49-F238E27FC236}">
                    <a16:creationId xmlns:a16="http://schemas.microsoft.com/office/drawing/2014/main" id="{36D291F3-646C-4561-AA33-31564241071D}"/>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4" name="Group 743">
                <a:extLst>
                  <a:ext uri="{FF2B5EF4-FFF2-40B4-BE49-F238E27FC236}">
                    <a16:creationId xmlns:a16="http://schemas.microsoft.com/office/drawing/2014/main" id="{AB26B913-7555-43A5-8FF9-830AA66BB787}"/>
                  </a:ext>
                </a:extLst>
              </p:cNvPr>
              <p:cNvGrpSpPr/>
              <p:nvPr/>
            </p:nvGrpSpPr>
            <p:grpSpPr>
              <a:xfrm>
                <a:off x="1672750" y="5209655"/>
                <a:ext cx="191307" cy="345271"/>
                <a:chOff x="1711103" y="5209655"/>
                <a:chExt cx="191307" cy="345271"/>
              </a:xfrm>
            </p:grpSpPr>
            <p:sp>
              <p:nvSpPr>
                <p:cNvPr id="757" name="Rectangle 756">
                  <a:extLst>
                    <a:ext uri="{FF2B5EF4-FFF2-40B4-BE49-F238E27FC236}">
                      <a16:creationId xmlns:a16="http://schemas.microsoft.com/office/drawing/2014/main" id="{A713A109-2D15-4273-856F-CD070BEED3F7}"/>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58" name="Oval 757">
                  <a:extLst>
                    <a:ext uri="{FF2B5EF4-FFF2-40B4-BE49-F238E27FC236}">
                      <a16:creationId xmlns:a16="http://schemas.microsoft.com/office/drawing/2014/main" id="{3825BEF7-77D6-4116-AC54-50BCFC5FA70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59" name="Straight Connector 758">
                  <a:extLst>
                    <a:ext uri="{FF2B5EF4-FFF2-40B4-BE49-F238E27FC236}">
                      <a16:creationId xmlns:a16="http://schemas.microsoft.com/office/drawing/2014/main" id="{7572472D-D435-4E25-A88C-3C6C14A2D5E9}"/>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0" name="Rectangle 759">
                  <a:extLst>
                    <a:ext uri="{FF2B5EF4-FFF2-40B4-BE49-F238E27FC236}">
                      <a16:creationId xmlns:a16="http://schemas.microsoft.com/office/drawing/2014/main" id="{89C41F6F-DA32-4A20-A17D-EAC4A64C0E8E}"/>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1" name="Oval 760">
                  <a:extLst>
                    <a:ext uri="{FF2B5EF4-FFF2-40B4-BE49-F238E27FC236}">
                      <a16:creationId xmlns:a16="http://schemas.microsoft.com/office/drawing/2014/main" id="{AF790108-20B1-4BE9-8ACE-233C6A2ACEF4}"/>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2" name="Straight Connector 761">
                  <a:extLst>
                    <a:ext uri="{FF2B5EF4-FFF2-40B4-BE49-F238E27FC236}">
                      <a16:creationId xmlns:a16="http://schemas.microsoft.com/office/drawing/2014/main" id="{8217FAE1-3BCF-40DA-A6E8-330EAA71A08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3" name="Rectangle 762">
                  <a:extLst>
                    <a:ext uri="{FF2B5EF4-FFF2-40B4-BE49-F238E27FC236}">
                      <a16:creationId xmlns:a16="http://schemas.microsoft.com/office/drawing/2014/main" id="{A173B570-4176-4457-8974-FCD6E9EE82C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4" name="Oval 763">
                  <a:extLst>
                    <a:ext uri="{FF2B5EF4-FFF2-40B4-BE49-F238E27FC236}">
                      <a16:creationId xmlns:a16="http://schemas.microsoft.com/office/drawing/2014/main" id="{7D0113FA-5BC8-4809-ADB7-A25A3F5B183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5" name="Straight Connector 764">
                  <a:extLst>
                    <a:ext uri="{FF2B5EF4-FFF2-40B4-BE49-F238E27FC236}">
                      <a16:creationId xmlns:a16="http://schemas.microsoft.com/office/drawing/2014/main" id="{37511474-8DBA-4937-BD95-DB6749EBE950}"/>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6" name="Rectangle 765">
                  <a:extLst>
                    <a:ext uri="{FF2B5EF4-FFF2-40B4-BE49-F238E27FC236}">
                      <a16:creationId xmlns:a16="http://schemas.microsoft.com/office/drawing/2014/main" id="{AE951EA5-23F1-4FDD-B6BC-9ECF5E0119D2}"/>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7" name="Oval 766">
                  <a:extLst>
                    <a:ext uri="{FF2B5EF4-FFF2-40B4-BE49-F238E27FC236}">
                      <a16:creationId xmlns:a16="http://schemas.microsoft.com/office/drawing/2014/main" id="{70858C9B-E213-4DA2-85CF-DABB36D4DAA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8" name="Straight Connector 767">
                  <a:extLst>
                    <a:ext uri="{FF2B5EF4-FFF2-40B4-BE49-F238E27FC236}">
                      <a16:creationId xmlns:a16="http://schemas.microsoft.com/office/drawing/2014/main" id="{1FA96BBC-6994-4369-B4C4-0CBD7EC1088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9" name="Rectangle 768">
                  <a:extLst>
                    <a:ext uri="{FF2B5EF4-FFF2-40B4-BE49-F238E27FC236}">
                      <a16:creationId xmlns:a16="http://schemas.microsoft.com/office/drawing/2014/main" id="{F219C9B4-B0B6-4A02-BE0E-AF0C0C3A572E}"/>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0" name="Oval 769">
                  <a:extLst>
                    <a:ext uri="{FF2B5EF4-FFF2-40B4-BE49-F238E27FC236}">
                      <a16:creationId xmlns:a16="http://schemas.microsoft.com/office/drawing/2014/main" id="{B3E7F497-6FC7-4705-AEAD-CE2C84496C82}"/>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1" name="Straight Connector 770">
                  <a:extLst>
                    <a:ext uri="{FF2B5EF4-FFF2-40B4-BE49-F238E27FC236}">
                      <a16:creationId xmlns:a16="http://schemas.microsoft.com/office/drawing/2014/main" id="{236600A9-3D97-4467-8DBA-0B50F7A11932}"/>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2" name="Rectangle 771">
                  <a:extLst>
                    <a:ext uri="{FF2B5EF4-FFF2-40B4-BE49-F238E27FC236}">
                      <a16:creationId xmlns:a16="http://schemas.microsoft.com/office/drawing/2014/main" id="{3362DABB-C244-472A-A202-496AE1A2C0D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3" name="Oval 772">
                  <a:extLst>
                    <a:ext uri="{FF2B5EF4-FFF2-40B4-BE49-F238E27FC236}">
                      <a16:creationId xmlns:a16="http://schemas.microsoft.com/office/drawing/2014/main" id="{01AA03E1-C08D-4884-A6EB-39569B44F2F2}"/>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4" name="Straight Connector 773">
                  <a:extLst>
                    <a:ext uri="{FF2B5EF4-FFF2-40B4-BE49-F238E27FC236}">
                      <a16:creationId xmlns:a16="http://schemas.microsoft.com/office/drawing/2014/main" id="{F241A9AF-FE6C-4589-BF66-7E7E9776895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45" name="Flowchart: Direct Access Storage 744">
                <a:extLst>
                  <a:ext uri="{FF2B5EF4-FFF2-40B4-BE49-F238E27FC236}">
                    <a16:creationId xmlns:a16="http://schemas.microsoft.com/office/drawing/2014/main" id="{D63532E9-98FD-49C2-BF46-2B94762616CB}"/>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6" name="Group 745">
                <a:extLst>
                  <a:ext uri="{FF2B5EF4-FFF2-40B4-BE49-F238E27FC236}">
                    <a16:creationId xmlns:a16="http://schemas.microsoft.com/office/drawing/2014/main" id="{EAA580BF-5AEC-4990-AD4D-9D0FB88CA127}"/>
                  </a:ext>
                </a:extLst>
              </p:cNvPr>
              <p:cNvGrpSpPr/>
              <p:nvPr/>
            </p:nvGrpSpPr>
            <p:grpSpPr>
              <a:xfrm>
                <a:off x="1351512" y="5207391"/>
                <a:ext cx="220437" cy="345503"/>
                <a:chOff x="1355289" y="5207391"/>
                <a:chExt cx="220437" cy="345503"/>
              </a:xfrm>
            </p:grpSpPr>
            <p:sp>
              <p:nvSpPr>
                <p:cNvPr id="747" name="Rectangle 5">
                  <a:extLst>
                    <a:ext uri="{FF2B5EF4-FFF2-40B4-BE49-F238E27FC236}">
                      <a16:creationId xmlns:a16="http://schemas.microsoft.com/office/drawing/2014/main" id="{81F4A278-9D1C-40E5-9012-3DA11DD7C37F}"/>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8" name="Freeform 6">
                  <a:extLst>
                    <a:ext uri="{FF2B5EF4-FFF2-40B4-BE49-F238E27FC236}">
                      <a16:creationId xmlns:a16="http://schemas.microsoft.com/office/drawing/2014/main" id="{119F36E7-749C-49A2-85E6-57F1354D3D2A}"/>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9" name="Freeform 7">
                  <a:extLst>
                    <a:ext uri="{FF2B5EF4-FFF2-40B4-BE49-F238E27FC236}">
                      <a16:creationId xmlns:a16="http://schemas.microsoft.com/office/drawing/2014/main" id="{D86D1C04-D0FE-478E-BB9C-1C5785EC3B2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0" name="Freeform 8">
                  <a:extLst>
                    <a:ext uri="{FF2B5EF4-FFF2-40B4-BE49-F238E27FC236}">
                      <a16:creationId xmlns:a16="http://schemas.microsoft.com/office/drawing/2014/main" id="{DF1A8F7D-5E6F-4EDB-8C84-1DCF82D143F6}"/>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1" name="Freeform 9">
                  <a:extLst>
                    <a:ext uri="{FF2B5EF4-FFF2-40B4-BE49-F238E27FC236}">
                      <a16:creationId xmlns:a16="http://schemas.microsoft.com/office/drawing/2014/main" id="{16CD2672-2640-44CE-B2AB-0FB63029988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52" name="Group 751">
                  <a:extLst>
                    <a:ext uri="{FF2B5EF4-FFF2-40B4-BE49-F238E27FC236}">
                      <a16:creationId xmlns:a16="http://schemas.microsoft.com/office/drawing/2014/main" id="{BB276028-4A8F-4AC4-A53F-C1D8A609BD52}"/>
                    </a:ext>
                  </a:extLst>
                </p:cNvPr>
                <p:cNvGrpSpPr/>
                <p:nvPr/>
              </p:nvGrpSpPr>
              <p:grpSpPr>
                <a:xfrm>
                  <a:off x="1521861" y="5255179"/>
                  <a:ext cx="19398" cy="206484"/>
                  <a:chOff x="7742330" y="5312676"/>
                  <a:chExt cx="35450" cy="436485"/>
                </a:xfrm>
                <a:solidFill>
                  <a:schemeClr val="tx1"/>
                </a:solidFill>
              </p:grpSpPr>
              <p:sp>
                <p:nvSpPr>
                  <p:cNvPr id="753" name="Oval 14">
                    <a:extLst>
                      <a:ext uri="{FF2B5EF4-FFF2-40B4-BE49-F238E27FC236}">
                        <a16:creationId xmlns:a16="http://schemas.microsoft.com/office/drawing/2014/main" id="{20A5C4D4-25D1-4598-B216-AE52A3E9B67F}"/>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4" name="Oval 15">
                    <a:extLst>
                      <a:ext uri="{FF2B5EF4-FFF2-40B4-BE49-F238E27FC236}">
                        <a16:creationId xmlns:a16="http://schemas.microsoft.com/office/drawing/2014/main" id="{6EBD04D3-5536-4AB7-848A-F6DC204DD19A}"/>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5" name="Oval 16">
                    <a:extLst>
                      <a:ext uri="{FF2B5EF4-FFF2-40B4-BE49-F238E27FC236}">
                        <a16:creationId xmlns:a16="http://schemas.microsoft.com/office/drawing/2014/main" id="{7DA76E81-AD86-40F2-8BDA-1BB14A1B683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6" name="Oval 17">
                    <a:extLst>
                      <a:ext uri="{FF2B5EF4-FFF2-40B4-BE49-F238E27FC236}">
                        <a16:creationId xmlns:a16="http://schemas.microsoft.com/office/drawing/2014/main" id="{C23EC0CA-9B09-42EA-AA19-C3BF86A3870D}"/>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sp>
        <p:nvSpPr>
          <p:cNvPr id="775" name="TextBox 774">
            <a:extLst>
              <a:ext uri="{FF2B5EF4-FFF2-40B4-BE49-F238E27FC236}">
                <a16:creationId xmlns:a16="http://schemas.microsoft.com/office/drawing/2014/main" id="{CCFBF4CE-4C48-4DAA-9729-C0FF19B9C641}"/>
              </a:ext>
            </a:extLst>
          </p:cNvPr>
          <p:cNvSpPr txBox="1"/>
          <p:nvPr/>
        </p:nvSpPr>
        <p:spPr>
          <a:xfrm>
            <a:off x="9376179" y="1700852"/>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6" name="TextBox 775">
            <a:extLst>
              <a:ext uri="{FF2B5EF4-FFF2-40B4-BE49-F238E27FC236}">
                <a16:creationId xmlns:a16="http://schemas.microsoft.com/office/drawing/2014/main" id="{8ABAF454-F612-4B82-BE9E-6AD0AF4A6A49}"/>
              </a:ext>
            </a:extLst>
          </p:cNvPr>
          <p:cNvSpPr txBox="1"/>
          <p:nvPr/>
        </p:nvSpPr>
        <p:spPr>
          <a:xfrm>
            <a:off x="9376179" y="2789778"/>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7" name="TextBox 776">
            <a:extLst>
              <a:ext uri="{FF2B5EF4-FFF2-40B4-BE49-F238E27FC236}">
                <a16:creationId xmlns:a16="http://schemas.microsoft.com/office/drawing/2014/main" id="{98F4338D-8B39-4B4D-921A-CEEB6470A50D}"/>
              </a:ext>
            </a:extLst>
          </p:cNvPr>
          <p:cNvSpPr txBox="1"/>
          <p:nvPr/>
        </p:nvSpPr>
        <p:spPr>
          <a:xfrm>
            <a:off x="9376179" y="4151827"/>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8" name="TextBox 777">
            <a:extLst>
              <a:ext uri="{FF2B5EF4-FFF2-40B4-BE49-F238E27FC236}">
                <a16:creationId xmlns:a16="http://schemas.microsoft.com/office/drawing/2014/main" id="{FF47740B-6618-40BE-9D2A-FC80496DC48C}"/>
              </a:ext>
            </a:extLst>
          </p:cNvPr>
          <p:cNvSpPr txBox="1"/>
          <p:nvPr/>
        </p:nvSpPr>
        <p:spPr>
          <a:xfrm>
            <a:off x="9376179" y="5583979"/>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87" name="Rectangle 786">
            <a:extLst>
              <a:ext uri="{FF2B5EF4-FFF2-40B4-BE49-F238E27FC236}">
                <a16:creationId xmlns:a16="http://schemas.microsoft.com/office/drawing/2014/main" id="{BA4202D4-8A7F-4937-A1D9-95166A1CEA7D}"/>
              </a:ext>
            </a:extLst>
          </p:cNvPr>
          <p:cNvSpPr/>
          <p:nvPr/>
        </p:nvSpPr>
        <p:spPr bwMode="auto">
          <a:xfrm>
            <a:off x="7922761" y="1658325"/>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1" name="Rectangle 790">
            <a:extLst>
              <a:ext uri="{FF2B5EF4-FFF2-40B4-BE49-F238E27FC236}">
                <a16:creationId xmlns:a16="http://schemas.microsoft.com/office/drawing/2014/main" id="{150A5CC1-A517-4D6C-B976-6454E83EA245}"/>
              </a:ext>
            </a:extLst>
          </p:cNvPr>
          <p:cNvSpPr/>
          <p:nvPr/>
        </p:nvSpPr>
        <p:spPr bwMode="auto">
          <a:xfrm>
            <a:off x="7922761" y="410930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95" name="Group 794">
            <a:extLst>
              <a:ext uri="{FF2B5EF4-FFF2-40B4-BE49-F238E27FC236}">
                <a16:creationId xmlns:a16="http://schemas.microsoft.com/office/drawing/2014/main" id="{6953C157-4E82-48BB-8B6F-FEE72A9B40AC}"/>
              </a:ext>
            </a:extLst>
          </p:cNvPr>
          <p:cNvGrpSpPr/>
          <p:nvPr/>
        </p:nvGrpSpPr>
        <p:grpSpPr>
          <a:xfrm>
            <a:off x="7919988" y="2744429"/>
            <a:ext cx="1159601" cy="580317"/>
            <a:chOff x="7919988" y="2744429"/>
            <a:chExt cx="1159601" cy="580317"/>
          </a:xfrm>
          <a:solidFill>
            <a:schemeClr val="bg1">
              <a:lumMod val="95000"/>
            </a:schemeClr>
          </a:solidFill>
        </p:grpSpPr>
        <p:sp>
          <p:nvSpPr>
            <p:cNvPr id="793" name="Rectangle 792">
              <a:extLst>
                <a:ext uri="{FF2B5EF4-FFF2-40B4-BE49-F238E27FC236}">
                  <a16:creationId xmlns:a16="http://schemas.microsoft.com/office/drawing/2014/main" id="{DD1F8A53-7E2D-46C2-A5B2-E18930135260}"/>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0" name="Rectangle 789">
              <a:extLst>
                <a:ext uri="{FF2B5EF4-FFF2-40B4-BE49-F238E27FC236}">
                  <a16:creationId xmlns:a16="http://schemas.microsoft.com/office/drawing/2014/main" id="{82337A4C-ACFC-4B9E-A5A4-CB08D0ED3478}"/>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4" name="Rectangle 793">
              <a:extLst>
                <a:ext uri="{FF2B5EF4-FFF2-40B4-BE49-F238E27FC236}">
                  <a16:creationId xmlns:a16="http://schemas.microsoft.com/office/drawing/2014/main" id="{F4E0E017-CF30-40C0-B138-6493635040B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798" name="Group 797">
            <a:extLst>
              <a:ext uri="{FF2B5EF4-FFF2-40B4-BE49-F238E27FC236}">
                <a16:creationId xmlns:a16="http://schemas.microsoft.com/office/drawing/2014/main" id="{5493FDB8-5325-4C51-8E96-6B9CE73BB36E}"/>
              </a:ext>
            </a:extLst>
          </p:cNvPr>
          <p:cNvGrpSpPr/>
          <p:nvPr/>
        </p:nvGrpSpPr>
        <p:grpSpPr>
          <a:xfrm>
            <a:off x="7919988" y="5460020"/>
            <a:ext cx="1159601" cy="580317"/>
            <a:chOff x="7919988" y="2744429"/>
            <a:chExt cx="1159601" cy="580317"/>
          </a:xfrm>
          <a:solidFill>
            <a:schemeClr val="bg1">
              <a:lumMod val="95000"/>
            </a:schemeClr>
          </a:solidFill>
        </p:grpSpPr>
        <p:sp>
          <p:nvSpPr>
            <p:cNvPr id="799" name="Rectangle 798">
              <a:extLst>
                <a:ext uri="{FF2B5EF4-FFF2-40B4-BE49-F238E27FC236}">
                  <a16:creationId xmlns:a16="http://schemas.microsoft.com/office/drawing/2014/main" id="{9C01DB10-B35C-4FBA-86CF-1CE2822604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0" name="Rectangle 799">
              <a:extLst>
                <a:ext uri="{FF2B5EF4-FFF2-40B4-BE49-F238E27FC236}">
                  <a16:creationId xmlns:a16="http://schemas.microsoft.com/office/drawing/2014/main" id="{98666428-6C9B-498B-AEB0-BC8D3860F89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1" name="Rectangle 800">
              <a:extLst>
                <a:ext uri="{FF2B5EF4-FFF2-40B4-BE49-F238E27FC236}">
                  <a16:creationId xmlns:a16="http://schemas.microsoft.com/office/drawing/2014/main" id="{983B9418-2E1E-42CA-9B24-CBA1D01A532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27" name="Rectangle 326">
            <a:extLst>
              <a:ext uri="{FF2B5EF4-FFF2-40B4-BE49-F238E27FC236}">
                <a16:creationId xmlns:a16="http://schemas.microsoft.com/office/drawing/2014/main" id="{0D4584D3-45DD-4DFD-AD08-0C378BAC454B}"/>
              </a:ext>
            </a:extLst>
          </p:cNvPr>
          <p:cNvSpPr/>
          <p:nvPr/>
        </p:nvSpPr>
        <p:spPr bwMode="auto">
          <a:xfrm>
            <a:off x="5982122" y="1417570"/>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8" name="Rectangle 327">
            <a:extLst>
              <a:ext uri="{FF2B5EF4-FFF2-40B4-BE49-F238E27FC236}">
                <a16:creationId xmlns:a16="http://schemas.microsoft.com/office/drawing/2014/main" id="{E8BD64C8-B7D8-4CCD-80BD-E505F6497B46}"/>
              </a:ext>
            </a:extLst>
          </p:cNvPr>
          <p:cNvSpPr/>
          <p:nvPr/>
        </p:nvSpPr>
        <p:spPr bwMode="auto">
          <a:xfrm>
            <a:off x="6003939" y="2289729"/>
            <a:ext cx="5035331" cy="2738154"/>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9" name="Rectangle 328">
            <a:extLst>
              <a:ext uri="{FF2B5EF4-FFF2-40B4-BE49-F238E27FC236}">
                <a16:creationId xmlns:a16="http://schemas.microsoft.com/office/drawing/2014/main" id="{02BB118A-3B5C-4DF2-BB1A-D485400B0905}"/>
              </a:ext>
            </a:extLst>
          </p:cNvPr>
          <p:cNvSpPr/>
          <p:nvPr/>
        </p:nvSpPr>
        <p:spPr bwMode="auto">
          <a:xfrm>
            <a:off x="6003939" y="5038336"/>
            <a:ext cx="5035331" cy="1530153"/>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647087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2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P spid="327" grpId="1" animBg="1"/>
      <p:bldP spid="328" grpId="0" animBg="1"/>
      <p:bldP spid="328" grpId="1" animBg="1"/>
      <p:bldP spid="3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301A-B80E-4450-BA4E-23128C77541E}"/>
              </a:ext>
            </a:extLst>
          </p:cNvPr>
          <p:cNvSpPr>
            <a:spLocks noGrp="1"/>
          </p:cNvSpPr>
          <p:nvPr>
            <p:ph type="title"/>
          </p:nvPr>
        </p:nvSpPr>
        <p:spPr/>
        <p:txBody>
          <a:bodyPr/>
          <a:lstStyle/>
          <a:p>
            <a:r>
              <a:rPr lang="ja-JP" altLang="en-US" dirty="0">
                <a:latin typeface="Arial" panose="020B0604020202020204" pitchFamily="34" charset="0"/>
                <a:cs typeface="Arial" panose="020B0604020202020204" pitchFamily="34" charset="0"/>
              </a:rPr>
              <a:t>プロビジョニング済みスループット</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84F41F3C-8CA9-47B0-BBFA-B1918586D3B0}"/>
              </a:ext>
            </a:extLst>
          </p:cNvPr>
          <p:cNvSpPr>
            <a:spLocks noGrp="1"/>
          </p:cNvSpPr>
          <p:nvPr>
            <p:ph type="body" sz="quarter" idx="11"/>
          </p:nvPr>
        </p:nvSpPr>
        <p:spPr>
          <a:xfrm>
            <a:off x="269874" y="1584156"/>
            <a:ext cx="6903661" cy="2616101"/>
          </a:xfrm>
        </p:spPr>
        <p:txBody>
          <a:bodyPr vert="horz" wrap="square" lIns="146304" tIns="91440" rIns="146304" bIns="91440" rtlCol="0" anchor="t">
            <a:spAutoFit/>
          </a:bodyPr>
          <a:lstStyle/>
          <a:p>
            <a:pPr>
              <a:lnSpc>
                <a:spcPct val="200000"/>
              </a:lnSpc>
            </a:pPr>
            <a:r>
              <a:rPr lang="ja-JP" altLang="en-US" sz="2000" dirty="0"/>
              <a:t>１秒間で処理可能なスループットを</a:t>
            </a:r>
            <a:r>
              <a:rPr lang="en-US" altLang="ja-JP" sz="2000" dirty="0"/>
              <a:t>RU</a:t>
            </a:r>
            <a:r>
              <a:rPr lang="ja-JP" altLang="en-US" sz="2000" dirty="0"/>
              <a:t>で指定する</a:t>
            </a:r>
            <a:endParaRPr lang="en-US" sz="2000" dirty="0"/>
          </a:p>
          <a:p>
            <a:pPr>
              <a:lnSpc>
                <a:spcPct val="200000"/>
              </a:lnSpc>
            </a:pPr>
            <a:r>
              <a:rPr lang="ja-JP" altLang="en-US" sz="2000" dirty="0"/>
              <a:t>１時間単位で最大のスループットを基準に課金が発生</a:t>
            </a:r>
            <a:endParaRPr lang="en-US" sz="2000" dirty="0"/>
          </a:p>
          <a:p>
            <a:pPr marL="0" lvl="1" indent="0">
              <a:lnSpc>
                <a:spcPct val="200000"/>
              </a:lnSpc>
              <a:buNone/>
            </a:pPr>
            <a:r>
              <a:rPr lang="ja-JP" altLang="en-US" sz="2000" dirty="0"/>
              <a:t>レート制限はプロビジョニング済みスループットに従う</a:t>
            </a:r>
            <a:endParaRPr lang="en-US" sz="2000" dirty="0"/>
          </a:p>
          <a:p>
            <a:pPr lvl="0" defTabSz="914400">
              <a:spcBef>
                <a:spcPts val="0"/>
              </a:spcBef>
              <a:buSzTx/>
              <a:defRPr/>
            </a:pPr>
            <a:endParaRPr lang="en-US" sz="2000" b="0" dirty="0">
              <a:solidFill>
                <a:prstClr val="black">
                  <a:lumMod val="75000"/>
                  <a:lumOff val="25000"/>
                </a:prstClr>
              </a:solidFill>
              <a:latin typeface="+mn-lt"/>
            </a:endParaRPr>
          </a:p>
        </p:txBody>
      </p:sp>
      <p:sp>
        <p:nvSpPr>
          <p:cNvPr id="5" name="TextBox 4">
            <a:extLst>
              <a:ext uri="{FF2B5EF4-FFF2-40B4-BE49-F238E27FC236}">
                <a16:creationId xmlns:a16="http://schemas.microsoft.com/office/drawing/2014/main" id="{7A1F75BD-C057-4606-B688-37CBEDA8488A}"/>
              </a:ext>
            </a:extLst>
          </p:cNvPr>
          <p:cNvSpPr txBox="1"/>
          <p:nvPr/>
        </p:nvSpPr>
        <p:spPr>
          <a:xfrm>
            <a:off x="8009577" y="4564547"/>
            <a:ext cx="14171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Min RU/sec</a:t>
            </a:r>
          </a:p>
        </p:txBody>
      </p:sp>
      <p:sp>
        <p:nvSpPr>
          <p:cNvPr id="6" name="TextBox 5">
            <a:extLst>
              <a:ext uri="{FF2B5EF4-FFF2-40B4-BE49-F238E27FC236}">
                <a16:creationId xmlns:a16="http://schemas.microsoft.com/office/drawing/2014/main" id="{FE2DE40F-7E84-4483-9B3E-4EE11A0BA233}"/>
              </a:ext>
            </a:extLst>
          </p:cNvPr>
          <p:cNvSpPr txBox="1"/>
          <p:nvPr/>
        </p:nvSpPr>
        <p:spPr>
          <a:xfrm>
            <a:off x="8018735" y="3644532"/>
            <a:ext cx="141714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Max RU/sec</a:t>
            </a:r>
          </a:p>
        </p:txBody>
      </p:sp>
      <p:sp>
        <p:nvSpPr>
          <p:cNvPr id="7" name="Rounded Rectangle 548">
            <a:extLst>
              <a:ext uri="{FF2B5EF4-FFF2-40B4-BE49-F238E27FC236}">
                <a16:creationId xmlns:a16="http://schemas.microsoft.com/office/drawing/2014/main" id="{247AF284-1CA0-4557-8366-3B8599AF6C0D}"/>
              </a:ext>
            </a:extLst>
          </p:cNvPr>
          <p:cNvSpPr/>
          <p:nvPr/>
        </p:nvSpPr>
        <p:spPr>
          <a:xfrm>
            <a:off x="7724994" y="3666723"/>
            <a:ext cx="274320" cy="870319"/>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ounded Rectangle 549">
            <a:extLst>
              <a:ext uri="{FF2B5EF4-FFF2-40B4-BE49-F238E27FC236}">
                <a16:creationId xmlns:a16="http://schemas.microsoft.com/office/drawing/2014/main" id="{E4F70E48-7529-46D1-9C76-1E4966AD2AE6}"/>
              </a:ext>
            </a:extLst>
          </p:cNvPr>
          <p:cNvSpPr/>
          <p:nvPr/>
        </p:nvSpPr>
        <p:spPr>
          <a:xfrm>
            <a:off x="7724994" y="4594346"/>
            <a:ext cx="274320" cy="1470310"/>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9" name="Straight Arrow Connector 8">
            <a:extLst>
              <a:ext uri="{FF2B5EF4-FFF2-40B4-BE49-F238E27FC236}">
                <a16:creationId xmlns:a16="http://schemas.microsoft.com/office/drawing/2014/main" id="{896F2679-739F-42FD-8AB4-55D14255D61E}"/>
              </a:ext>
            </a:extLst>
          </p:cNvPr>
          <p:cNvCxnSpPr>
            <a:cxnSpLocks/>
          </p:cNvCxnSpPr>
          <p:nvPr/>
        </p:nvCxnSpPr>
        <p:spPr>
          <a:xfrm>
            <a:off x="8009577" y="3638686"/>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694C52B-6773-47A1-BAFE-044E64E79DB2}"/>
              </a:ext>
            </a:extLst>
          </p:cNvPr>
          <p:cNvCxnSpPr/>
          <p:nvPr/>
        </p:nvCxnSpPr>
        <p:spPr>
          <a:xfrm>
            <a:off x="8009577" y="4567377"/>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ight Bracket 10">
            <a:extLst>
              <a:ext uri="{FF2B5EF4-FFF2-40B4-BE49-F238E27FC236}">
                <a16:creationId xmlns:a16="http://schemas.microsoft.com/office/drawing/2014/main" id="{33AA5E0E-FF3A-4D78-ADBC-22D8B8CE59EE}"/>
              </a:ext>
            </a:extLst>
          </p:cNvPr>
          <p:cNvSpPr/>
          <p:nvPr/>
        </p:nvSpPr>
        <p:spPr>
          <a:xfrm>
            <a:off x="9261647" y="4594346"/>
            <a:ext cx="114582" cy="147031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539C00E5-047C-4AAD-9671-47C848BA841D}"/>
              </a:ext>
            </a:extLst>
          </p:cNvPr>
          <p:cNvCxnSpPr/>
          <p:nvPr/>
        </p:nvCxnSpPr>
        <p:spPr>
          <a:xfrm flipV="1">
            <a:off x="7594150" y="1670170"/>
            <a:ext cx="9214" cy="4476772"/>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24990F7F-4AEE-4FFE-ACD1-8A507E475A74}"/>
              </a:ext>
            </a:extLst>
          </p:cNvPr>
          <p:cNvCxnSpPr>
            <a:cxnSpLocks/>
          </p:cNvCxnSpPr>
          <p:nvPr/>
        </p:nvCxnSpPr>
        <p:spPr>
          <a:xfrm flipV="1">
            <a:off x="7594150" y="6145728"/>
            <a:ext cx="3691614" cy="1"/>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8B2A496-FA99-4601-AEE7-22542621E2E7}"/>
              </a:ext>
            </a:extLst>
          </p:cNvPr>
          <p:cNvSpPr txBox="1"/>
          <p:nvPr/>
        </p:nvSpPr>
        <p:spPr>
          <a:xfrm rot="16200000">
            <a:off x="5375985" y="3844429"/>
            <a:ext cx="3763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Incoming Requests</a:t>
            </a:r>
          </a:p>
        </p:txBody>
      </p:sp>
      <p:sp>
        <p:nvSpPr>
          <p:cNvPr id="15" name="TextBox 14">
            <a:extLst>
              <a:ext uri="{FF2B5EF4-FFF2-40B4-BE49-F238E27FC236}">
                <a16:creationId xmlns:a16="http://schemas.microsoft.com/office/drawing/2014/main" id="{E44C1E7B-3B65-4113-A00A-C5CE38D916FA}"/>
              </a:ext>
            </a:extLst>
          </p:cNvPr>
          <p:cNvSpPr txBox="1"/>
          <p:nvPr/>
        </p:nvSpPr>
        <p:spPr>
          <a:xfrm>
            <a:off x="9435932" y="5175613"/>
            <a:ext cx="22850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 process background operations  </a:t>
            </a:r>
          </a:p>
        </p:txBody>
      </p:sp>
      <p:sp>
        <p:nvSpPr>
          <p:cNvPr id="16" name="Right Bracket 15">
            <a:extLst>
              <a:ext uri="{FF2B5EF4-FFF2-40B4-BE49-F238E27FC236}">
                <a16:creationId xmlns:a16="http://schemas.microsoft.com/office/drawing/2014/main" id="{9066E086-7EAF-42C1-A349-4ADFD84EA61A}"/>
              </a:ext>
            </a:extLst>
          </p:cNvPr>
          <p:cNvSpPr/>
          <p:nvPr/>
        </p:nvSpPr>
        <p:spPr>
          <a:xfrm>
            <a:off x="9261647" y="3664572"/>
            <a:ext cx="114582" cy="87805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ight Bracket 16">
            <a:extLst>
              <a:ext uri="{FF2B5EF4-FFF2-40B4-BE49-F238E27FC236}">
                <a16:creationId xmlns:a16="http://schemas.microsoft.com/office/drawing/2014/main" id="{6F8A23AD-F596-4B79-BF06-239D0F255A96}"/>
              </a:ext>
            </a:extLst>
          </p:cNvPr>
          <p:cNvSpPr/>
          <p:nvPr/>
        </p:nvSpPr>
        <p:spPr>
          <a:xfrm>
            <a:off x="9261647" y="2193373"/>
            <a:ext cx="114582" cy="1420557"/>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Rounded Rectangle 559">
            <a:extLst>
              <a:ext uri="{FF2B5EF4-FFF2-40B4-BE49-F238E27FC236}">
                <a16:creationId xmlns:a16="http://schemas.microsoft.com/office/drawing/2014/main" id="{C1AAB14B-A282-4CDD-879B-CAF233544554}"/>
              </a:ext>
            </a:extLst>
          </p:cNvPr>
          <p:cNvSpPr/>
          <p:nvPr/>
        </p:nvSpPr>
        <p:spPr>
          <a:xfrm>
            <a:off x="7724994" y="2085782"/>
            <a:ext cx="274320" cy="1528148"/>
          </a:xfrm>
          <a:prstGeom prst="rect">
            <a:avLst/>
          </a:prstGeom>
          <a:solidFill>
            <a:srgbClr val="C7C7C7"/>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32" name="Group 31">
            <a:extLst>
              <a:ext uri="{FF2B5EF4-FFF2-40B4-BE49-F238E27FC236}">
                <a16:creationId xmlns:a16="http://schemas.microsoft.com/office/drawing/2014/main" id="{FE0375B3-0583-4C32-BAF8-48087AAD8C37}"/>
              </a:ext>
            </a:extLst>
          </p:cNvPr>
          <p:cNvGrpSpPr/>
          <p:nvPr/>
        </p:nvGrpSpPr>
        <p:grpSpPr>
          <a:xfrm>
            <a:off x="7675137" y="2243802"/>
            <a:ext cx="374034" cy="1212110"/>
            <a:chOff x="7768988" y="2305234"/>
            <a:chExt cx="374034" cy="1144911"/>
          </a:xfrm>
        </p:grpSpPr>
        <p:cxnSp>
          <p:nvCxnSpPr>
            <p:cNvPr id="19" name="Straight Connector 18">
              <a:extLst>
                <a:ext uri="{FF2B5EF4-FFF2-40B4-BE49-F238E27FC236}">
                  <a16:creationId xmlns:a16="http://schemas.microsoft.com/office/drawing/2014/main" id="{B6EE0A10-7CB0-42BF-A090-CDA2DF86E44A}"/>
                </a:ext>
              </a:extLst>
            </p:cNvPr>
            <p:cNvCxnSpPr/>
            <p:nvPr/>
          </p:nvCxnSpPr>
          <p:spPr>
            <a:xfrm>
              <a:off x="7775877" y="3286588"/>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1C3ED07-EC96-427E-9F48-BBE0E9BEFB00}"/>
                </a:ext>
              </a:extLst>
            </p:cNvPr>
            <p:cNvCxnSpPr/>
            <p:nvPr/>
          </p:nvCxnSpPr>
          <p:spPr>
            <a:xfrm>
              <a:off x="7775877" y="3123029"/>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7C1A6BC-08B6-4969-A38E-6E7EC94679AD}"/>
                </a:ext>
              </a:extLst>
            </p:cNvPr>
            <p:cNvCxnSpPr/>
            <p:nvPr/>
          </p:nvCxnSpPr>
          <p:spPr>
            <a:xfrm>
              <a:off x="7775877" y="2959470"/>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6A23C574-E2FE-4CB0-9673-C0C9B14FDB03}"/>
                </a:ext>
              </a:extLst>
            </p:cNvPr>
            <p:cNvCxnSpPr/>
            <p:nvPr/>
          </p:nvCxnSpPr>
          <p:spPr>
            <a:xfrm>
              <a:off x="7775877" y="2795911"/>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A868463B-FC0B-4F14-BD53-441AE6B8477F}"/>
                </a:ext>
              </a:extLst>
            </p:cNvPr>
            <p:cNvCxnSpPr/>
            <p:nvPr/>
          </p:nvCxnSpPr>
          <p:spPr>
            <a:xfrm>
              <a:off x="7768993" y="263235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1B739CC-3D17-4129-A179-DC0AB420DBD1}"/>
                </a:ext>
              </a:extLst>
            </p:cNvPr>
            <p:cNvCxnSpPr/>
            <p:nvPr/>
          </p:nvCxnSpPr>
          <p:spPr>
            <a:xfrm>
              <a:off x="7775860" y="2468793"/>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6AD7795E-D17F-4091-B54C-282D0AC6E823}"/>
                </a:ext>
              </a:extLst>
            </p:cNvPr>
            <p:cNvCxnSpPr/>
            <p:nvPr/>
          </p:nvCxnSpPr>
          <p:spPr>
            <a:xfrm>
              <a:off x="7775877" y="3450145"/>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C13752C-07F1-4590-A896-BDF9F90DEEC3}"/>
                </a:ext>
              </a:extLst>
            </p:cNvPr>
            <p:cNvCxnSpPr/>
            <p:nvPr/>
          </p:nvCxnSpPr>
          <p:spPr>
            <a:xfrm>
              <a:off x="7768988" y="2305234"/>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grpSp>
      <p:sp>
        <p:nvSpPr>
          <p:cNvPr id="27" name="TextBox 26">
            <a:extLst>
              <a:ext uri="{FF2B5EF4-FFF2-40B4-BE49-F238E27FC236}">
                <a16:creationId xmlns:a16="http://schemas.microsoft.com/office/drawing/2014/main" id="{D3781D96-B4DF-40E4-8994-5285D76A9CEA}"/>
              </a:ext>
            </a:extLst>
          </p:cNvPr>
          <p:cNvSpPr txBox="1"/>
          <p:nvPr/>
        </p:nvSpPr>
        <p:spPr>
          <a:xfrm>
            <a:off x="9435933" y="2749763"/>
            <a:ext cx="174085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Rate limiting – SDK retry </a:t>
            </a:r>
          </a:p>
        </p:txBody>
      </p:sp>
      <p:sp>
        <p:nvSpPr>
          <p:cNvPr id="28" name="TextBox 27">
            <a:extLst>
              <a:ext uri="{FF2B5EF4-FFF2-40B4-BE49-F238E27FC236}">
                <a16:creationId xmlns:a16="http://schemas.microsoft.com/office/drawing/2014/main" id="{A4673368-06C0-4308-AB69-0B560736B859}"/>
              </a:ext>
            </a:extLst>
          </p:cNvPr>
          <p:cNvSpPr txBox="1"/>
          <p:nvPr/>
        </p:nvSpPr>
        <p:spPr>
          <a:xfrm>
            <a:off x="9435933" y="3949709"/>
            <a:ext cx="1740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a:t>
            </a:r>
          </a:p>
        </p:txBody>
      </p:sp>
      <p:sp>
        <p:nvSpPr>
          <p:cNvPr id="29" name="Rectangle 28">
            <a:extLst>
              <a:ext uri="{FF2B5EF4-FFF2-40B4-BE49-F238E27FC236}">
                <a16:creationId xmlns:a16="http://schemas.microsoft.com/office/drawing/2014/main" id="{920C1550-C725-4C03-8CEC-BF07BC280CE5}"/>
              </a:ext>
            </a:extLst>
          </p:cNvPr>
          <p:cNvSpPr/>
          <p:nvPr/>
        </p:nvSpPr>
        <p:spPr bwMode="auto">
          <a:xfrm>
            <a:off x="7594150" y="4465749"/>
            <a:ext cx="4493079" cy="1678766"/>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0" name="Rectangle 29">
            <a:extLst>
              <a:ext uri="{FF2B5EF4-FFF2-40B4-BE49-F238E27FC236}">
                <a16:creationId xmlns:a16="http://schemas.microsoft.com/office/drawing/2014/main" id="{BEE25FBE-5EB6-4FE0-B1EB-51A6CC4C17D3}"/>
              </a:ext>
            </a:extLst>
          </p:cNvPr>
          <p:cNvSpPr/>
          <p:nvPr/>
        </p:nvSpPr>
        <p:spPr bwMode="auto">
          <a:xfrm>
            <a:off x="7594149" y="3625152"/>
            <a:ext cx="4493079" cy="93818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1" name="Rectangle 30">
            <a:extLst>
              <a:ext uri="{FF2B5EF4-FFF2-40B4-BE49-F238E27FC236}">
                <a16:creationId xmlns:a16="http://schemas.microsoft.com/office/drawing/2014/main" id="{7DF2C0EE-D5E7-4105-B9CA-B9B528E12782}"/>
              </a:ext>
            </a:extLst>
          </p:cNvPr>
          <p:cNvSpPr/>
          <p:nvPr/>
        </p:nvSpPr>
        <p:spPr bwMode="auto">
          <a:xfrm>
            <a:off x="7603364" y="1834792"/>
            <a:ext cx="4493079" cy="1764168"/>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413977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2C0D-3FCC-4193-9362-A24F452C3BA7}"/>
              </a:ext>
            </a:extLst>
          </p:cNvPr>
          <p:cNvSpPr>
            <a:spLocks noGrp="1"/>
          </p:cNvSpPr>
          <p:nvPr>
            <p:ph type="title"/>
          </p:nvPr>
        </p:nvSpPr>
        <p:spPr/>
        <p:txBody>
          <a:bodyPr/>
          <a:lstStyle/>
          <a:p>
            <a:r>
              <a:rPr lang="en-US"/>
              <a:t>Scaling RU/s using .NET SDK</a:t>
            </a:r>
          </a:p>
        </p:txBody>
      </p:sp>
    </p:spTree>
    <p:extLst>
      <p:ext uri="{BB962C8B-B14F-4D97-AF65-F5344CB8AC3E}">
        <p14:creationId xmlns:p14="http://schemas.microsoft.com/office/powerpoint/2010/main" val="35554025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extLst>
              <p:ext uri="{D42A27DB-BD31-4B8C-83A1-F6EECF244321}">
                <p14:modId xmlns:p14="http://schemas.microsoft.com/office/powerpoint/2010/main" val="2412044136"/>
              </p:ext>
            </p:extLst>
          </p:nvPr>
        </p:nvGraphicFramePr>
        <p:xfrm>
          <a:off x="559358" y="1026090"/>
          <a:ext cx="11341642" cy="3357933"/>
        </p:xfrm>
        <a:graphic>
          <a:graphicData uri="http://schemas.openxmlformats.org/drawingml/2006/table">
            <a:tbl>
              <a:tblPr>
                <a:tableStyleId>{5C22544A-7EE6-4342-B048-85BDC9FD1C3A}</a:tableStyleId>
              </a:tblPr>
              <a:tblGrid>
                <a:gridCol w="2476642">
                  <a:extLst>
                    <a:ext uri="{9D8B030D-6E8A-4147-A177-3AD203B41FA5}">
                      <a16:colId xmlns:a16="http://schemas.microsoft.com/office/drawing/2014/main" val="653658921"/>
                    </a:ext>
                  </a:extLst>
                </a:gridCol>
                <a:gridCol w="3105000">
                  <a:extLst>
                    <a:ext uri="{9D8B030D-6E8A-4147-A177-3AD203B41FA5}">
                      <a16:colId xmlns:a16="http://schemas.microsoft.com/office/drawing/2014/main" val="96964796"/>
                    </a:ext>
                  </a:extLst>
                </a:gridCol>
                <a:gridCol w="3150000">
                  <a:extLst>
                    <a:ext uri="{9D8B030D-6E8A-4147-A177-3AD203B41FA5}">
                      <a16:colId xmlns:a16="http://schemas.microsoft.com/office/drawing/2014/main" val="2813250456"/>
                    </a:ext>
                  </a:extLst>
                </a:gridCol>
                <a:gridCol w="2610000">
                  <a:extLst>
                    <a:ext uri="{9D8B030D-6E8A-4147-A177-3AD203B41FA5}">
                      <a16:colId xmlns:a16="http://schemas.microsoft.com/office/drawing/2014/main" val="4140088661"/>
                    </a:ext>
                  </a:extLst>
                </a:gridCol>
              </a:tblGrid>
              <a:tr h="864884">
                <a:tc>
                  <a:txBody>
                    <a:bodyPr/>
                    <a:lstStyle/>
                    <a:p>
                      <a:pPr algn="ctr" fontAlgn="b"/>
                      <a:r>
                        <a:rPr lang="en-US" sz="2400" b="1" u="none" strike="noStrike" dirty="0">
                          <a:solidFill>
                            <a:schemeClr val="tx1"/>
                          </a:solidFill>
                          <a:effectLst/>
                        </a:rPr>
                        <a:t>Operation Type</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Requests per sec</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RU's per Request</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RU's Needed</a:t>
                      </a:r>
                      <a:endParaRPr lang="en-US" sz="2400" b="1"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671557">
                <a:tc>
                  <a:txBody>
                    <a:bodyPr/>
                    <a:lstStyle/>
                    <a:p>
                      <a:pPr algn="ctr" fontAlgn="b"/>
                      <a:r>
                        <a:rPr lang="en-US" sz="2400" u="none" strike="noStrike" dirty="0">
                          <a:solidFill>
                            <a:schemeClr val="tx1"/>
                          </a:solidFill>
                          <a:effectLst/>
                        </a:rPr>
                        <a:t>Write Single Document</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a:t>
                      </a: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100,000</a:t>
                      </a:r>
                      <a:endParaRPr lang="en-US" sz="24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438001">
                <a:tc>
                  <a:txBody>
                    <a:bodyPr/>
                    <a:lstStyle/>
                    <a:p>
                      <a:pPr algn="l" fontAlgn="b"/>
                      <a:r>
                        <a:rPr lang="en-US" sz="2400" b="0" i="0" u="none" strike="noStrike" dirty="0">
                          <a:solidFill>
                            <a:schemeClr val="tx1"/>
                          </a:solidFill>
                          <a:effectLst/>
                          <a:latin typeface="Arial" panose="020B0604020202020204" pitchFamily="34" charset="0"/>
                        </a:rPr>
                        <a:t>    Top Query #1</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70,000</a:t>
                      </a:r>
                    </a:p>
                  </a:txBody>
                  <a:tcPr marL="9525" marR="9525" marT="9525" marB="0" anchor="b"/>
                </a:tc>
                <a:extLst>
                  <a:ext uri="{0D108BD9-81ED-4DB2-BD59-A6C34878D82A}">
                    <a16:rowId xmlns:a16="http://schemas.microsoft.com/office/drawing/2014/main" val="420449768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#2</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20,000</a:t>
                      </a:r>
                    </a:p>
                  </a:txBody>
                  <a:tcPr marL="9525" marR="9525" marT="9525" marB="0" anchor="b"/>
                </a:tc>
                <a:extLst>
                  <a:ext uri="{0D108BD9-81ED-4DB2-BD59-A6C34878D82A}">
                    <a16:rowId xmlns:a16="http://schemas.microsoft.com/office/drawing/2014/main" val="400993899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#3</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10,000</a:t>
                      </a:r>
                    </a:p>
                  </a:txBody>
                  <a:tcPr marL="9525" marR="9525" marT="9525" marB="0" anchor="b"/>
                </a:tc>
                <a:extLst>
                  <a:ext uri="{0D108BD9-81ED-4DB2-BD59-A6C34878D82A}">
                    <a16:rowId xmlns:a16="http://schemas.microsoft.com/office/drawing/2014/main" val="160335620"/>
                  </a:ext>
                </a:extLst>
              </a:tr>
              <a:tr h="438001">
                <a:tc>
                  <a:txBody>
                    <a:bodyPr/>
                    <a:lstStyle/>
                    <a:p>
                      <a:pPr algn="ctr" fontAlgn="b"/>
                      <a:r>
                        <a:rPr lang="en-US" sz="2400" b="1" i="0" u="none" strike="noStrike">
                          <a:solidFill>
                            <a:schemeClr val="tx1"/>
                          </a:solidFill>
                          <a:effectLst/>
                          <a:latin typeface="+mj-lt"/>
                        </a:rPr>
                        <a:t>Total RU/s</a:t>
                      </a:r>
                    </a:p>
                  </a:txBody>
                  <a:tcPr marL="9525" marR="9525" marT="9525" marB="0" anchor="b">
                    <a:solidFill>
                      <a:schemeClr val="accent4">
                        <a:lumMod val="20000"/>
                        <a:lumOff val="80000"/>
                      </a:schemeClr>
                    </a:solidFill>
                  </a:tcPr>
                </a:tc>
                <a:tc gridSpan="2">
                  <a:txBody>
                    <a:bodyPr/>
                    <a:lstStyle/>
                    <a:p>
                      <a:pPr algn="r" fontAlgn="b"/>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hMerge="1">
                  <a:txBody>
                    <a:bodyPr/>
                    <a:lstStyle/>
                    <a:p>
                      <a:pPr algn="r" fontAlgn="b"/>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mj-lt"/>
                        </a:rPr>
                        <a:t>200,000 RU/s</a:t>
                      </a:r>
                    </a:p>
                  </a:txBody>
                  <a:tcPr marL="9525" marR="9525" marT="9525" marB="0" anchor="b"/>
                </a:tc>
                <a:extLst>
                  <a:ext uri="{0D108BD9-81ED-4DB2-BD59-A6C34878D82A}">
                    <a16:rowId xmlns:a16="http://schemas.microsoft.com/office/drawing/2014/main" val="1044859210"/>
                  </a:ext>
                </a:extLst>
              </a:tr>
            </a:tbl>
          </a:graphicData>
        </a:graphic>
      </p:graphicFrame>
      <p:sp>
        <p:nvSpPr>
          <p:cNvPr id="13" name="Title 1">
            <a:extLst>
              <a:ext uri="{FF2B5EF4-FFF2-40B4-BE49-F238E27FC236}">
                <a16:creationId xmlns:a16="http://schemas.microsoft.com/office/drawing/2014/main" id="{B257167A-6F2D-4C89-8DCF-403C537FBA65}"/>
              </a:ext>
            </a:extLst>
          </p:cNvPr>
          <p:cNvSpPr txBox="1">
            <a:spLocks/>
          </p:cNvSpPr>
          <p:nvPr/>
        </p:nvSpPr>
        <p:spPr>
          <a:xfrm>
            <a:off x="402259" y="126425"/>
            <a:ext cx="11655840" cy="899665"/>
          </a:xfrm>
          <a:prstGeom prst="rect">
            <a:avLst/>
          </a:prstGeom>
        </p:spPr>
        <p:txBody>
          <a:bodyPr vert="horz" wrap="square" lIns="146304" tIns="91440" rIns="146304" bIns="91440" rtlCol="0" anchor="b">
            <a:noAutofit/>
          </a:bodyPr>
          <a:lstStyle>
            <a:lvl1pPr algn="ctr" defTabSz="914367" rtl="0" eaLnBrk="1" latinLnBrk="0" hangingPunct="1">
              <a:lnSpc>
                <a:spcPct val="90000"/>
              </a:lnSpc>
              <a:spcBef>
                <a:spcPct val="0"/>
              </a:spcBef>
              <a:buNone/>
              <a:defRPr lang="en-US" sz="6000" b="0" kern="1200" cap="all" spc="500" baseline="0">
                <a:ln w="3175">
                  <a:noFill/>
                </a:ln>
                <a:solidFill>
                  <a:schemeClr val="tx2"/>
                </a:solidFill>
                <a:effectLst/>
                <a:latin typeface="Segoe UI Semilight" charset="0"/>
                <a:ea typeface="+mn-ea"/>
                <a:cs typeface="Segoe UI Semilight" charset="0"/>
              </a:defRPr>
            </a:lvl1pPr>
          </a:lstStyle>
          <a:p>
            <a:pPr marL="0" marR="0" lvl="0" indent="0" defTabSz="914367"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500" normalizeH="0" baseline="0" noProof="0" dirty="0">
                <a:ln w="3175">
                  <a:noFill/>
                </a:ln>
                <a:solidFill>
                  <a:schemeClr val="tx1"/>
                </a:solidFill>
                <a:effectLst/>
                <a:uLnTx/>
                <a:uFillTx/>
                <a:latin typeface="Arial" panose="020B0604020202020204" pitchFamily="34" charset="0"/>
                <a:ea typeface="+mn-ea"/>
                <a:cs typeface="Arial" panose="020B0604020202020204" pitchFamily="34" charset="0"/>
              </a:rPr>
              <a:t>Estimating Required RU’s</a:t>
            </a:r>
          </a:p>
        </p:txBody>
      </p:sp>
      <p:sp>
        <p:nvSpPr>
          <p:cNvPr id="4" name="TextBox 3">
            <a:extLst>
              <a:ext uri="{FF2B5EF4-FFF2-40B4-BE49-F238E27FC236}">
                <a16:creationId xmlns:a16="http://schemas.microsoft.com/office/drawing/2014/main" id="{FD2C6AA1-F7A6-4EB8-A20E-5705E94041EA}"/>
              </a:ext>
            </a:extLst>
          </p:cNvPr>
          <p:cNvSpPr txBox="1"/>
          <p:nvPr/>
        </p:nvSpPr>
        <p:spPr>
          <a:xfrm>
            <a:off x="291000" y="4384023"/>
            <a:ext cx="10814848" cy="204363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Guidance:</a:t>
            </a:r>
          </a:p>
          <a:p>
            <a:pPr marL="342900" indent="-342900">
              <a:lnSpc>
                <a:spcPct val="90000"/>
              </a:lnSpc>
              <a:spcAft>
                <a:spcPts val="600"/>
              </a:spcAft>
              <a:buFont typeface="Arial" panose="020B0604020202020204" pitchFamily="34" charset="0"/>
              <a:buChar char="•"/>
            </a:pPr>
            <a:r>
              <a:rPr lang="en-US" sz="2000" b="1" dirty="0">
                <a:gradFill>
                  <a:gsLst>
                    <a:gs pos="2917">
                      <a:schemeClr val="tx1"/>
                    </a:gs>
                    <a:gs pos="30000">
                      <a:schemeClr val="tx1"/>
                    </a:gs>
                  </a:gsLst>
                  <a:lin ang="5400000" scaled="0"/>
                </a:gradFill>
              </a:rPr>
              <a:t>Identify query &amp; access patterns </a:t>
            </a:r>
            <a:r>
              <a:rPr lang="en-US" sz="2000" dirty="0">
                <a:gradFill>
                  <a:gsLst>
                    <a:gs pos="2917">
                      <a:schemeClr val="tx1"/>
                    </a:gs>
                    <a:gs pos="30000">
                      <a:schemeClr val="tx1"/>
                    </a:gs>
                  </a:gsLst>
                  <a:lin ang="5400000" scaled="0"/>
                </a:gradFill>
              </a:rPr>
              <a:t>– e.g. top 5 queries, or # reads/writes per second</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Use ‘</a:t>
            </a:r>
            <a:r>
              <a:rPr lang="en-US" sz="2000" b="1" dirty="0">
                <a:gradFill>
                  <a:gsLst>
                    <a:gs pos="2917">
                      <a:schemeClr val="tx1"/>
                    </a:gs>
                    <a:gs pos="30000">
                      <a:schemeClr val="tx1"/>
                    </a:gs>
                  </a:gsLst>
                  <a:lin ang="5400000" scaled="0"/>
                </a:gradFill>
              </a:rPr>
              <a:t>Request Charge’ </a:t>
            </a:r>
            <a:r>
              <a:rPr lang="en-US" sz="2000" dirty="0">
                <a:gradFill>
                  <a:gsLst>
                    <a:gs pos="2917">
                      <a:schemeClr val="tx1"/>
                    </a:gs>
                    <a:gs pos="30000">
                      <a:schemeClr val="tx1"/>
                    </a:gs>
                  </a:gsLst>
                  <a:lin ang="5400000" scaled="0"/>
                </a:gradFill>
              </a:rPr>
              <a:t>property from SDK + sample document to see # RU / operation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POC / Load test -&gt; Scale up, and scale down</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799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2051050" y="0"/>
            <a:ext cx="8089900" cy="1325563"/>
          </a:xfrm>
        </p:spPr>
        <p:txBody>
          <a:bodyPr/>
          <a:lstStyle/>
          <a:p>
            <a:r>
              <a:rPr lang="en-US" dirty="0">
                <a:latin typeface="Arial" panose="020B0604020202020204" pitchFamily="34" charset="0"/>
                <a:cs typeface="Arial" panose="020B0604020202020204" pitchFamily="34" charset="0"/>
              </a:rPr>
              <a:t>Autopilot Mode for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While it is easy to estimate and scale throughput in Azure Cosmos DB, some customers prefer if scaling is managed automatically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enabling </a:t>
            </a:r>
            <a:r>
              <a:rPr lang="en-US" b="1" dirty="0"/>
              <a:t>autopilot</a:t>
            </a:r>
            <a:r>
              <a:rPr lang="en-US" dirty="0"/>
              <a:t> </a:t>
            </a:r>
            <a:r>
              <a:rPr lang="en-US" b="1" dirty="0"/>
              <a:t>mode </a:t>
            </a:r>
            <a:r>
              <a:rPr lang="en-US" dirty="0"/>
              <a:t>on Cosmos containers, customers only need to specify a maximum throughput (</a:t>
            </a:r>
            <a:r>
              <a:rPr lang="en-US" dirty="0" err="1"/>
              <a:t>Tmax</a:t>
            </a:r>
            <a:r>
              <a:rPr lang="en-US" dirty="0"/>
              <a:t>) not be exceeded.</a:t>
            </a:r>
            <a:endParaRPr lang="en-US" b="1" dirty="0"/>
          </a:p>
          <a:p>
            <a:pPr lvl="1"/>
            <a:r>
              <a:rPr lang="en-US" dirty="0"/>
              <a:t>Containers will scale instantly and automatically based on workload needs</a:t>
            </a:r>
          </a:p>
          <a:p>
            <a:pPr lvl="1"/>
            <a:r>
              <a:rPr lang="en-US" dirty="0"/>
              <a:t>Containers will scale between 0.1*</a:t>
            </a:r>
            <a:r>
              <a:rPr lang="en-US" dirty="0" err="1"/>
              <a:t>Tmax</a:t>
            </a:r>
            <a:r>
              <a:rPr lang="en-US" dirty="0"/>
              <a:t> and </a:t>
            </a:r>
            <a:r>
              <a:rPr lang="en-US" dirty="0" err="1"/>
              <a:t>Tmax</a:t>
            </a:r>
            <a:endParaRPr lang="en-US" dirty="0"/>
          </a:p>
        </p:txBody>
      </p:sp>
    </p:spTree>
    <p:extLst>
      <p:ext uri="{BB962C8B-B14F-4D97-AF65-F5344CB8AC3E}">
        <p14:creationId xmlns:p14="http://schemas.microsoft.com/office/powerpoint/2010/main" val="2889853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269241" y="0"/>
            <a:ext cx="11922759" cy="1325563"/>
          </a:xfrm>
        </p:spPr>
        <p:txBody>
          <a:bodyPr/>
          <a:lstStyle/>
          <a:p>
            <a:pPr algn="ctr"/>
            <a:r>
              <a:rPr lang="en-US" dirty="0">
                <a:latin typeface="Arial" panose="020B0604020202020204" pitchFamily="34" charset="0"/>
                <a:cs typeface="Arial" panose="020B0604020202020204" pitchFamily="34" charset="0"/>
              </a:rPr>
              <a:t>Autopilot Mode vs Manually Provisioned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Cosmos containers that are configured in autopilot mode have the following benefits:</a:t>
            </a:r>
          </a:p>
          <a:p>
            <a:pPr lvl="1"/>
            <a:r>
              <a:rPr lang="en-US" b="1" dirty="0"/>
              <a:t>Simple </a:t>
            </a:r>
            <a:r>
              <a:rPr lang="en-US" dirty="0"/>
              <a:t>– There is no need to invest time in manually scaling throughput or writing code to automatically scale throughput</a:t>
            </a:r>
          </a:p>
          <a:p>
            <a:pPr lvl="1"/>
            <a:r>
              <a:rPr lang="en-US" b="1" dirty="0"/>
              <a:t>Reliable – </a:t>
            </a:r>
            <a:r>
              <a:rPr lang="en-US" dirty="0"/>
              <a:t>Autopilot scaling is fully managed by Microsoft. There is no disruption to client connections, applications, or impact to SLA’s. </a:t>
            </a:r>
          </a:p>
          <a:p>
            <a:pPr lvl="1"/>
            <a:r>
              <a:rPr lang="en-US" b="1" dirty="0"/>
              <a:t>No rate-limiting of operations </a:t>
            </a:r>
            <a:r>
              <a:rPr lang="en-US" dirty="0"/>
              <a:t>– Rate limiting (throttled requests) will not happen if throughput consumed is within the max throughput chosen for autopilot mode. </a:t>
            </a:r>
          </a:p>
          <a:p>
            <a:pPr marL="0" indent="0">
              <a:buNone/>
            </a:pPr>
            <a:r>
              <a:rPr lang="en-US" dirty="0"/>
              <a:t>Autopilot mode pricing:</a:t>
            </a:r>
          </a:p>
          <a:p>
            <a:pPr lvl="1"/>
            <a:r>
              <a:rPr lang="en-US" b="1" dirty="0"/>
              <a:t>Single-region write accounts- </a:t>
            </a:r>
            <a:r>
              <a:rPr lang="en-US" dirty="0"/>
              <a:t>Cost for provisioned RU’s is 50% higher</a:t>
            </a:r>
            <a:endParaRPr lang="en-US" b="1" dirty="0"/>
          </a:p>
          <a:p>
            <a:pPr lvl="1"/>
            <a:r>
              <a:rPr lang="en-US" b="1" dirty="0"/>
              <a:t>Multi-region write accounts- </a:t>
            </a:r>
            <a:r>
              <a:rPr lang="en-US" dirty="0"/>
              <a:t>Cost for provisioned RU’s is identical to cost of manually provisioned throughput RU’s</a:t>
            </a:r>
          </a:p>
          <a:p>
            <a:pPr lvl="1"/>
            <a:endParaRPr lang="en-US" dirty="0"/>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55443753"/>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13550</TotalTime>
  <Words>1565</Words>
  <Application>Microsoft Office PowerPoint</Application>
  <PresentationFormat>ワイド画面</PresentationFormat>
  <Paragraphs>292</Paragraphs>
  <Slides>15</Slides>
  <Notes>13</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Arial</vt:lpstr>
      <vt:lpstr>Calibri</vt:lpstr>
      <vt:lpstr>Calibri Light</vt:lpstr>
      <vt:lpstr>Office Theme</vt:lpstr>
      <vt:lpstr>要求ユニットと請求</vt:lpstr>
      <vt:lpstr>PowerPoint プレゼンテーション</vt:lpstr>
      <vt:lpstr>要求ユニット(RU)</vt:lpstr>
      <vt:lpstr>要求ユニット(RU)</vt:lpstr>
      <vt:lpstr>プロビジョニング済みスループット</vt:lpstr>
      <vt:lpstr>Scaling RU/s using .NET SDK</vt:lpstr>
      <vt:lpstr>PowerPoint プレゼンテーション</vt:lpstr>
      <vt:lpstr>Autopilot Mode for Throughput</vt:lpstr>
      <vt:lpstr>Autopilot Mode vs Manually Provisioned Throughput</vt:lpstr>
      <vt:lpstr>PowerPoint プレゼンテーション</vt:lpstr>
      <vt:lpstr>Database vs Container Level Throughput</vt:lpstr>
      <vt:lpstr>PowerPoint プレゼンテーション</vt:lpstr>
      <vt:lpstr>Cosmos DB reserved Capacity can provide up to 65% savings</vt:lpstr>
      <vt:lpstr>Azure Cosmos DB Reserved Capacity</vt:lpstr>
      <vt:lpstr>Cosmos DB Provisioned Throughput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Yusuke Suzuki</cp:lastModifiedBy>
  <cp:revision>42</cp:revision>
  <dcterms:created xsi:type="dcterms:W3CDTF">2017-02-06T09:01:24Z</dcterms:created>
  <dcterms:modified xsi:type="dcterms:W3CDTF">2023-02-16T08:03:42Z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