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ja-JP"/>
    </a:defPPr>
    <a:lvl1pPr marL="0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400"/>
    <a:srgbClr val="FFFD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85"/>
    <p:restoredTop sz="94637"/>
  </p:normalViewPr>
  <p:slideViewPr>
    <p:cSldViewPr snapToGrid="0" snapToObjects="1">
      <p:cViewPr>
        <p:scale>
          <a:sx n="94" d="100"/>
          <a:sy n="94" d="100"/>
        </p:scale>
        <p:origin x="-1208" y="-18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0A830-040F-C54F-98AB-874FCEF7D995}" type="datetimeFigureOut">
              <a:rPr kumimoji="1" lang="ja-JP" altLang="en-US" smtClean="0"/>
              <a:t>2017/8/2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C2140-323A-5542-8F7E-FB1C6E3FD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41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C2140-323A-5542-8F7E-FB1C6E3FD82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5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F73A-C99C-F545-A891-0163A429CFBC}" type="datetimeFigureOut">
              <a:rPr kumimoji="1" lang="ja-JP" altLang="en-US" smtClean="0"/>
              <a:t>2017/8/2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415-C7F7-DD4D-A88E-2530EC102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F73A-C99C-F545-A891-0163A429CFBC}" type="datetimeFigureOut">
              <a:rPr kumimoji="1" lang="ja-JP" altLang="en-US" smtClean="0"/>
              <a:t>2017/8/2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415-C7F7-DD4D-A88E-2530EC102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F73A-C99C-F545-A891-0163A429CFBC}" type="datetimeFigureOut">
              <a:rPr kumimoji="1" lang="ja-JP" altLang="en-US" smtClean="0"/>
              <a:t>2017/8/2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415-C7F7-DD4D-A88E-2530EC102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F73A-C99C-F545-A891-0163A429CFBC}" type="datetimeFigureOut">
              <a:rPr kumimoji="1" lang="ja-JP" altLang="en-US" smtClean="0"/>
              <a:t>2017/8/2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415-C7F7-DD4D-A88E-2530EC102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F73A-C99C-F545-A891-0163A429CFBC}" type="datetimeFigureOut">
              <a:rPr kumimoji="1" lang="ja-JP" altLang="en-US" smtClean="0"/>
              <a:t>2017/8/2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415-C7F7-DD4D-A88E-2530EC102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F73A-C99C-F545-A891-0163A429CFBC}" type="datetimeFigureOut">
              <a:rPr kumimoji="1" lang="ja-JP" altLang="en-US" smtClean="0"/>
              <a:t>2017/8/2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415-C7F7-DD4D-A88E-2530EC102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F73A-C99C-F545-A891-0163A429CFBC}" type="datetimeFigureOut">
              <a:rPr kumimoji="1" lang="ja-JP" altLang="en-US" smtClean="0"/>
              <a:t>2017/8/2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415-C7F7-DD4D-A88E-2530EC102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F73A-C99C-F545-A891-0163A429CFBC}" type="datetimeFigureOut">
              <a:rPr kumimoji="1" lang="ja-JP" altLang="en-US" smtClean="0"/>
              <a:t>2017/8/2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415-C7F7-DD4D-A88E-2530EC102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F73A-C99C-F545-A891-0163A429CFBC}" type="datetimeFigureOut">
              <a:rPr kumimoji="1" lang="ja-JP" altLang="en-US" smtClean="0"/>
              <a:t>2017/8/2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415-C7F7-DD4D-A88E-2530EC102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F73A-C99C-F545-A891-0163A429CFBC}" type="datetimeFigureOut">
              <a:rPr kumimoji="1" lang="ja-JP" altLang="en-US" smtClean="0"/>
              <a:t>2017/8/2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415-C7F7-DD4D-A88E-2530EC102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F73A-C99C-F545-A891-0163A429CFBC}" type="datetimeFigureOut">
              <a:rPr kumimoji="1" lang="ja-JP" altLang="en-US" smtClean="0"/>
              <a:t>2017/8/2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415-C7F7-DD4D-A88E-2530EC102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BF73A-C99C-F545-A891-0163A429CFBC}" type="datetimeFigureOut">
              <a:rPr kumimoji="1" lang="ja-JP" altLang="en-US" smtClean="0"/>
              <a:t>2017/8/2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7415-C7F7-DD4D-A88E-2530EC102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03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kumimoji="1"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kumimoji="1"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  <a:alpha val="64000"/>
              </a:schemeClr>
            </a:gs>
            <a:gs pos="37000">
              <a:schemeClr val="accent4">
                <a:lumMod val="45000"/>
                <a:lumOff val="55000"/>
                <a:alpha val="46000"/>
              </a:schemeClr>
            </a:gs>
            <a:gs pos="72000">
              <a:schemeClr val="accent4">
                <a:lumMod val="45000"/>
                <a:lumOff val="55000"/>
                <a:alpha val="41000"/>
              </a:schemeClr>
            </a:gs>
            <a:gs pos="100000">
              <a:schemeClr val="accent4">
                <a:lumMod val="30000"/>
                <a:lumOff val="70000"/>
                <a:alpha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正方形/長方形 145"/>
          <p:cNvSpPr/>
          <p:nvPr/>
        </p:nvSpPr>
        <p:spPr>
          <a:xfrm>
            <a:off x="0" y="0"/>
            <a:ext cx="30275213" cy="3352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/>
          <p:cNvSpPr/>
          <p:nvPr/>
        </p:nvSpPr>
        <p:spPr>
          <a:xfrm>
            <a:off x="15339371" y="33332738"/>
            <a:ext cx="14803368" cy="63935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角丸四角形吹き出し 112"/>
          <p:cNvSpPr/>
          <p:nvPr/>
        </p:nvSpPr>
        <p:spPr>
          <a:xfrm>
            <a:off x="20653391" y="25901595"/>
            <a:ext cx="6936543" cy="2173872"/>
          </a:xfrm>
          <a:prstGeom prst="wedgeRoundRectCallout">
            <a:avLst>
              <a:gd name="adj1" fmla="val -57450"/>
              <a:gd name="adj2" fmla="val -1695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1026968"/>
            <a:ext cx="3027521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0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スーパーコンピュータを使った</a:t>
            </a:r>
            <a:r>
              <a:rPr kumimoji="1" lang="ja-JP" altLang="en-US" sz="8000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シミュレーションで探る物理</a:t>
            </a:r>
            <a:endParaRPr kumimoji="1" lang="ja-JP" altLang="en-US" sz="8000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412" y="3645070"/>
            <a:ext cx="11237648" cy="195545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7029329" y="40361376"/>
            <a:ext cx="546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[</a:t>
            </a:r>
            <a:r>
              <a:rPr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准教授</a:t>
            </a:r>
            <a:r>
              <a:rPr lang="en-US" altLang="ja-JP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] </a:t>
            </a:r>
            <a:r>
              <a:rPr lang="en-US" altLang="ja-JP" sz="3600" dirty="0">
                <a:latin typeface="Hiragino Sans W3" charset="-128"/>
                <a:ea typeface="Hiragino Sans W3" charset="-128"/>
                <a:cs typeface="Hiragino Sans W3" charset="-128"/>
              </a:rPr>
              <a:t> </a:t>
            </a:r>
            <a:r>
              <a:rPr lang="en-US" altLang="ja-JP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 </a:t>
            </a:r>
            <a:r>
              <a:rPr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藤堂眞治</a:t>
            </a:r>
            <a:endParaRPr lang="en-US" altLang="ja-JP" sz="3600" dirty="0" smtClean="0">
              <a:latin typeface="Hiragino Sans W3" charset="-128"/>
              <a:ea typeface="Hiragino Sans W3" charset="-128"/>
              <a:cs typeface="Hiragino Sans W3" charset="-128"/>
            </a:endParaRPr>
          </a:p>
          <a:p>
            <a:r>
              <a:rPr lang="en-US" altLang="ja-JP" sz="3600" dirty="0">
                <a:latin typeface="Hiragino Sans W3" charset="-128"/>
                <a:ea typeface="Hiragino Sans W3" charset="-128"/>
                <a:cs typeface="Hiragino Sans W3" charset="-128"/>
              </a:rPr>
              <a:t>[</a:t>
            </a:r>
            <a:r>
              <a:rPr lang="ja-JP" altLang="en-US" sz="3600" dirty="0">
                <a:latin typeface="Hiragino Sans W3" charset="-128"/>
                <a:ea typeface="Hiragino Sans W3" charset="-128"/>
                <a:cs typeface="Hiragino Sans W3" charset="-128"/>
              </a:rPr>
              <a:t>特任講師</a:t>
            </a:r>
            <a:r>
              <a:rPr lang="en-US" altLang="ja-JP" sz="3600" dirty="0">
                <a:latin typeface="Hiragino Sans W3" charset="-128"/>
                <a:ea typeface="Hiragino Sans W3" charset="-128"/>
                <a:cs typeface="Hiragino Sans W3" charset="-128"/>
              </a:rPr>
              <a:t>]</a:t>
            </a:r>
            <a:r>
              <a:rPr lang="ja-JP" altLang="en-US" sz="3600" dirty="0">
                <a:latin typeface="Hiragino Sans W3" charset="-128"/>
                <a:ea typeface="Hiragino Sans W3" charset="-128"/>
                <a:cs typeface="Hiragino Sans W3" charset="-128"/>
              </a:rPr>
              <a:t>大久保</a:t>
            </a:r>
            <a:r>
              <a:rPr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毅</a:t>
            </a:r>
            <a:endParaRPr lang="en-US" altLang="ja-JP" sz="3600" dirty="0" smtClean="0">
              <a:latin typeface="Hiragino Sans W3" charset="-128"/>
              <a:ea typeface="Hiragino Sans W3" charset="-128"/>
              <a:cs typeface="Hiragino Sans W3" charset="-128"/>
            </a:endParaRPr>
          </a:p>
          <a:p>
            <a:r>
              <a:rPr kumimoji="1" lang="en-US" altLang="ja-JP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[</a:t>
            </a:r>
            <a:r>
              <a:rPr kumimoji="1"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助教</a:t>
            </a:r>
            <a:r>
              <a:rPr kumimoji="1" lang="en-US" altLang="ja-JP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]</a:t>
            </a:r>
            <a:r>
              <a:rPr lang="en-US" altLang="ja-JP" sz="3600" dirty="0">
                <a:latin typeface="Hiragino Sans W3" charset="-128"/>
                <a:ea typeface="Hiragino Sans W3" charset="-128"/>
                <a:cs typeface="Hiragino Sans W3" charset="-128"/>
              </a:rPr>
              <a:t> </a:t>
            </a:r>
            <a:r>
              <a:rPr lang="en-US" altLang="ja-JP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     </a:t>
            </a:r>
            <a:r>
              <a:rPr kumimoji="1"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諏訪秀麿</a:t>
            </a:r>
            <a:endParaRPr kumimoji="1" lang="en-US" altLang="ja-JP" sz="3600" dirty="0" smtClean="0">
              <a:latin typeface="Hiragino Sans W3" charset="-128"/>
              <a:ea typeface="Hiragino Sans W3" charset="-128"/>
              <a:cs typeface="Hiragino Sans W3" charset="-128"/>
            </a:endParaRPr>
          </a:p>
          <a:p>
            <a:r>
              <a:rPr kumimoji="1" lang="en-US" altLang="ja-JP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[</a:t>
            </a:r>
            <a:r>
              <a:rPr kumimoji="1"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特任研究員</a:t>
            </a:r>
            <a:r>
              <a:rPr kumimoji="1" lang="en-US" altLang="ja-JP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] </a:t>
            </a:r>
            <a:r>
              <a:rPr kumimoji="1"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白井達彦</a:t>
            </a:r>
            <a:endParaRPr kumimoji="1" lang="ja-JP" altLang="en-US" sz="36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531270" y="40361376"/>
            <a:ext cx="6639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[</a:t>
            </a:r>
            <a:r>
              <a:rPr kumimoji="1"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学生</a:t>
            </a:r>
            <a:r>
              <a:rPr kumimoji="1" lang="en-US" altLang="ja-JP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] </a:t>
            </a:r>
            <a:r>
              <a:rPr kumimoji="1"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博士</a:t>
            </a:r>
            <a:r>
              <a:rPr kumimoji="1" lang="en-US" altLang="ja-JP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: </a:t>
            </a:r>
            <a:r>
              <a:rPr kumimoji="1"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堀田俊樹</a:t>
            </a:r>
            <a:endParaRPr lang="en-US" altLang="ja-JP" sz="3600" dirty="0">
              <a:latin typeface="Hiragino Sans W3" charset="-128"/>
              <a:ea typeface="Hiragino Sans W3" charset="-128"/>
              <a:cs typeface="Hiragino Sans W3" charset="-128"/>
            </a:endParaRPr>
          </a:p>
          <a:p>
            <a:r>
              <a:rPr lang="en-US" altLang="ja-JP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                 </a:t>
            </a:r>
            <a:r>
              <a:rPr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足立大樹</a:t>
            </a:r>
            <a:r>
              <a:rPr lang="en-US" altLang="ja-JP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 </a:t>
            </a:r>
            <a:r>
              <a:rPr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島垣凱</a:t>
            </a:r>
            <a:endParaRPr lang="en-US" altLang="ja-JP" sz="3600" dirty="0" smtClean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393804" y="5732060"/>
            <a:ext cx="29767109" cy="0"/>
          </a:xfrm>
          <a:prstGeom prst="straightConnector1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218364" y="20417051"/>
            <a:ext cx="29942549" cy="0"/>
          </a:xfrm>
          <a:prstGeom prst="straightConnector1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図形グループ 166"/>
          <p:cNvGrpSpPr/>
          <p:nvPr/>
        </p:nvGrpSpPr>
        <p:grpSpPr>
          <a:xfrm>
            <a:off x="1635125" y="6172373"/>
            <a:ext cx="13284200" cy="1095177"/>
            <a:chOff x="1676400" y="7366000"/>
            <a:chExt cx="13284200" cy="1095177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1676400" y="7366000"/>
              <a:ext cx="13284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6000" b="1" dirty="0" smtClean="0">
                  <a:latin typeface="Hiragino Kaku Gothic ProN W6" charset="-128"/>
                  <a:ea typeface="Hiragino Kaku Gothic ProN W6" charset="-128"/>
                  <a:cs typeface="Hiragino Kaku Gothic ProN W6" charset="-128"/>
                </a:rPr>
                <a:t>スーパーコンピュータで</a:t>
              </a:r>
              <a:r>
                <a:rPr lang="ja-JP" altLang="en-US" sz="6000" b="1" smtClean="0">
                  <a:latin typeface="Hiragino Kaku Gothic ProN W6" charset="-128"/>
                  <a:ea typeface="Hiragino Kaku Gothic ProN W6" charset="-128"/>
                  <a:cs typeface="Hiragino Kaku Gothic ProN W6" charset="-128"/>
                </a:rPr>
                <a:t>何ができる？</a:t>
              </a:r>
              <a:endParaRPr kumimoji="1" lang="ja-JP" altLang="en-US" sz="6000" b="1" dirty="0">
                <a:latin typeface="Hiragino Kaku Gothic ProN W6" charset="-128"/>
                <a:ea typeface="Hiragino Kaku Gothic ProN W6" charset="-128"/>
                <a:cs typeface="Hiragino Kaku Gothic ProN W6" charset="-128"/>
              </a:endParaRPr>
            </a:p>
          </p:txBody>
        </p:sp>
        <p:cxnSp>
          <p:nvCxnSpPr>
            <p:cNvPr id="26" name="直線矢印コネクタ 25"/>
            <p:cNvCxnSpPr/>
            <p:nvPr/>
          </p:nvCxnSpPr>
          <p:spPr>
            <a:xfrm>
              <a:off x="1676400" y="8461177"/>
              <a:ext cx="12966700" cy="0"/>
            </a:xfrm>
            <a:prstGeom prst="straightConnector1">
              <a:avLst/>
            </a:prstGeom>
            <a:ln w="1270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図形グループ 48"/>
          <p:cNvGrpSpPr/>
          <p:nvPr/>
        </p:nvGrpSpPr>
        <p:grpSpPr>
          <a:xfrm>
            <a:off x="1228725" y="7524966"/>
            <a:ext cx="10004011" cy="6753826"/>
            <a:chOff x="1270000" y="8718593"/>
            <a:chExt cx="10004011" cy="6753826"/>
          </a:xfrm>
        </p:grpSpPr>
        <p:sp>
          <p:nvSpPr>
            <p:cNvPr id="35" name="テキスト ボックス 34"/>
            <p:cNvSpPr txBox="1"/>
            <p:nvPr/>
          </p:nvSpPr>
          <p:spPr>
            <a:xfrm>
              <a:off x="1676400" y="14949199"/>
              <a:ext cx="3796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>
                  <a:latin typeface="Hiragino Sans W1" charset="-128"/>
                  <a:ea typeface="Hiragino Sans W1" charset="-128"/>
                  <a:cs typeface="Hiragino Sans W1" charset="-128"/>
                </a:rPr>
                <a:t>スーパーサラリーマン</a:t>
              </a:r>
              <a:endParaRPr kumimoji="1" lang="ja-JP" altLang="en-US" sz="2800" dirty="0">
                <a:latin typeface="Hiragino Sans W1" charset="-128"/>
                <a:ea typeface="Hiragino Sans W1" charset="-128"/>
                <a:cs typeface="Hiragino Sans W1" charset="-128"/>
              </a:endParaRPr>
            </a:p>
          </p:txBody>
        </p:sp>
        <p:grpSp>
          <p:nvGrpSpPr>
            <p:cNvPr id="48" name="図形グループ 47"/>
            <p:cNvGrpSpPr/>
            <p:nvPr/>
          </p:nvGrpSpPr>
          <p:grpSpPr>
            <a:xfrm>
              <a:off x="1270000" y="8718593"/>
              <a:ext cx="10004011" cy="6453998"/>
              <a:chOff x="1270000" y="8718593"/>
              <a:chExt cx="10004011" cy="6453998"/>
            </a:xfrm>
          </p:grpSpPr>
          <p:pic>
            <p:nvPicPr>
              <p:cNvPr id="33" name="図 3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0000" y="10680656"/>
                <a:ext cx="4491935" cy="4491935"/>
              </a:xfrm>
              <a:prstGeom prst="rect">
                <a:avLst/>
              </a:prstGeom>
            </p:spPr>
          </p:pic>
          <p:grpSp>
            <p:nvGrpSpPr>
              <p:cNvPr id="37" name="図形グループ 36"/>
              <p:cNvGrpSpPr/>
              <p:nvPr/>
            </p:nvGrpSpPr>
            <p:grpSpPr>
              <a:xfrm>
                <a:off x="5058741" y="8718593"/>
                <a:ext cx="6215270" cy="2363564"/>
                <a:chOff x="5058741" y="8718593"/>
                <a:chExt cx="6215270" cy="2363564"/>
              </a:xfrm>
            </p:grpSpPr>
            <p:sp>
              <p:nvSpPr>
                <p:cNvPr id="34" name="角丸四角形吹き出し 33"/>
                <p:cNvSpPr/>
                <p:nvPr/>
              </p:nvSpPr>
              <p:spPr>
                <a:xfrm>
                  <a:off x="5058741" y="8718593"/>
                  <a:ext cx="6202018" cy="2363564"/>
                </a:xfrm>
                <a:prstGeom prst="wedgeRoundRectCallout">
                  <a:avLst>
                    <a:gd name="adj1" fmla="val -43483"/>
                    <a:gd name="adj2" fmla="val 89288"/>
                    <a:gd name="adj3" fmla="val 16667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3600"/>
                </a:p>
              </p:txBody>
            </p:sp>
            <p:sp>
              <p:nvSpPr>
                <p:cNvPr id="36" name="テキスト ボックス 35"/>
                <p:cNvSpPr txBox="1"/>
                <p:nvPr/>
              </p:nvSpPr>
              <p:spPr>
                <a:xfrm>
                  <a:off x="5125002" y="9268276"/>
                  <a:ext cx="6149009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360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スパコンを使えばどんなことだってできますよね！！</a:t>
                  </a:r>
                  <a:endParaRPr kumimoji="1" lang="ja-JP" altLang="en-US" sz="3600" dirty="0">
                    <a:latin typeface="Hiragino Sans W3" charset="-128"/>
                    <a:ea typeface="Hiragino Sans W3" charset="-128"/>
                    <a:cs typeface="Hiragino Sans W3" charset="-128"/>
                  </a:endParaRPr>
                </a:p>
              </p:txBody>
            </p:sp>
          </p:grpSp>
        </p:grpSp>
      </p:grpSp>
      <p:sp>
        <p:nvSpPr>
          <p:cNvPr id="44" name="角丸四角形 43"/>
          <p:cNvSpPr/>
          <p:nvPr/>
        </p:nvSpPr>
        <p:spPr>
          <a:xfrm>
            <a:off x="14668086" y="6061411"/>
            <a:ext cx="15041594" cy="1409273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0" name="図形グループ 49"/>
          <p:cNvGrpSpPr/>
          <p:nvPr/>
        </p:nvGrpSpPr>
        <p:grpSpPr>
          <a:xfrm>
            <a:off x="4939396" y="12105997"/>
            <a:ext cx="8792356" cy="7531184"/>
            <a:chOff x="4650160" y="11654849"/>
            <a:chExt cx="8792356" cy="7531184"/>
          </a:xfrm>
        </p:grpSpPr>
        <p:grpSp>
          <p:nvGrpSpPr>
            <p:cNvPr id="47" name="図形グループ 46"/>
            <p:cNvGrpSpPr/>
            <p:nvPr/>
          </p:nvGrpSpPr>
          <p:grpSpPr>
            <a:xfrm>
              <a:off x="4650160" y="11654849"/>
              <a:ext cx="8792356" cy="6997979"/>
              <a:chOff x="4650160" y="11654849"/>
              <a:chExt cx="8792356" cy="6997979"/>
            </a:xfrm>
          </p:grpSpPr>
          <p:pic>
            <p:nvPicPr>
              <p:cNvPr id="38" name="図 3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0160" y="15616479"/>
                <a:ext cx="3036349" cy="3036349"/>
              </a:xfrm>
              <a:prstGeom prst="rect">
                <a:avLst/>
              </a:prstGeom>
            </p:spPr>
          </p:pic>
          <p:grpSp>
            <p:nvGrpSpPr>
              <p:cNvPr id="45" name="図形グループ 44"/>
              <p:cNvGrpSpPr/>
              <p:nvPr/>
            </p:nvGrpSpPr>
            <p:grpSpPr>
              <a:xfrm>
                <a:off x="5974916" y="11654849"/>
                <a:ext cx="7467600" cy="3376492"/>
                <a:chOff x="10779381" y="11475789"/>
                <a:chExt cx="7467600" cy="3376492"/>
              </a:xfrm>
            </p:grpSpPr>
            <p:sp>
              <p:nvSpPr>
                <p:cNvPr id="42" name="雲形吹き出し 41"/>
                <p:cNvSpPr/>
                <p:nvPr/>
              </p:nvSpPr>
              <p:spPr>
                <a:xfrm>
                  <a:off x="10779381" y="11475789"/>
                  <a:ext cx="7467600" cy="3376492"/>
                </a:xfrm>
                <a:prstGeom prst="cloudCallout">
                  <a:avLst>
                    <a:gd name="adj1" fmla="val -29324"/>
                    <a:gd name="adj2" fmla="val 74999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3" name="テキスト ボックス 42"/>
                <p:cNvSpPr txBox="1"/>
                <p:nvPr/>
              </p:nvSpPr>
              <p:spPr>
                <a:xfrm>
                  <a:off x="11629555" y="12731154"/>
                  <a:ext cx="6149009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スパコンにもできないことが</a:t>
                  </a:r>
                  <a:endParaRPr kumimoji="1" lang="en-US" altLang="ja-JP" sz="3600" dirty="0" smtClean="0">
                    <a:latin typeface="Hiragino Sans W3" charset="-128"/>
                    <a:ea typeface="Hiragino Sans W3" charset="-128"/>
                    <a:cs typeface="Hiragino Sans W3" charset="-128"/>
                  </a:endParaRPr>
                </a:p>
                <a:p>
                  <a:r>
                    <a:rPr lang="ja-JP" altLang="en-US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たくさんあるのに・・・</a:t>
                  </a:r>
                  <a:endParaRPr kumimoji="1" lang="ja-JP" altLang="en-US" sz="3600" dirty="0">
                    <a:latin typeface="Hiragino Sans W3" charset="-128"/>
                    <a:ea typeface="Hiragino Sans W3" charset="-128"/>
                    <a:cs typeface="Hiragino Sans W3" charset="-128"/>
                  </a:endParaRPr>
                </a:p>
              </p:txBody>
            </p:sp>
          </p:grpSp>
        </p:grpSp>
        <p:sp>
          <p:nvSpPr>
            <p:cNvPr id="46" name="テキスト ボックス 45"/>
            <p:cNvSpPr txBox="1"/>
            <p:nvPr/>
          </p:nvSpPr>
          <p:spPr>
            <a:xfrm>
              <a:off x="4795522" y="18601258"/>
              <a:ext cx="30928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 smtClean="0">
                  <a:latin typeface="Hiragino Sans W1" charset="-128"/>
                  <a:ea typeface="Hiragino Sans W1" charset="-128"/>
                  <a:cs typeface="Hiragino Sans W1" charset="-128"/>
                </a:rPr>
                <a:t>計算物理屋さん</a:t>
              </a:r>
              <a:endParaRPr kumimoji="1" lang="ja-JP" altLang="en-US" sz="3200" dirty="0">
                <a:latin typeface="Hiragino Sans W1" charset="-128"/>
                <a:ea typeface="Hiragino Sans W1" charset="-128"/>
                <a:cs typeface="Hiragino Sans W1" charset="-128"/>
              </a:endParaRPr>
            </a:p>
          </p:txBody>
        </p:sp>
      </p:grpSp>
      <p:pic>
        <p:nvPicPr>
          <p:cNvPr id="134" name="図 1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52129" y="6384730"/>
            <a:ext cx="3479800" cy="1333500"/>
          </a:xfrm>
          <a:prstGeom prst="rect">
            <a:avLst/>
          </a:prstGeom>
        </p:spPr>
      </p:pic>
      <p:sp>
        <p:nvSpPr>
          <p:cNvPr id="135" name="テキスト ボックス 134"/>
          <p:cNvSpPr txBox="1"/>
          <p:nvPr/>
        </p:nvSpPr>
        <p:spPr>
          <a:xfrm>
            <a:off x="15758966" y="6580307"/>
            <a:ext cx="1360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Newton</a:t>
            </a:r>
            <a:r>
              <a:rPr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の運動方程式　　　　　　　　</a:t>
            </a:r>
            <a:r>
              <a:rPr lang="en-US" altLang="ja-JP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 </a:t>
            </a:r>
            <a:r>
              <a:rPr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から粒子の動きを計算</a:t>
            </a:r>
            <a:endParaRPr kumimoji="1" lang="ja-JP" altLang="en-US" sz="36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18444263" y="9398735"/>
            <a:ext cx="1117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コンピュータを使わなくても手計算で厳密に解ける</a:t>
            </a:r>
            <a:r>
              <a:rPr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！</a:t>
            </a:r>
            <a:endParaRPr kumimoji="1" lang="en-US" altLang="ja-JP" sz="3600" dirty="0" smtClean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18435903" y="8283951"/>
            <a:ext cx="2017781" cy="646331"/>
          </a:xfrm>
          <a:prstGeom prst="rect">
            <a:avLst/>
          </a:prstGeom>
          <a:noFill/>
          <a:ln w="1905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粒子数</a:t>
            </a:r>
            <a:r>
              <a:rPr lang="en-US" altLang="ja-JP" sz="3600" dirty="0">
                <a:latin typeface="Hiragino Sans W3" charset="-128"/>
                <a:ea typeface="Hiragino Sans W3" charset="-128"/>
                <a:cs typeface="Hiragino Sans W3" charset="-128"/>
              </a:rPr>
              <a:t> </a:t>
            </a:r>
            <a:r>
              <a:rPr lang="en-US" altLang="ja-JP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2</a:t>
            </a:r>
            <a:endParaRPr kumimoji="1" lang="ja-JP" altLang="en-US" sz="36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18444795" y="11549960"/>
            <a:ext cx="8512179" cy="646331"/>
          </a:xfrm>
          <a:prstGeom prst="rect">
            <a:avLst/>
          </a:prstGeom>
          <a:noFill/>
          <a:ln w="1905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粒子数</a:t>
            </a:r>
            <a:r>
              <a:rPr lang="en-US" altLang="ja-JP" sz="3600" dirty="0">
                <a:latin typeface="Hiragino Sans W3" charset="-128"/>
                <a:ea typeface="Hiragino Sans W3" charset="-128"/>
                <a:cs typeface="Hiragino Sans W3" charset="-128"/>
              </a:rPr>
              <a:t> </a:t>
            </a:r>
            <a:r>
              <a:rPr lang="en-US" altLang="ja-JP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3〜1,000,000=100</a:t>
            </a:r>
            <a:r>
              <a:rPr lang="en-US" altLang="ja-JP" sz="3600" baseline="30000" dirty="0" smtClean="0">
                <a:latin typeface="Hiragino Sans W3" charset="-128"/>
                <a:ea typeface="Hiragino Sans W3" charset="-128"/>
                <a:cs typeface="Hiragino Sans W3" charset="-128"/>
              </a:rPr>
              <a:t>3</a:t>
            </a:r>
            <a:r>
              <a:rPr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くらいまで</a:t>
            </a:r>
            <a:endParaRPr kumimoji="1" lang="ja-JP" altLang="en-US" sz="36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18348675" y="12555925"/>
            <a:ext cx="11175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厳密解は無い</a:t>
            </a:r>
            <a:r>
              <a:rPr lang="mr-IN" altLang="ja-JP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…</a:t>
            </a:r>
            <a:r>
              <a:rPr lang="en-US" altLang="ja-JP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…</a:t>
            </a:r>
            <a:r>
              <a:rPr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。しかしスーパーコンピュータを</a:t>
            </a:r>
            <a:endParaRPr lang="en-US" altLang="ja-JP" sz="3600" dirty="0" smtClean="0">
              <a:latin typeface="Hiragino Sans W3" charset="-128"/>
              <a:ea typeface="Hiragino Sans W3" charset="-128"/>
              <a:cs typeface="Hiragino Sans W3" charset="-128"/>
            </a:endParaRPr>
          </a:p>
          <a:p>
            <a:r>
              <a:rPr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使えば数が多くても数値的に計算できる！</a:t>
            </a:r>
            <a:endParaRPr lang="en-US" altLang="ja-JP" sz="3600" dirty="0" smtClean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grpSp>
        <p:nvGrpSpPr>
          <p:cNvPr id="19" name="図形グループ 18"/>
          <p:cNvGrpSpPr/>
          <p:nvPr/>
        </p:nvGrpSpPr>
        <p:grpSpPr>
          <a:xfrm>
            <a:off x="15513549" y="8283951"/>
            <a:ext cx="2727704" cy="2700494"/>
            <a:chOff x="15510478" y="8100366"/>
            <a:chExt cx="2727704" cy="2700494"/>
          </a:xfrm>
        </p:grpSpPr>
        <p:sp>
          <p:nvSpPr>
            <p:cNvPr id="7" name="正方形/長方形 6"/>
            <p:cNvSpPr/>
            <p:nvPr/>
          </p:nvSpPr>
          <p:spPr>
            <a:xfrm>
              <a:off x="15510478" y="8100366"/>
              <a:ext cx="2727704" cy="270049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" name="図形グループ 16"/>
            <p:cNvGrpSpPr/>
            <p:nvPr/>
          </p:nvGrpSpPr>
          <p:grpSpPr>
            <a:xfrm>
              <a:off x="16236950" y="8535302"/>
              <a:ext cx="1300256" cy="1523638"/>
              <a:chOff x="16236950" y="8535302"/>
              <a:chExt cx="1300256" cy="1523638"/>
            </a:xfrm>
          </p:grpSpPr>
          <p:cxnSp>
            <p:nvCxnSpPr>
              <p:cNvPr id="14" name="直線コネクタ 13"/>
              <p:cNvCxnSpPr/>
              <p:nvPr/>
            </p:nvCxnSpPr>
            <p:spPr>
              <a:xfrm>
                <a:off x="16417925" y="8728110"/>
                <a:ext cx="941481" cy="1172265"/>
              </a:xfrm>
              <a:prstGeom prst="line">
                <a:avLst/>
              </a:prstGeom>
              <a:ln w="63500" cap="rnd">
                <a:solidFill>
                  <a:schemeClr val="accent6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円/楕円 31"/>
              <p:cNvSpPr/>
              <p:nvPr/>
            </p:nvSpPr>
            <p:spPr>
              <a:xfrm>
                <a:off x="16236950" y="8535302"/>
                <a:ext cx="361950" cy="3646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/楕円 38"/>
              <p:cNvSpPr/>
              <p:nvPr/>
            </p:nvSpPr>
            <p:spPr>
              <a:xfrm>
                <a:off x="17181606" y="9698233"/>
                <a:ext cx="355600" cy="3607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4" name="図形グループ 23"/>
          <p:cNvGrpSpPr/>
          <p:nvPr/>
        </p:nvGrpSpPr>
        <p:grpSpPr>
          <a:xfrm>
            <a:off x="15933163" y="7552643"/>
            <a:ext cx="1876087" cy="584775"/>
            <a:chOff x="15604135" y="8060201"/>
            <a:chExt cx="1876087" cy="584775"/>
          </a:xfrm>
        </p:grpSpPr>
        <p:cxnSp>
          <p:nvCxnSpPr>
            <p:cNvPr id="40" name="直線コネクタ 39"/>
            <p:cNvCxnSpPr/>
            <p:nvPr/>
          </p:nvCxnSpPr>
          <p:spPr>
            <a:xfrm>
              <a:off x="15604135" y="8411839"/>
              <a:ext cx="872472" cy="5245"/>
            </a:xfrm>
            <a:prstGeom prst="line">
              <a:avLst/>
            </a:prstGeom>
            <a:ln w="63500" cap="rnd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16421304" y="8060201"/>
              <a:ext cx="10589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smtClean="0">
                  <a:latin typeface="Hiragino Sans W3" charset="-128"/>
                  <a:ea typeface="Hiragino Sans W3" charset="-128"/>
                  <a:cs typeface="Hiragino Sans W3" charset="-128"/>
                </a:rPr>
                <a:t>引力</a:t>
              </a:r>
              <a:endParaRPr kumimoji="1" lang="ja-JP" altLang="en-US" sz="3200" dirty="0">
                <a:latin typeface="Hiragino Sans W3" charset="-128"/>
                <a:ea typeface="Hiragino Sans W3" charset="-128"/>
                <a:cs typeface="Hiragino Sans W3" charset="-128"/>
              </a:endParaRPr>
            </a:p>
          </p:txBody>
        </p:sp>
      </p:grpSp>
      <p:grpSp>
        <p:nvGrpSpPr>
          <p:cNvPr id="150" name="図形グループ 149"/>
          <p:cNvGrpSpPr/>
          <p:nvPr/>
        </p:nvGrpSpPr>
        <p:grpSpPr>
          <a:xfrm>
            <a:off x="15508470" y="11572652"/>
            <a:ext cx="2727704" cy="2700494"/>
            <a:chOff x="15569159" y="12527105"/>
            <a:chExt cx="2727704" cy="2700494"/>
          </a:xfrm>
        </p:grpSpPr>
        <p:sp>
          <p:nvSpPr>
            <p:cNvPr id="53" name="正方形/長方形 52"/>
            <p:cNvSpPr/>
            <p:nvPr/>
          </p:nvSpPr>
          <p:spPr>
            <a:xfrm>
              <a:off x="15569159" y="12527105"/>
              <a:ext cx="2727704" cy="270049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5" name="直線コネクタ 54"/>
            <p:cNvCxnSpPr/>
            <p:nvPr/>
          </p:nvCxnSpPr>
          <p:spPr>
            <a:xfrm>
              <a:off x="16502006" y="13218349"/>
              <a:ext cx="941481" cy="1172265"/>
            </a:xfrm>
            <a:prstGeom prst="line">
              <a:avLst/>
            </a:prstGeom>
            <a:ln w="63500" cap="rnd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H="1">
              <a:off x="16334992" y="13262019"/>
              <a:ext cx="177799" cy="1071988"/>
            </a:xfrm>
            <a:prstGeom prst="line">
              <a:avLst/>
            </a:prstGeom>
            <a:ln w="63500" cap="rnd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H="1" flipV="1">
              <a:off x="16334991" y="14323496"/>
              <a:ext cx="1094162" cy="67118"/>
            </a:xfrm>
            <a:prstGeom prst="line">
              <a:avLst/>
            </a:prstGeom>
            <a:ln w="63500" cap="rnd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/>
            <p:nvPr/>
          </p:nvCxnSpPr>
          <p:spPr>
            <a:xfrm>
              <a:off x="16524113" y="13229742"/>
              <a:ext cx="985635" cy="13155"/>
            </a:xfrm>
            <a:prstGeom prst="line">
              <a:avLst/>
            </a:prstGeom>
            <a:ln w="63500" cap="rnd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/>
            <p:nvPr/>
          </p:nvCxnSpPr>
          <p:spPr>
            <a:xfrm flipH="1">
              <a:off x="17440475" y="13274318"/>
              <a:ext cx="101179" cy="1082737"/>
            </a:xfrm>
            <a:prstGeom prst="line">
              <a:avLst/>
            </a:prstGeom>
            <a:ln w="63500" cap="rnd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/>
            <p:cNvCxnSpPr/>
            <p:nvPr/>
          </p:nvCxnSpPr>
          <p:spPr>
            <a:xfrm flipH="1">
              <a:off x="16364023" y="13270967"/>
              <a:ext cx="1164119" cy="1048333"/>
            </a:xfrm>
            <a:prstGeom prst="line">
              <a:avLst/>
            </a:prstGeom>
            <a:ln w="63500" cap="rnd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円/楕円 139"/>
            <p:cNvSpPr/>
            <p:nvPr/>
          </p:nvSpPr>
          <p:spPr>
            <a:xfrm>
              <a:off x="17347167" y="13047405"/>
              <a:ext cx="361950" cy="364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17265687" y="14188472"/>
              <a:ext cx="355600" cy="3607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/>
            <p:cNvSpPr/>
            <p:nvPr/>
          </p:nvSpPr>
          <p:spPr>
            <a:xfrm>
              <a:off x="16346314" y="13050813"/>
              <a:ext cx="361950" cy="364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16157191" y="14101509"/>
              <a:ext cx="355600" cy="3607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53" name="図 1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813" y="14831294"/>
            <a:ext cx="2628248" cy="2628248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154" name="テキスト ボックス 153"/>
          <p:cNvSpPr txBox="1"/>
          <p:nvPr/>
        </p:nvSpPr>
        <p:spPr>
          <a:xfrm>
            <a:off x="18404554" y="14771226"/>
            <a:ext cx="9279304" cy="646331"/>
          </a:xfrm>
          <a:prstGeom prst="rect">
            <a:avLst/>
          </a:prstGeom>
          <a:noFill/>
          <a:ln w="1905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粒子数</a:t>
            </a:r>
            <a:r>
              <a:rPr kumimoji="1" lang="en-US" altLang="ja-JP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 100…(0</a:t>
            </a:r>
            <a:r>
              <a:rPr kumimoji="1"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が</a:t>
            </a:r>
            <a:r>
              <a:rPr kumimoji="1" lang="en-US" altLang="ja-JP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23</a:t>
            </a:r>
            <a:r>
              <a:rPr kumimoji="1"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個</a:t>
            </a:r>
            <a:r>
              <a:rPr kumimoji="1" lang="en-US" altLang="ja-JP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)</a:t>
            </a:r>
            <a:r>
              <a:rPr lang="en-US" altLang="ja-JP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…000 = </a:t>
            </a:r>
            <a:r>
              <a:rPr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約</a:t>
            </a:r>
            <a:r>
              <a:rPr lang="en-US" altLang="ja-JP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3g</a:t>
            </a:r>
            <a:r>
              <a:rPr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の水</a:t>
            </a:r>
            <a:endParaRPr lang="en-US" altLang="ja-JP" sz="3600" dirty="0" smtClean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18443017" y="15642904"/>
            <a:ext cx="11175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スーパーコンピュータを使って、宇宙の年齢</a:t>
            </a:r>
            <a:r>
              <a:rPr lang="en-US" altLang="ja-JP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(138</a:t>
            </a:r>
            <a:r>
              <a:rPr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億年</a:t>
            </a:r>
            <a:r>
              <a:rPr lang="en-US" altLang="ja-JP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)</a:t>
            </a:r>
            <a:r>
              <a:rPr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程度計算しても、</a:t>
            </a:r>
            <a:r>
              <a:rPr lang="en-US" altLang="ja-JP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1</a:t>
            </a:r>
            <a:r>
              <a:rPr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％の計算すら終わらない。</a:t>
            </a:r>
            <a:endParaRPr lang="en-US" altLang="ja-JP" sz="3600" dirty="0" smtClean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18450841" y="16850307"/>
            <a:ext cx="9943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Hiragino Sans W3" charset="-128"/>
                <a:ea typeface="Hiragino Sans W3" charset="-128"/>
                <a:cs typeface="Hiragino Sans W3" charset="-128"/>
              </a:rPr>
              <a:t>ミクロな世界を扱う量子力学では</a:t>
            </a:r>
            <a:r>
              <a:rPr lang="en-US" altLang="ja-JP" sz="2800" dirty="0" smtClean="0">
                <a:latin typeface="Hiragino Sans W3" charset="-128"/>
                <a:ea typeface="Hiragino Sans W3" charset="-128"/>
                <a:cs typeface="Hiragino Sans W3" charset="-128"/>
              </a:rPr>
              <a:t>30</a:t>
            </a:r>
            <a:r>
              <a:rPr lang="ja-JP" altLang="en-US" sz="2800" dirty="0" smtClean="0">
                <a:latin typeface="Hiragino Sans W3" charset="-128"/>
                <a:ea typeface="Hiragino Sans W3" charset="-128"/>
                <a:cs typeface="Hiragino Sans W3" charset="-128"/>
              </a:rPr>
              <a:t>個程度の粒子でもう限界</a:t>
            </a:r>
            <a:endParaRPr lang="en-US" altLang="ja-JP" sz="2800" dirty="0" smtClean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15915933" y="18210400"/>
            <a:ext cx="1258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もともとの方程式そのまま使わずに様々な現象を計算したい</a:t>
            </a:r>
            <a:endParaRPr lang="en-US" altLang="ja-JP" sz="3600" dirty="0" smtClean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16222121" y="18877200"/>
            <a:ext cx="13079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→統計力学や様々な計算手法を駆使して</a:t>
            </a:r>
            <a:r>
              <a:rPr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効率よく</a:t>
            </a:r>
            <a:r>
              <a:rPr kumimoji="1"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計算する！</a:t>
            </a:r>
            <a:endParaRPr kumimoji="1" lang="en-US" altLang="ja-JP" sz="3600" dirty="0" smtClean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cxnSp>
        <p:nvCxnSpPr>
          <p:cNvPr id="160" name="直線矢印コネクタ 159"/>
          <p:cNvCxnSpPr/>
          <p:nvPr/>
        </p:nvCxnSpPr>
        <p:spPr>
          <a:xfrm>
            <a:off x="15138000" y="20706735"/>
            <a:ext cx="0" cy="21858049"/>
          </a:xfrm>
          <a:prstGeom prst="straightConnector1">
            <a:avLst/>
          </a:prstGeom>
          <a:ln w="1270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63"/>
          <p:cNvCxnSpPr/>
          <p:nvPr/>
        </p:nvCxnSpPr>
        <p:spPr>
          <a:xfrm flipV="1">
            <a:off x="15373581" y="40145111"/>
            <a:ext cx="14787332" cy="0"/>
          </a:xfrm>
          <a:prstGeom prst="straightConnector1">
            <a:avLst/>
          </a:prstGeom>
          <a:ln w="1270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図形グループ 167"/>
          <p:cNvGrpSpPr/>
          <p:nvPr/>
        </p:nvGrpSpPr>
        <p:grpSpPr>
          <a:xfrm>
            <a:off x="1270000" y="20673730"/>
            <a:ext cx="13284200" cy="1129440"/>
            <a:chOff x="1676400" y="7366000"/>
            <a:chExt cx="13284200" cy="1129440"/>
          </a:xfrm>
        </p:grpSpPr>
        <p:sp>
          <p:nvSpPr>
            <p:cNvPr id="169" name="テキスト ボックス 168"/>
            <p:cNvSpPr txBox="1"/>
            <p:nvPr/>
          </p:nvSpPr>
          <p:spPr>
            <a:xfrm>
              <a:off x="1676400" y="7366000"/>
              <a:ext cx="13284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000" b="1" dirty="0" smtClean="0">
                  <a:latin typeface="Hiragino Kaku Gothic ProN W6" charset="-128"/>
                  <a:ea typeface="Hiragino Kaku Gothic ProN W6" charset="-128"/>
                  <a:cs typeface="Hiragino Kaku Gothic ProN W6" charset="-128"/>
                </a:rPr>
                <a:t>統計力学で何ができる？</a:t>
              </a:r>
              <a:endParaRPr kumimoji="1" lang="ja-JP" altLang="en-US" sz="6000" b="1" dirty="0">
                <a:latin typeface="Hiragino Kaku Gothic ProN W6" charset="-128"/>
                <a:ea typeface="Hiragino Kaku Gothic ProN W6" charset="-128"/>
                <a:cs typeface="Hiragino Kaku Gothic ProN W6" charset="-128"/>
              </a:endParaRPr>
            </a:p>
          </p:txBody>
        </p:sp>
        <p:cxnSp>
          <p:nvCxnSpPr>
            <p:cNvPr id="170" name="直線矢印コネクタ 169"/>
            <p:cNvCxnSpPr/>
            <p:nvPr/>
          </p:nvCxnSpPr>
          <p:spPr>
            <a:xfrm>
              <a:off x="3326581" y="8495440"/>
              <a:ext cx="9704438" cy="0"/>
            </a:xfrm>
            <a:prstGeom prst="straightConnector1">
              <a:avLst/>
            </a:prstGeom>
            <a:ln w="1270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図形グループ 171"/>
          <p:cNvGrpSpPr/>
          <p:nvPr/>
        </p:nvGrpSpPr>
        <p:grpSpPr>
          <a:xfrm>
            <a:off x="16039301" y="20707993"/>
            <a:ext cx="13284200" cy="1095177"/>
            <a:chOff x="1676400" y="7366000"/>
            <a:chExt cx="13284200" cy="1095177"/>
          </a:xfrm>
        </p:grpSpPr>
        <p:sp>
          <p:nvSpPr>
            <p:cNvPr id="173" name="テキスト ボックス 172"/>
            <p:cNvSpPr txBox="1"/>
            <p:nvPr/>
          </p:nvSpPr>
          <p:spPr>
            <a:xfrm>
              <a:off x="1676400" y="7366000"/>
              <a:ext cx="13284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6000" b="1" smtClean="0">
                  <a:latin typeface="Hiragino Kaku Gothic ProN W6" charset="-128"/>
                  <a:ea typeface="Hiragino Kaku Gothic ProN W6" charset="-128"/>
                  <a:cs typeface="Hiragino Kaku Gothic ProN W6" charset="-128"/>
                </a:rPr>
                <a:t>モンテカルロ法</a:t>
              </a:r>
              <a:r>
                <a:rPr kumimoji="1" lang="ja-JP" altLang="en-US" sz="6000" b="1" smtClean="0">
                  <a:latin typeface="Hiragino Kaku Gothic ProN W6" charset="-128"/>
                  <a:ea typeface="Hiragino Kaku Gothic ProN W6" charset="-128"/>
                  <a:cs typeface="Hiragino Kaku Gothic ProN W6" charset="-128"/>
                </a:rPr>
                <a:t>で</a:t>
              </a:r>
              <a:r>
                <a:rPr kumimoji="1" lang="ja-JP" altLang="en-US" sz="6000" b="1" dirty="0" smtClean="0">
                  <a:latin typeface="Hiragino Kaku Gothic ProN W6" charset="-128"/>
                  <a:ea typeface="Hiragino Kaku Gothic ProN W6" charset="-128"/>
                  <a:cs typeface="Hiragino Kaku Gothic ProN W6" charset="-128"/>
                </a:rPr>
                <a:t>何ができる？</a:t>
              </a:r>
              <a:endParaRPr kumimoji="1" lang="ja-JP" altLang="en-US" sz="6000" b="1" dirty="0">
                <a:latin typeface="Hiragino Kaku Gothic ProN W6" charset="-128"/>
                <a:ea typeface="Hiragino Kaku Gothic ProN W6" charset="-128"/>
                <a:cs typeface="Hiragino Kaku Gothic ProN W6" charset="-128"/>
              </a:endParaRPr>
            </a:p>
          </p:txBody>
        </p:sp>
        <p:cxnSp>
          <p:nvCxnSpPr>
            <p:cNvPr id="174" name="直線矢印コネクタ 173"/>
            <p:cNvCxnSpPr/>
            <p:nvPr/>
          </p:nvCxnSpPr>
          <p:spPr>
            <a:xfrm>
              <a:off x="2863051" y="8461177"/>
              <a:ext cx="10972964" cy="0"/>
            </a:xfrm>
            <a:prstGeom prst="straightConnector1">
              <a:avLst/>
            </a:prstGeom>
            <a:ln w="1270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図形グループ 105"/>
          <p:cNvGrpSpPr/>
          <p:nvPr/>
        </p:nvGrpSpPr>
        <p:grpSpPr>
          <a:xfrm>
            <a:off x="888205" y="24269518"/>
            <a:ext cx="13129842" cy="3615580"/>
            <a:chOff x="888205" y="24269518"/>
            <a:chExt cx="13129842" cy="3615580"/>
          </a:xfrm>
        </p:grpSpPr>
        <p:grpSp>
          <p:nvGrpSpPr>
            <p:cNvPr id="275" name="図形グループ 274"/>
            <p:cNvGrpSpPr/>
            <p:nvPr/>
          </p:nvGrpSpPr>
          <p:grpSpPr>
            <a:xfrm>
              <a:off x="888205" y="24269518"/>
              <a:ext cx="3600000" cy="3600000"/>
              <a:chOff x="888204" y="22771100"/>
              <a:chExt cx="3600000" cy="3600000"/>
            </a:xfrm>
          </p:grpSpPr>
          <p:sp>
            <p:nvSpPr>
              <p:cNvPr id="182" name="正方形/長方形 181"/>
              <p:cNvSpPr/>
              <p:nvPr/>
            </p:nvSpPr>
            <p:spPr>
              <a:xfrm>
                <a:off x="888204" y="22771100"/>
                <a:ext cx="3600000" cy="360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円/楕円 182"/>
              <p:cNvSpPr/>
              <p:nvPr/>
            </p:nvSpPr>
            <p:spPr>
              <a:xfrm>
                <a:off x="1371600" y="231648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" name="円/楕円 183"/>
              <p:cNvSpPr/>
              <p:nvPr/>
            </p:nvSpPr>
            <p:spPr>
              <a:xfrm>
                <a:off x="2002250" y="231648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円/楕円 184"/>
              <p:cNvSpPr/>
              <p:nvPr/>
            </p:nvSpPr>
            <p:spPr>
              <a:xfrm>
                <a:off x="2632900" y="231648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円/楕円 185"/>
              <p:cNvSpPr/>
              <p:nvPr/>
            </p:nvSpPr>
            <p:spPr>
              <a:xfrm>
                <a:off x="3263550" y="231648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円/楕円 186"/>
              <p:cNvSpPr/>
              <p:nvPr/>
            </p:nvSpPr>
            <p:spPr>
              <a:xfrm>
                <a:off x="3894200" y="231648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円/楕円 187"/>
              <p:cNvSpPr/>
              <p:nvPr/>
            </p:nvSpPr>
            <p:spPr>
              <a:xfrm>
                <a:off x="1699202" y="2367576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円/楕円 188"/>
              <p:cNvSpPr/>
              <p:nvPr/>
            </p:nvSpPr>
            <p:spPr>
              <a:xfrm>
                <a:off x="2331654" y="2367576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円/楕円 189"/>
              <p:cNvSpPr/>
              <p:nvPr/>
            </p:nvSpPr>
            <p:spPr>
              <a:xfrm>
                <a:off x="2958108" y="2367576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円/楕円 190"/>
              <p:cNvSpPr/>
              <p:nvPr/>
            </p:nvSpPr>
            <p:spPr>
              <a:xfrm>
                <a:off x="3584562" y="2367576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円/楕円 191"/>
              <p:cNvSpPr/>
              <p:nvPr/>
            </p:nvSpPr>
            <p:spPr>
              <a:xfrm>
                <a:off x="1066750" y="2367576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円/楕円 192"/>
              <p:cNvSpPr/>
              <p:nvPr/>
            </p:nvSpPr>
            <p:spPr>
              <a:xfrm>
                <a:off x="1370608" y="2414152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" name="円/楕円 193"/>
              <p:cNvSpPr/>
              <p:nvPr/>
            </p:nvSpPr>
            <p:spPr>
              <a:xfrm>
                <a:off x="2001258" y="2414152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円/楕円 194"/>
              <p:cNvSpPr/>
              <p:nvPr/>
            </p:nvSpPr>
            <p:spPr>
              <a:xfrm>
                <a:off x="2631908" y="2414152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6" name="円/楕円 195"/>
              <p:cNvSpPr/>
              <p:nvPr/>
            </p:nvSpPr>
            <p:spPr>
              <a:xfrm>
                <a:off x="3262558" y="2414152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" name="円/楕円 196"/>
              <p:cNvSpPr/>
              <p:nvPr/>
            </p:nvSpPr>
            <p:spPr>
              <a:xfrm>
                <a:off x="3893208" y="2414152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8" name="円/楕円 197"/>
              <p:cNvSpPr/>
              <p:nvPr/>
            </p:nvSpPr>
            <p:spPr>
              <a:xfrm>
                <a:off x="1698210" y="2465249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9" name="円/楕円 198"/>
              <p:cNvSpPr/>
              <p:nvPr/>
            </p:nvSpPr>
            <p:spPr>
              <a:xfrm>
                <a:off x="2330662" y="2465249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0" name="円/楕円 199"/>
              <p:cNvSpPr/>
              <p:nvPr/>
            </p:nvSpPr>
            <p:spPr>
              <a:xfrm>
                <a:off x="2957116" y="2465249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1" name="円/楕円 200"/>
              <p:cNvSpPr/>
              <p:nvPr/>
            </p:nvSpPr>
            <p:spPr>
              <a:xfrm>
                <a:off x="3583570" y="2465249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2" name="円/楕円 201"/>
              <p:cNvSpPr/>
              <p:nvPr/>
            </p:nvSpPr>
            <p:spPr>
              <a:xfrm>
                <a:off x="1065758" y="2465249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3" name="円/楕円 202"/>
              <p:cNvSpPr/>
              <p:nvPr/>
            </p:nvSpPr>
            <p:spPr>
              <a:xfrm>
                <a:off x="1390969" y="2511747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円/楕円 203"/>
              <p:cNvSpPr/>
              <p:nvPr/>
            </p:nvSpPr>
            <p:spPr>
              <a:xfrm>
                <a:off x="2021619" y="2511747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5" name="円/楕円 204"/>
              <p:cNvSpPr/>
              <p:nvPr/>
            </p:nvSpPr>
            <p:spPr>
              <a:xfrm>
                <a:off x="2652269" y="2511747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6" name="円/楕円 205"/>
              <p:cNvSpPr/>
              <p:nvPr/>
            </p:nvSpPr>
            <p:spPr>
              <a:xfrm>
                <a:off x="3282919" y="2511747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" name="円/楕円 206"/>
              <p:cNvSpPr/>
              <p:nvPr/>
            </p:nvSpPr>
            <p:spPr>
              <a:xfrm>
                <a:off x="3913569" y="2511747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8" name="円/楕円 207"/>
              <p:cNvSpPr/>
              <p:nvPr/>
            </p:nvSpPr>
            <p:spPr>
              <a:xfrm>
                <a:off x="1718571" y="25628439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9" name="円/楕円 208"/>
              <p:cNvSpPr/>
              <p:nvPr/>
            </p:nvSpPr>
            <p:spPr>
              <a:xfrm>
                <a:off x="2351023" y="25628439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0" name="円/楕円 209"/>
              <p:cNvSpPr/>
              <p:nvPr/>
            </p:nvSpPr>
            <p:spPr>
              <a:xfrm>
                <a:off x="2977477" y="25628439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1" name="円/楕円 210"/>
              <p:cNvSpPr/>
              <p:nvPr/>
            </p:nvSpPr>
            <p:spPr>
              <a:xfrm>
                <a:off x="3603931" y="25628439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2" name="円/楕円 211"/>
              <p:cNvSpPr/>
              <p:nvPr/>
            </p:nvSpPr>
            <p:spPr>
              <a:xfrm>
                <a:off x="1086119" y="25628439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76" name="図形グループ 275"/>
            <p:cNvGrpSpPr/>
            <p:nvPr/>
          </p:nvGrpSpPr>
          <p:grpSpPr>
            <a:xfrm>
              <a:off x="5698094" y="24269518"/>
              <a:ext cx="3600000" cy="3600000"/>
              <a:chOff x="5698093" y="22771100"/>
              <a:chExt cx="3600000" cy="3600000"/>
            </a:xfrm>
          </p:grpSpPr>
          <p:sp>
            <p:nvSpPr>
              <p:cNvPr id="213" name="正方形/長方形 212"/>
              <p:cNvSpPr/>
              <p:nvPr/>
            </p:nvSpPr>
            <p:spPr>
              <a:xfrm>
                <a:off x="5698093" y="22771100"/>
                <a:ext cx="3600000" cy="360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4" name="円/楕円 213"/>
              <p:cNvSpPr/>
              <p:nvPr/>
            </p:nvSpPr>
            <p:spPr>
              <a:xfrm>
                <a:off x="6076008" y="2311310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5" name="円/楕円 214"/>
              <p:cNvSpPr/>
              <p:nvPr/>
            </p:nvSpPr>
            <p:spPr>
              <a:xfrm>
                <a:off x="6811147" y="2311310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6" name="円/楕円 215"/>
              <p:cNvSpPr/>
              <p:nvPr/>
            </p:nvSpPr>
            <p:spPr>
              <a:xfrm>
                <a:off x="7469155" y="2323982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7" name="円/楕円 216"/>
              <p:cNvSpPr/>
              <p:nvPr/>
            </p:nvSpPr>
            <p:spPr>
              <a:xfrm>
                <a:off x="8072447" y="2312728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8" name="円/楕円 217"/>
              <p:cNvSpPr/>
              <p:nvPr/>
            </p:nvSpPr>
            <p:spPr>
              <a:xfrm>
                <a:off x="8769389" y="2311310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9" name="円/楕円 218"/>
              <p:cNvSpPr/>
              <p:nvPr/>
            </p:nvSpPr>
            <p:spPr>
              <a:xfrm>
                <a:off x="6574583" y="2369166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0" name="円/楕円 219"/>
              <p:cNvSpPr/>
              <p:nvPr/>
            </p:nvSpPr>
            <p:spPr>
              <a:xfrm>
                <a:off x="7141543" y="2367576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1" name="円/楕円 220"/>
              <p:cNvSpPr/>
              <p:nvPr/>
            </p:nvSpPr>
            <p:spPr>
              <a:xfrm>
                <a:off x="7767997" y="2367576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2" name="円/楕円 221"/>
              <p:cNvSpPr/>
              <p:nvPr/>
            </p:nvSpPr>
            <p:spPr>
              <a:xfrm>
                <a:off x="8394451" y="2367576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" name="円/楕円 222"/>
              <p:cNvSpPr/>
              <p:nvPr/>
            </p:nvSpPr>
            <p:spPr>
              <a:xfrm>
                <a:off x="5876639" y="2367576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" name="円/楕円 223"/>
              <p:cNvSpPr/>
              <p:nvPr/>
            </p:nvSpPr>
            <p:spPr>
              <a:xfrm>
                <a:off x="6180497" y="2414152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" name="円/楕円 224"/>
              <p:cNvSpPr/>
              <p:nvPr/>
            </p:nvSpPr>
            <p:spPr>
              <a:xfrm>
                <a:off x="6799546" y="24205879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" name="円/楕円 225"/>
              <p:cNvSpPr/>
              <p:nvPr/>
            </p:nvSpPr>
            <p:spPr>
              <a:xfrm>
                <a:off x="7441797" y="2421810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" name="円/楕円 226"/>
              <p:cNvSpPr/>
              <p:nvPr/>
            </p:nvSpPr>
            <p:spPr>
              <a:xfrm>
                <a:off x="8072447" y="2414152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" name="円/楕円 227"/>
              <p:cNvSpPr/>
              <p:nvPr/>
            </p:nvSpPr>
            <p:spPr>
              <a:xfrm>
                <a:off x="8703097" y="2414152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9" name="円/楕円 228"/>
              <p:cNvSpPr/>
              <p:nvPr/>
            </p:nvSpPr>
            <p:spPr>
              <a:xfrm>
                <a:off x="6533641" y="2470498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円/楕円 229"/>
              <p:cNvSpPr/>
              <p:nvPr/>
            </p:nvSpPr>
            <p:spPr>
              <a:xfrm>
                <a:off x="7140551" y="2465249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円/楕円 230"/>
              <p:cNvSpPr/>
              <p:nvPr/>
            </p:nvSpPr>
            <p:spPr>
              <a:xfrm>
                <a:off x="7767997" y="2471996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2" name="円/楕円 231"/>
              <p:cNvSpPr/>
              <p:nvPr/>
            </p:nvSpPr>
            <p:spPr>
              <a:xfrm>
                <a:off x="8440504" y="2464369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" name="円/楕円 232"/>
              <p:cNvSpPr/>
              <p:nvPr/>
            </p:nvSpPr>
            <p:spPr>
              <a:xfrm>
                <a:off x="5875647" y="2465249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" name="円/楕円 233"/>
              <p:cNvSpPr/>
              <p:nvPr/>
            </p:nvSpPr>
            <p:spPr>
              <a:xfrm>
                <a:off x="6238895" y="25154724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" name="円/楕円 234"/>
              <p:cNvSpPr/>
              <p:nvPr/>
            </p:nvSpPr>
            <p:spPr>
              <a:xfrm>
                <a:off x="6843977" y="2518182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6" name="円/楕円 235"/>
              <p:cNvSpPr/>
              <p:nvPr/>
            </p:nvSpPr>
            <p:spPr>
              <a:xfrm>
                <a:off x="7462158" y="2511747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7" name="円/楕円 236"/>
              <p:cNvSpPr/>
              <p:nvPr/>
            </p:nvSpPr>
            <p:spPr>
              <a:xfrm>
                <a:off x="8111627" y="2511747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8" name="円/楕円 237"/>
              <p:cNvSpPr/>
              <p:nvPr/>
            </p:nvSpPr>
            <p:spPr>
              <a:xfrm>
                <a:off x="8740360" y="2518182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9" name="円/楕円 238"/>
              <p:cNvSpPr/>
              <p:nvPr/>
            </p:nvSpPr>
            <p:spPr>
              <a:xfrm>
                <a:off x="6458969" y="25733419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0" name="円/楕円 239"/>
              <p:cNvSpPr/>
              <p:nvPr/>
            </p:nvSpPr>
            <p:spPr>
              <a:xfrm>
                <a:off x="7146692" y="25691954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1" name="円/楕円 240"/>
              <p:cNvSpPr/>
              <p:nvPr/>
            </p:nvSpPr>
            <p:spPr>
              <a:xfrm>
                <a:off x="7799750" y="25733419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2" name="円/楕円 241"/>
              <p:cNvSpPr/>
              <p:nvPr/>
            </p:nvSpPr>
            <p:spPr>
              <a:xfrm>
                <a:off x="8541489" y="2580042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3" name="円/楕円 242"/>
              <p:cNvSpPr/>
              <p:nvPr/>
            </p:nvSpPr>
            <p:spPr>
              <a:xfrm>
                <a:off x="5896008" y="25628439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77" name="図形グループ 276"/>
            <p:cNvGrpSpPr/>
            <p:nvPr/>
          </p:nvGrpSpPr>
          <p:grpSpPr>
            <a:xfrm>
              <a:off x="10418047" y="24285098"/>
              <a:ext cx="3600000" cy="3600000"/>
              <a:chOff x="10418046" y="22786680"/>
              <a:chExt cx="3600000" cy="3600000"/>
            </a:xfrm>
          </p:grpSpPr>
          <p:sp>
            <p:nvSpPr>
              <p:cNvPr id="244" name="正方形/長方形 243"/>
              <p:cNvSpPr/>
              <p:nvPr/>
            </p:nvSpPr>
            <p:spPr>
              <a:xfrm>
                <a:off x="10418046" y="22786680"/>
                <a:ext cx="3600000" cy="360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5" name="円/楕円 244"/>
              <p:cNvSpPr/>
              <p:nvPr/>
            </p:nvSpPr>
            <p:spPr>
              <a:xfrm>
                <a:off x="10618161" y="2286198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6" name="円/楕円 245"/>
              <p:cNvSpPr/>
              <p:nvPr/>
            </p:nvSpPr>
            <p:spPr>
              <a:xfrm>
                <a:off x="11201961" y="2318116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7" name="円/楕円 246"/>
              <p:cNvSpPr/>
              <p:nvPr/>
            </p:nvSpPr>
            <p:spPr>
              <a:xfrm>
                <a:off x="11654536" y="2296286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8" name="円/楕円 247"/>
              <p:cNvSpPr/>
              <p:nvPr/>
            </p:nvSpPr>
            <p:spPr>
              <a:xfrm>
                <a:off x="13107243" y="2293337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9" name="円/楕円 248"/>
              <p:cNvSpPr/>
              <p:nvPr/>
            </p:nvSpPr>
            <p:spPr>
              <a:xfrm>
                <a:off x="13489342" y="2312868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0" name="円/楕円 249"/>
              <p:cNvSpPr/>
              <p:nvPr/>
            </p:nvSpPr>
            <p:spPr>
              <a:xfrm>
                <a:off x="11294536" y="2370724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1" name="円/楕円 250"/>
              <p:cNvSpPr/>
              <p:nvPr/>
            </p:nvSpPr>
            <p:spPr>
              <a:xfrm>
                <a:off x="12379604" y="2374571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2" name="円/楕円 251"/>
              <p:cNvSpPr/>
              <p:nvPr/>
            </p:nvSpPr>
            <p:spPr>
              <a:xfrm>
                <a:off x="12452967" y="23157804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3" name="円/楕円 252"/>
              <p:cNvSpPr/>
              <p:nvPr/>
            </p:nvSpPr>
            <p:spPr>
              <a:xfrm>
                <a:off x="13114404" y="2369134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4" name="円/楕円 253"/>
              <p:cNvSpPr/>
              <p:nvPr/>
            </p:nvSpPr>
            <p:spPr>
              <a:xfrm>
                <a:off x="10596592" y="2369134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5" name="円/楕円 254"/>
              <p:cNvSpPr/>
              <p:nvPr/>
            </p:nvSpPr>
            <p:spPr>
              <a:xfrm>
                <a:off x="10900450" y="2415710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6" name="円/楕円 255"/>
              <p:cNvSpPr/>
              <p:nvPr/>
            </p:nvSpPr>
            <p:spPr>
              <a:xfrm>
                <a:off x="11738208" y="2378834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7" name="円/楕円 256"/>
              <p:cNvSpPr/>
              <p:nvPr/>
            </p:nvSpPr>
            <p:spPr>
              <a:xfrm>
                <a:off x="12161750" y="2423368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8" name="円/楕円 257"/>
              <p:cNvSpPr/>
              <p:nvPr/>
            </p:nvSpPr>
            <p:spPr>
              <a:xfrm>
                <a:off x="12792400" y="2415710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9" name="円/楕円 258"/>
              <p:cNvSpPr/>
              <p:nvPr/>
            </p:nvSpPr>
            <p:spPr>
              <a:xfrm>
                <a:off x="13423050" y="2415710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0" name="円/楕円 259"/>
              <p:cNvSpPr/>
              <p:nvPr/>
            </p:nvSpPr>
            <p:spPr>
              <a:xfrm>
                <a:off x="11747973" y="2486969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1" name="円/楕円 260"/>
              <p:cNvSpPr/>
              <p:nvPr/>
            </p:nvSpPr>
            <p:spPr>
              <a:xfrm>
                <a:off x="11378041" y="2440317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2" name="円/楕円 261"/>
              <p:cNvSpPr/>
              <p:nvPr/>
            </p:nvSpPr>
            <p:spPr>
              <a:xfrm>
                <a:off x="12487950" y="2473554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3" name="円/楕円 262"/>
              <p:cNvSpPr/>
              <p:nvPr/>
            </p:nvSpPr>
            <p:spPr>
              <a:xfrm>
                <a:off x="13113412" y="2466807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4" name="円/楕円 263"/>
              <p:cNvSpPr/>
              <p:nvPr/>
            </p:nvSpPr>
            <p:spPr>
              <a:xfrm>
                <a:off x="10595600" y="2466807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5" name="円/楕円 264"/>
              <p:cNvSpPr/>
              <p:nvPr/>
            </p:nvSpPr>
            <p:spPr>
              <a:xfrm>
                <a:off x="10958848" y="25170304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" name="円/楕円 265"/>
              <p:cNvSpPr/>
              <p:nvPr/>
            </p:nvSpPr>
            <p:spPr>
              <a:xfrm>
                <a:off x="11451065" y="25334724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7" name="円/楕円 266"/>
              <p:cNvSpPr/>
              <p:nvPr/>
            </p:nvSpPr>
            <p:spPr>
              <a:xfrm>
                <a:off x="12182111" y="2513305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8" name="円/楕円 267"/>
              <p:cNvSpPr/>
              <p:nvPr/>
            </p:nvSpPr>
            <p:spPr>
              <a:xfrm>
                <a:off x="12831580" y="2513305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9" name="円/楕円 268"/>
              <p:cNvSpPr/>
              <p:nvPr/>
            </p:nvSpPr>
            <p:spPr>
              <a:xfrm>
                <a:off x="13200799" y="2549305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0" name="円/楕円 269"/>
              <p:cNvSpPr/>
              <p:nvPr/>
            </p:nvSpPr>
            <p:spPr>
              <a:xfrm>
                <a:off x="11061303" y="25988439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1" name="円/楕円 270"/>
              <p:cNvSpPr/>
              <p:nvPr/>
            </p:nvSpPr>
            <p:spPr>
              <a:xfrm>
                <a:off x="11955377" y="2589767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2" name="円/楕円 271"/>
              <p:cNvSpPr/>
              <p:nvPr/>
            </p:nvSpPr>
            <p:spPr>
              <a:xfrm>
                <a:off x="12713678" y="25913419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3" name="円/楕円 272"/>
              <p:cNvSpPr/>
              <p:nvPr/>
            </p:nvSpPr>
            <p:spPr>
              <a:xfrm>
                <a:off x="13521310" y="2590495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4" name="円/楕円 273"/>
              <p:cNvSpPr/>
              <p:nvPr/>
            </p:nvSpPr>
            <p:spPr>
              <a:xfrm>
                <a:off x="10493131" y="25808439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" name="図形グループ 1"/>
          <p:cNvGrpSpPr/>
          <p:nvPr/>
        </p:nvGrpSpPr>
        <p:grpSpPr>
          <a:xfrm>
            <a:off x="1617237" y="22193385"/>
            <a:ext cx="11387053" cy="2055600"/>
            <a:chOff x="1681897" y="26344086"/>
            <a:chExt cx="11387053" cy="2055600"/>
          </a:xfrm>
        </p:grpSpPr>
        <p:pic>
          <p:nvPicPr>
            <p:cNvPr id="278" name="図 27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1897" y="26344086"/>
              <a:ext cx="1814067" cy="2055600"/>
            </a:xfrm>
            <a:prstGeom prst="rect">
              <a:avLst/>
            </a:prstGeom>
          </p:spPr>
        </p:pic>
        <p:pic>
          <p:nvPicPr>
            <p:cNvPr id="279" name="図 27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4550" y="26522066"/>
              <a:ext cx="1814400" cy="1814400"/>
            </a:xfrm>
            <a:prstGeom prst="rect">
              <a:avLst/>
            </a:prstGeom>
          </p:spPr>
        </p:pic>
        <p:sp>
          <p:nvSpPr>
            <p:cNvPr id="280" name="右矢印 279"/>
            <p:cNvSpPr/>
            <p:nvPr/>
          </p:nvSpPr>
          <p:spPr>
            <a:xfrm>
              <a:off x="3972292" y="27314329"/>
              <a:ext cx="7068800" cy="573818"/>
            </a:xfrm>
            <a:prstGeom prst="rightArrow">
              <a:avLst>
                <a:gd name="adj1" fmla="val 50000"/>
                <a:gd name="adj2" fmla="val 123269"/>
              </a:avLst>
            </a:prstGeom>
            <a:gradFill>
              <a:gsLst>
                <a:gs pos="0">
                  <a:srgbClr val="00B0F0"/>
                </a:gs>
                <a:gs pos="37000">
                  <a:schemeClr val="accent6">
                    <a:lumMod val="60000"/>
                    <a:lumOff val="40000"/>
                  </a:schemeClr>
                </a:gs>
                <a:gs pos="65000">
                  <a:srgbClr val="FFFD0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1" name="テキスト ボックス 280"/>
            <p:cNvSpPr txBox="1"/>
            <p:nvPr/>
          </p:nvSpPr>
          <p:spPr>
            <a:xfrm>
              <a:off x="3442015" y="26736548"/>
              <a:ext cx="3345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600" smtClean="0">
                  <a:latin typeface="Hiragino Sans W3" charset="-128"/>
                  <a:ea typeface="Hiragino Sans W3" charset="-128"/>
                  <a:cs typeface="Hiragino Sans W3" charset="-128"/>
                </a:rPr>
                <a:t>エネルギー</a:t>
              </a:r>
              <a:r>
                <a:rPr kumimoji="1" lang="en-US" altLang="ja-JP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 </a:t>
              </a:r>
              <a:r>
                <a:rPr kumimoji="1" lang="ja-JP" altLang="en-US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低</a:t>
              </a:r>
              <a:endParaRPr kumimoji="1" lang="en-US" altLang="ja-JP" sz="3600" dirty="0" smtClean="0">
                <a:latin typeface="Hiragino Sans W3" charset="-128"/>
                <a:ea typeface="Hiragino Sans W3" charset="-128"/>
                <a:cs typeface="Hiragino Sans W3" charset="-128"/>
              </a:endParaRPr>
            </a:p>
          </p:txBody>
        </p:sp>
        <p:sp>
          <p:nvSpPr>
            <p:cNvPr id="282" name="テキスト ボックス 281"/>
            <p:cNvSpPr txBox="1"/>
            <p:nvPr/>
          </p:nvSpPr>
          <p:spPr>
            <a:xfrm>
              <a:off x="8150308" y="26744760"/>
              <a:ext cx="3143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エネルギー</a:t>
              </a:r>
              <a:r>
                <a:rPr kumimoji="1" lang="en-US" altLang="ja-JP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 </a:t>
              </a:r>
              <a:r>
                <a:rPr lang="ja-JP" altLang="en-US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高</a:t>
              </a:r>
              <a:endParaRPr kumimoji="1" lang="en-US" altLang="ja-JP" sz="3600" dirty="0" smtClean="0">
                <a:latin typeface="Hiragino Sans W3" charset="-128"/>
                <a:ea typeface="Hiragino Sans W3" charset="-128"/>
                <a:cs typeface="Hiragino Sans W3" charset="-128"/>
              </a:endParaRPr>
            </a:p>
          </p:txBody>
        </p:sp>
      </p:grpSp>
      <p:cxnSp>
        <p:nvCxnSpPr>
          <p:cNvPr id="15" name="直線矢印コネクタ 14"/>
          <p:cNvCxnSpPr/>
          <p:nvPr/>
        </p:nvCxnSpPr>
        <p:spPr>
          <a:xfrm flipH="1" flipV="1">
            <a:off x="542232" y="27938896"/>
            <a:ext cx="16568" cy="4623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546100" y="32550100"/>
            <a:ext cx="13677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リーフォーム 28"/>
          <p:cNvSpPr/>
          <p:nvPr/>
        </p:nvSpPr>
        <p:spPr>
          <a:xfrm>
            <a:off x="571501" y="28357259"/>
            <a:ext cx="13487400" cy="4021733"/>
          </a:xfrm>
          <a:custGeom>
            <a:avLst/>
            <a:gdLst>
              <a:gd name="connsiteX0" fmla="*/ 0 w 13487400"/>
              <a:gd name="connsiteY0" fmla="*/ 4013200 h 4021733"/>
              <a:gd name="connsiteX1" fmla="*/ 6057900 w 13487400"/>
              <a:gd name="connsiteY1" fmla="*/ 3797300 h 4021733"/>
              <a:gd name="connsiteX2" fmla="*/ 10210800 w 13487400"/>
              <a:gd name="connsiteY2" fmla="*/ 2514600 h 4021733"/>
              <a:gd name="connsiteX3" fmla="*/ 13487400 w 13487400"/>
              <a:gd name="connsiteY3" fmla="*/ 0 h 402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87400" h="4021733">
                <a:moveTo>
                  <a:pt x="0" y="4013200"/>
                </a:moveTo>
                <a:cubicBezTo>
                  <a:pt x="2178050" y="4030133"/>
                  <a:pt x="4356100" y="4047067"/>
                  <a:pt x="6057900" y="3797300"/>
                </a:cubicBezTo>
                <a:cubicBezTo>
                  <a:pt x="7759700" y="3547533"/>
                  <a:pt x="8972550" y="3147483"/>
                  <a:pt x="10210800" y="2514600"/>
                </a:cubicBezTo>
                <a:cubicBezTo>
                  <a:pt x="11449050" y="1881717"/>
                  <a:pt x="12896850" y="524933"/>
                  <a:pt x="13487400" y="0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フリーフォーム 282"/>
          <p:cNvSpPr/>
          <p:nvPr/>
        </p:nvSpPr>
        <p:spPr>
          <a:xfrm flipH="1">
            <a:off x="579812" y="31489153"/>
            <a:ext cx="13644183" cy="943004"/>
          </a:xfrm>
          <a:custGeom>
            <a:avLst/>
            <a:gdLst>
              <a:gd name="connsiteX0" fmla="*/ 0 w 13487400"/>
              <a:gd name="connsiteY0" fmla="*/ 4013200 h 4021733"/>
              <a:gd name="connsiteX1" fmla="*/ 6057900 w 13487400"/>
              <a:gd name="connsiteY1" fmla="*/ 3797300 h 4021733"/>
              <a:gd name="connsiteX2" fmla="*/ 10210800 w 13487400"/>
              <a:gd name="connsiteY2" fmla="*/ 2514600 h 4021733"/>
              <a:gd name="connsiteX3" fmla="*/ 13487400 w 13487400"/>
              <a:gd name="connsiteY3" fmla="*/ 0 h 402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87400" h="4021733">
                <a:moveTo>
                  <a:pt x="0" y="4013200"/>
                </a:moveTo>
                <a:cubicBezTo>
                  <a:pt x="2178050" y="4030133"/>
                  <a:pt x="4356100" y="4047067"/>
                  <a:pt x="6057900" y="3797300"/>
                </a:cubicBezTo>
                <a:cubicBezTo>
                  <a:pt x="7759700" y="3547533"/>
                  <a:pt x="8972550" y="3147483"/>
                  <a:pt x="10210800" y="2514600"/>
                </a:cubicBezTo>
                <a:cubicBezTo>
                  <a:pt x="11449050" y="1881717"/>
                  <a:pt x="12896850" y="524933"/>
                  <a:pt x="13487400" y="0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4" name="フリーフォーム 283"/>
          <p:cNvSpPr/>
          <p:nvPr/>
        </p:nvSpPr>
        <p:spPr>
          <a:xfrm flipH="1">
            <a:off x="542232" y="28508379"/>
            <a:ext cx="13644183" cy="3923778"/>
          </a:xfrm>
          <a:custGeom>
            <a:avLst/>
            <a:gdLst>
              <a:gd name="connsiteX0" fmla="*/ 0 w 13487400"/>
              <a:gd name="connsiteY0" fmla="*/ 4013200 h 4021733"/>
              <a:gd name="connsiteX1" fmla="*/ 6057900 w 13487400"/>
              <a:gd name="connsiteY1" fmla="*/ 3797300 h 4021733"/>
              <a:gd name="connsiteX2" fmla="*/ 10210800 w 13487400"/>
              <a:gd name="connsiteY2" fmla="*/ 2514600 h 4021733"/>
              <a:gd name="connsiteX3" fmla="*/ 13487400 w 13487400"/>
              <a:gd name="connsiteY3" fmla="*/ 0 h 402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87400" h="4021733">
                <a:moveTo>
                  <a:pt x="0" y="4013200"/>
                </a:moveTo>
                <a:cubicBezTo>
                  <a:pt x="2178050" y="4030133"/>
                  <a:pt x="4356100" y="4047067"/>
                  <a:pt x="6057900" y="3797300"/>
                </a:cubicBezTo>
                <a:cubicBezTo>
                  <a:pt x="7759700" y="3547533"/>
                  <a:pt x="8972550" y="3147483"/>
                  <a:pt x="10210800" y="2514600"/>
                </a:cubicBezTo>
                <a:cubicBezTo>
                  <a:pt x="11449050" y="1881717"/>
                  <a:pt x="12896850" y="524933"/>
                  <a:pt x="13487400" y="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 30"/>
          <p:cNvSpPr/>
          <p:nvPr/>
        </p:nvSpPr>
        <p:spPr>
          <a:xfrm>
            <a:off x="9448800" y="28295600"/>
            <a:ext cx="4737100" cy="4127500"/>
          </a:xfrm>
          <a:custGeom>
            <a:avLst/>
            <a:gdLst>
              <a:gd name="connsiteX0" fmla="*/ 4737100 w 4737100"/>
              <a:gd name="connsiteY0" fmla="*/ 4127500 h 4127500"/>
              <a:gd name="connsiteX1" fmla="*/ 4318000 w 4737100"/>
              <a:gd name="connsiteY1" fmla="*/ 4127500 h 4127500"/>
              <a:gd name="connsiteX2" fmla="*/ 4114800 w 4737100"/>
              <a:gd name="connsiteY2" fmla="*/ 4114800 h 4127500"/>
              <a:gd name="connsiteX3" fmla="*/ 3784600 w 4737100"/>
              <a:gd name="connsiteY3" fmla="*/ 4038600 h 4127500"/>
              <a:gd name="connsiteX4" fmla="*/ 3492500 w 4737100"/>
              <a:gd name="connsiteY4" fmla="*/ 3937000 h 4127500"/>
              <a:gd name="connsiteX5" fmla="*/ 3048000 w 4737100"/>
              <a:gd name="connsiteY5" fmla="*/ 3746500 h 4127500"/>
              <a:gd name="connsiteX6" fmla="*/ 2552700 w 4737100"/>
              <a:gd name="connsiteY6" fmla="*/ 3441700 h 4127500"/>
              <a:gd name="connsiteX7" fmla="*/ 2032000 w 4737100"/>
              <a:gd name="connsiteY7" fmla="*/ 2997200 h 4127500"/>
              <a:gd name="connsiteX8" fmla="*/ 1371600 w 4737100"/>
              <a:gd name="connsiteY8" fmla="*/ 2273300 h 4127500"/>
              <a:gd name="connsiteX9" fmla="*/ 622300 w 4737100"/>
              <a:gd name="connsiteY9" fmla="*/ 1143000 h 4127500"/>
              <a:gd name="connsiteX10" fmla="*/ 0 w 4737100"/>
              <a:gd name="connsiteY10" fmla="*/ 0 h 412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37100" h="4127500">
                <a:moveTo>
                  <a:pt x="4737100" y="4127500"/>
                </a:moveTo>
                <a:lnTo>
                  <a:pt x="4318000" y="4127500"/>
                </a:lnTo>
                <a:cubicBezTo>
                  <a:pt x="4214283" y="4125383"/>
                  <a:pt x="4203700" y="4129617"/>
                  <a:pt x="4114800" y="4114800"/>
                </a:cubicBezTo>
                <a:cubicBezTo>
                  <a:pt x="4025900" y="4099983"/>
                  <a:pt x="3888317" y="4068233"/>
                  <a:pt x="3784600" y="4038600"/>
                </a:cubicBezTo>
                <a:cubicBezTo>
                  <a:pt x="3680883" y="4008967"/>
                  <a:pt x="3615267" y="3985683"/>
                  <a:pt x="3492500" y="3937000"/>
                </a:cubicBezTo>
                <a:cubicBezTo>
                  <a:pt x="3369733" y="3888317"/>
                  <a:pt x="3204633" y="3829050"/>
                  <a:pt x="3048000" y="3746500"/>
                </a:cubicBezTo>
                <a:cubicBezTo>
                  <a:pt x="2891367" y="3663950"/>
                  <a:pt x="2722033" y="3566583"/>
                  <a:pt x="2552700" y="3441700"/>
                </a:cubicBezTo>
                <a:cubicBezTo>
                  <a:pt x="2383367" y="3316817"/>
                  <a:pt x="2228850" y="3191933"/>
                  <a:pt x="2032000" y="2997200"/>
                </a:cubicBezTo>
                <a:cubicBezTo>
                  <a:pt x="1835150" y="2802467"/>
                  <a:pt x="1606550" y="2582333"/>
                  <a:pt x="1371600" y="2273300"/>
                </a:cubicBezTo>
                <a:cubicBezTo>
                  <a:pt x="1136650" y="1964267"/>
                  <a:pt x="850900" y="1521883"/>
                  <a:pt x="622300" y="1143000"/>
                </a:cubicBezTo>
                <a:cubicBezTo>
                  <a:pt x="393700" y="764117"/>
                  <a:pt x="107950" y="213783"/>
                  <a:pt x="0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2624619" y="32591771"/>
            <a:ext cx="2292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Hiragino Sans W3" charset="-128"/>
                <a:ea typeface="Hiragino Sans W3" charset="-128"/>
                <a:cs typeface="Hiragino Sans W3" charset="-128"/>
              </a:rPr>
              <a:t>エネルギー</a:t>
            </a:r>
            <a:endParaRPr kumimoji="1" lang="ja-JP" altLang="en-US" sz="3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grpSp>
        <p:nvGrpSpPr>
          <p:cNvPr id="102" name="図形グループ 101"/>
          <p:cNvGrpSpPr/>
          <p:nvPr/>
        </p:nvGrpSpPr>
        <p:grpSpPr>
          <a:xfrm>
            <a:off x="1329583" y="33345692"/>
            <a:ext cx="12393525" cy="1200329"/>
            <a:chOff x="1209526" y="33672899"/>
            <a:chExt cx="12393525" cy="1200329"/>
          </a:xfrm>
        </p:grpSpPr>
        <p:sp>
          <p:nvSpPr>
            <p:cNvPr id="73" name="テキスト ボックス 72"/>
            <p:cNvSpPr txBox="1"/>
            <p:nvPr/>
          </p:nvSpPr>
          <p:spPr>
            <a:xfrm>
              <a:off x="6484914" y="33672899"/>
              <a:ext cx="71181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各状態での確率への寄与を考え、その確率に従って状態が実現する。</a:t>
              </a:r>
              <a:endParaRPr kumimoji="1" lang="ja-JP" altLang="en-US" sz="3600" dirty="0">
                <a:latin typeface="Hiragino Sans W3" charset="-128"/>
                <a:ea typeface="Hiragino Sans W3" charset="-128"/>
                <a:cs typeface="Hiragino Sans W3" charset="-128"/>
              </a:endParaRPr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1209526" y="33924460"/>
              <a:ext cx="5194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統計力学の考え方</a:t>
              </a:r>
              <a:r>
                <a:rPr kumimoji="1" lang="en-US" altLang="ja-JP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  ……</a:t>
              </a:r>
            </a:p>
          </p:txBody>
        </p:sp>
      </p:grpSp>
      <p:sp>
        <p:nvSpPr>
          <p:cNvPr id="76" name="フリーフォーム 75"/>
          <p:cNvSpPr/>
          <p:nvPr/>
        </p:nvSpPr>
        <p:spPr>
          <a:xfrm>
            <a:off x="577516" y="32164381"/>
            <a:ext cx="8635704" cy="232651"/>
          </a:xfrm>
          <a:custGeom>
            <a:avLst/>
            <a:gdLst>
              <a:gd name="connsiteX0" fmla="*/ 0 w 8574505"/>
              <a:gd name="connsiteY0" fmla="*/ 312821 h 312821"/>
              <a:gd name="connsiteX1" fmla="*/ 2253916 w 8574505"/>
              <a:gd name="connsiteY1" fmla="*/ 312821 h 312821"/>
              <a:gd name="connsiteX2" fmla="*/ 3986463 w 8574505"/>
              <a:gd name="connsiteY2" fmla="*/ 304800 h 312821"/>
              <a:gd name="connsiteX3" fmla="*/ 5261810 w 8574505"/>
              <a:gd name="connsiteY3" fmla="*/ 288757 h 312821"/>
              <a:gd name="connsiteX4" fmla="*/ 6456947 w 8574505"/>
              <a:gd name="connsiteY4" fmla="*/ 288757 h 312821"/>
              <a:gd name="connsiteX5" fmla="*/ 7732295 w 8574505"/>
              <a:gd name="connsiteY5" fmla="*/ 192505 h 312821"/>
              <a:gd name="connsiteX6" fmla="*/ 8574505 w 8574505"/>
              <a:gd name="connsiteY6" fmla="*/ 0 h 3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4505" h="312821">
                <a:moveTo>
                  <a:pt x="0" y="312821"/>
                </a:moveTo>
                <a:lnTo>
                  <a:pt x="2253916" y="312821"/>
                </a:lnTo>
                <a:lnTo>
                  <a:pt x="3986463" y="304800"/>
                </a:lnTo>
                <a:lnTo>
                  <a:pt x="5261810" y="288757"/>
                </a:lnTo>
                <a:cubicBezTo>
                  <a:pt x="5673557" y="286083"/>
                  <a:pt x="6045200" y="304799"/>
                  <a:pt x="6456947" y="288757"/>
                </a:cubicBezTo>
                <a:cubicBezTo>
                  <a:pt x="6868694" y="272715"/>
                  <a:pt x="7379369" y="240631"/>
                  <a:pt x="7732295" y="192505"/>
                </a:cubicBezTo>
                <a:cubicBezTo>
                  <a:pt x="8085221" y="144379"/>
                  <a:pt x="8574505" y="0"/>
                  <a:pt x="8574505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フリーフォーム 77"/>
          <p:cNvSpPr/>
          <p:nvPr/>
        </p:nvSpPr>
        <p:spPr>
          <a:xfrm>
            <a:off x="9216190" y="29388644"/>
            <a:ext cx="4299284" cy="3024430"/>
          </a:xfrm>
          <a:custGeom>
            <a:avLst/>
            <a:gdLst>
              <a:gd name="connsiteX0" fmla="*/ 0 w 4299284"/>
              <a:gd name="connsiteY0" fmla="*/ 2775777 h 3024430"/>
              <a:gd name="connsiteX1" fmla="*/ 842210 w 4299284"/>
              <a:gd name="connsiteY1" fmla="*/ 2102009 h 3024430"/>
              <a:gd name="connsiteX2" fmla="*/ 1812757 w 4299284"/>
              <a:gd name="connsiteY2" fmla="*/ 493 h 3024430"/>
              <a:gd name="connsiteX3" fmla="*/ 2767263 w 4299284"/>
              <a:gd name="connsiteY3" fmla="*/ 2302535 h 3024430"/>
              <a:gd name="connsiteX4" fmla="*/ 4299284 w 4299284"/>
              <a:gd name="connsiteY4" fmla="*/ 3024430 h 302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9284" h="3024430">
                <a:moveTo>
                  <a:pt x="0" y="2775777"/>
                </a:moveTo>
                <a:cubicBezTo>
                  <a:pt x="270042" y="2670166"/>
                  <a:pt x="540084" y="2564556"/>
                  <a:pt x="842210" y="2102009"/>
                </a:cubicBezTo>
                <a:cubicBezTo>
                  <a:pt x="1144336" y="1639462"/>
                  <a:pt x="1491915" y="-32928"/>
                  <a:pt x="1812757" y="493"/>
                </a:cubicBezTo>
                <a:cubicBezTo>
                  <a:pt x="2133599" y="33914"/>
                  <a:pt x="2352842" y="1798545"/>
                  <a:pt x="2767263" y="2302535"/>
                </a:cubicBezTo>
                <a:cubicBezTo>
                  <a:pt x="3181684" y="2806525"/>
                  <a:pt x="3993147" y="2906788"/>
                  <a:pt x="4299284" y="302443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9" name="図形グループ 78"/>
          <p:cNvGrpSpPr/>
          <p:nvPr/>
        </p:nvGrpSpPr>
        <p:grpSpPr>
          <a:xfrm>
            <a:off x="3624748" y="28390274"/>
            <a:ext cx="4666880" cy="2053088"/>
            <a:chOff x="3183589" y="28313267"/>
            <a:chExt cx="4666880" cy="2053088"/>
          </a:xfrm>
        </p:grpSpPr>
        <p:grpSp>
          <p:nvGrpSpPr>
            <p:cNvPr id="72" name="図形グループ 71"/>
            <p:cNvGrpSpPr/>
            <p:nvPr/>
          </p:nvGrpSpPr>
          <p:grpSpPr>
            <a:xfrm>
              <a:off x="3183589" y="28313267"/>
              <a:ext cx="4666880" cy="2053088"/>
              <a:chOff x="2381620" y="28312392"/>
              <a:chExt cx="4666880" cy="2053088"/>
            </a:xfrm>
          </p:grpSpPr>
          <p:sp>
            <p:nvSpPr>
              <p:cNvPr id="61" name="テキスト ボックス 60"/>
              <p:cNvSpPr txBox="1"/>
              <p:nvPr/>
            </p:nvSpPr>
            <p:spPr>
              <a:xfrm>
                <a:off x="3446508" y="28473440"/>
                <a:ext cx="36019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 smtClean="0">
                    <a:latin typeface="Hiragino Sans W1" charset="-128"/>
                    <a:ea typeface="Hiragino Sans W1" charset="-128"/>
                    <a:cs typeface="Hiragino Sans W1" charset="-128"/>
                  </a:rPr>
                  <a:t>各温度での確率への寄与</a:t>
                </a:r>
                <a:endParaRPr kumimoji="1" lang="ja-JP" altLang="en-US" sz="2400" dirty="0">
                  <a:latin typeface="Hiragino Sans W1" charset="-128"/>
                  <a:ea typeface="Hiragino Sans W1" charset="-128"/>
                  <a:cs typeface="Hiragino Sans W1" charset="-128"/>
                </a:endParaRPr>
              </a:p>
            </p:txBody>
          </p:sp>
          <p:grpSp>
            <p:nvGrpSpPr>
              <p:cNvPr id="71" name="図形グループ 70"/>
              <p:cNvGrpSpPr/>
              <p:nvPr/>
            </p:nvGrpSpPr>
            <p:grpSpPr>
              <a:xfrm>
                <a:off x="2381620" y="28312392"/>
                <a:ext cx="4654180" cy="2053088"/>
                <a:chOff x="2381620" y="28312392"/>
                <a:chExt cx="4654180" cy="2053088"/>
              </a:xfrm>
            </p:grpSpPr>
            <p:grpSp>
              <p:nvGrpSpPr>
                <p:cNvPr id="62" name="図形グループ 61"/>
                <p:cNvGrpSpPr/>
                <p:nvPr/>
              </p:nvGrpSpPr>
              <p:grpSpPr>
                <a:xfrm>
                  <a:off x="2577813" y="28485464"/>
                  <a:ext cx="828192" cy="449642"/>
                  <a:chOff x="4644956" y="28622157"/>
                  <a:chExt cx="828192" cy="449642"/>
                </a:xfrm>
              </p:grpSpPr>
              <p:cxnSp>
                <p:nvCxnSpPr>
                  <p:cNvPr id="52" name="直線コネクタ 51"/>
                  <p:cNvCxnSpPr/>
                  <p:nvPr/>
                </p:nvCxnSpPr>
                <p:spPr>
                  <a:xfrm flipV="1">
                    <a:off x="4644956" y="28622157"/>
                    <a:ext cx="828192" cy="1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直線コネクタ 285"/>
                  <p:cNvCxnSpPr/>
                  <p:nvPr/>
                </p:nvCxnSpPr>
                <p:spPr>
                  <a:xfrm flipV="1">
                    <a:off x="4644956" y="28847637"/>
                    <a:ext cx="828192" cy="1"/>
                  </a:xfrm>
                  <a:prstGeom prst="line">
                    <a:avLst/>
                  </a:prstGeom>
                  <a:ln w="571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直線コネクタ 286"/>
                  <p:cNvCxnSpPr/>
                  <p:nvPr/>
                </p:nvCxnSpPr>
                <p:spPr>
                  <a:xfrm flipV="1">
                    <a:off x="4644956" y="29071798"/>
                    <a:ext cx="828192" cy="1"/>
                  </a:xfrm>
                  <a:prstGeom prst="line">
                    <a:avLst/>
                  </a:prstGeom>
                  <a:ln w="571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8" name="直線コネクタ 287"/>
                <p:cNvCxnSpPr/>
                <p:nvPr/>
              </p:nvCxnSpPr>
              <p:spPr>
                <a:xfrm flipV="1">
                  <a:off x="2562587" y="29450532"/>
                  <a:ext cx="828192" cy="1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テキスト ボックス 68"/>
                <p:cNvSpPr txBox="1"/>
                <p:nvPr/>
              </p:nvSpPr>
              <p:spPr>
                <a:xfrm>
                  <a:off x="3435155" y="29187419"/>
                  <a:ext cx="31931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400" dirty="0" smtClean="0">
                      <a:latin typeface="Hiragino Sans W1" charset="-128"/>
                      <a:ea typeface="Hiragino Sans W1" charset="-128"/>
                      <a:cs typeface="Hiragino Sans W1" charset="-128"/>
                    </a:rPr>
                    <a:t>状態数</a:t>
                  </a:r>
                  <a:r>
                    <a:rPr kumimoji="1" lang="en-US" altLang="ja-JP" sz="2400" dirty="0" smtClean="0">
                      <a:latin typeface="Hiragino Sans W1" charset="-128"/>
                      <a:ea typeface="Hiragino Sans W1" charset="-128"/>
                      <a:cs typeface="Hiragino Sans W1" charset="-128"/>
                    </a:rPr>
                    <a:t>(</a:t>
                  </a:r>
                  <a:r>
                    <a:rPr kumimoji="1" lang="ja-JP" altLang="en-US" sz="2400" dirty="0" smtClean="0">
                      <a:latin typeface="Hiragino Sans W1" charset="-128"/>
                      <a:ea typeface="Hiragino Sans W1" charset="-128"/>
                      <a:cs typeface="Hiragino Sans W1" charset="-128"/>
                    </a:rPr>
                    <a:t>エントロピー</a:t>
                  </a:r>
                  <a:r>
                    <a:rPr kumimoji="1" lang="en-US" altLang="ja-JP" sz="2400" dirty="0" smtClean="0">
                      <a:latin typeface="Hiragino Sans W1" charset="-128"/>
                      <a:ea typeface="Hiragino Sans W1" charset="-128"/>
                      <a:cs typeface="Hiragino Sans W1" charset="-128"/>
                    </a:rPr>
                    <a:t>)</a:t>
                  </a:r>
                  <a:endParaRPr kumimoji="1" lang="ja-JP" altLang="en-US" sz="2400" dirty="0">
                    <a:latin typeface="Hiragino Sans W1" charset="-128"/>
                    <a:ea typeface="Hiragino Sans W1" charset="-128"/>
                    <a:cs typeface="Hiragino Sans W1" charset="-128"/>
                  </a:endParaRPr>
                </a:p>
              </p:txBody>
            </p:sp>
            <p:sp>
              <p:nvSpPr>
                <p:cNvPr id="70" name="対角する 2 つの角を丸めた四角形 69"/>
                <p:cNvSpPr/>
                <p:nvPr/>
              </p:nvSpPr>
              <p:spPr>
                <a:xfrm>
                  <a:off x="2381620" y="28312392"/>
                  <a:ext cx="4654180" cy="2053088"/>
                </a:xfrm>
                <a:prstGeom prst="round2DiagRect">
                  <a:avLst>
                    <a:gd name="adj1" fmla="val 16667"/>
                    <a:gd name="adj2" fmla="val 0"/>
                  </a:avLst>
                </a:prstGeom>
                <a:noFill/>
                <a:ln w="762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289" name="直線コネクタ 288"/>
            <p:cNvCxnSpPr/>
            <p:nvPr/>
          </p:nvCxnSpPr>
          <p:spPr>
            <a:xfrm flipV="1">
              <a:off x="3364655" y="29938643"/>
              <a:ext cx="828192" cy="1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テキスト ボックス 289"/>
            <p:cNvSpPr txBox="1"/>
            <p:nvPr/>
          </p:nvSpPr>
          <p:spPr>
            <a:xfrm>
              <a:off x="4237832" y="29679459"/>
              <a:ext cx="1485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smtClean="0">
                  <a:latin typeface="Hiragino Sans W1" charset="-128"/>
                  <a:ea typeface="Hiragino Sans W1" charset="-128"/>
                  <a:cs typeface="Hiragino Sans W1" charset="-128"/>
                </a:rPr>
                <a:t>実現確率</a:t>
              </a:r>
              <a:endParaRPr kumimoji="1" lang="ja-JP" altLang="en-US" sz="2400" dirty="0">
                <a:latin typeface="Hiragino Sans W1" charset="-128"/>
                <a:ea typeface="Hiragino Sans W1" charset="-128"/>
                <a:cs typeface="Hiragino Sans W1" charset="-128"/>
              </a:endParaRPr>
            </a:p>
          </p:txBody>
        </p:sp>
      </p:grpSp>
      <p:sp>
        <p:nvSpPr>
          <p:cNvPr id="332" name="角丸四角形 331"/>
          <p:cNvSpPr/>
          <p:nvPr/>
        </p:nvSpPr>
        <p:spPr>
          <a:xfrm>
            <a:off x="7367628" y="35081595"/>
            <a:ext cx="7251954" cy="54726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6" name="図形グループ 85"/>
          <p:cNvGrpSpPr/>
          <p:nvPr/>
        </p:nvGrpSpPr>
        <p:grpSpPr>
          <a:xfrm>
            <a:off x="393804" y="35089591"/>
            <a:ext cx="6440934" cy="5193815"/>
            <a:chOff x="1065759" y="35109692"/>
            <a:chExt cx="6440934" cy="5193815"/>
          </a:xfrm>
        </p:grpSpPr>
        <p:sp>
          <p:nvSpPr>
            <p:cNvPr id="85" name="角丸四角形 84"/>
            <p:cNvSpPr/>
            <p:nvPr/>
          </p:nvSpPr>
          <p:spPr>
            <a:xfrm>
              <a:off x="1065759" y="35109692"/>
              <a:ext cx="6440934" cy="51938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3" name="図形グループ 82"/>
            <p:cNvGrpSpPr/>
            <p:nvPr/>
          </p:nvGrpSpPr>
          <p:grpSpPr>
            <a:xfrm>
              <a:off x="3528163" y="35528391"/>
              <a:ext cx="1440000" cy="1440000"/>
              <a:chOff x="3377354" y="35687891"/>
              <a:chExt cx="1440000" cy="1440000"/>
            </a:xfrm>
          </p:grpSpPr>
          <p:sp>
            <p:nvSpPr>
              <p:cNvPr id="81" name="角丸四角形 80"/>
              <p:cNvSpPr/>
              <p:nvPr/>
            </p:nvSpPr>
            <p:spPr>
              <a:xfrm>
                <a:off x="3377354" y="35687891"/>
                <a:ext cx="1440000" cy="1440000"/>
              </a:xfrm>
              <a:prstGeom prst="round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3546983" y="36088159"/>
                <a:ext cx="11313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600" smtClean="0">
                    <a:latin typeface="Hiragino Sans W3" charset="-128"/>
                    <a:ea typeface="Hiragino Sans W3" charset="-128"/>
                    <a:cs typeface="Hiragino Sans W3" charset="-128"/>
                  </a:rPr>
                  <a:t>固体</a:t>
                </a:r>
                <a:endParaRPr kumimoji="1" lang="ja-JP" altLang="en-US" sz="3600" dirty="0">
                  <a:latin typeface="Hiragino Sans W3" charset="-128"/>
                  <a:ea typeface="Hiragino Sans W3" charset="-128"/>
                  <a:cs typeface="Hiragino Sans W3" charset="-128"/>
                </a:endParaRPr>
              </a:p>
            </p:txBody>
          </p:sp>
        </p:grpSp>
        <p:grpSp>
          <p:nvGrpSpPr>
            <p:cNvPr id="291" name="図形グループ 290"/>
            <p:cNvGrpSpPr/>
            <p:nvPr/>
          </p:nvGrpSpPr>
          <p:grpSpPr>
            <a:xfrm>
              <a:off x="1718572" y="38306342"/>
              <a:ext cx="1440000" cy="1440000"/>
              <a:chOff x="3377354" y="35687891"/>
              <a:chExt cx="1440000" cy="1440000"/>
            </a:xfrm>
          </p:grpSpPr>
          <p:sp>
            <p:nvSpPr>
              <p:cNvPr id="292" name="角丸四角形 291"/>
              <p:cNvSpPr/>
              <p:nvPr/>
            </p:nvSpPr>
            <p:spPr>
              <a:xfrm>
                <a:off x="3377354" y="35687891"/>
                <a:ext cx="1440000" cy="1440000"/>
              </a:xfrm>
              <a:prstGeom prst="round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3" name="テキスト ボックス 292"/>
              <p:cNvSpPr txBox="1"/>
              <p:nvPr/>
            </p:nvSpPr>
            <p:spPr>
              <a:xfrm>
                <a:off x="3546983" y="36088159"/>
                <a:ext cx="11313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600" dirty="0" smtClean="0">
                    <a:latin typeface="Hiragino Sans W3" charset="-128"/>
                    <a:ea typeface="Hiragino Sans W3" charset="-128"/>
                    <a:cs typeface="Hiragino Sans W3" charset="-128"/>
                  </a:rPr>
                  <a:t>液体</a:t>
                </a:r>
                <a:endParaRPr kumimoji="1" lang="ja-JP" altLang="en-US" sz="3600" dirty="0">
                  <a:latin typeface="Hiragino Sans W3" charset="-128"/>
                  <a:ea typeface="Hiragino Sans W3" charset="-128"/>
                  <a:cs typeface="Hiragino Sans W3" charset="-128"/>
                </a:endParaRPr>
              </a:p>
            </p:txBody>
          </p:sp>
        </p:grpSp>
        <p:grpSp>
          <p:nvGrpSpPr>
            <p:cNvPr id="294" name="図形グループ 293"/>
            <p:cNvGrpSpPr/>
            <p:nvPr/>
          </p:nvGrpSpPr>
          <p:grpSpPr>
            <a:xfrm>
              <a:off x="5320439" y="38306342"/>
              <a:ext cx="1440000" cy="1440000"/>
              <a:chOff x="3377354" y="35687891"/>
              <a:chExt cx="1440000" cy="1440000"/>
            </a:xfrm>
          </p:grpSpPr>
          <p:sp>
            <p:nvSpPr>
              <p:cNvPr id="295" name="角丸四角形 294"/>
              <p:cNvSpPr/>
              <p:nvPr/>
            </p:nvSpPr>
            <p:spPr>
              <a:xfrm>
                <a:off x="3377354" y="35687891"/>
                <a:ext cx="1440000" cy="1440000"/>
              </a:xfrm>
              <a:prstGeom prst="round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6" name="テキスト ボックス 295"/>
              <p:cNvSpPr txBox="1"/>
              <p:nvPr/>
            </p:nvSpPr>
            <p:spPr>
              <a:xfrm>
                <a:off x="3546983" y="36088159"/>
                <a:ext cx="11313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600" dirty="0" smtClean="0">
                    <a:latin typeface="Hiragino Sans W3" charset="-128"/>
                    <a:ea typeface="Hiragino Sans W3" charset="-128"/>
                    <a:cs typeface="Hiragino Sans W3" charset="-128"/>
                  </a:rPr>
                  <a:t>気体</a:t>
                </a:r>
                <a:endParaRPr kumimoji="1" lang="ja-JP" altLang="en-US" sz="3600" dirty="0">
                  <a:latin typeface="Hiragino Sans W3" charset="-128"/>
                  <a:ea typeface="Hiragino Sans W3" charset="-128"/>
                  <a:cs typeface="Hiragino Sans W3" charset="-128"/>
                </a:endParaRPr>
              </a:p>
            </p:txBody>
          </p:sp>
        </p:grpSp>
        <p:sp>
          <p:nvSpPr>
            <p:cNvPr id="84" name="左右矢印 83"/>
            <p:cNvSpPr/>
            <p:nvPr/>
          </p:nvSpPr>
          <p:spPr>
            <a:xfrm>
              <a:off x="3481364" y="38706610"/>
              <a:ext cx="1617430" cy="646331"/>
            </a:xfrm>
            <a:prstGeom prst="leftRightArrow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7" name="左右矢印 296"/>
            <p:cNvSpPr/>
            <p:nvPr/>
          </p:nvSpPr>
          <p:spPr>
            <a:xfrm rot="18549663">
              <a:off x="2044124" y="37192098"/>
              <a:ext cx="1617430" cy="646331"/>
            </a:xfrm>
            <a:prstGeom prst="leftRightArrow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8" name="左右矢印 297"/>
            <p:cNvSpPr/>
            <p:nvPr/>
          </p:nvSpPr>
          <p:spPr>
            <a:xfrm rot="3219413">
              <a:off x="4820140" y="37237336"/>
              <a:ext cx="1651422" cy="646331"/>
            </a:xfrm>
            <a:prstGeom prst="leftRightArrow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0" name="図形グループ 89"/>
          <p:cNvGrpSpPr/>
          <p:nvPr/>
        </p:nvGrpSpPr>
        <p:grpSpPr>
          <a:xfrm>
            <a:off x="7883589" y="38429451"/>
            <a:ext cx="6268856" cy="1889747"/>
            <a:chOff x="8440505" y="38130395"/>
            <a:chExt cx="6268856" cy="1889747"/>
          </a:xfrm>
        </p:grpSpPr>
        <p:sp>
          <p:nvSpPr>
            <p:cNvPr id="317" name="角丸四角形 316"/>
            <p:cNvSpPr/>
            <p:nvPr/>
          </p:nvSpPr>
          <p:spPr>
            <a:xfrm>
              <a:off x="8440505" y="38130395"/>
              <a:ext cx="6268856" cy="1889747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7" name="上矢印 306"/>
            <p:cNvSpPr/>
            <p:nvPr/>
          </p:nvSpPr>
          <p:spPr>
            <a:xfrm>
              <a:off x="8764718" y="38393727"/>
              <a:ext cx="237515" cy="646331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8" name="上矢印 307"/>
            <p:cNvSpPr/>
            <p:nvPr/>
          </p:nvSpPr>
          <p:spPr>
            <a:xfrm>
              <a:off x="9263145" y="38390293"/>
              <a:ext cx="237515" cy="646331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9" name="上矢印 308"/>
            <p:cNvSpPr/>
            <p:nvPr/>
          </p:nvSpPr>
          <p:spPr>
            <a:xfrm rot="10800000">
              <a:off x="9761572" y="38390292"/>
              <a:ext cx="237515" cy="646331"/>
            </a:xfrm>
            <a:prstGeom prst="up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0" name="上矢印 309"/>
            <p:cNvSpPr/>
            <p:nvPr/>
          </p:nvSpPr>
          <p:spPr>
            <a:xfrm rot="10800000">
              <a:off x="8774606" y="39158471"/>
              <a:ext cx="237515" cy="646331"/>
            </a:xfrm>
            <a:prstGeom prst="up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1" name="上矢印 310"/>
            <p:cNvSpPr/>
            <p:nvPr/>
          </p:nvSpPr>
          <p:spPr>
            <a:xfrm>
              <a:off x="9263145" y="39158471"/>
              <a:ext cx="237515" cy="646331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2" name="上矢印 311"/>
            <p:cNvSpPr/>
            <p:nvPr/>
          </p:nvSpPr>
          <p:spPr>
            <a:xfrm rot="10800000">
              <a:off x="9751684" y="39149195"/>
              <a:ext cx="237515" cy="646331"/>
            </a:xfrm>
            <a:prstGeom prst="up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3" name="上矢印 312"/>
            <p:cNvSpPr/>
            <p:nvPr/>
          </p:nvSpPr>
          <p:spPr>
            <a:xfrm>
              <a:off x="10234144" y="39158471"/>
              <a:ext cx="237515" cy="646331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4" name="上矢印 313"/>
            <p:cNvSpPr/>
            <p:nvPr/>
          </p:nvSpPr>
          <p:spPr>
            <a:xfrm rot="10800000">
              <a:off x="10234144" y="38390292"/>
              <a:ext cx="237515" cy="646331"/>
            </a:xfrm>
            <a:prstGeom prst="up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1" name="図形グループ 90"/>
          <p:cNvGrpSpPr/>
          <p:nvPr/>
        </p:nvGrpSpPr>
        <p:grpSpPr>
          <a:xfrm>
            <a:off x="7998184" y="35270435"/>
            <a:ext cx="5393510" cy="2067151"/>
            <a:chOff x="8533090" y="35723664"/>
            <a:chExt cx="5393510" cy="2067151"/>
          </a:xfrm>
        </p:grpSpPr>
        <p:sp>
          <p:nvSpPr>
            <p:cNvPr id="316" name="角丸四角形 315"/>
            <p:cNvSpPr/>
            <p:nvPr/>
          </p:nvSpPr>
          <p:spPr>
            <a:xfrm>
              <a:off x="8533090" y="35723664"/>
              <a:ext cx="5393510" cy="2067151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8" name="図形グループ 87"/>
            <p:cNvGrpSpPr/>
            <p:nvPr/>
          </p:nvGrpSpPr>
          <p:grpSpPr>
            <a:xfrm>
              <a:off x="8754452" y="36065177"/>
              <a:ext cx="1706941" cy="1414510"/>
              <a:chOff x="8754452" y="36065177"/>
              <a:chExt cx="1706941" cy="1414510"/>
            </a:xfrm>
          </p:grpSpPr>
          <p:sp>
            <p:nvSpPr>
              <p:cNvPr id="87" name="上矢印 86"/>
              <p:cNvSpPr/>
              <p:nvPr/>
            </p:nvSpPr>
            <p:spPr>
              <a:xfrm>
                <a:off x="8754452" y="36068612"/>
                <a:ext cx="237515" cy="646331"/>
              </a:xfrm>
              <a:prstGeom prst="up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9" name="上矢印 298"/>
              <p:cNvSpPr/>
              <p:nvPr/>
            </p:nvSpPr>
            <p:spPr>
              <a:xfrm>
                <a:off x="9252879" y="36065178"/>
                <a:ext cx="237515" cy="646331"/>
              </a:xfrm>
              <a:prstGeom prst="up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0" name="上矢印 299"/>
              <p:cNvSpPr/>
              <p:nvPr/>
            </p:nvSpPr>
            <p:spPr>
              <a:xfrm>
                <a:off x="9751306" y="36065177"/>
                <a:ext cx="237515" cy="646331"/>
              </a:xfrm>
              <a:prstGeom prst="up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1" name="上矢印 300"/>
              <p:cNvSpPr/>
              <p:nvPr/>
            </p:nvSpPr>
            <p:spPr>
              <a:xfrm>
                <a:off x="8764340" y="36833356"/>
                <a:ext cx="237515" cy="646331"/>
              </a:xfrm>
              <a:prstGeom prst="up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2" name="上矢印 301"/>
              <p:cNvSpPr/>
              <p:nvPr/>
            </p:nvSpPr>
            <p:spPr>
              <a:xfrm>
                <a:off x="9252879" y="36833356"/>
                <a:ext cx="237515" cy="646331"/>
              </a:xfrm>
              <a:prstGeom prst="up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3" name="上矢印 302"/>
              <p:cNvSpPr/>
              <p:nvPr/>
            </p:nvSpPr>
            <p:spPr>
              <a:xfrm>
                <a:off x="9741418" y="36824080"/>
                <a:ext cx="237515" cy="646331"/>
              </a:xfrm>
              <a:prstGeom prst="up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4" name="上矢印 303"/>
              <p:cNvSpPr/>
              <p:nvPr/>
            </p:nvSpPr>
            <p:spPr>
              <a:xfrm>
                <a:off x="10223878" y="36833356"/>
                <a:ext cx="237515" cy="646331"/>
              </a:xfrm>
              <a:prstGeom prst="up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5" name="上矢印 304"/>
              <p:cNvSpPr/>
              <p:nvPr/>
            </p:nvSpPr>
            <p:spPr>
              <a:xfrm>
                <a:off x="10223878" y="36065177"/>
                <a:ext cx="237515" cy="646331"/>
              </a:xfrm>
              <a:prstGeom prst="up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9" name="テキスト ボックス 88"/>
            <p:cNvSpPr txBox="1"/>
            <p:nvPr/>
          </p:nvSpPr>
          <p:spPr>
            <a:xfrm>
              <a:off x="10687553" y="36178023"/>
              <a:ext cx="252199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強磁性</a:t>
              </a:r>
              <a:r>
                <a:rPr kumimoji="1" lang="en-US" altLang="ja-JP" sz="32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(</a:t>
              </a:r>
              <a:r>
                <a:rPr kumimoji="1" lang="ja-JP" altLang="en-US" sz="32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磁石</a:t>
              </a:r>
              <a:r>
                <a:rPr kumimoji="1" lang="en-US" altLang="ja-JP" sz="32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)</a:t>
              </a:r>
            </a:p>
            <a:p>
              <a:r>
                <a:rPr lang="ja-JP" altLang="en-US" sz="32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低温相</a:t>
              </a:r>
              <a:endParaRPr kumimoji="1" lang="ja-JP" altLang="en-US" sz="3200" dirty="0">
                <a:latin typeface="Hiragino Sans W3" charset="-128"/>
                <a:ea typeface="Hiragino Sans W3" charset="-128"/>
                <a:cs typeface="Hiragino Sans W3" charset="-128"/>
              </a:endParaRPr>
            </a:p>
          </p:txBody>
        </p:sp>
      </p:grpSp>
      <p:sp>
        <p:nvSpPr>
          <p:cNvPr id="315" name="テキスト ボックス 314"/>
          <p:cNvSpPr txBox="1"/>
          <p:nvPr/>
        </p:nvSpPr>
        <p:spPr>
          <a:xfrm>
            <a:off x="10277598" y="38558455"/>
            <a:ext cx="3884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latin typeface="Hiragino Sans W3" charset="-128"/>
                <a:ea typeface="Hiragino Sans W3" charset="-128"/>
                <a:cs typeface="Hiragino Sans W3" charset="-128"/>
              </a:rPr>
              <a:t>常</a:t>
            </a:r>
            <a:r>
              <a:rPr kumimoji="1" lang="ja-JP" altLang="en-US" sz="3200" dirty="0" smtClean="0">
                <a:latin typeface="Hiragino Sans W3" charset="-128"/>
                <a:ea typeface="Hiragino Sans W3" charset="-128"/>
                <a:cs typeface="Hiragino Sans W3" charset="-128"/>
              </a:rPr>
              <a:t>磁性</a:t>
            </a:r>
            <a:r>
              <a:rPr kumimoji="1" lang="en-US" altLang="ja-JP" sz="3200" dirty="0" smtClean="0">
                <a:latin typeface="Hiragino Sans W3" charset="-128"/>
                <a:ea typeface="Hiragino Sans W3" charset="-128"/>
                <a:cs typeface="Hiragino Sans W3" charset="-128"/>
              </a:rPr>
              <a:t>(</a:t>
            </a:r>
            <a:r>
              <a:rPr kumimoji="1" lang="ja-JP" altLang="en-US" sz="3200" dirty="0" smtClean="0">
                <a:latin typeface="Hiragino Sans W3" charset="-128"/>
                <a:ea typeface="Hiragino Sans W3" charset="-128"/>
                <a:cs typeface="Hiragino Sans W3" charset="-128"/>
              </a:rPr>
              <a:t>磁石でない</a:t>
            </a:r>
            <a:r>
              <a:rPr kumimoji="1" lang="en-US" altLang="ja-JP" sz="3200" dirty="0" smtClean="0">
                <a:latin typeface="Hiragino Sans W3" charset="-128"/>
                <a:ea typeface="Hiragino Sans W3" charset="-128"/>
                <a:cs typeface="Hiragino Sans W3" charset="-128"/>
              </a:rPr>
              <a:t>)</a:t>
            </a:r>
          </a:p>
          <a:p>
            <a:r>
              <a:rPr lang="ja-JP" altLang="en-US" sz="3200" dirty="0" smtClean="0">
                <a:latin typeface="Hiragino Sans W3" charset="-128"/>
                <a:ea typeface="Hiragino Sans W3" charset="-128"/>
                <a:cs typeface="Hiragino Sans W3" charset="-128"/>
              </a:rPr>
              <a:t>高温相</a:t>
            </a:r>
            <a:endParaRPr kumimoji="1" lang="ja-JP" altLang="en-US" sz="3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318" name="左右矢印 317"/>
          <p:cNvSpPr/>
          <p:nvPr/>
        </p:nvSpPr>
        <p:spPr>
          <a:xfrm rot="5400000">
            <a:off x="9409159" y="37560354"/>
            <a:ext cx="1091864" cy="646331"/>
          </a:xfrm>
          <a:prstGeom prst="leftRightArrow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4" name="図形グループ 103"/>
          <p:cNvGrpSpPr/>
          <p:nvPr/>
        </p:nvGrpSpPr>
        <p:grpSpPr>
          <a:xfrm>
            <a:off x="1209526" y="40929849"/>
            <a:ext cx="12808521" cy="1432532"/>
            <a:chOff x="1209526" y="41037737"/>
            <a:chExt cx="12808521" cy="1432532"/>
          </a:xfrm>
        </p:grpSpPr>
        <p:sp>
          <p:nvSpPr>
            <p:cNvPr id="92" name="テキスト ボックス 91"/>
            <p:cNvSpPr txBox="1"/>
            <p:nvPr/>
          </p:nvSpPr>
          <p:spPr>
            <a:xfrm>
              <a:off x="1460772" y="41145313"/>
              <a:ext cx="125384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物体の状態</a:t>
              </a:r>
              <a:r>
                <a:rPr kumimoji="1" lang="en-US" altLang="ja-JP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(</a:t>
              </a:r>
              <a:r>
                <a:rPr kumimoji="1" lang="ja-JP" altLang="en-US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相</a:t>
              </a:r>
              <a:r>
                <a:rPr kumimoji="1" lang="en-US" altLang="ja-JP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)</a:t>
              </a:r>
              <a:r>
                <a:rPr kumimoji="1" lang="ja-JP" altLang="en-US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がある温度、ある密度で劇的に変化する</a:t>
              </a:r>
              <a:r>
                <a:rPr lang="ja-JP" altLang="en-US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現象、相転移を記述できる！</a:t>
              </a:r>
              <a:endParaRPr kumimoji="1" lang="ja-JP" altLang="en-US" sz="3600" dirty="0">
                <a:latin typeface="Hiragino Sans W3" charset="-128"/>
                <a:ea typeface="Hiragino Sans W3" charset="-128"/>
                <a:cs typeface="Hiragino Sans W3" charset="-128"/>
              </a:endParaRPr>
            </a:p>
          </p:txBody>
        </p:sp>
        <p:cxnSp>
          <p:nvCxnSpPr>
            <p:cNvPr id="96" name="直線矢印コネクタ 95"/>
            <p:cNvCxnSpPr/>
            <p:nvPr/>
          </p:nvCxnSpPr>
          <p:spPr>
            <a:xfrm>
              <a:off x="1246751" y="41037737"/>
              <a:ext cx="12771296" cy="0"/>
            </a:xfrm>
            <a:prstGeom prst="straightConnector1">
              <a:avLst/>
            </a:prstGeom>
            <a:ln w="57150">
              <a:solidFill>
                <a:srgbClr val="FF8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矢印コネクタ 332"/>
            <p:cNvCxnSpPr/>
            <p:nvPr/>
          </p:nvCxnSpPr>
          <p:spPr>
            <a:xfrm flipH="1">
              <a:off x="1209526" y="42470269"/>
              <a:ext cx="12789735" cy="0"/>
            </a:xfrm>
            <a:prstGeom prst="straightConnector1">
              <a:avLst/>
            </a:prstGeom>
            <a:ln w="57150">
              <a:solidFill>
                <a:srgbClr val="FF8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四角形吹き出し 108"/>
          <p:cNvSpPr/>
          <p:nvPr/>
        </p:nvSpPr>
        <p:spPr>
          <a:xfrm>
            <a:off x="22460304" y="22409466"/>
            <a:ext cx="5129630" cy="2178336"/>
          </a:xfrm>
          <a:prstGeom prst="wedgeRectCallout">
            <a:avLst>
              <a:gd name="adj1" fmla="val -67497"/>
              <a:gd name="adj2" fmla="val -16875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4" name="図形グループ 333"/>
          <p:cNvGrpSpPr/>
          <p:nvPr/>
        </p:nvGrpSpPr>
        <p:grpSpPr>
          <a:xfrm>
            <a:off x="17598645" y="22896922"/>
            <a:ext cx="1800000" cy="1800000"/>
            <a:chOff x="10418046" y="22786680"/>
            <a:chExt cx="3600000" cy="3600000"/>
          </a:xfrm>
        </p:grpSpPr>
        <p:sp>
          <p:nvSpPr>
            <p:cNvPr id="335" name="正方形/長方形 334"/>
            <p:cNvSpPr/>
            <p:nvPr/>
          </p:nvSpPr>
          <p:spPr>
            <a:xfrm>
              <a:off x="10418046" y="22786680"/>
              <a:ext cx="3600000" cy="3600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6" name="円/楕円 335"/>
            <p:cNvSpPr/>
            <p:nvPr/>
          </p:nvSpPr>
          <p:spPr>
            <a:xfrm>
              <a:off x="10618161" y="2286198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円/楕円 336"/>
            <p:cNvSpPr/>
            <p:nvPr/>
          </p:nvSpPr>
          <p:spPr>
            <a:xfrm>
              <a:off x="11201961" y="2318116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円/楕円 337"/>
            <p:cNvSpPr/>
            <p:nvPr/>
          </p:nvSpPr>
          <p:spPr>
            <a:xfrm>
              <a:off x="11654536" y="2296286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円/楕円 338"/>
            <p:cNvSpPr/>
            <p:nvPr/>
          </p:nvSpPr>
          <p:spPr>
            <a:xfrm>
              <a:off x="13107243" y="2293337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円/楕円 339"/>
            <p:cNvSpPr/>
            <p:nvPr/>
          </p:nvSpPr>
          <p:spPr>
            <a:xfrm>
              <a:off x="13489342" y="2312868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円/楕円 340"/>
            <p:cNvSpPr/>
            <p:nvPr/>
          </p:nvSpPr>
          <p:spPr>
            <a:xfrm>
              <a:off x="11294536" y="2370724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2" name="円/楕円 341"/>
            <p:cNvSpPr/>
            <p:nvPr/>
          </p:nvSpPr>
          <p:spPr>
            <a:xfrm>
              <a:off x="12379604" y="2374571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3" name="円/楕円 342"/>
            <p:cNvSpPr/>
            <p:nvPr/>
          </p:nvSpPr>
          <p:spPr>
            <a:xfrm>
              <a:off x="12452967" y="23157804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4" name="円/楕円 343"/>
            <p:cNvSpPr/>
            <p:nvPr/>
          </p:nvSpPr>
          <p:spPr>
            <a:xfrm>
              <a:off x="13114404" y="2369134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5" name="円/楕円 344"/>
            <p:cNvSpPr/>
            <p:nvPr/>
          </p:nvSpPr>
          <p:spPr>
            <a:xfrm>
              <a:off x="10596592" y="2369134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6" name="円/楕円 345"/>
            <p:cNvSpPr/>
            <p:nvPr/>
          </p:nvSpPr>
          <p:spPr>
            <a:xfrm>
              <a:off x="10900450" y="2415710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7" name="円/楕円 346"/>
            <p:cNvSpPr/>
            <p:nvPr/>
          </p:nvSpPr>
          <p:spPr>
            <a:xfrm>
              <a:off x="11738208" y="23788343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" name="円/楕円 347"/>
            <p:cNvSpPr/>
            <p:nvPr/>
          </p:nvSpPr>
          <p:spPr>
            <a:xfrm>
              <a:off x="12161750" y="2423368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9" name="円/楕円 348"/>
            <p:cNvSpPr/>
            <p:nvPr/>
          </p:nvSpPr>
          <p:spPr>
            <a:xfrm>
              <a:off x="12792400" y="2415710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0" name="円/楕円 349"/>
            <p:cNvSpPr/>
            <p:nvPr/>
          </p:nvSpPr>
          <p:spPr>
            <a:xfrm>
              <a:off x="13423050" y="2415710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1" name="円/楕円 350"/>
            <p:cNvSpPr/>
            <p:nvPr/>
          </p:nvSpPr>
          <p:spPr>
            <a:xfrm>
              <a:off x="11747973" y="2486969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2" name="円/楕円 351"/>
            <p:cNvSpPr/>
            <p:nvPr/>
          </p:nvSpPr>
          <p:spPr>
            <a:xfrm>
              <a:off x="11378041" y="2440317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3" name="円/楕円 352"/>
            <p:cNvSpPr/>
            <p:nvPr/>
          </p:nvSpPr>
          <p:spPr>
            <a:xfrm>
              <a:off x="12487950" y="2473554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4" name="円/楕円 353"/>
            <p:cNvSpPr/>
            <p:nvPr/>
          </p:nvSpPr>
          <p:spPr>
            <a:xfrm>
              <a:off x="13113412" y="24668073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5" name="円/楕円 354"/>
            <p:cNvSpPr/>
            <p:nvPr/>
          </p:nvSpPr>
          <p:spPr>
            <a:xfrm>
              <a:off x="10595600" y="24668073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6" name="円/楕円 355"/>
            <p:cNvSpPr/>
            <p:nvPr/>
          </p:nvSpPr>
          <p:spPr>
            <a:xfrm>
              <a:off x="10958848" y="25170304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7" name="円/楕円 356"/>
            <p:cNvSpPr/>
            <p:nvPr/>
          </p:nvSpPr>
          <p:spPr>
            <a:xfrm>
              <a:off x="11451065" y="25334724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8" name="円/楕円 357"/>
            <p:cNvSpPr/>
            <p:nvPr/>
          </p:nvSpPr>
          <p:spPr>
            <a:xfrm>
              <a:off x="12182111" y="25133053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9" name="円/楕円 358"/>
            <p:cNvSpPr/>
            <p:nvPr/>
          </p:nvSpPr>
          <p:spPr>
            <a:xfrm>
              <a:off x="12831580" y="25133053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0" name="円/楕円 359"/>
            <p:cNvSpPr/>
            <p:nvPr/>
          </p:nvSpPr>
          <p:spPr>
            <a:xfrm>
              <a:off x="13200799" y="25493053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1" name="円/楕円 360"/>
            <p:cNvSpPr/>
            <p:nvPr/>
          </p:nvSpPr>
          <p:spPr>
            <a:xfrm>
              <a:off x="11061303" y="259884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2" name="円/楕円 361"/>
            <p:cNvSpPr/>
            <p:nvPr/>
          </p:nvSpPr>
          <p:spPr>
            <a:xfrm>
              <a:off x="11955377" y="2589767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3" name="円/楕円 362"/>
            <p:cNvSpPr/>
            <p:nvPr/>
          </p:nvSpPr>
          <p:spPr>
            <a:xfrm>
              <a:off x="12713678" y="2591341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4" name="円/楕円 363"/>
            <p:cNvSpPr/>
            <p:nvPr/>
          </p:nvSpPr>
          <p:spPr>
            <a:xfrm>
              <a:off x="13521310" y="2590495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5" name="円/楕円 364"/>
            <p:cNvSpPr/>
            <p:nvPr/>
          </p:nvSpPr>
          <p:spPr>
            <a:xfrm>
              <a:off x="10493131" y="258084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7" name="テキスト ボックス 106"/>
          <p:cNvSpPr txBox="1"/>
          <p:nvPr/>
        </p:nvSpPr>
        <p:spPr>
          <a:xfrm>
            <a:off x="19295026" y="24843806"/>
            <a:ext cx="2689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>
                <a:latin typeface="Hiragino Sans W1" charset="-128"/>
                <a:ea typeface="Hiragino Sans W1" charset="-128"/>
                <a:cs typeface="Hiragino Sans W1" charset="-128"/>
              </a:rPr>
              <a:t>確率を知りたい人</a:t>
            </a:r>
            <a:endParaRPr kumimoji="1" lang="ja-JP" altLang="en-US" sz="2400">
              <a:latin typeface="Hiragino Sans W1" charset="-128"/>
              <a:ea typeface="Hiragino Sans W1" charset="-128"/>
              <a:cs typeface="Hiragino Sans W1" charset="-128"/>
            </a:endParaRPr>
          </a:p>
        </p:txBody>
      </p:sp>
      <p:pic>
        <p:nvPicPr>
          <p:cNvPr id="108" name="図 10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3978" y="22246924"/>
            <a:ext cx="2617957" cy="2617957"/>
          </a:xfrm>
          <a:prstGeom prst="rect">
            <a:avLst/>
          </a:prstGeom>
        </p:spPr>
      </p:pic>
      <p:sp>
        <p:nvSpPr>
          <p:cNvPr id="110" name="テキスト ボックス 109"/>
          <p:cNvSpPr txBox="1"/>
          <p:nvPr/>
        </p:nvSpPr>
        <p:spPr>
          <a:xfrm>
            <a:off x="22642304" y="22669557"/>
            <a:ext cx="4947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この状態の実現確率を教えてください！温度は</a:t>
            </a:r>
            <a:r>
              <a:rPr kumimoji="1" lang="en-US" altLang="ja-JP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15</a:t>
            </a:r>
            <a:r>
              <a:rPr kumimoji="1"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℃です！</a:t>
            </a:r>
            <a:endParaRPr kumimoji="1" lang="en-US" altLang="ja-JP" sz="3600" dirty="0" smtClean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pic>
        <p:nvPicPr>
          <p:cNvPr id="112" name="図 1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0361" y="25794544"/>
            <a:ext cx="2663030" cy="2663030"/>
          </a:xfrm>
          <a:prstGeom prst="rect">
            <a:avLst/>
          </a:prstGeom>
        </p:spPr>
      </p:pic>
      <p:sp>
        <p:nvSpPr>
          <p:cNvPr id="366" name="テキスト ボックス 365"/>
          <p:cNvSpPr txBox="1"/>
          <p:nvPr/>
        </p:nvSpPr>
        <p:spPr>
          <a:xfrm>
            <a:off x="18306890" y="28492717"/>
            <a:ext cx="2145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>
                <a:latin typeface="Hiragino Sans W1" charset="-128"/>
                <a:ea typeface="Hiragino Sans W1" charset="-128"/>
                <a:cs typeface="Hiragino Sans W1" charset="-128"/>
              </a:rPr>
              <a:t>統計力学警察</a:t>
            </a:r>
            <a:endParaRPr kumimoji="1" lang="ja-JP" altLang="en-US" sz="2400" dirty="0">
              <a:latin typeface="Hiragino Sans W1" charset="-128"/>
              <a:ea typeface="Hiragino Sans W1" charset="-128"/>
              <a:cs typeface="Hiragino Sans W1" charset="-128"/>
            </a:endParaRPr>
          </a:p>
        </p:txBody>
      </p:sp>
      <p:sp>
        <p:nvSpPr>
          <p:cNvPr id="368" name="テキスト ボックス 367"/>
          <p:cNvSpPr txBox="1"/>
          <p:nvPr/>
        </p:nvSpPr>
        <p:spPr>
          <a:xfrm>
            <a:off x="21076497" y="26119683"/>
            <a:ext cx="6411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状態数が多すぎて無理です！</a:t>
            </a:r>
            <a:endParaRPr kumimoji="1" lang="en-US" altLang="ja-JP" sz="3600" dirty="0" smtClean="0">
              <a:latin typeface="Hiragino Sans W3" charset="-128"/>
              <a:ea typeface="Hiragino Sans W3" charset="-128"/>
              <a:cs typeface="Hiragino Sans W3" charset="-128"/>
            </a:endParaRPr>
          </a:p>
          <a:p>
            <a:r>
              <a:rPr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でも二つの状態の確率の比は</a:t>
            </a:r>
            <a:endParaRPr lang="en-US" altLang="ja-JP" sz="3600" dirty="0" smtClean="0">
              <a:latin typeface="Hiragino Sans W3" charset="-128"/>
              <a:ea typeface="Hiragino Sans W3" charset="-128"/>
              <a:cs typeface="Hiragino Sans W3" charset="-128"/>
            </a:endParaRPr>
          </a:p>
          <a:p>
            <a:r>
              <a:rPr kumimoji="1"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計算できますよ！</a:t>
            </a:r>
            <a:endParaRPr kumimoji="1" lang="en-US" altLang="ja-JP" sz="3600" dirty="0" smtClean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grpSp>
        <p:nvGrpSpPr>
          <p:cNvPr id="437" name="図形グループ 436"/>
          <p:cNvGrpSpPr/>
          <p:nvPr/>
        </p:nvGrpSpPr>
        <p:grpSpPr>
          <a:xfrm>
            <a:off x="17538501" y="29669461"/>
            <a:ext cx="1800000" cy="1800000"/>
            <a:chOff x="10418046" y="22786680"/>
            <a:chExt cx="3600000" cy="3600000"/>
          </a:xfrm>
        </p:grpSpPr>
        <p:sp>
          <p:nvSpPr>
            <p:cNvPr id="438" name="正方形/長方形 437"/>
            <p:cNvSpPr/>
            <p:nvPr/>
          </p:nvSpPr>
          <p:spPr>
            <a:xfrm>
              <a:off x="10418046" y="22786680"/>
              <a:ext cx="3600000" cy="3600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9" name="円/楕円 438"/>
            <p:cNvSpPr/>
            <p:nvPr/>
          </p:nvSpPr>
          <p:spPr>
            <a:xfrm>
              <a:off x="10618161" y="2286198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0" name="円/楕円 439"/>
            <p:cNvSpPr/>
            <p:nvPr/>
          </p:nvSpPr>
          <p:spPr>
            <a:xfrm>
              <a:off x="11201961" y="2318116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1" name="円/楕円 440"/>
            <p:cNvSpPr/>
            <p:nvPr/>
          </p:nvSpPr>
          <p:spPr>
            <a:xfrm>
              <a:off x="11654536" y="2296286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2" name="円/楕円 441"/>
            <p:cNvSpPr/>
            <p:nvPr/>
          </p:nvSpPr>
          <p:spPr>
            <a:xfrm>
              <a:off x="13107243" y="2293337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3" name="円/楕円 442"/>
            <p:cNvSpPr/>
            <p:nvPr/>
          </p:nvSpPr>
          <p:spPr>
            <a:xfrm>
              <a:off x="13489342" y="2312868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4" name="円/楕円 443"/>
            <p:cNvSpPr/>
            <p:nvPr/>
          </p:nvSpPr>
          <p:spPr>
            <a:xfrm>
              <a:off x="11294536" y="2370724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5" name="円/楕円 444"/>
            <p:cNvSpPr/>
            <p:nvPr/>
          </p:nvSpPr>
          <p:spPr>
            <a:xfrm>
              <a:off x="12379604" y="2374571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6" name="円/楕円 445"/>
            <p:cNvSpPr/>
            <p:nvPr/>
          </p:nvSpPr>
          <p:spPr>
            <a:xfrm>
              <a:off x="12452967" y="23157804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7" name="円/楕円 446"/>
            <p:cNvSpPr/>
            <p:nvPr/>
          </p:nvSpPr>
          <p:spPr>
            <a:xfrm>
              <a:off x="13114404" y="2369134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8" name="円/楕円 447"/>
            <p:cNvSpPr/>
            <p:nvPr/>
          </p:nvSpPr>
          <p:spPr>
            <a:xfrm>
              <a:off x="10596592" y="2369134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9" name="円/楕円 448"/>
            <p:cNvSpPr/>
            <p:nvPr/>
          </p:nvSpPr>
          <p:spPr>
            <a:xfrm>
              <a:off x="10900450" y="2415710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0" name="円/楕円 449"/>
            <p:cNvSpPr/>
            <p:nvPr/>
          </p:nvSpPr>
          <p:spPr>
            <a:xfrm>
              <a:off x="11738208" y="23788343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1" name="円/楕円 450"/>
            <p:cNvSpPr/>
            <p:nvPr/>
          </p:nvSpPr>
          <p:spPr>
            <a:xfrm>
              <a:off x="12161750" y="2423368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2" name="円/楕円 451"/>
            <p:cNvSpPr/>
            <p:nvPr/>
          </p:nvSpPr>
          <p:spPr>
            <a:xfrm>
              <a:off x="12792400" y="2415710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3" name="円/楕円 452"/>
            <p:cNvSpPr/>
            <p:nvPr/>
          </p:nvSpPr>
          <p:spPr>
            <a:xfrm>
              <a:off x="13423050" y="2415710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4" name="円/楕円 453"/>
            <p:cNvSpPr/>
            <p:nvPr/>
          </p:nvSpPr>
          <p:spPr>
            <a:xfrm>
              <a:off x="11747973" y="2486969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5" name="円/楕円 454"/>
            <p:cNvSpPr/>
            <p:nvPr/>
          </p:nvSpPr>
          <p:spPr>
            <a:xfrm>
              <a:off x="11378041" y="2440317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6" name="円/楕円 455"/>
            <p:cNvSpPr/>
            <p:nvPr/>
          </p:nvSpPr>
          <p:spPr>
            <a:xfrm>
              <a:off x="12487950" y="2473554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7" name="円/楕円 456"/>
            <p:cNvSpPr/>
            <p:nvPr/>
          </p:nvSpPr>
          <p:spPr>
            <a:xfrm>
              <a:off x="13113412" y="24668073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8" name="円/楕円 457"/>
            <p:cNvSpPr/>
            <p:nvPr/>
          </p:nvSpPr>
          <p:spPr>
            <a:xfrm>
              <a:off x="10595600" y="24668073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9" name="円/楕円 458"/>
            <p:cNvSpPr/>
            <p:nvPr/>
          </p:nvSpPr>
          <p:spPr>
            <a:xfrm>
              <a:off x="10958848" y="25170304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0" name="円/楕円 459"/>
            <p:cNvSpPr/>
            <p:nvPr/>
          </p:nvSpPr>
          <p:spPr>
            <a:xfrm>
              <a:off x="11451065" y="25334724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1" name="円/楕円 460"/>
            <p:cNvSpPr/>
            <p:nvPr/>
          </p:nvSpPr>
          <p:spPr>
            <a:xfrm>
              <a:off x="12182111" y="25133053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2" name="円/楕円 461"/>
            <p:cNvSpPr/>
            <p:nvPr/>
          </p:nvSpPr>
          <p:spPr>
            <a:xfrm>
              <a:off x="12831580" y="25133053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3" name="円/楕円 462"/>
            <p:cNvSpPr/>
            <p:nvPr/>
          </p:nvSpPr>
          <p:spPr>
            <a:xfrm>
              <a:off x="13200799" y="25493053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4" name="円/楕円 463"/>
            <p:cNvSpPr/>
            <p:nvPr/>
          </p:nvSpPr>
          <p:spPr>
            <a:xfrm>
              <a:off x="11061303" y="259884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5" name="円/楕円 464"/>
            <p:cNvSpPr/>
            <p:nvPr/>
          </p:nvSpPr>
          <p:spPr>
            <a:xfrm>
              <a:off x="11955377" y="2589767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6" name="円/楕円 465"/>
            <p:cNvSpPr/>
            <p:nvPr/>
          </p:nvSpPr>
          <p:spPr>
            <a:xfrm>
              <a:off x="12713678" y="2591341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7" name="円/楕円 466"/>
            <p:cNvSpPr/>
            <p:nvPr/>
          </p:nvSpPr>
          <p:spPr>
            <a:xfrm>
              <a:off x="13521310" y="2590495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8" name="円/楕円 467"/>
            <p:cNvSpPr/>
            <p:nvPr/>
          </p:nvSpPr>
          <p:spPr>
            <a:xfrm>
              <a:off x="10493131" y="258084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7" name="テキスト ボックス 116"/>
          <p:cNvSpPr txBox="1"/>
          <p:nvPr/>
        </p:nvSpPr>
        <p:spPr>
          <a:xfrm>
            <a:off x="15925746" y="31827006"/>
            <a:ext cx="574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この状態が実現する確率は</a:t>
            </a:r>
            <a:endParaRPr kumimoji="1" lang="en-US" altLang="ja-JP" sz="3600" dirty="0" smtClean="0">
              <a:latin typeface="Hiragino Sans W3" charset="-128"/>
              <a:ea typeface="Hiragino Sans W3" charset="-128"/>
              <a:cs typeface="Hiragino Sans W3" charset="-128"/>
            </a:endParaRPr>
          </a:p>
          <a:p>
            <a:r>
              <a:rPr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計算できなくても</a:t>
            </a:r>
            <a:r>
              <a:rPr lang="en-US" altLang="ja-JP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……</a:t>
            </a:r>
          </a:p>
        </p:txBody>
      </p:sp>
      <p:grpSp>
        <p:nvGrpSpPr>
          <p:cNvPr id="129" name="図形グループ 128"/>
          <p:cNvGrpSpPr/>
          <p:nvPr/>
        </p:nvGrpSpPr>
        <p:grpSpPr>
          <a:xfrm>
            <a:off x="22099372" y="29666457"/>
            <a:ext cx="8031439" cy="3360026"/>
            <a:chOff x="22431880" y="29666457"/>
            <a:chExt cx="8031439" cy="3360026"/>
          </a:xfrm>
        </p:grpSpPr>
        <p:grpSp>
          <p:nvGrpSpPr>
            <p:cNvPr id="116" name="図形グループ 115"/>
            <p:cNvGrpSpPr/>
            <p:nvPr/>
          </p:nvGrpSpPr>
          <p:grpSpPr>
            <a:xfrm>
              <a:off x="22987530" y="29666457"/>
              <a:ext cx="6574520" cy="1800000"/>
              <a:chOff x="19276497" y="29635917"/>
              <a:chExt cx="6574520" cy="1800000"/>
            </a:xfrm>
          </p:grpSpPr>
          <p:grpSp>
            <p:nvGrpSpPr>
              <p:cNvPr id="370" name="図形グループ 369"/>
              <p:cNvGrpSpPr/>
              <p:nvPr/>
            </p:nvGrpSpPr>
            <p:grpSpPr>
              <a:xfrm>
                <a:off x="19276497" y="29635917"/>
                <a:ext cx="1800000" cy="1800000"/>
                <a:chOff x="10418046" y="22786680"/>
                <a:chExt cx="3600000" cy="3600000"/>
              </a:xfrm>
            </p:grpSpPr>
            <p:sp>
              <p:nvSpPr>
                <p:cNvPr id="371" name="正方形/長方形 370"/>
                <p:cNvSpPr/>
                <p:nvPr/>
              </p:nvSpPr>
              <p:spPr>
                <a:xfrm>
                  <a:off x="10418046" y="22786680"/>
                  <a:ext cx="3600000" cy="3600000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2" name="円/楕円 371"/>
                <p:cNvSpPr/>
                <p:nvPr/>
              </p:nvSpPr>
              <p:spPr>
                <a:xfrm>
                  <a:off x="10618161" y="22861985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3" name="円/楕円 372"/>
                <p:cNvSpPr/>
                <p:nvPr/>
              </p:nvSpPr>
              <p:spPr>
                <a:xfrm>
                  <a:off x="11201961" y="23181161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4" name="円/楕円 373"/>
                <p:cNvSpPr/>
                <p:nvPr/>
              </p:nvSpPr>
              <p:spPr>
                <a:xfrm>
                  <a:off x="11654536" y="2296286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5" name="円/楕円 374"/>
                <p:cNvSpPr/>
                <p:nvPr/>
              </p:nvSpPr>
              <p:spPr>
                <a:xfrm>
                  <a:off x="13107243" y="22933377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6" name="円/楕円 375"/>
                <p:cNvSpPr/>
                <p:nvPr/>
              </p:nvSpPr>
              <p:spPr>
                <a:xfrm>
                  <a:off x="13489342" y="23128685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7" name="円/楕円 376"/>
                <p:cNvSpPr/>
                <p:nvPr/>
              </p:nvSpPr>
              <p:spPr>
                <a:xfrm>
                  <a:off x="11294536" y="23707241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8" name="円/楕円 377"/>
                <p:cNvSpPr/>
                <p:nvPr/>
              </p:nvSpPr>
              <p:spPr>
                <a:xfrm>
                  <a:off x="12379604" y="23745715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9" name="円/楕円 378"/>
                <p:cNvSpPr/>
                <p:nvPr/>
              </p:nvSpPr>
              <p:spPr>
                <a:xfrm>
                  <a:off x="12452967" y="23157804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0" name="円/楕円 379"/>
                <p:cNvSpPr/>
                <p:nvPr/>
              </p:nvSpPr>
              <p:spPr>
                <a:xfrm>
                  <a:off x="13114404" y="23691346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1" name="円/楕円 380"/>
                <p:cNvSpPr/>
                <p:nvPr/>
              </p:nvSpPr>
              <p:spPr>
                <a:xfrm>
                  <a:off x="10596592" y="23691346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2" name="円/楕円 381"/>
                <p:cNvSpPr/>
                <p:nvPr/>
              </p:nvSpPr>
              <p:spPr>
                <a:xfrm>
                  <a:off x="10900450" y="24157107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3" name="円/楕円 382"/>
                <p:cNvSpPr/>
                <p:nvPr/>
              </p:nvSpPr>
              <p:spPr>
                <a:xfrm>
                  <a:off x="11738208" y="23788343"/>
                  <a:ext cx="360000" cy="36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4" name="円/楕円 383"/>
                <p:cNvSpPr/>
                <p:nvPr/>
              </p:nvSpPr>
              <p:spPr>
                <a:xfrm>
                  <a:off x="12161750" y="2423368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5" name="円/楕円 384"/>
                <p:cNvSpPr/>
                <p:nvPr/>
              </p:nvSpPr>
              <p:spPr>
                <a:xfrm>
                  <a:off x="12792400" y="24157107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6" name="円/楕円 385"/>
                <p:cNvSpPr/>
                <p:nvPr/>
              </p:nvSpPr>
              <p:spPr>
                <a:xfrm>
                  <a:off x="13423050" y="24157107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7" name="円/楕円 386"/>
                <p:cNvSpPr/>
                <p:nvPr/>
              </p:nvSpPr>
              <p:spPr>
                <a:xfrm>
                  <a:off x="11747973" y="2486969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8" name="円/楕円 387"/>
                <p:cNvSpPr/>
                <p:nvPr/>
              </p:nvSpPr>
              <p:spPr>
                <a:xfrm>
                  <a:off x="11378041" y="24403177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9" name="円/楕円 388"/>
                <p:cNvSpPr/>
                <p:nvPr/>
              </p:nvSpPr>
              <p:spPr>
                <a:xfrm>
                  <a:off x="12487950" y="24735541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0" name="円/楕円 389"/>
                <p:cNvSpPr/>
                <p:nvPr/>
              </p:nvSpPr>
              <p:spPr>
                <a:xfrm>
                  <a:off x="13113412" y="24668073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1" name="円/楕円 390"/>
                <p:cNvSpPr/>
                <p:nvPr/>
              </p:nvSpPr>
              <p:spPr>
                <a:xfrm>
                  <a:off x="10595600" y="24668073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2" name="円/楕円 391"/>
                <p:cNvSpPr/>
                <p:nvPr/>
              </p:nvSpPr>
              <p:spPr>
                <a:xfrm>
                  <a:off x="10958848" y="25170304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3" name="円/楕円 392"/>
                <p:cNvSpPr/>
                <p:nvPr/>
              </p:nvSpPr>
              <p:spPr>
                <a:xfrm>
                  <a:off x="11451065" y="25334724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4" name="円/楕円 393"/>
                <p:cNvSpPr/>
                <p:nvPr/>
              </p:nvSpPr>
              <p:spPr>
                <a:xfrm>
                  <a:off x="12182111" y="25133053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5" name="円/楕円 394"/>
                <p:cNvSpPr/>
                <p:nvPr/>
              </p:nvSpPr>
              <p:spPr>
                <a:xfrm>
                  <a:off x="12831580" y="25133053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6" name="円/楕円 395"/>
                <p:cNvSpPr/>
                <p:nvPr/>
              </p:nvSpPr>
              <p:spPr>
                <a:xfrm>
                  <a:off x="13200799" y="25493053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7" name="円/楕円 396"/>
                <p:cNvSpPr/>
                <p:nvPr/>
              </p:nvSpPr>
              <p:spPr>
                <a:xfrm>
                  <a:off x="11061303" y="25988439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8" name="円/楕円 397"/>
                <p:cNvSpPr/>
                <p:nvPr/>
              </p:nvSpPr>
              <p:spPr>
                <a:xfrm>
                  <a:off x="11955377" y="25897677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9" name="円/楕円 398"/>
                <p:cNvSpPr/>
                <p:nvPr/>
              </p:nvSpPr>
              <p:spPr>
                <a:xfrm>
                  <a:off x="12713678" y="25913419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00" name="円/楕円 399"/>
                <p:cNvSpPr/>
                <p:nvPr/>
              </p:nvSpPr>
              <p:spPr>
                <a:xfrm>
                  <a:off x="13521310" y="2590495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01" name="円/楕円 400"/>
                <p:cNvSpPr/>
                <p:nvPr/>
              </p:nvSpPr>
              <p:spPr>
                <a:xfrm>
                  <a:off x="10493131" y="25808439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402" name="図形グループ 401"/>
              <p:cNvGrpSpPr/>
              <p:nvPr/>
            </p:nvGrpSpPr>
            <p:grpSpPr>
              <a:xfrm>
                <a:off x="24051017" y="29635917"/>
                <a:ext cx="1800000" cy="1800000"/>
                <a:chOff x="10418046" y="22786680"/>
                <a:chExt cx="3600000" cy="3600000"/>
              </a:xfrm>
            </p:grpSpPr>
            <p:sp>
              <p:nvSpPr>
                <p:cNvPr id="403" name="正方形/長方形 402"/>
                <p:cNvSpPr/>
                <p:nvPr/>
              </p:nvSpPr>
              <p:spPr>
                <a:xfrm>
                  <a:off x="10418046" y="22786680"/>
                  <a:ext cx="3600000" cy="3600000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04" name="円/楕円 403"/>
                <p:cNvSpPr/>
                <p:nvPr/>
              </p:nvSpPr>
              <p:spPr>
                <a:xfrm>
                  <a:off x="10618161" y="22861985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05" name="円/楕円 404"/>
                <p:cNvSpPr/>
                <p:nvPr/>
              </p:nvSpPr>
              <p:spPr>
                <a:xfrm>
                  <a:off x="11201961" y="23181161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06" name="円/楕円 405"/>
                <p:cNvSpPr/>
                <p:nvPr/>
              </p:nvSpPr>
              <p:spPr>
                <a:xfrm>
                  <a:off x="11654536" y="2296286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07" name="円/楕円 406"/>
                <p:cNvSpPr/>
                <p:nvPr/>
              </p:nvSpPr>
              <p:spPr>
                <a:xfrm>
                  <a:off x="13107243" y="22933377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08" name="円/楕円 407"/>
                <p:cNvSpPr/>
                <p:nvPr/>
              </p:nvSpPr>
              <p:spPr>
                <a:xfrm>
                  <a:off x="13489342" y="23128685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09" name="円/楕円 408"/>
                <p:cNvSpPr/>
                <p:nvPr/>
              </p:nvSpPr>
              <p:spPr>
                <a:xfrm>
                  <a:off x="11294536" y="23707241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0" name="円/楕円 409"/>
                <p:cNvSpPr/>
                <p:nvPr/>
              </p:nvSpPr>
              <p:spPr>
                <a:xfrm>
                  <a:off x="12379604" y="23745715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1" name="円/楕円 410"/>
                <p:cNvSpPr/>
                <p:nvPr/>
              </p:nvSpPr>
              <p:spPr>
                <a:xfrm>
                  <a:off x="12452967" y="23157804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2" name="円/楕円 411"/>
                <p:cNvSpPr/>
                <p:nvPr/>
              </p:nvSpPr>
              <p:spPr>
                <a:xfrm>
                  <a:off x="13114404" y="23691346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3" name="円/楕円 412"/>
                <p:cNvSpPr/>
                <p:nvPr/>
              </p:nvSpPr>
              <p:spPr>
                <a:xfrm>
                  <a:off x="10596592" y="23691346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4" name="円/楕円 413"/>
                <p:cNvSpPr/>
                <p:nvPr/>
              </p:nvSpPr>
              <p:spPr>
                <a:xfrm>
                  <a:off x="10900450" y="24157107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5" name="円/楕円 414"/>
                <p:cNvSpPr/>
                <p:nvPr/>
              </p:nvSpPr>
              <p:spPr>
                <a:xfrm>
                  <a:off x="11927974" y="23527242"/>
                  <a:ext cx="360000" cy="36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6" name="円/楕円 415"/>
                <p:cNvSpPr/>
                <p:nvPr/>
              </p:nvSpPr>
              <p:spPr>
                <a:xfrm>
                  <a:off x="12161750" y="2423368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7" name="円/楕円 416"/>
                <p:cNvSpPr/>
                <p:nvPr/>
              </p:nvSpPr>
              <p:spPr>
                <a:xfrm>
                  <a:off x="12792400" y="24157107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8" name="円/楕円 417"/>
                <p:cNvSpPr/>
                <p:nvPr/>
              </p:nvSpPr>
              <p:spPr>
                <a:xfrm>
                  <a:off x="13423050" y="24157107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9" name="円/楕円 418"/>
                <p:cNvSpPr/>
                <p:nvPr/>
              </p:nvSpPr>
              <p:spPr>
                <a:xfrm>
                  <a:off x="11747973" y="2486969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0" name="円/楕円 419"/>
                <p:cNvSpPr/>
                <p:nvPr/>
              </p:nvSpPr>
              <p:spPr>
                <a:xfrm>
                  <a:off x="11378041" y="24403177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1" name="円/楕円 420"/>
                <p:cNvSpPr/>
                <p:nvPr/>
              </p:nvSpPr>
              <p:spPr>
                <a:xfrm>
                  <a:off x="12487950" y="24735541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2" name="円/楕円 421"/>
                <p:cNvSpPr/>
                <p:nvPr/>
              </p:nvSpPr>
              <p:spPr>
                <a:xfrm>
                  <a:off x="13113412" y="24668073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3" name="円/楕円 422"/>
                <p:cNvSpPr/>
                <p:nvPr/>
              </p:nvSpPr>
              <p:spPr>
                <a:xfrm>
                  <a:off x="10595600" y="24668073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4" name="円/楕円 423"/>
                <p:cNvSpPr/>
                <p:nvPr/>
              </p:nvSpPr>
              <p:spPr>
                <a:xfrm>
                  <a:off x="10958848" y="25170304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5" name="円/楕円 424"/>
                <p:cNvSpPr/>
                <p:nvPr/>
              </p:nvSpPr>
              <p:spPr>
                <a:xfrm>
                  <a:off x="11451065" y="25334724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6" name="円/楕円 425"/>
                <p:cNvSpPr/>
                <p:nvPr/>
              </p:nvSpPr>
              <p:spPr>
                <a:xfrm>
                  <a:off x="12182111" y="25133053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7" name="円/楕円 426"/>
                <p:cNvSpPr/>
                <p:nvPr/>
              </p:nvSpPr>
              <p:spPr>
                <a:xfrm>
                  <a:off x="12831580" y="25133053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8" name="円/楕円 427"/>
                <p:cNvSpPr/>
                <p:nvPr/>
              </p:nvSpPr>
              <p:spPr>
                <a:xfrm>
                  <a:off x="13200799" y="25493053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9" name="円/楕円 428"/>
                <p:cNvSpPr/>
                <p:nvPr/>
              </p:nvSpPr>
              <p:spPr>
                <a:xfrm>
                  <a:off x="11061303" y="25988439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30" name="円/楕円 429"/>
                <p:cNvSpPr/>
                <p:nvPr/>
              </p:nvSpPr>
              <p:spPr>
                <a:xfrm>
                  <a:off x="11955377" y="25897677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31" name="円/楕円 430"/>
                <p:cNvSpPr/>
                <p:nvPr/>
              </p:nvSpPr>
              <p:spPr>
                <a:xfrm>
                  <a:off x="12713678" y="25913419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32" name="円/楕円 431"/>
                <p:cNvSpPr/>
                <p:nvPr/>
              </p:nvSpPr>
              <p:spPr>
                <a:xfrm>
                  <a:off x="13521310" y="2590495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33" name="円/楕円 432"/>
                <p:cNvSpPr/>
                <p:nvPr/>
              </p:nvSpPr>
              <p:spPr>
                <a:xfrm>
                  <a:off x="10493131" y="25808439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15" name="図形グループ 114"/>
              <p:cNvGrpSpPr/>
              <p:nvPr/>
            </p:nvGrpSpPr>
            <p:grpSpPr>
              <a:xfrm>
                <a:off x="21501046" y="29968823"/>
                <a:ext cx="2232533" cy="1120784"/>
                <a:chOff x="21501046" y="30001479"/>
                <a:chExt cx="2232533" cy="1120784"/>
              </a:xfrm>
            </p:grpSpPr>
            <p:sp>
              <p:nvSpPr>
                <p:cNvPr id="114" name="右矢印 113"/>
                <p:cNvSpPr/>
                <p:nvPr/>
              </p:nvSpPr>
              <p:spPr>
                <a:xfrm>
                  <a:off x="21553714" y="30001479"/>
                  <a:ext cx="2179865" cy="357871"/>
                </a:xfrm>
                <a:prstGeom prst="rightArrow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36" name="右矢印 435"/>
                <p:cNvSpPr/>
                <p:nvPr/>
              </p:nvSpPr>
              <p:spPr>
                <a:xfrm rot="10800000">
                  <a:off x="21501046" y="30764392"/>
                  <a:ext cx="2179865" cy="357871"/>
                </a:xfrm>
                <a:prstGeom prst="rightArrow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8" name="テキスト ボックス 117"/>
            <p:cNvSpPr txBox="1"/>
            <p:nvPr/>
          </p:nvSpPr>
          <p:spPr>
            <a:xfrm>
              <a:off x="22431880" y="31826154"/>
              <a:ext cx="803143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dirty="0">
                  <a:latin typeface="Hiragino Sans W3" charset="-128"/>
                  <a:ea typeface="Hiragino Sans W3" charset="-128"/>
                  <a:cs typeface="Hiragino Sans W3" charset="-128"/>
                </a:rPr>
                <a:t>2</a:t>
              </a:r>
              <a:r>
                <a:rPr kumimoji="1" lang="ja-JP" altLang="en-US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つの状態を用意して、その状態間を行き来する確率は計算できる！</a:t>
              </a:r>
              <a:endParaRPr kumimoji="1" lang="ja-JP" altLang="en-US" sz="3600" dirty="0">
                <a:latin typeface="Hiragino Sans W3" charset="-128"/>
                <a:ea typeface="Hiragino Sans W3" charset="-128"/>
                <a:cs typeface="Hiragino Sans W3" charset="-128"/>
              </a:endParaRPr>
            </a:p>
          </p:txBody>
        </p:sp>
      </p:grpSp>
      <p:grpSp>
        <p:nvGrpSpPr>
          <p:cNvPr id="119" name="図形グループ 118"/>
          <p:cNvGrpSpPr/>
          <p:nvPr/>
        </p:nvGrpSpPr>
        <p:grpSpPr>
          <a:xfrm>
            <a:off x="15604067" y="33699640"/>
            <a:ext cx="14309234" cy="1885042"/>
            <a:chOff x="15640475" y="35212116"/>
            <a:chExt cx="14309234" cy="1885042"/>
          </a:xfrm>
        </p:grpSpPr>
        <p:grpSp>
          <p:nvGrpSpPr>
            <p:cNvPr id="470" name="図形グループ 469"/>
            <p:cNvGrpSpPr/>
            <p:nvPr/>
          </p:nvGrpSpPr>
          <p:grpSpPr>
            <a:xfrm>
              <a:off x="15640475" y="35271732"/>
              <a:ext cx="1800000" cy="1800000"/>
              <a:chOff x="10418046" y="22786680"/>
              <a:chExt cx="3600000" cy="3600000"/>
            </a:xfrm>
          </p:grpSpPr>
          <p:sp>
            <p:nvSpPr>
              <p:cNvPr id="506" name="正方形/長方形 505"/>
              <p:cNvSpPr/>
              <p:nvPr/>
            </p:nvSpPr>
            <p:spPr>
              <a:xfrm>
                <a:off x="10418046" y="22786680"/>
                <a:ext cx="3600000" cy="360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7" name="円/楕円 506"/>
              <p:cNvSpPr/>
              <p:nvPr/>
            </p:nvSpPr>
            <p:spPr>
              <a:xfrm>
                <a:off x="10618161" y="2286198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8" name="円/楕円 507"/>
              <p:cNvSpPr/>
              <p:nvPr/>
            </p:nvSpPr>
            <p:spPr>
              <a:xfrm>
                <a:off x="11201961" y="2318116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9" name="円/楕円 508"/>
              <p:cNvSpPr/>
              <p:nvPr/>
            </p:nvSpPr>
            <p:spPr>
              <a:xfrm>
                <a:off x="11654536" y="2296286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0" name="円/楕円 509"/>
              <p:cNvSpPr/>
              <p:nvPr/>
            </p:nvSpPr>
            <p:spPr>
              <a:xfrm>
                <a:off x="13107243" y="2293337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1" name="円/楕円 510"/>
              <p:cNvSpPr/>
              <p:nvPr/>
            </p:nvSpPr>
            <p:spPr>
              <a:xfrm>
                <a:off x="13489342" y="2312868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2" name="円/楕円 511"/>
              <p:cNvSpPr/>
              <p:nvPr/>
            </p:nvSpPr>
            <p:spPr>
              <a:xfrm>
                <a:off x="11294536" y="2370724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3" name="円/楕円 512"/>
              <p:cNvSpPr/>
              <p:nvPr/>
            </p:nvSpPr>
            <p:spPr>
              <a:xfrm>
                <a:off x="12379604" y="2374571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4" name="円/楕円 513"/>
              <p:cNvSpPr/>
              <p:nvPr/>
            </p:nvSpPr>
            <p:spPr>
              <a:xfrm>
                <a:off x="12452967" y="23157804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5" name="円/楕円 514"/>
              <p:cNvSpPr/>
              <p:nvPr/>
            </p:nvSpPr>
            <p:spPr>
              <a:xfrm>
                <a:off x="13114404" y="2369134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6" name="円/楕円 515"/>
              <p:cNvSpPr/>
              <p:nvPr/>
            </p:nvSpPr>
            <p:spPr>
              <a:xfrm>
                <a:off x="10596592" y="2369134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7" name="円/楕円 516"/>
              <p:cNvSpPr/>
              <p:nvPr/>
            </p:nvSpPr>
            <p:spPr>
              <a:xfrm>
                <a:off x="10900450" y="2415710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8" name="円/楕円 517"/>
              <p:cNvSpPr/>
              <p:nvPr/>
            </p:nvSpPr>
            <p:spPr>
              <a:xfrm>
                <a:off x="11738208" y="23788343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9" name="円/楕円 518"/>
              <p:cNvSpPr/>
              <p:nvPr/>
            </p:nvSpPr>
            <p:spPr>
              <a:xfrm>
                <a:off x="12161750" y="2423368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0" name="円/楕円 519"/>
              <p:cNvSpPr/>
              <p:nvPr/>
            </p:nvSpPr>
            <p:spPr>
              <a:xfrm>
                <a:off x="12792400" y="2415710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1" name="円/楕円 520"/>
              <p:cNvSpPr/>
              <p:nvPr/>
            </p:nvSpPr>
            <p:spPr>
              <a:xfrm>
                <a:off x="13423050" y="2415710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2" name="円/楕円 521"/>
              <p:cNvSpPr/>
              <p:nvPr/>
            </p:nvSpPr>
            <p:spPr>
              <a:xfrm>
                <a:off x="11747973" y="2486969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3" name="円/楕円 522"/>
              <p:cNvSpPr/>
              <p:nvPr/>
            </p:nvSpPr>
            <p:spPr>
              <a:xfrm>
                <a:off x="11378041" y="2440317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4" name="円/楕円 523"/>
              <p:cNvSpPr/>
              <p:nvPr/>
            </p:nvSpPr>
            <p:spPr>
              <a:xfrm>
                <a:off x="12487950" y="2473554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5" name="円/楕円 524"/>
              <p:cNvSpPr/>
              <p:nvPr/>
            </p:nvSpPr>
            <p:spPr>
              <a:xfrm>
                <a:off x="13113412" y="2466807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6" name="円/楕円 525"/>
              <p:cNvSpPr/>
              <p:nvPr/>
            </p:nvSpPr>
            <p:spPr>
              <a:xfrm>
                <a:off x="10595600" y="2466807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7" name="円/楕円 526"/>
              <p:cNvSpPr/>
              <p:nvPr/>
            </p:nvSpPr>
            <p:spPr>
              <a:xfrm>
                <a:off x="10958848" y="25170304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8" name="円/楕円 527"/>
              <p:cNvSpPr/>
              <p:nvPr/>
            </p:nvSpPr>
            <p:spPr>
              <a:xfrm>
                <a:off x="11451065" y="25334724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9" name="円/楕円 528"/>
              <p:cNvSpPr/>
              <p:nvPr/>
            </p:nvSpPr>
            <p:spPr>
              <a:xfrm>
                <a:off x="12182111" y="2513305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0" name="円/楕円 529"/>
              <p:cNvSpPr/>
              <p:nvPr/>
            </p:nvSpPr>
            <p:spPr>
              <a:xfrm>
                <a:off x="12831580" y="2513305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1" name="円/楕円 530"/>
              <p:cNvSpPr/>
              <p:nvPr/>
            </p:nvSpPr>
            <p:spPr>
              <a:xfrm>
                <a:off x="13200799" y="2549305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2" name="円/楕円 531"/>
              <p:cNvSpPr/>
              <p:nvPr/>
            </p:nvSpPr>
            <p:spPr>
              <a:xfrm>
                <a:off x="11061303" y="25988439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3" name="円/楕円 532"/>
              <p:cNvSpPr/>
              <p:nvPr/>
            </p:nvSpPr>
            <p:spPr>
              <a:xfrm>
                <a:off x="11955377" y="2589767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4" name="円/楕円 533"/>
              <p:cNvSpPr/>
              <p:nvPr/>
            </p:nvSpPr>
            <p:spPr>
              <a:xfrm>
                <a:off x="12713678" y="25913419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5" name="円/楕円 534"/>
              <p:cNvSpPr/>
              <p:nvPr/>
            </p:nvSpPr>
            <p:spPr>
              <a:xfrm>
                <a:off x="13521310" y="2590495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6" name="円/楕円 535"/>
              <p:cNvSpPr/>
              <p:nvPr/>
            </p:nvSpPr>
            <p:spPr>
              <a:xfrm>
                <a:off x="10493131" y="25808439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71" name="図形グループ 470"/>
            <p:cNvGrpSpPr/>
            <p:nvPr/>
          </p:nvGrpSpPr>
          <p:grpSpPr>
            <a:xfrm>
              <a:off x="18765105" y="35254092"/>
              <a:ext cx="1800000" cy="1800000"/>
              <a:chOff x="10418046" y="22786680"/>
              <a:chExt cx="3600000" cy="3600000"/>
            </a:xfrm>
          </p:grpSpPr>
          <p:sp>
            <p:nvSpPr>
              <p:cNvPr id="475" name="正方形/長方形 474"/>
              <p:cNvSpPr/>
              <p:nvPr/>
            </p:nvSpPr>
            <p:spPr>
              <a:xfrm>
                <a:off x="10418046" y="22786680"/>
                <a:ext cx="3600000" cy="360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6" name="円/楕円 475"/>
              <p:cNvSpPr/>
              <p:nvPr/>
            </p:nvSpPr>
            <p:spPr>
              <a:xfrm>
                <a:off x="10618161" y="2286198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7" name="円/楕円 476"/>
              <p:cNvSpPr/>
              <p:nvPr/>
            </p:nvSpPr>
            <p:spPr>
              <a:xfrm>
                <a:off x="11201961" y="2318116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8" name="円/楕円 477"/>
              <p:cNvSpPr/>
              <p:nvPr/>
            </p:nvSpPr>
            <p:spPr>
              <a:xfrm>
                <a:off x="11654536" y="2296286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9" name="円/楕円 478"/>
              <p:cNvSpPr/>
              <p:nvPr/>
            </p:nvSpPr>
            <p:spPr>
              <a:xfrm>
                <a:off x="13107243" y="2293337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0" name="円/楕円 479"/>
              <p:cNvSpPr/>
              <p:nvPr/>
            </p:nvSpPr>
            <p:spPr>
              <a:xfrm>
                <a:off x="13489342" y="2312868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1" name="円/楕円 480"/>
              <p:cNvSpPr/>
              <p:nvPr/>
            </p:nvSpPr>
            <p:spPr>
              <a:xfrm>
                <a:off x="11294536" y="2370724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2" name="円/楕円 481"/>
              <p:cNvSpPr/>
              <p:nvPr/>
            </p:nvSpPr>
            <p:spPr>
              <a:xfrm>
                <a:off x="12379604" y="2374571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3" name="円/楕円 482"/>
              <p:cNvSpPr/>
              <p:nvPr/>
            </p:nvSpPr>
            <p:spPr>
              <a:xfrm>
                <a:off x="12452967" y="23157804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4" name="円/楕円 483"/>
              <p:cNvSpPr/>
              <p:nvPr/>
            </p:nvSpPr>
            <p:spPr>
              <a:xfrm>
                <a:off x="13114404" y="2369134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5" name="円/楕円 484"/>
              <p:cNvSpPr/>
              <p:nvPr/>
            </p:nvSpPr>
            <p:spPr>
              <a:xfrm>
                <a:off x="10596592" y="2369134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6" name="円/楕円 485"/>
              <p:cNvSpPr/>
              <p:nvPr/>
            </p:nvSpPr>
            <p:spPr>
              <a:xfrm>
                <a:off x="10900450" y="2415710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7" name="円/楕円 486"/>
              <p:cNvSpPr/>
              <p:nvPr/>
            </p:nvSpPr>
            <p:spPr>
              <a:xfrm>
                <a:off x="11927974" y="23527242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8" name="円/楕円 487"/>
              <p:cNvSpPr/>
              <p:nvPr/>
            </p:nvSpPr>
            <p:spPr>
              <a:xfrm>
                <a:off x="12161750" y="2423368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9" name="円/楕円 488"/>
              <p:cNvSpPr/>
              <p:nvPr/>
            </p:nvSpPr>
            <p:spPr>
              <a:xfrm>
                <a:off x="12792400" y="2415710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0" name="円/楕円 489"/>
              <p:cNvSpPr/>
              <p:nvPr/>
            </p:nvSpPr>
            <p:spPr>
              <a:xfrm>
                <a:off x="13423050" y="2415710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1" name="円/楕円 490"/>
              <p:cNvSpPr/>
              <p:nvPr/>
            </p:nvSpPr>
            <p:spPr>
              <a:xfrm>
                <a:off x="11747973" y="2486969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2" name="円/楕円 491"/>
              <p:cNvSpPr/>
              <p:nvPr/>
            </p:nvSpPr>
            <p:spPr>
              <a:xfrm>
                <a:off x="11378041" y="2440317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3" name="円/楕円 492"/>
              <p:cNvSpPr/>
              <p:nvPr/>
            </p:nvSpPr>
            <p:spPr>
              <a:xfrm>
                <a:off x="12487950" y="2473554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4" name="円/楕円 493"/>
              <p:cNvSpPr/>
              <p:nvPr/>
            </p:nvSpPr>
            <p:spPr>
              <a:xfrm>
                <a:off x="13113412" y="2466807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5" name="円/楕円 494"/>
              <p:cNvSpPr/>
              <p:nvPr/>
            </p:nvSpPr>
            <p:spPr>
              <a:xfrm>
                <a:off x="10595600" y="2466807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6" name="円/楕円 495"/>
              <p:cNvSpPr/>
              <p:nvPr/>
            </p:nvSpPr>
            <p:spPr>
              <a:xfrm>
                <a:off x="10958848" y="25170304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7" name="円/楕円 496"/>
              <p:cNvSpPr/>
              <p:nvPr/>
            </p:nvSpPr>
            <p:spPr>
              <a:xfrm>
                <a:off x="11451065" y="25334724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8" name="円/楕円 497"/>
              <p:cNvSpPr/>
              <p:nvPr/>
            </p:nvSpPr>
            <p:spPr>
              <a:xfrm>
                <a:off x="12182111" y="2513305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9" name="円/楕円 498"/>
              <p:cNvSpPr/>
              <p:nvPr/>
            </p:nvSpPr>
            <p:spPr>
              <a:xfrm>
                <a:off x="12831580" y="2513305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0" name="円/楕円 499"/>
              <p:cNvSpPr/>
              <p:nvPr/>
            </p:nvSpPr>
            <p:spPr>
              <a:xfrm>
                <a:off x="13200799" y="2549305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1" name="円/楕円 500"/>
              <p:cNvSpPr/>
              <p:nvPr/>
            </p:nvSpPr>
            <p:spPr>
              <a:xfrm>
                <a:off x="11061303" y="25988439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2" name="円/楕円 501"/>
              <p:cNvSpPr/>
              <p:nvPr/>
            </p:nvSpPr>
            <p:spPr>
              <a:xfrm>
                <a:off x="11955377" y="2589767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3" name="円/楕円 502"/>
              <p:cNvSpPr/>
              <p:nvPr/>
            </p:nvSpPr>
            <p:spPr>
              <a:xfrm>
                <a:off x="12713678" y="25913419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4" name="円/楕円 503"/>
              <p:cNvSpPr/>
              <p:nvPr/>
            </p:nvSpPr>
            <p:spPr>
              <a:xfrm>
                <a:off x="13521310" y="2590495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5" name="円/楕円 504"/>
              <p:cNvSpPr/>
              <p:nvPr/>
            </p:nvSpPr>
            <p:spPr>
              <a:xfrm>
                <a:off x="10493131" y="25808439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73" name="右矢印 472"/>
            <p:cNvSpPr/>
            <p:nvPr/>
          </p:nvSpPr>
          <p:spPr>
            <a:xfrm>
              <a:off x="17595140" y="36049970"/>
              <a:ext cx="1016527" cy="356640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7" name="図形グループ 536"/>
            <p:cNvGrpSpPr/>
            <p:nvPr/>
          </p:nvGrpSpPr>
          <p:grpSpPr>
            <a:xfrm>
              <a:off x="21894461" y="35297158"/>
              <a:ext cx="1800000" cy="1800000"/>
              <a:chOff x="10418046" y="22786680"/>
              <a:chExt cx="3600000" cy="3600000"/>
            </a:xfrm>
          </p:grpSpPr>
          <p:sp>
            <p:nvSpPr>
              <p:cNvPr id="538" name="正方形/長方形 537"/>
              <p:cNvSpPr/>
              <p:nvPr/>
            </p:nvSpPr>
            <p:spPr>
              <a:xfrm>
                <a:off x="10418046" y="22786680"/>
                <a:ext cx="3600000" cy="360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9" name="円/楕円 538"/>
              <p:cNvSpPr/>
              <p:nvPr/>
            </p:nvSpPr>
            <p:spPr>
              <a:xfrm>
                <a:off x="10618161" y="2286198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0" name="円/楕円 539"/>
              <p:cNvSpPr/>
              <p:nvPr/>
            </p:nvSpPr>
            <p:spPr>
              <a:xfrm>
                <a:off x="11201961" y="2318116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1" name="円/楕円 540"/>
              <p:cNvSpPr/>
              <p:nvPr/>
            </p:nvSpPr>
            <p:spPr>
              <a:xfrm>
                <a:off x="11654536" y="2296286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2" name="円/楕円 541"/>
              <p:cNvSpPr/>
              <p:nvPr/>
            </p:nvSpPr>
            <p:spPr>
              <a:xfrm>
                <a:off x="13107243" y="2293337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3" name="円/楕円 542"/>
              <p:cNvSpPr/>
              <p:nvPr/>
            </p:nvSpPr>
            <p:spPr>
              <a:xfrm>
                <a:off x="13489342" y="2312868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4" name="円/楕円 543"/>
              <p:cNvSpPr/>
              <p:nvPr/>
            </p:nvSpPr>
            <p:spPr>
              <a:xfrm>
                <a:off x="11294536" y="2370724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5" name="円/楕円 544"/>
              <p:cNvSpPr/>
              <p:nvPr/>
            </p:nvSpPr>
            <p:spPr>
              <a:xfrm>
                <a:off x="12379604" y="2374571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6" name="円/楕円 545"/>
              <p:cNvSpPr/>
              <p:nvPr/>
            </p:nvSpPr>
            <p:spPr>
              <a:xfrm>
                <a:off x="12452967" y="23157804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7" name="円/楕円 546"/>
              <p:cNvSpPr/>
              <p:nvPr/>
            </p:nvSpPr>
            <p:spPr>
              <a:xfrm>
                <a:off x="13114404" y="2369134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8" name="円/楕円 547"/>
              <p:cNvSpPr/>
              <p:nvPr/>
            </p:nvSpPr>
            <p:spPr>
              <a:xfrm>
                <a:off x="10596592" y="2369134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9" name="円/楕円 548"/>
              <p:cNvSpPr/>
              <p:nvPr/>
            </p:nvSpPr>
            <p:spPr>
              <a:xfrm>
                <a:off x="10900450" y="2415710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0" name="円/楕円 549"/>
              <p:cNvSpPr/>
              <p:nvPr/>
            </p:nvSpPr>
            <p:spPr>
              <a:xfrm>
                <a:off x="11927974" y="23527242"/>
                <a:ext cx="360000" cy="3600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1" name="円/楕円 550"/>
              <p:cNvSpPr/>
              <p:nvPr/>
            </p:nvSpPr>
            <p:spPr>
              <a:xfrm>
                <a:off x="12161750" y="2423368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2" name="円/楕円 551"/>
              <p:cNvSpPr/>
              <p:nvPr/>
            </p:nvSpPr>
            <p:spPr>
              <a:xfrm>
                <a:off x="12792400" y="2415710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3" name="円/楕円 552"/>
              <p:cNvSpPr/>
              <p:nvPr/>
            </p:nvSpPr>
            <p:spPr>
              <a:xfrm>
                <a:off x="13423050" y="2415710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4" name="円/楕円 553"/>
              <p:cNvSpPr/>
              <p:nvPr/>
            </p:nvSpPr>
            <p:spPr>
              <a:xfrm>
                <a:off x="11747973" y="2486969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5" name="円/楕円 554"/>
              <p:cNvSpPr/>
              <p:nvPr/>
            </p:nvSpPr>
            <p:spPr>
              <a:xfrm>
                <a:off x="11378041" y="2440317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6" name="円/楕円 555"/>
              <p:cNvSpPr/>
              <p:nvPr/>
            </p:nvSpPr>
            <p:spPr>
              <a:xfrm>
                <a:off x="12487950" y="2473554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7" name="円/楕円 556"/>
              <p:cNvSpPr/>
              <p:nvPr/>
            </p:nvSpPr>
            <p:spPr>
              <a:xfrm>
                <a:off x="13113412" y="2466807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8" name="円/楕円 557"/>
              <p:cNvSpPr/>
              <p:nvPr/>
            </p:nvSpPr>
            <p:spPr>
              <a:xfrm>
                <a:off x="10595600" y="24668073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9" name="円/楕円 558"/>
              <p:cNvSpPr/>
              <p:nvPr/>
            </p:nvSpPr>
            <p:spPr>
              <a:xfrm>
                <a:off x="10958848" y="25170304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0" name="円/楕円 559"/>
              <p:cNvSpPr/>
              <p:nvPr/>
            </p:nvSpPr>
            <p:spPr>
              <a:xfrm>
                <a:off x="11400266" y="25563324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1" name="円/楕円 560"/>
              <p:cNvSpPr/>
              <p:nvPr/>
            </p:nvSpPr>
            <p:spPr>
              <a:xfrm>
                <a:off x="12182111" y="2513305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2" name="円/楕円 561"/>
              <p:cNvSpPr/>
              <p:nvPr/>
            </p:nvSpPr>
            <p:spPr>
              <a:xfrm>
                <a:off x="12831580" y="2513305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3" name="円/楕円 562"/>
              <p:cNvSpPr/>
              <p:nvPr/>
            </p:nvSpPr>
            <p:spPr>
              <a:xfrm>
                <a:off x="13200799" y="2549305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4" name="円/楕円 563"/>
              <p:cNvSpPr/>
              <p:nvPr/>
            </p:nvSpPr>
            <p:spPr>
              <a:xfrm>
                <a:off x="11061303" y="25988439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5" name="円/楕円 564"/>
              <p:cNvSpPr/>
              <p:nvPr/>
            </p:nvSpPr>
            <p:spPr>
              <a:xfrm>
                <a:off x="11955377" y="2589767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6" name="円/楕円 565"/>
              <p:cNvSpPr/>
              <p:nvPr/>
            </p:nvSpPr>
            <p:spPr>
              <a:xfrm>
                <a:off x="12713678" y="25913419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7" name="円/楕円 566"/>
              <p:cNvSpPr/>
              <p:nvPr/>
            </p:nvSpPr>
            <p:spPr>
              <a:xfrm>
                <a:off x="13521310" y="2590495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8" name="円/楕円 567"/>
              <p:cNvSpPr/>
              <p:nvPr/>
            </p:nvSpPr>
            <p:spPr>
              <a:xfrm>
                <a:off x="10493131" y="25808439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69" name="図形グループ 568"/>
            <p:cNvGrpSpPr/>
            <p:nvPr/>
          </p:nvGrpSpPr>
          <p:grpSpPr>
            <a:xfrm>
              <a:off x="25018958" y="35255019"/>
              <a:ext cx="1800000" cy="1800000"/>
              <a:chOff x="10418046" y="22786680"/>
              <a:chExt cx="3600000" cy="3600000"/>
            </a:xfrm>
          </p:grpSpPr>
          <p:sp>
            <p:nvSpPr>
              <p:cNvPr id="570" name="正方形/長方形 569"/>
              <p:cNvSpPr/>
              <p:nvPr/>
            </p:nvSpPr>
            <p:spPr>
              <a:xfrm>
                <a:off x="10418046" y="22786680"/>
                <a:ext cx="3600000" cy="360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1" name="円/楕円 570"/>
              <p:cNvSpPr/>
              <p:nvPr/>
            </p:nvSpPr>
            <p:spPr>
              <a:xfrm>
                <a:off x="10618161" y="2286198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2" name="円/楕円 571"/>
              <p:cNvSpPr/>
              <p:nvPr/>
            </p:nvSpPr>
            <p:spPr>
              <a:xfrm>
                <a:off x="11201961" y="2318116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3" name="円/楕円 572"/>
              <p:cNvSpPr/>
              <p:nvPr/>
            </p:nvSpPr>
            <p:spPr>
              <a:xfrm>
                <a:off x="11654536" y="2296286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4" name="円/楕円 573"/>
              <p:cNvSpPr/>
              <p:nvPr/>
            </p:nvSpPr>
            <p:spPr>
              <a:xfrm>
                <a:off x="13107243" y="2293337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5" name="円/楕円 574"/>
              <p:cNvSpPr/>
              <p:nvPr/>
            </p:nvSpPr>
            <p:spPr>
              <a:xfrm>
                <a:off x="13489342" y="2312868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6" name="円/楕円 575"/>
              <p:cNvSpPr/>
              <p:nvPr/>
            </p:nvSpPr>
            <p:spPr>
              <a:xfrm>
                <a:off x="11294536" y="2370724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7" name="円/楕円 576"/>
              <p:cNvSpPr/>
              <p:nvPr/>
            </p:nvSpPr>
            <p:spPr>
              <a:xfrm>
                <a:off x="12379604" y="2374571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8" name="円/楕円 577"/>
              <p:cNvSpPr/>
              <p:nvPr/>
            </p:nvSpPr>
            <p:spPr>
              <a:xfrm>
                <a:off x="12452967" y="23157804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9" name="円/楕円 578"/>
              <p:cNvSpPr/>
              <p:nvPr/>
            </p:nvSpPr>
            <p:spPr>
              <a:xfrm>
                <a:off x="13114404" y="2369134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0" name="円/楕円 579"/>
              <p:cNvSpPr/>
              <p:nvPr/>
            </p:nvSpPr>
            <p:spPr>
              <a:xfrm>
                <a:off x="10596592" y="23691346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1" name="円/楕円 580"/>
              <p:cNvSpPr/>
              <p:nvPr/>
            </p:nvSpPr>
            <p:spPr>
              <a:xfrm>
                <a:off x="10900450" y="2415710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2" name="円/楕円 581"/>
              <p:cNvSpPr/>
              <p:nvPr/>
            </p:nvSpPr>
            <p:spPr>
              <a:xfrm>
                <a:off x="11927974" y="23527242"/>
                <a:ext cx="360000" cy="3600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3" name="円/楕円 582"/>
              <p:cNvSpPr/>
              <p:nvPr/>
            </p:nvSpPr>
            <p:spPr>
              <a:xfrm>
                <a:off x="12161750" y="2423368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4" name="円/楕円 583"/>
              <p:cNvSpPr/>
              <p:nvPr/>
            </p:nvSpPr>
            <p:spPr>
              <a:xfrm>
                <a:off x="12792400" y="2415710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5" name="円/楕円 584"/>
              <p:cNvSpPr/>
              <p:nvPr/>
            </p:nvSpPr>
            <p:spPr>
              <a:xfrm>
                <a:off x="13423050" y="2415710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6" name="円/楕円 585"/>
              <p:cNvSpPr/>
              <p:nvPr/>
            </p:nvSpPr>
            <p:spPr>
              <a:xfrm>
                <a:off x="11747973" y="2486969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7" name="円/楕円 586"/>
              <p:cNvSpPr/>
              <p:nvPr/>
            </p:nvSpPr>
            <p:spPr>
              <a:xfrm>
                <a:off x="11378041" y="2440317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8" name="円/楕円 587"/>
              <p:cNvSpPr/>
              <p:nvPr/>
            </p:nvSpPr>
            <p:spPr>
              <a:xfrm>
                <a:off x="12487950" y="2473554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9" name="円/楕円 588"/>
              <p:cNvSpPr/>
              <p:nvPr/>
            </p:nvSpPr>
            <p:spPr>
              <a:xfrm>
                <a:off x="13113412" y="2466807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0" name="円/楕円 589"/>
              <p:cNvSpPr/>
              <p:nvPr/>
            </p:nvSpPr>
            <p:spPr>
              <a:xfrm>
                <a:off x="10595600" y="24439474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1" name="円/楕円 590"/>
              <p:cNvSpPr/>
              <p:nvPr/>
            </p:nvSpPr>
            <p:spPr>
              <a:xfrm>
                <a:off x="10958848" y="25170304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2" name="円/楕円 591"/>
              <p:cNvSpPr/>
              <p:nvPr/>
            </p:nvSpPr>
            <p:spPr>
              <a:xfrm>
                <a:off x="11425666" y="25639524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3" name="円/楕円 592"/>
              <p:cNvSpPr/>
              <p:nvPr/>
            </p:nvSpPr>
            <p:spPr>
              <a:xfrm>
                <a:off x="12182111" y="2513305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4" name="円/楕円 593"/>
              <p:cNvSpPr/>
              <p:nvPr/>
            </p:nvSpPr>
            <p:spPr>
              <a:xfrm>
                <a:off x="12831580" y="2513305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5" name="円/楕円 594"/>
              <p:cNvSpPr/>
              <p:nvPr/>
            </p:nvSpPr>
            <p:spPr>
              <a:xfrm>
                <a:off x="13200799" y="2549305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6" name="円/楕円 595"/>
              <p:cNvSpPr/>
              <p:nvPr/>
            </p:nvSpPr>
            <p:spPr>
              <a:xfrm>
                <a:off x="11061303" y="25988439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7" name="円/楕円 596"/>
              <p:cNvSpPr/>
              <p:nvPr/>
            </p:nvSpPr>
            <p:spPr>
              <a:xfrm>
                <a:off x="11955377" y="2589767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8" name="円/楕円 597"/>
              <p:cNvSpPr/>
              <p:nvPr/>
            </p:nvSpPr>
            <p:spPr>
              <a:xfrm>
                <a:off x="12713678" y="25913419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9" name="円/楕円 598"/>
              <p:cNvSpPr/>
              <p:nvPr/>
            </p:nvSpPr>
            <p:spPr>
              <a:xfrm>
                <a:off x="13521310" y="2590495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0" name="円/楕円 599"/>
              <p:cNvSpPr/>
              <p:nvPr/>
            </p:nvSpPr>
            <p:spPr>
              <a:xfrm>
                <a:off x="10493131" y="25808439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01" name="図形グループ 600"/>
            <p:cNvGrpSpPr/>
            <p:nvPr/>
          </p:nvGrpSpPr>
          <p:grpSpPr>
            <a:xfrm>
              <a:off x="28149709" y="35212116"/>
              <a:ext cx="1800000" cy="1800000"/>
              <a:chOff x="10418046" y="22786680"/>
              <a:chExt cx="3600000" cy="3600000"/>
            </a:xfrm>
          </p:grpSpPr>
          <p:sp>
            <p:nvSpPr>
              <p:cNvPr id="602" name="正方形/長方形 601"/>
              <p:cNvSpPr/>
              <p:nvPr/>
            </p:nvSpPr>
            <p:spPr>
              <a:xfrm>
                <a:off x="10418046" y="22786680"/>
                <a:ext cx="3600000" cy="360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3" name="円/楕円 602"/>
              <p:cNvSpPr/>
              <p:nvPr/>
            </p:nvSpPr>
            <p:spPr>
              <a:xfrm>
                <a:off x="10618161" y="2286198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4" name="円/楕円 603"/>
              <p:cNvSpPr/>
              <p:nvPr/>
            </p:nvSpPr>
            <p:spPr>
              <a:xfrm>
                <a:off x="11201961" y="2318116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5" name="円/楕円 604"/>
              <p:cNvSpPr/>
              <p:nvPr/>
            </p:nvSpPr>
            <p:spPr>
              <a:xfrm>
                <a:off x="11654536" y="2296286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6" name="円/楕円 605"/>
              <p:cNvSpPr/>
              <p:nvPr/>
            </p:nvSpPr>
            <p:spPr>
              <a:xfrm>
                <a:off x="13107243" y="2293337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7" name="円/楕円 606"/>
              <p:cNvSpPr/>
              <p:nvPr/>
            </p:nvSpPr>
            <p:spPr>
              <a:xfrm>
                <a:off x="13489342" y="2312868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8" name="円/楕円 607"/>
              <p:cNvSpPr/>
              <p:nvPr/>
            </p:nvSpPr>
            <p:spPr>
              <a:xfrm>
                <a:off x="11294536" y="2370724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9" name="円/楕円 608"/>
              <p:cNvSpPr/>
              <p:nvPr/>
            </p:nvSpPr>
            <p:spPr>
              <a:xfrm>
                <a:off x="12379604" y="2374571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0" name="円/楕円 609"/>
              <p:cNvSpPr/>
              <p:nvPr/>
            </p:nvSpPr>
            <p:spPr>
              <a:xfrm>
                <a:off x="12452967" y="23157804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1" name="円/楕円 610"/>
              <p:cNvSpPr/>
              <p:nvPr/>
            </p:nvSpPr>
            <p:spPr>
              <a:xfrm>
                <a:off x="13114404" y="2369134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2" name="円/楕円 611"/>
              <p:cNvSpPr/>
              <p:nvPr/>
            </p:nvSpPr>
            <p:spPr>
              <a:xfrm>
                <a:off x="10723592" y="23361146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3" name="円/楕円 612"/>
              <p:cNvSpPr/>
              <p:nvPr/>
            </p:nvSpPr>
            <p:spPr>
              <a:xfrm>
                <a:off x="10900450" y="2415710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4" name="円/楕円 613"/>
              <p:cNvSpPr/>
              <p:nvPr/>
            </p:nvSpPr>
            <p:spPr>
              <a:xfrm>
                <a:off x="11927974" y="23527242"/>
                <a:ext cx="360000" cy="3600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5" name="円/楕円 614"/>
              <p:cNvSpPr/>
              <p:nvPr/>
            </p:nvSpPr>
            <p:spPr>
              <a:xfrm>
                <a:off x="12161750" y="2423368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6" name="円/楕円 615"/>
              <p:cNvSpPr/>
              <p:nvPr/>
            </p:nvSpPr>
            <p:spPr>
              <a:xfrm>
                <a:off x="12792400" y="2415710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7" name="円/楕円 616"/>
              <p:cNvSpPr/>
              <p:nvPr/>
            </p:nvSpPr>
            <p:spPr>
              <a:xfrm>
                <a:off x="13423050" y="2415710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8" name="円/楕円 617"/>
              <p:cNvSpPr/>
              <p:nvPr/>
            </p:nvSpPr>
            <p:spPr>
              <a:xfrm>
                <a:off x="11747973" y="2486969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9" name="円/楕円 618"/>
              <p:cNvSpPr/>
              <p:nvPr/>
            </p:nvSpPr>
            <p:spPr>
              <a:xfrm>
                <a:off x="11378041" y="2440317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0" name="円/楕円 619"/>
              <p:cNvSpPr/>
              <p:nvPr/>
            </p:nvSpPr>
            <p:spPr>
              <a:xfrm>
                <a:off x="12487950" y="2473554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1" name="円/楕円 620"/>
              <p:cNvSpPr/>
              <p:nvPr/>
            </p:nvSpPr>
            <p:spPr>
              <a:xfrm>
                <a:off x="13113412" y="2466807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2" name="円/楕円 621"/>
              <p:cNvSpPr/>
              <p:nvPr/>
            </p:nvSpPr>
            <p:spPr>
              <a:xfrm>
                <a:off x="10595600" y="24464874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3" name="円/楕円 622"/>
              <p:cNvSpPr/>
              <p:nvPr/>
            </p:nvSpPr>
            <p:spPr>
              <a:xfrm>
                <a:off x="10958848" y="25170304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4" name="円/楕円 623"/>
              <p:cNvSpPr/>
              <p:nvPr/>
            </p:nvSpPr>
            <p:spPr>
              <a:xfrm>
                <a:off x="11425666" y="25614124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5" name="円/楕円 624"/>
              <p:cNvSpPr/>
              <p:nvPr/>
            </p:nvSpPr>
            <p:spPr>
              <a:xfrm>
                <a:off x="12182111" y="2513305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6" name="円/楕円 625"/>
              <p:cNvSpPr/>
              <p:nvPr/>
            </p:nvSpPr>
            <p:spPr>
              <a:xfrm>
                <a:off x="12831580" y="2513305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7" name="円/楕円 626"/>
              <p:cNvSpPr/>
              <p:nvPr/>
            </p:nvSpPr>
            <p:spPr>
              <a:xfrm>
                <a:off x="13200799" y="2549305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8" name="円/楕円 627"/>
              <p:cNvSpPr/>
              <p:nvPr/>
            </p:nvSpPr>
            <p:spPr>
              <a:xfrm>
                <a:off x="11061303" y="25988439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9" name="円/楕円 628"/>
              <p:cNvSpPr/>
              <p:nvPr/>
            </p:nvSpPr>
            <p:spPr>
              <a:xfrm>
                <a:off x="11955377" y="2589767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0" name="円/楕円 629"/>
              <p:cNvSpPr/>
              <p:nvPr/>
            </p:nvSpPr>
            <p:spPr>
              <a:xfrm>
                <a:off x="12713678" y="25913419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1" name="円/楕円 630"/>
              <p:cNvSpPr/>
              <p:nvPr/>
            </p:nvSpPr>
            <p:spPr>
              <a:xfrm>
                <a:off x="13521310" y="2590495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2" name="円/楕円 631"/>
              <p:cNvSpPr/>
              <p:nvPr/>
            </p:nvSpPr>
            <p:spPr>
              <a:xfrm>
                <a:off x="10493131" y="25808439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33" name="右矢印 632"/>
            <p:cNvSpPr/>
            <p:nvPr/>
          </p:nvSpPr>
          <p:spPr>
            <a:xfrm>
              <a:off x="20723884" y="36039009"/>
              <a:ext cx="1016527" cy="356640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右矢印 633"/>
            <p:cNvSpPr/>
            <p:nvPr/>
          </p:nvSpPr>
          <p:spPr>
            <a:xfrm>
              <a:off x="23871097" y="36047688"/>
              <a:ext cx="1016527" cy="356640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右矢印 634"/>
            <p:cNvSpPr/>
            <p:nvPr/>
          </p:nvSpPr>
          <p:spPr>
            <a:xfrm>
              <a:off x="26982074" y="36038677"/>
              <a:ext cx="1016527" cy="356640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1" name="テキスト ボックス 120"/>
          <p:cNvSpPr txBox="1"/>
          <p:nvPr/>
        </p:nvSpPr>
        <p:spPr>
          <a:xfrm>
            <a:off x="15915933" y="36013613"/>
            <a:ext cx="13646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現在の状態に近い状態を用意して、遷移確率に従って状態を変更していく。確率を使った解析を一般にモンテカルロ法という。</a:t>
            </a:r>
            <a:endParaRPr kumimoji="1" lang="ja-JP" altLang="en-US" sz="36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15923008" y="37875800"/>
            <a:ext cx="13518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smtClean="0">
                <a:latin typeface="Hiragino Sans W3" charset="-128"/>
                <a:ea typeface="Hiragino Sans W3" charset="-128"/>
                <a:cs typeface="Hiragino Sans W3" charset="-128"/>
              </a:rPr>
              <a:t>粒子数が増えても、この</a:t>
            </a:r>
            <a:r>
              <a:rPr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ステップを何回も繰り返すことで、目的の状態の実現確率や、様々な物理量を推定することができる！</a:t>
            </a:r>
            <a:endParaRPr kumimoji="1" lang="ja-JP" altLang="en-US" sz="36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cxnSp>
        <p:nvCxnSpPr>
          <p:cNvPr id="636" name="直線矢印コネクタ 635"/>
          <p:cNvCxnSpPr/>
          <p:nvPr/>
        </p:nvCxnSpPr>
        <p:spPr>
          <a:xfrm flipV="1">
            <a:off x="15845269" y="37793318"/>
            <a:ext cx="13770534" cy="0"/>
          </a:xfrm>
          <a:prstGeom prst="straightConnector1">
            <a:avLst/>
          </a:prstGeom>
          <a:ln w="57150">
            <a:solidFill>
              <a:srgbClr val="FF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線矢印コネクタ 636"/>
          <p:cNvCxnSpPr/>
          <p:nvPr/>
        </p:nvCxnSpPr>
        <p:spPr>
          <a:xfrm flipH="1" flipV="1">
            <a:off x="15782844" y="39160564"/>
            <a:ext cx="13801852" cy="0"/>
          </a:xfrm>
          <a:prstGeom prst="straightConnector1">
            <a:avLst/>
          </a:prstGeom>
          <a:ln w="57150">
            <a:solidFill>
              <a:srgbClr val="FF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線矢印コネクタ 637"/>
          <p:cNvCxnSpPr/>
          <p:nvPr/>
        </p:nvCxnSpPr>
        <p:spPr>
          <a:xfrm flipV="1">
            <a:off x="15996025" y="18111536"/>
            <a:ext cx="12689234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線矢印コネクタ 638"/>
          <p:cNvCxnSpPr/>
          <p:nvPr/>
        </p:nvCxnSpPr>
        <p:spPr>
          <a:xfrm flipH="1">
            <a:off x="15933163" y="19605949"/>
            <a:ext cx="12722879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図形グループ 162"/>
          <p:cNvGrpSpPr/>
          <p:nvPr/>
        </p:nvGrpSpPr>
        <p:grpSpPr>
          <a:xfrm>
            <a:off x="-360219" y="0"/>
            <a:ext cx="30978764" cy="3352800"/>
            <a:chOff x="-360219" y="0"/>
            <a:chExt cx="30978764" cy="3352800"/>
          </a:xfrm>
          <a:solidFill>
            <a:schemeClr val="accent3"/>
          </a:solidFill>
        </p:grpSpPr>
        <p:sp>
          <p:nvSpPr>
            <p:cNvPr id="162" name="屈折矢印 161"/>
            <p:cNvSpPr/>
            <p:nvPr/>
          </p:nvSpPr>
          <p:spPr>
            <a:xfrm>
              <a:off x="0" y="291370"/>
              <a:ext cx="30618545" cy="3061430"/>
            </a:xfrm>
            <a:prstGeom prst="bentUpArrow">
              <a:avLst>
                <a:gd name="adj1" fmla="val 10124"/>
                <a:gd name="adj2" fmla="val 17149"/>
                <a:gd name="adj3" fmla="val 31611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1" name="屈折矢印 640"/>
            <p:cNvSpPr/>
            <p:nvPr/>
          </p:nvSpPr>
          <p:spPr>
            <a:xfrm rot="10800000">
              <a:off x="-360219" y="0"/>
              <a:ext cx="30646473" cy="2990831"/>
            </a:xfrm>
            <a:prstGeom prst="bentUpArrow">
              <a:avLst>
                <a:gd name="adj1" fmla="val 10124"/>
                <a:gd name="adj2" fmla="val 17149"/>
                <a:gd name="adj3" fmla="val 31611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5" name="テキスト ボックス 164"/>
          <p:cNvSpPr txBox="1"/>
          <p:nvPr/>
        </p:nvSpPr>
        <p:spPr>
          <a:xfrm>
            <a:off x="23925693" y="41504454"/>
            <a:ext cx="6466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修士</a:t>
            </a:r>
            <a:r>
              <a:rPr lang="en-US" altLang="ja-JP" sz="3600" dirty="0">
                <a:latin typeface="Hiragino Sans W3" charset="-128"/>
                <a:ea typeface="Hiragino Sans W3" charset="-128"/>
                <a:cs typeface="Hiragino Sans W3" charset="-128"/>
              </a:rPr>
              <a:t>: </a:t>
            </a:r>
            <a:r>
              <a:rPr lang="ja-JP" altLang="en-US" sz="3600" dirty="0">
                <a:latin typeface="Hiragino Sans W3" charset="-128"/>
                <a:ea typeface="Hiragino Sans W3" charset="-128"/>
                <a:cs typeface="Hiragino Sans W3" charset="-128"/>
              </a:rPr>
              <a:t>石川文啓</a:t>
            </a:r>
            <a:r>
              <a:rPr lang="en-US" altLang="ja-JP" sz="3600" dirty="0">
                <a:latin typeface="Hiragino Sans W3" charset="-128"/>
                <a:ea typeface="Hiragino Sans W3" charset="-128"/>
                <a:cs typeface="Hiragino Sans W3" charset="-128"/>
              </a:rPr>
              <a:t> </a:t>
            </a:r>
            <a:r>
              <a:rPr lang="ja-JP" altLang="en-US" sz="3600" dirty="0">
                <a:latin typeface="Hiragino Sans W3" charset="-128"/>
                <a:ea typeface="Hiragino Sans W3" charset="-128"/>
                <a:cs typeface="Hiragino Sans W3" charset="-128"/>
              </a:rPr>
              <a:t>山本卓矢</a:t>
            </a:r>
            <a:r>
              <a:rPr lang="en-US" altLang="ja-JP" sz="3600" dirty="0">
                <a:latin typeface="Hiragino Sans W3" charset="-128"/>
                <a:ea typeface="Hiragino Sans W3" charset="-128"/>
                <a:cs typeface="Hiragino Sans W3" charset="-128"/>
              </a:rPr>
              <a:t> </a:t>
            </a:r>
          </a:p>
          <a:p>
            <a:r>
              <a:rPr lang="en-US" altLang="ja-JP" sz="3600" dirty="0">
                <a:latin typeface="Hiragino Sans W3" charset="-128"/>
                <a:ea typeface="Hiragino Sans W3" charset="-128"/>
                <a:cs typeface="Hiragino Sans W3" charset="-128"/>
              </a:rPr>
              <a:t>       </a:t>
            </a:r>
            <a:r>
              <a:rPr lang="en-US" altLang="ja-JP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 </a:t>
            </a:r>
            <a:r>
              <a:rPr lang="ja-JP" altLang="en-US" sz="3600" dirty="0" smtClean="0">
                <a:latin typeface="Hiragino Sans W3" charset="-128"/>
                <a:ea typeface="Hiragino Sans W3" charset="-128"/>
                <a:cs typeface="Hiragino Sans W3" charset="-128"/>
              </a:rPr>
              <a:t>鈴木基</a:t>
            </a:r>
            <a:r>
              <a:rPr lang="ja-JP" altLang="en-US" sz="3600" dirty="0">
                <a:latin typeface="Hiragino Sans W3" charset="-128"/>
                <a:ea typeface="Hiragino Sans W3" charset="-128"/>
                <a:cs typeface="Hiragino Sans W3" charset="-128"/>
              </a:rPr>
              <a:t>己</a:t>
            </a:r>
            <a:r>
              <a:rPr lang="en-US" altLang="ja-JP" sz="3600" dirty="0">
                <a:latin typeface="Hiragino Sans W3" charset="-128"/>
                <a:ea typeface="Hiragino Sans W3" charset="-128"/>
                <a:cs typeface="Hiragino Sans W3" charset="-128"/>
              </a:rPr>
              <a:t> </a:t>
            </a:r>
            <a:r>
              <a:rPr lang="ja-JP" altLang="en-US" sz="3600" dirty="0">
                <a:latin typeface="Hiragino Sans W3" charset="-128"/>
                <a:ea typeface="Hiragino Sans W3" charset="-128"/>
                <a:cs typeface="Hiragino Sans W3" charset="-128"/>
              </a:rPr>
              <a:t>中西健</a:t>
            </a:r>
            <a:endParaRPr kumimoji="1" lang="ja-JP" altLang="en-US" sz="36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0295" y="20564252"/>
            <a:ext cx="1883575" cy="188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1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446</Words>
  <Application>Microsoft Macintosh PowerPoint</Application>
  <PresentationFormat>ユーザー設定</PresentationFormat>
  <Paragraphs>57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Calibri</vt:lpstr>
      <vt:lpstr>Calibri Light</vt:lpstr>
      <vt:lpstr>Hiragino Kaku Gothic ProN W6</vt:lpstr>
      <vt:lpstr>Hiragino Sans W1</vt:lpstr>
      <vt:lpstr>Hiragino Sans W3</vt:lpstr>
      <vt:lpstr>Yu Gothic</vt:lpstr>
      <vt:lpstr>游ゴシック</vt:lpstr>
      <vt:lpstr>游ゴシック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　基己</dc:creator>
  <cp:lastModifiedBy>鈴木　基己</cp:lastModifiedBy>
  <cp:revision>41</cp:revision>
  <cp:lastPrinted>2017-08-02T05:59:51Z</cp:lastPrinted>
  <dcterms:created xsi:type="dcterms:W3CDTF">2017-08-01T13:16:44Z</dcterms:created>
  <dcterms:modified xsi:type="dcterms:W3CDTF">2017-08-02T06:00:14Z</dcterms:modified>
</cp:coreProperties>
</file>