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A1528-C63A-6241-929A-2FC2E4A852AA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8F6BE-B05B-7E47-A12F-EB5517957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674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8F6BE-B05B-7E47-A12F-EB55179576C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39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9F1-2C94-6745-9827-2770DF3E296F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F934-58EB-DD4C-A358-30C1301FC4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9F1-2C94-6745-9827-2770DF3E296F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F934-58EB-DD4C-A358-30C1301FC4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9F1-2C94-6745-9827-2770DF3E296F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F934-58EB-DD4C-A358-30C1301FC4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9F1-2C94-6745-9827-2770DF3E296F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F934-58EB-DD4C-A358-30C1301FC4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9F1-2C94-6745-9827-2770DF3E296F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F934-58EB-DD4C-A358-30C1301FC4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9F1-2C94-6745-9827-2770DF3E296F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F934-58EB-DD4C-A358-30C1301FC4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9F1-2C94-6745-9827-2770DF3E296F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F934-58EB-DD4C-A358-30C1301FC4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9F1-2C94-6745-9827-2770DF3E296F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F934-58EB-DD4C-A358-30C1301FC4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9F1-2C94-6745-9827-2770DF3E296F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F934-58EB-DD4C-A358-30C1301FC4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9F1-2C94-6745-9827-2770DF3E296F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F934-58EB-DD4C-A358-30C1301FC4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9F1-2C94-6745-9827-2770DF3E296F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F934-58EB-DD4C-A358-30C1301FC4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329F1-2C94-6745-9827-2770DF3E296F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DF934-58EB-DD4C-A358-30C1301FC4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0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8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3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3682" y="1122363"/>
            <a:ext cx="7854518" cy="2387600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連続空間経路積分モンテカルロ法を用いた数奇量子相の探索</a:t>
            </a:r>
            <a:endParaRPr kumimoji="1" lang="ja-JP" altLang="en-US" sz="4000" dirty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52509" y="3619794"/>
            <a:ext cx="6858000" cy="1655762"/>
          </a:xfrm>
        </p:spPr>
        <p:txBody>
          <a:bodyPr>
            <a:normAutofit/>
          </a:bodyPr>
          <a:lstStyle/>
          <a:p>
            <a:pPr algn="l"/>
            <a:r>
              <a:rPr lang="ja-JP" altLang="en-US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鈴木基己</a:t>
            </a:r>
            <a:endParaRPr lang="en-US" altLang="ja-JP" sz="2000" dirty="0" smtClean="0">
              <a:latin typeface="Hiragino Sans W1" charset="-128"/>
              <a:ea typeface="Hiragino Sans W1" charset="-128"/>
              <a:cs typeface="Hiragino Sans W1" charset="-128"/>
            </a:endParaRPr>
          </a:p>
          <a:p>
            <a:pPr algn="l"/>
            <a:r>
              <a:rPr lang="ja-JP" altLang="en-US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東京大学大学院理学系研究科</a:t>
            </a:r>
            <a:r>
              <a:rPr lang="en-US" altLang="ja-JP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/</a:t>
            </a:r>
            <a:r>
              <a:rPr lang="ja-JP" altLang="en-US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藤堂研究室</a:t>
            </a:r>
            <a:endParaRPr lang="en-US" altLang="ja-JP" sz="2000" dirty="0" smtClean="0">
              <a:latin typeface="Hiragino Sans W1" charset="-128"/>
              <a:ea typeface="Hiragino Sans W1" charset="-128"/>
              <a:cs typeface="Hiragino Sans W1" charset="-128"/>
            </a:endParaRPr>
          </a:p>
          <a:p>
            <a:pPr algn="l"/>
            <a:r>
              <a:rPr lang="en-US" altLang="ja-JP" sz="2000" dirty="0" err="1" smtClean="0">
                <a:latin typeface="Hiragino Sans W1" charset="-128"/>
                <a:ea typeface="Hiragino Sans W1" charset="-128"/>
                <a:cs typeface="Hiragino Sans W1" charset="-128"/>
              </a:rPr>
              <a:t>suzumoto@exa.phys.s.u-tokyo.ac.jp</a:t>
            </a:r>
            <a:endParaRPr kumimoji="1" lang="ja-JP" altLang="en-US" sz="2000" dirty="0">
              <a:latin typeface="Hiragino Sans W1" charset="-128"/>
              <a:ea typeface="Hiragino Sans W1" charset="-128"/>
              <a:cs typeface="Hiragino Sans W1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381740" y="3509963"/>
            <a:ext cx="85314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427" y="89023"/>
            <a:ext cx="3036164" cy="52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9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93256"/>
            <a:ext cx="7886700" cy="1325563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超個体相</a:t>
            </a:r>
            <a:endParaRPr kumimoji="1" lang="ja-JP" altLang="en-US" sz="3200" dirty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Hiragino Sans W1" charset="-128"/>
                <a:ea typeface="Hiragino Sans W1" charset="-128"/>
                <a:cs typeface="Hiragino Sans W1" charset="-128"/>
              </a:rPr>
              <a:t>並進対称性の破れ</a:t>
            </a:r>
            <a:r>
              <a:rPr lang="en-US" altLang="ja-JP" dirty="0" smtClean="0">
                <a:latin typeface="Hiragino Sans W1" charset="-128"/>
                <a:ea typeface="Hiragino Sans W1" charset="-128"/>
                <a:cs typeface="Hiragino Sans W1" charset="-128"/>
              </a:rPr>
              <a:t>(</a:t>
            </a:r>
            <a:r>
              <a:rPr lang="ja-JP" altLang="en-US" dirty="0" smtClean="0">
                <a:latin typeface="Hiragino Sans W1" charset="-128"/>
                <a:ea typeface="Hiragino Sans W1" charset="-128"/>
                <a:cs typeface="Hiragino Sans W1" charset="-128"/>
              </a:rPr>
              <a:t>結晶秩序</a:t>
            </a:r>
            <a:r>
              <a:rPr lang="en-US" altLang="ja-JP" dirty="0" smtClean="0">
                <a:latin typeface="Hiragino Sans W1" charset="-128"/>
                <a:ea typeface="Hiragino Sans W1" charset="-128"/>
                <a:cs typeface="Hiragino Sans W1" charset="-128"/>
              </a:rPr>
              <a:t>)</a:t>
            </a:r>
          </a:p>
          <a:p>
            <a:endParaRPr lang="en-US" altLang="ja-JP" dirty="0">
              <a:latin typeface="Hiragino Sans W1" charset="-128"/>
              <a:ea typeface="Hiragino Sans W1" charset="-128"/>
              <a:cs typeface="Hiragino Sans W1" charset="-128"/>
            </a:endParaRPr>
          </a:p>
          <a:p>
            <a:endParaRPr lang="en-US" altLang="ja-JP" dirty="0" smtClean="0">
              <a:latin typeface="Hiragino Sans W1" charset="-128"/>
              <a:ea typeface="Hiragino Sans W1" charset="-128"/>
              <a:cs typeface="Hiragino Sans W1" charset="-128"/>
            </a:endParaRPr>
          </a:p>
          <a:p>
            <a:r>
              <a:rPr kumimoji="1" lang="ja-JP" altLang="en-US" dirty="0" smtClean="0">
                <a:latin typeface="Hiragino Sans W1" charset="-128"/>
                <a:ea typeface="Hiragino Sans W1" charset="-128"/>
                <a:cs typeface="Hiragino Sans W1" charset="-128"/>
              </a:rPr>
              <a:t>ゲージ対称性の破れ</a:t>
            </a:r>
            <a:r>
              <a:rPr kumimoji="1" lang="en-US" altLang="ja-JP" dirty="0" smtClean="0">
                <a:latin typeface="Hiragino Sans W1" charset="-128"/>
                <a:ea typeface="Hiragino Sans W1" charset="-128"/>
                <a:cs typeface="Hiragino Sans W1" charset="-128"/>
              </a:rPr>
              <a:t>(</a:t>
            </a:r>
            <a:r>
              <a:rPr kumimoji="1" lang="ja-JP" altLang="en-US" dirty="0" smtClean="0">
                <a:latin typeface="Hiragino Sans W1" charset="-128"/>
                <a:ea typeface="Hiragino Sans W1" charset="-128"/>
                <a:cs typeface="Hiragino Sans W1" charset="-128"/>
              </a:rPr>
              <a:t>位相秩序</a:t>
            </a:r>
            <a:r>
              <a:rPr kumimoji="1" lang="en-US" altLang="ja-JP" dirty="0" smtClean="0">
                <a:latin typeface="Hiragino Sans W1" charset="-128"/>
                <a:ea typeface="Hiragino Sans W1" charset="-128"/>
                <a:cs typeface="Hiragino Sans W1" charset="-128"/>
              </a:rPr>
              <a:t>)</a:t>
            </a:r>
            <a:endParaRPr lang="en-US" altLang="ja-JP" dirty="0" smtClean="0">
              <a:latin typeface="Hiragino Sans W1" charset="-128"/>
              <a:ea typeface="Hiragino Sans W1" charset="-128"/>
              <a:cs typeface="Hiragino Sans W1" charset="-128"/>
            </a:endParaRPr>
          </a:p>
          <a:p>
            <a:endParaRPr kumimoji="1" lang="en-US" altLang="ja-JP" dirty="0">
              <a:latin typeface="Hiragino Sans W1" charset="-128"/>
              <a:ea typeface="Hiragino Sans W1" charset="-128"/>
              <a:cs typeface="Hiragino Sans W1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2</a:t>
            </a:r>
            <a:r>
              <a:rPr lang="ja-JP" altLang="en-US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つの対称性を同時に破る相の存在が</a:t>
            </a:r>
            <a:r>
              <a:rPr lang="en-US" altLang="ja-JP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1964</a:t>
            </a:r>
            <a:r>
              <a:rPr lang="ja-JP" altLang="en-US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年に</a:t>
            </a:r>
            <a:endParaRPr lang="en-US" altLang="ja-JP" sz="2000" dirty="0" smtClean="0">
              <a:latin typeface="Hiragino Sans W1" charset="-128"/>
              <a:ea typeface="Hiragino Sans W1" charset="-128"/>
              <a:cs typeface="Hiragino Sans W1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理論的に予測された。近年では、グラファイト上に</a:t>
            </a:r>
            <a:endParaRPr lang="en-US" altLang="ja-JP" sz="2000" dirty="0" smtClean="0">
              <a:latin typeface="Hiragino Sans W1" charset="-128"/>
              <a:ea typeface="Hiragino Sans W1" charset="-128"/>
              <a:cs typeface="Hiragino Sans W1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形成された</a:t>
            </a:r>
            <a:r>
              <a:rPr lang="ja-JP" altLang="en-US" sz="2000" dirty="0">
                <a:latin typeface="Hiragino Sans W1" charset="-128"/>
                <a:ea typeface="Hiragino Sans W1" charset="-128"/>
                <a:cs typeface="Hiragino Sans W1" charset="-128"/>
              </a:rPr>
              <a:t>　</a:t>
            </a:r>
            <a:r>
              <a:rPr lang="ja-JP" altLang="en-US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　の</a:t>
            </a:r>
            <a:r>
              <a:rPr lang="en-US" altLang="ja-JP" sz="2000" dirty="0">
                <a:latin typeface="Hiragino Sans W1" charset="-128"/>
                <a:ea typeface="Hiragino Sans W1" charset="-128"/>
                <a:cs typeface="Hiragino Sans W1" charset="-128"/>
              </a:rPr>
              <a:t>2</a:t>
            </a:r>
            <a:r>
              <a:rPr lang="ja-JP" altLang="en-US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次元系が超固体相の候補と考えられている。</a:t>
            </a:r>
            <a:endParaRPr lang="en-US" altLang="ja-JP" sz="2000" dirty="0" smtClean="0">
              <a:latin typeface="Hiragino Sans W1" charset="-128"/>
              <a:ea typeface="Hiragino Sans W1" charset="-128"/>
              <a:cs typeface="Hiragino Sans W1" charset="-128"/>
            </a:endParaRPr>
          </a:p>
        </p:txBody>
      </p:sp>
      <p:grpSp>
        <p:nvGrpSpPr>
          <p:cNvPr id="10" name="図形グループ 9"/>
          <p:cNvGrpSpPr/>
          <p:nvPr/>
        </p:nvGrpSpPr>
        <p:grpSpPr>
          <a:xfrm>
            <a:off x="310720" y="89023"/>
            <a:ext cx="8717871" cy="1405709"/>
            <a:chOff x="310720" y="89023"/>
            <a:chExt cx="8717871" cy="1405709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2427" y="89023"/>
              <a:ext cx="3036164" cy="528319"/>
            </a:xfrm>
            <a:prstGeom prst="rect">
              <a:avLst/>
            </a:prstGeom>
          </p:spPr>
        </p:pic>
        <p:cxnSp>
          <p:nvCxnSpPr>
            <p:cNvPr id="5" name="直線コネクタ 4"/>
            <p:cNvCxnSpPr/>
            <p:nvPr/>
          </p:nvCxnSpPr>
          <p:spPr>
            <a:xfrm>
              <a:off x="310720" y="1494732"/>
              <a:ext cx="853144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882" y="2568079"/>
            <a:ext cx="1688483" cy="223399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902" y="1535952"/>
            <a:ext cx="1595072" cy="153238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281" y="5672664"/>
            <a:ext cx="462951" cy="271385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553592" y="6060282"/>
            <a:ext cx="7661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A.F. Andreev and I.M. Lifshitz, Sov. Phys. JETP </a:t>
            </a:r>
            <a:r>
              <a:rPr kumimoji="1" lang="en-US" altLang="ja-JP" b="1" dirty="0" smtClean="0">
                <a:latin typeface="Times New Roman" charset="0"/>
                <a:ea typeface="Times New Roman" charset="0"/>
                <a:cs typeface="Times New Roman" charset="0"/>
              </a:rPr>
              <a:t>29</a:t>
            </a:r>
            <a:r>
              <a:rPr kumimoji="1"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, 1107 (1964)</a:t>
            </a:r>
          </a:p>
          <a:p>
            <a:r>
              <a:rPr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S.Nakamura, </a:t>
            </a:r>
            <a:r>
              <a:rPr lang="en-US" altLang="ja-JP" dirty="0">
                <a:latin typeface="Times New Roman" charset="0"/>
                <a:ea typeface="Times New Roman" charset="0"/>
                <a:cs typeface="Times New Roman" charset="0"/>
              </a:rPr>
              <a:t>K.Matsui, T.Matsui, and </a:t>
            </a:r>
            <a:r>
              <a:rPr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H.Fukuyama arXiv:1406.4388v3 (2016) </a:t>
            </a:r>
          </a:p>
          <a:p>
            <a:endParaRPr kumimoji="1" lang="ja-JP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83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経路積分モンテカルロ法</a:t>
            </a:r>
            <a:endParaRPr kumimoji="1" lang="ja-JP" altLang="en-US" sz="3200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N</a:t>
            </a:r>
            <a:r>
              <a:rPr kumimoji="1" lang="ja-JP" altLang="en-US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次元量子系を</a:t>
            </a:r>
            <a:r>
              <a:rPr kumimoji="1" lang="en-US" altLang="ja-JP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N+1</a:t>
            </a:r>
            <a:r>
              <a:rPr kumimoji="1" lang="ja-JP" altLang="en-US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次元古典系にマップする</a:t>
            </a:r>
            <a:endParaRPr kumimoji="1" lang="ja-JP" altLang="en-US" sz="2000" dirty="0">
              <a:latin typeface="Hiragino Sans W1" charset="-128"/>
              <a:ea typeface="Hiragino Sans W1" charset="-128"/>
              <a:cs typeface="Hiragino Sans W1" charset="-128"/>
            </a:endParaRPr>
          </a:p>
        </p:txBody>
      </p:sp>
      <p:grpSp>
        <p:nvGrpSpPr>
          <p:cNvPr id="5" name="図形グループ 4"/>
          <p:cNvGrpSpPr/>
          <p:nvPr/>
        </p:nvGrpSpPr>
        <p:grpSpPr>
          <a:xfrm>
            <a:off x="310720" y="89023"/>
            <a:ext cx="8717871" cy="1405709"/>
            <a:chOff x="310720" y="89023"/>
            <a:chExt cx="8717871" cy="1405709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2427" y="89023"/>
              <a:ext cx="3036164" cy="528319"/>
            </a:xfrm>
            <a:prstGeom prst="rect">
              <a:avLst/>
            </a:prstGeom>
          </p:spPr>
        </p:pic>
        <p:cxnSp>
          <p:nvCxnSpPr>
            <p:cNvPr id="7" name="直線コネクタ 6"/>
            <p:cNvCxnSpPr/>
            <p:nvPr/>
          </p:nvCxnSpPr>
          <p:spPr>
            <a:xfrm>
              <a:off x="310720" y="1494732"/>
              <a:ext cx="853144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853" y="2473419"/>
            <a:ext cx="7035549" cy="51340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75" y="3875396"/>
            <a:ext cx="5086905" cy="2861384"/>
          </a:xfrm>
          <a:prstGeom prst="rect">
            <a:avLst/>
          </a:prstGeom>
        </p:spPr>
      </p:pic>
      <p:grpSp>
        <p:nvGrpSpPr>
          <p:cNvPr id="14" name="図形グループ 13"/>
          <p:cNvGrpSpPr/>
          <p:nvPr/>
        </p:nvGrpSpPr>
        <p:grpSpPr>
          <a:xfrm>
            <a:off x="6478107" y="4029107"/>
            <a:ext cx="952500" cy="2429669"/>
            <a:chOff x="6597186" y="3462452"/>
            <a:chExt cx="952500" cy="2429669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02303" y="5727508"/>
              <a:ext cx="236183" cy="164613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97186" y="5333959"/>
              <a:ext cx="241300" cy="1651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97186" y="3836194"/>
              <a:ext cx="609600" cy="1651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97186" y="3462452"/>
              <a:ext cx="952500" cy="177800"/>
            </a:xfrm>
            <a:prstGeom prst="rect">
              <a:avLst/>
            </a:prstGeom>
          </p:spPr>
        </p:pic>
      </p:grpSp>
      <p:pic>
        <p:nvPicPr>
          <p:cNvPr id="15" name="図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1853" y="3272360"/>
            <a:ext cx="43434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1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超流動性の表現</a:t>
            </a:r>
            <a:endParaRPr kumimoji="1" lang="ja-JP" altLang="en-US" sz="3200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超流動性現象は</a:t>
            </a:r>
            <a:r>
              <a:rPr lang="ja-JP" altLang="en-US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ボーズ・アインシュタイン凝縮と対応する。巨視的な数の粒子が</a:t>
            </a:r>
            <a:r>
              <a:rPr lang="en-US" altLang="ja-JP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1</a:t>
            </a:r>
            <a:r>
              <a:rPr lang="ja-JP" altLang="en-US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本の</a:t>
            </a:r>
            <a:r>
              <a:rPr lang="en-US" altLang="ja-JP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Worldline</a:t>
            </a:r>
            <a:r>
              <a:rPr lang="ja-JP" altLang="en-US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で繋がった状態</a:t>
            </a:r>
            <a:r>
              <a:rPr lang="ja-JP" altLang="en-US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に</a:t>
            </a:r>
            <a:r>
              <a:rPr lang="ja-JP" altLang="en-US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相当</a:t>
            </a:r>
            <a:endParaRPr lang="en-US" altLang="ja-JP" sz="2000" dirty="0" smtClean="0">
              <a:latin typeface="Hiragino Sans W1" charset="-128"/>
              <a:ea typeface="Hiragino Sans W1" charset="-128"/>
              <a:cs typeface="Hiragino Sans W1" charset="-128"/>
            </a:endParaRPr>
          </a:p>
          <a:p>
            <a:pPr>
              <a:lnSpc>
                <a:spcPct val="100000"/>
              </a:lnSpc>
            </a:pPr>
            <a:endParaRPr lang="en-US" altLang="ja-JP" sz="2000" dirty="0">
              <a:latin typeface="Hiragino Sans W1" charset="-128"/>
              <a:ea typeface="Hiragino Sans W1" charset="-128"/>
              <a:cs typeface="Hiragino Sans W1" charset="-128"/>
            </a:endParaRPr>
          </a:p>
          <a:p>
            <a:pPr>
              <a:lnSpc>
                <a:spcPct val="100000"/>
              </a:lnSpc>
            </a:pPr>
            <a:endParaRPr lang="en-US" altLang="ja-JP" sz="2000" dirty="0" smtClean="0">
              <a:latin typeface="Hiragino Sans W1" charset="-128"/>
              <a:ea typeface="Hiragino Sans W1" charset="-128"/>
              <a:cs typeface="Hiragino Sans W1" charset="-128"/>
            </a:endParaRPr>
          </a:p>
          <a:p>
            <a:pPr>
              <a:lnSpc>
                <a:spcPct val="100000"/>
              </a:lnSpc>
            </a:pPr>
            <a:endParaRPr lang="en-US" altLang="ja-JP" sz="2000" dirty="0">
              <a:latin typeface="Hiragino Sans W1" charset="-128"/>
              <a:ea typeface="Hiragino Sans W1" charset="-128"/>
              <a:cs typeface="Hiragino Sans W1" charset="-128"/>
            </a:endParaRPr>
          </a:p>
          <a:p>
            <a:pPr>
              <a:lnSpc>
                <a:spcPct val="100000"/>
              </a:lnSpc>
            </a:pPr>
            <a:endParaRPr lang="en-US" altLang="ja-JP" sz="2000" dirty="0" smtClean="0">
              <a:latin typeface="Hiragino Sans W1" charset="-128"/>
              <a:ea typeface="Hiragino Sans W1" charset="-128"/>
              <a:cs typeface="Hiragino Sans W1" charset="-128"/>
            </a:endParaRPr>
          </a:p>
          <a:p>
            <a:pPr>
              <a:lnSpc>
                <a:spcPct val="100000"/>
              </a:lnSpc>
            </a:pPr>
            <a:endParaRPr lang="en-US" altLang="ja-JP" sz="2000" dirty="0">
              <a:latin typeface="Hiragino Sans W1" charset="-128"/>
              <a:ea typeface="Hiragino Sans W1" charset="-128"/>
              <a:cs typeface="Hiragino Sans W1" charset="-128"/>
            </a:endParaRPr>
          </a:p>
          <a:p>
            <a:pPr>
              <a:lnSpc>
                <a:spcPct val="100000"/>
              </a:lnSpc>
            </a:pPr>
            <a:endParaRPr lang="en-US" altLang="ja-JP" sz="2000" dirty="0" smtClean="0">
              <a:latin typeface="Hiragino Sans W1" charset="-128"/>
              <a:ea typeface="Hiragino Sans W1" charset="-128"/>
              <a:cs typeface="Hiragino Sans W1" charset="-128"/>
            </a:endParaRPr>
          </a:p>
          <a:p>
            <a:pPr>
              <a:lnSpc>
                <a:spcPct val="100000"/>
              </a:lnSpc>
            </a:pPr>
            <a:endParaRPr lang="en-US" altLang="ja-JP" sz="2000" dirty="0">
              <a:latin typeface="Hiragino Sans W1" charset="-128"/>
              <a:ea typeface="Hiragino Sans W1" charset="-128"/>
              <a:cs typeface="Hiragino Sans W1" charset="-128"/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Worldline</a:t>
            </a:r>
            <a:r>
              <a:rPr lang="ja-JP" altLang="en-US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のトポロジーを変えるようなサンプリングが必要</a:t>
            </a:r>
            <a:endParaRPr lang="en-US" altLang="ja-JP" sz="2000" dirty="0" smtClean="0">
              <a:latin typeface="Hiragino Sans W1" charset="-128"/>
              <a:ea typeface="Hiragino Sans W1" charset="-128"/>
              <a:cs typeface="Hiragino Sans W1" charset="-128"/>
            </a:endParaRPr>
          </a:p>
        </p:txBody>
      </p:sp>
      <p:grpSp>
        <p:nvGrpSpPr>
          <p:cNvPr id="4" name="図形グループ 3"/>
          <p:cNvGrpSpPr/>
          <p:nvPr/>
        </p:nvGrpSpPr>
        <p:grpSpPr>
          <a:xfrm>
            <a:off x="310720" y="89023"/>
            <a:ext cx="8717871" cy="1405709"/>
            <a:chOff x="310720" y="89023"/>
            <a:chExt cx="8717871" cy="1405709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2427" y="89023"/>
              <a:ext cx="3036164" cy="528319"/>
            </a:xfrm>
            <a:prstGeom prst="rect">
              <a:avLst/>
            </a:prstGeom>
          </p:spPr>
        </p:pic>
        <p:cxnSp>
          <p:nvCxnSpPr>
            <p:cNvPr id="6" name="直線コネクタ 5"/>
            <p:cNvCxnSpPr/>
            <p:nvPr/>
          </p:nvCxnSpPr>
          <p:spPr>
            <a:xfrm>
              <a:off x="310720" y="1494732"/>
              <a:ext cx="853144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33" y="2568079"/>
            <a:ext cx="4856085" cy="273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物理量の推定</a:t>
            </a:r>
            <a:endParaRPr kumimoji="1" lang="ja-JP" altLang="en-US" sz="3200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kumimoji="1" lang="ja-JP" altLang="en-US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構造因子</a:t>
            </a:r>
            <a:endParaRPr kumimoji="1" lang="en-US" altLang="ja-JP" sz="2000" dirty="0" smtClean="0">
              <a:latin typeface="Hiragino Sans W1" charset="-128"/>
              <a:ea typeface="Hiragino Sans W1" charset="-128"/>
              <a:cs typeface="Hiragino Sans W1" charset="-128"/>
            </a:endParaRPr>
          </a:p>
          <a:p>
            <a:endParaRPr lang="en-US" altLang="ja-JP" sz="2000" dirty="0">
              <a:latin typeface="Hiragino Sans W1" charset="-128"/>
              <a:ea typeface="Hiragino Sans W1" charset="-128"/>
              <a:cs typeface="Hiragino Sans W1" charset="-128"/>
            </a:endParaRPr>
          </a:p>
          <a:p>
            <a:endParaRPr kumimoji="1" lang="en-US" altLang="ja-JP" sz="2000" dirty="0" smtClean="0">
              <a:latin typeface="Hiragino Sans W1" charset="-128"/>
              <a:ea typeface="Hiragino Sans W1" charset="-128"/>
              <a:cs typeface="Hiragino Sans W1" charset="-128"/>
            </a:endParaRPr>
          </a:p>
          <a:p>
            <a:endParaRPr lang="en-US" altLang="ja-JP" sz="2000" dirty="0" smtClean="0">
              <a:latin typeface="Hiragino Sans W1" charset="-128"/>
              <a:ea typeface="Hiragino Sans W1" charset="-128"/>
              <a:cs typeface="Hiragino Sans W1" charset="-128"/>
            </a:endParaRPr>
          </a:p>
          <a:p>
            <a:pPr marL="0" indent="0">
              <a:buNone/>
            </a:pPr>
            <a:r>
              <a:rPr lang="en-US" altLang="ja-JP" sz="2000" dirty="0">
                <a:latin typeface="Hiragino Sans W1" charset="-128"/>
                <a:ea typeface="Hiragino Sans W1" charset="-128"/>
                <a:cs typeface="Hiragino Sans W1" charset="-128"/>
              </a:rPr>
              <a:t>	</a:t>
            </a:r>
            <a:r>
              <a:rPr lang="ja-JP" altLang="en-US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結晶構造に対応する波数ベクトル</a:t>
            </a:r>
            <a:r>
              <a:rPr lang="en-US" altLang="ja-JP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   </a:t>
            </a:r>
            <a:r>
              <a:rPr lang="ja-JP" altLang="en-US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にピーク</a:t>
            </a:r>
            <a:endParaRPr lang="en-US" altLang="ja-JP" sz="2000" dirty="0" smtClean="0">
              <a:latin typeface="Hiragino Sans W1" charset="-128"/>
              <a:ea typeface="Hiragino Sans W1" charset="-128"/>
              <a:cs typeface="Hiragino Sans W1" charset="-128"/>
            </a:endParaRPr>
          </a:p>
          <a:p>
            <a:pPr marL="0" indent="0">
              <a:buNone/>
            </a:pPr>
            <a:endParaRPr lang="en-US" altLang="ja-JP" sz="2000" dirty="0" smtClean="0">
              <a:latin typeface="Hiragino Sans W1" charset="-128"/>
              <a:ea typeface="Hiragino Sans W1" charset="-128"/>
              <a:cs typeface="Hiragino Sans W1" charset="-128"/>
            </a:endParaRPr>
          </a:p>
          <a:p>
            <a:r>
              <a:rPr lang="ja-JP" altLang="en-US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超流動密度</a:t>
            </a:r>
            <a:endParaRPr lang="en-US" altLang="ja-JP" sz="2000" dirty="0" smtClean="0">
              <a:latin typeface="Hiragino Sans W1" charset="-128"/>
              <a:ea typeface="Hiragino Sans W1" charset="-128"/>
              <a:cs typeface="Hiragino Sans W1" charset="-128"/>
            </a:endParaRPr>
          </a:p>
          <a:p>
            <a:endParaRPr lang="en-US" altLang="ja-JP" sz="2000" dirty="0">
              <a:latin typeface="Hiragino Sans W1" charset="-128"/>
              <a:ea typeface="Hiragino Sans W1" charset="-128"/>
              <a:cs typeface="Hiragino Sans W1" charset="-128"/>
            </a:endParaRPr>
          </a:p>
          <a:p>
            <a:endParaRPr lang="en-US" altLang="ja-JP" sz="2000" dirty="0" smtClean="0">
              <a:latin typeface="Hiragino Sans W1" charset="-128"/>
              <a:ea typeface="Hiragino Sans W1" charset="-128"/>
              <a:cs typeface="Hiragino Sans W1" charset="-128"/>
            </a:endParaRPr>
          </a:p>
          <a:p>
            <a:pPr marL="0" indent="0">
              <a:buNone/>
            </a:pPr>
            <a:r>
              <a:rPr lang="en-US" altLang="ja-JP" sz="2000" dirty="0">
                <a:latin typeface="Hiragino Sans W1" charset="-128"/>
                <a:ea typeface="Hiragino Sans W1" charset="-128"/>
                <a:cs typeface="Hiragino Sans W1" charset="-128"/>
              </a:rPr>
              <a:t>	</a:t>
            </a:r>
            <a:r>
              <a:rPr lang="en-US" altLang="ja-JP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  </a:t>
            </a:r>
            <a:r>
              <a:rPr lang="ja-JP" altLang="en-US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は虚時間方向の巻きつき数</a:t>
            </a:r>
            <a:endParaRPr lang="en-US" altLang="ja-JP" sz="2000" dirty="0" smtClean="0">
              <a:latin typeface="Hiragino Sans W1" charset="-128"/>
              <a:ea typeface="Hiragino Sans W1" charset="-128"/>
              <a:cs typeface="Hiragino Sans W1" charset="-128"/>
            </a:endParaRPr>
          </a:p>
          <a:p>
            <a:pPr marL="0" indent="0">
              <a:buNone/>
            </a:pPr>
            <a:r>
              <a:rPr lang="en-US" altLang="ja-JP" sz="2000" dirty="0">
                <a:latin typeface="Hiragino Sans W1" charset="-128"/>
                <a:ea typeface="Hiragino Sans W1" charset="-128"/>
                <a:cs typeface="Hiragino Sans W1" charset="-128"/>
              </a:rPr>
              <a:t>	 </a:t>
            </a:r>
            <a:r>
              <a:rPr lang="en-US" altLang="ja-JP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 </a:t>
            </a:r>
            <a:r>
              <a:rPr lang="ja-JP" altLang="en-US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はモンテカルロ平均</a:t>
            </a:r>
            <a:endParaRPr lang="en-US" altLang="ja-JP" sz="2000" dirty="0">
              <a:latin typeface="Hiragino Sans W1" charset="-128"/>
              <a:ea typeface="Hiragino Sans W1" charset="-128"/>
              <a:cs typeface="Hiragino Sans W1" charset="-128"/>
            </a:endParaRPr>
          </a:p>
          <a:p>
            <a:pPr marL="0" indent="0">
              <a:buNone/>
            </a:pPr>
            <a:endParaRPr lang="en-US" altLang="ja-JP" sz="2000" dirty="0" smtClean="0">
              <a:latin typeface="Hiragino Sans W1" charset="-128"/>
              <a:ea typeface="Hiragino Sans W1" charset="-128"/>
              <a:cs typeface="Hiragino Sans W1" charset="-128"/>
            </a:endParaRPr>
          </a:p>
        </p:txBody>
      </p:sp>
      <p:grpSp>
        <p:nvGrpSpPr>
          <p:cNvPr id="4" name="図形グループ 3"/>
          <p:cNvGrpSpPr/>
          <p:nvPr/>
        </p:nvGrpSpPr>
        <p:grpSpPr>
          <a:xfrm>
            <a:off x="310720" y="89023"/>
            <a:ext cx="8717871" cy="1405709"/>
            <a:chOff x="310720" y="89023"/>
            <a:chExt cx="8717871" cy="1405709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2427" y="89023"/>
              <a:ext cx="3036164" cy="528319"/>
            </a:xfrm>
            <a:prstGeom prst="rect">
              <a:avLst/>
            </a:prstGeom>
          </p:spPr>
        </p:pic>
        <p:cxnSp>
          <p:nvCxnSpPr>
            <p:cNvPr id="6" name="直線コネクタ 5"/>
            <p:cNvCxnSpPr/>
            <p:nvPr/>
          </p:nvCxnSpPr>
          <p:spPr>
            <a:xfrm>
              <a:off x="310720" y="1494732"/>
              <a:ext cx="853144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062" y="2324995"/>
            <a:ext cx="2425700" cy="9906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573" y="3548409"/>
            <a:ext cx="139700" cy="1778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062" y="4709481"/>
            <a:ext cx="1917700" cy="635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4940" y="5522010"/>
            <a:ext cx="304800" cy="2032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6457" y="5269244"/>
            <a:ext cx="2184400" cy="7620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848" y="5902739"/>
            <a:ext cx="347892" cy="28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Worm Algorithm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1825625"/>
            <a:ext cx="9529503" cy="4957560"/>
          </a:xfrm>
        </p:spPr>
        <p:txBody>
          <a:bodyPr>
            <a:normAutofit/>
          </a:bodyPr>
          <a:lstStyle/>
          <a:p>
            <a:r>
              <a:rPr kumimoji="1" lang="ja-JP" altLang="en-US" sz="2000" dirty="0" smtClean="0"/>
              <a:t>モンテカルロサンプリングの探索空間</a:t>
            </a:r>
            <a:r>
              <a:rPr lang="ja-JP" altLang="en-US" sz="2000" dirty="0" smtClean="0"/>
              <a:t>を拡張する</a:t>
            </a:r>
            <a:endParaRPr lang="en-US" altLang="ja-JP" sz="2000" dirty="0" smtClean="0"/>
          </a:p>
          <a:p>
            <a:endParaRPr kumimoji="1" lang="en-US" altLang="ja-JP" sz="2000" dirty="0"/>
          </a:p>
          <a:p>
            <a:endParaRPr lang="en-US" altLang="ja-JP" sz="2000" dirty="0" smtClean="0"/>
          </a:p>
          <a:p>
            <a:endParaRPr kumimoji="1" lang="en-US" altLang="ja-JP" sz="2000" dirty="0"/>
          </a:p>
          <a:p>
            <a:endParaRPr lang="en-US" altLang="ja-JP" sz="2000" dirty="0" smtClean="0"/>
          </a:p>
          <a:p>
            <a:endParaRPr kumimoji="1" lang="en-US" altLang="ja-JP" sz="2000" dirty="0"/>
          </a:p>
          <a:p>
            <a:endParaRPr lang="en-US" altLang="ja-JP" sz="2000" dirty="0" smtClean="0"/>
          </a:p>
          <a:p>
            <a:endParaRPr kumimoji="1" lang="en-US" altLang="ja-JP" sz="2000" dirty="0"/>
          </a:p>
          <a:p>
            <a:endParaRPr lang="en-US" altLang="ja-JP" sz="2000" dirty="0" smtClean="0"/>
          </a:p>
          <a:p>
            <a:r>
              <a:rPr lang="en-US" altLang="ja-JP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Worldline</a:t>
            </a:r>
            <a:r>
              <a:rPr lang="ja-JP" altLang="en-US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が途中で切れているような</a:t>
            </a:r>
            <a:r>
              <a:rPr lang="en-US" altLang="ja-JP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configuration</a:t>
            </a:r>
            <a:r>
              <a:rPr lang="ja-JP" altLang="en-US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も考慮</a:t>
            </a:r>
            <a:endParaRPr lang="en-US" altLang="ja-JP" sz="2000" dirty="0" smtClean="0">
              <a:latin typeface="Hiragino Sans W1" charset="-128"/>
              <a:ea typeface="Hiragino Sans W1" charset="-128"/>
              <a:cs typeface="Hiragino Sans W1" charset="-128"/>
            </a:endParaRPr>
          </a:p>
          <a:p>
            <a:pPr marL="457200" lvl="1" indent="0">
              <a:buNone/>
            </a:pPr>
            <a:r>
              <a:rPr lang="en-US" altLang="ja-JP" sz="1600" dirty="0" smtClean="0">
                <a:latin typeface="Hiragino Sans W1" charset="-128"/>
                <a:ea typeface="Hiragino Sans W1" charset="-128"/>
                <a:cs typeface="Hiragino Sans W1" charset="-128"/>
              </a:rPr>
              <a:t>(Open, Close, Insert, Remove, Advance, Recede, Swap)</a:t>
            </a:r>
            <a:endParaRPr lang="en-US" altLang="ja-JP" sz="1600" dirty="0">
              <a:latin typeface="Hiragino Sans W1" charset="-128"/>
              <a:ea typeface="Hiragino Sans W1" charset="-128"/>
              <a:cs typeface="Hiragino Sans W1" charset="-128"/>
            </a:endParaRPr>
          </a:p>
          <a:p>
            <a:pPr marL="457200" lvl="1" indent="0">
              <a:buNone/>
            </a:pPr>
            <a:r>
              <a:rPr kumimoji="1" lang="ja-JP" altLang="en-US" sz="1600" dirty="0" smtClean="0">
                <a:latin typeface="Hiragino Sans W1" charset="-128"/>
                <a:ea typeface="Hiragino Sans W1" charset="-128"/>
                <a:cs typeface="Hiragino Sans W1" charset="-128"/>
              </a:rPr>
              <a:t>物理量は全て繋がっているときに限って測定</a:t>
            </a:r>
            <a:endParaRPr kumimoji="1" lang="en-US" altLang="ja-JP" sz="1600" dirty="0">
              <a:latin typeface="Hiragino Sans W1" charset="-128"/>
              <a:ea typeface="Hiragino Sans W1" charset="-128"/>
              <a:cs typeface="Hiragino Sans W1" charset="-128"/>
            </a:endParaRPr>
          </a:p>
          <a:p>
            <a:endParaRPr kumimoji="1" lang="ja-JP" altLang="en-US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36" y="2438269"/>
            <a:ext cx="5403676" cy="3039567"/>
          </a:xfrm>
          <a:prstGeom prst="rect">
            <a:avLst/>
          </a:prstGeom>
        </p:spPr>
      </p:pic>
      <p:grpSp>
        <p:nvGrpSpPr>
          <p:cNvPr id="5" name="図形グループ 4"/>
          <p:cNvGrpSpPr/>
          <p:nvPr/>
        </p:nvGrpSpPr>
        <p:grpSpPr>
          <a:xfrm>
            <a:off x="310720" y="89023"/>
            <a:ext cx="8717871" cy="1405709"/>
            <a:chOff x="310720" y="89023"/>
            <a:chExt cx="8717871" cy="1405709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2427" y="89023"/>
              <a:ext cx="3036164" cy="528319"/>
            </a:xfrm>
            <a:prstGeom prst="rect">
              <a:avLst/>
            </a:prstGeom>
          </p:spPr>
        </p:pic>
        <p:cxnSp>
          <p:nvCxnSpPr>
            <p:cNvPr id="7" name="直線コネクタ 6"/>
            <p:cNvCxnSpPr/>
            <p:nvPr/>
          </p:nvCxnSpPr>
          <p:spPr>
            <a:xfrm>
              <a:off x="310720" y="1494732"/>
              <a:ext cx="853144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676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Worm Algorithm</a:t>
            </a:r>
            <a:endParaRPr kumimoji="1" lang="ja-JP" altLang="en-US" sz="3200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状態の更新は</a:t>
            </a:r>
            <a:r>
              <a:rPr lang="en-US" altLang="ja-JP" sz="2000" dirty="0" smtClean="0">
                <a:latin typeface="Hiragino Sans W1" charset="-128"/>
                <a:ea typeface="Hiragino Sans W1" charset="-128"/>
                <a:cs typeface="Hiragino Sans W1" charset="-128"/>
              </a:rPr>
              <a:t>Metropolis-Hastings</a:t>
            </a:r>
            <a:r>
              <a:rPr lang="ja-JP" altLang="en-US" sz="2000" smtClean="0">
                <a:latin typeface="Hiragino Sans W1" charset="-128"/>
                <a:ea typeface="Hiragino Sans W1" charset="-128"/>
                <a:cs typeface="Hiragino Sans W1" charset="-128"/>
              </a:rPr>
              <a:t>法</a:t>
            </a:r>
            <a:endParaRPr kumimoji="1" lang="en-US" altLang="ja-JP" sz="2000" dirty="0" smtClean="0">
              <a:latin typeface="Hiragino Sans W1" charset="-128"/>
              <a:ea typeface="Hiragino Sans W1" charset="-128"/>
              <a:cs typeface="Hiragino Sans W1" charset="-128"/>
            </a:endParaRPr>
          </a:p>
        </p:txBody>
      </p:sp>
      <p:grpSp>
        <p:nvGrpSpPr>
          <p:cNvPr id="4" name="図形グループ 3"/>
          <p:cNvGrpSpPr/>
          <p:nvPr/>
        </p:nvGrpSpPr>
        <p:grpSpPr>
          <a:xfrm>
            <a:off x="310720" y="89023"/>
            <a:ext cx="8717871" cy="1405709"/>
            <a:chOff x="310720" y="89023"/>
            <a:chExt cx="8717871" cy="1405709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2427" y="89023"/>
              <a:ext cx="3036164" cy="528319"/>
            </a:xfrm>
            <a:prstGeom prst="rect">
              <a:avLst/>
            </a:prstGeom>
          </p:spPr>
        </p:pic>
        <p:cxnSp>
          <p:nvCxnSpPr>
            <p:cNvPr id="6" name="直線コネクタ 5"/>
            <p:cNvCxnSpPr/>
            <p:nvPr/>
          </p:nvCxnSpPr>
          <p:spPr>
            <a:xfrm>
              <a:off x="310720" y="1494732"/>
              <a:ext cx="853144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53473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210</Words>
  <Application>Microsoft Macintosh PowerPoint</Application>
  <PresentationFormat>画面に合わせる (4:3)</PresentationFormat>
  <Paragraphs>55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8" baseType="lpstr">
      <vt:lpstr>Calibri</vt:lpstr>
      <vt:lpstr>Calibri Light</vt:lpstr>
      <vt:lpstr>Hiragino Kaku Gothic Pro W3</vt:lpstr>
      <vt:lpstr>Hiragino Kaku Gothic ProN W3</vt:lpstr>
      <vt:lpstr>Hiragino Sans W1</vt:lpstr>
      <vt:lpstr>Times New Roman</vt:lpstr>
      <vt:lpstr>Yu Gothic</vt:lpstr>
      <vt:lpstr>游ゴシック</vt:lpstr>
      <vt:lpstr>游ゴシック Light</vt:lpstr>
      <vt:lpstr>Arial</vt:lpstr>
      <vt:lpstr>ホワイト</vt:lpstr>
      <vt:lpstr>連続空間経路積分モンテカルロ法を用いた数奇量子相の探索</vt:lpstr>
      <vt:lpstr>超個体相</vt:lpstr>
      <vt:lpstr>経路積分モンテカルロ法</vt:lpstr>
      <vt:lpstr>超流動性の表現</vt:lpstr>
      <vt:lpstr>物理量の推定</vt:lpstr>
      <vt:lpstr>Worm Algorithm</vt:lpstr>
      <vt:lpstr>Worm Algorithm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連続空間経路積分モンテカルロ法を用いた数奇量子相の探索</dc:title>
  <dc:creator>鈴木　基己</dc:creator>
  <cp:lastModifiedBy>鈴木　基己</cp:lastModifiedBy>
  <cp:revision>15</cp:revision>
  <dcterms:created xsi:type="dcterms:W3CDTF">2017-07-24T08:04:04Z</dcterms:created>
  <dcterms:modified xsi:type="dcterms:W3CDTF">2017-07-24T11:15:05Z</dcterms:modified>
</cp:coreProperties>
</file>