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64"/>
    <p:restoredTop sz="94674"/>
  </p:normalViewPr>
  <p:slideViewPr>
    <p:cSldViewPr snapToGrid="0" snapToObjects="1">
      <p:cViewPr varScale="1">
        <p:scale>
          <a:sx n="116" d="100"/>
          <a:sy n="116" d="100"/>
        </p:scale>
        <p:origin x="21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E45D6-5298-384F-8DAD-96F356EFF0BC}" type="datetimeFigureOut">
              <a:rPr kumimoji="1" lang="ja-JP" altLang="en-US" smtClean="0"/>
              <a:t>2017/7/25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B7695-0EFA-8544-9E35-1989407EB65B}" type="slidenum">
              <a:rPr kumimoji="1" lang="ja-JP" altLang="en-US" smtClean="0"/>
              <a:t>‹#›</a:t>
            </a:fld>
            <a:endParaRPr kumimoji="1" lang="ja-JP" altLang="en-US"/>
          </a:p>
        </p:txBody>
      </p:sp>
    </p:spTree>
    <p:extLst>
      <p:ext uri="{BB962C8B-B14F-4D97-AF65-F5344CB8AC3E}">
        <p14:creationId xmlns:p14="http://schemas.microsoft.com/office/powerpoint/2010/main" val="20797289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5B7695-0EFA-8544-9E35-1989407EB65B}" type="slidenum">
              <a:rPr kumimoji="1" lang="ja-JP" altLang="en-US" smtClean="0"/>
              <a:t>1</a:t>
            </a:fld>
            <a:endParaRPr kumimoji="1" lang="ja-JP" altLang="en-US"/>
          </a:p>
        </p:txBody>
      </p:sp>
    </p:spTree>
    <p:extLst>
      <p:ext uri="{BB962C8B-B14F-4D97-AF65-F5344CB8AC3E}">
        <p14:creationId xmlns:p14="http://schemas.microsoft.com/office/powerpoint/2010/main" val="1861151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普通は各状態が有限ステップで連結していれば良い。周期があるときはまた別で考える。</a:t>
            </a:r>
            <a:endParaRPr kumimoji="1" lang="ja-JP" altLang="en-US" dirty="0"/>
          </a:p>
        </p:txBody>
      </p:sp>
      <p:sp>
        <p:nvSpPr>
          <p:cNvPr id="4" name="スライド番号プレースホルダー 3"/>
          <p:cNvSpPr>
            <a:spLocks noGrp="1"/>
          </p:cNvSpPr>
          <p:nvPr>
            <p:ph type="sldNum" sz="quarter" idx="10"/>
          </p:nvPr>
        </p:nvSpPr>
        <p:spPr/>
        <p:txBody>
          <a:bodyPr/>
          <a:lstStyle/>
          <a:p>
            <a:fld id="{205B7695-0EFA-8544-9E35-1989407EB65B}" type="slidenum">
              <a:rPr kumimoji="1" lang="ja-JP" altLang="en-US" smtClean="0"/>
              <a:t>6</a:t>
            </a:fld>
            <a:endParaRPr kumimoji="1" lang="ja-JP" altLang="en-US"/>
          </a:p>
        </p:txBody>
      </p:sp>
    </p:spTree>
    <p:extLst>
      <p:ext uri="{BB962C8B-B14F-4D97-AF65-F5344CB8AC3E}">
        <p14:creationId xmlns:p14="http://schemas.microsoft.com/office/powerpoint/2010/main" val="156008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提案分布</a:t>
            </a:r>
            <a:r>
              <a:rPr kumimoji="1" lang="en-US" altLang="ja-JP" dirty="0" smtClean="0"/>
              <a:t>q</a:t>
            </a:r>
            <a:r>
              <a:rPr kumimoji="1" lang="ja-JP" altLang="en-US" dirty="0" smtClean="0"/>
              <a:t>は一様分布</a:t>
            </a:r>
            <a:r>
              <a:rPr kumimoji="1" lang="en-US" altLang="ja-JP" dirty="0" smtClean="0"/>
              <a:t>(</a:t>
            </a:r>
            <a:r>
              <a:rPr kumimoji="1" lang="ja-JP" altLang="en-US" dirty="0" smtClean="0"/>
              <a:t>なので引数に対して対称</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205B7695-0EFA-8544-9E35-1989407EB65B}" type="slidenum">
              <a:rPr kumimoji="1" lang="ja-JP" altLang="en-US" smtClean="0"/>
              <a:t>12</a:t>
            </a:fld>
            <a:endParaRPr kumimoji="1" lang="ja-JP" altLang="en-US"/>
          </a:p>
        </p:txBody>
      </p:sp>
    </p:spTree>
    <p:extLst>
      <p:ext uri="{BB962C8B-B14F-4D97-AF65-F5344CB8AC3E}">
        <p14:creationId xmlns:p14="http://schemas.microsoft.com/office/powerpoint/2010/main" val="484585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5921DF0-9EF1-EB4D-9AAE-3271CEE493DF}" type="datetime1">
              <a:rPr kumimoji="1" lang="ja-JP" altLang="en-US" smtClean="0"/>
              <a:t>2017/7/25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146360-CA20-4A4A-8BC2-57789801B608}" type="slidenum">
              <a:rPr kumimoji="1" lang="ja-JP" altLang="en-US" smtClean="0"/>
              <a:t>‹#›</a:t>
            </a:fld>
            <a:endParaRPr kumimoji="1" lang="ja-JP" altLang="en-US"/>
          </a:p>
        </p:txBody>
      </p:sp>
    </p:spTree>
    <p:extLst>
      <p:ext uri="{BB962C8B-B14F-4D97-AF65-F5344CB8AC3E}">
        <p14:creationId xmlns:p14="http://schemas.microsoft.com/office/powerpoint/2010/main" val="72699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73FDF58-8477-AF4C-9938-904BBDB1D72A}" type="datetime1">
              <a:rPr kumimoji="1" lang="ja-JP" altLang="en-US" smtClean="0"/>
              <a:t>2017/7/25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146360-CA20-4A4A-8BC2-57789801B608}" type="slidenum">
              <a:rPr kumimoji="1" lang="ja-JP" altLang="en-US" smtClean="0"/>
              <a:t>‹#›</a:t>
            </a:fld>
            <a:endParaRPr kumimoji="1" lang="ja-JP" altLang="en-US"/>
          </a:p>
        </p:txBody>
      </p:sp>
    </p:spTree>
    <p:extLst>
      <p:ext uri="{BB962C8B-B14F-4D97-AF65-F5344CB8AC3E}">
        <p14:creationId xmlns:p14="http://schemas.microsoft.com/office/powerpoint/2010/main" val="391759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FADF062-E0F3-494F-A8B1-615400C8A844}" type="datetime1">
              <a:rPr kumimoji="1" lang="ja-JP" altLang="en-US" smtClean="0"/>
              <a:t>2017/7/25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146360-CA20-4A4A-8BC2-57789801B608}" type="slidenum">
              <a:rPr kumimoji="1" lang="ja-JP" altLang="en-US" smtClean="0"/>
              <a:t>‹#›</a:t>
            </a:fld>
            <a:endParaRPr kumimoji="1" lang="ja-JP" altLang="en-US"/>
          </a:p>
        </p:txBody>
      </p:sp>
    </p:spTree>
    <p:extLst>
      <p:ext uri="{BB962C8B-B14F-4D97-AF65-F5344CB8AC3E}">
        <p14:creationId xmlns:p14="http://schemas.microsoft.com/office/powerpoint/2010/main" val="12426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BE73735-B8DA-364F-943D-8E2955B93128}" type="datetime1">
              <a:rPr kumimoji="1" lang="ja-JP" altLang="en-US" smtClean="0"/>
              <a:t>2017/7/25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146360-CA20-4A4A-8BC2-57789801B608}" type="slidenum">
              <a:rPr kumimoji="1" lang="ja-JP" altLang="en-US" smtClean="0"/>
              <a:t>‹#›</a:t>
            </a:fld>
            <a:endParaRPr kumimoji="1" lang="ja-JP" altLang="en-US"/>
          </a:p>
        </p:txBody>
      </p:sp>
    </p:spTree>
    <p:extLst>
      <p:ext uri="{BB962C8B-B14F-4D97-AF65-F5344CB8AC3E}">
        <p14:creationId xmlns:p14="http://schemas.microsoft.com/office/powerpoint/2010/main" val="160725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A0187-B934-9145-9638-258A028D11F5}" type="datetime1">
              <a:rPr kumimoji="1" lang="ja-JP" altLang="en-US" smtClean="0"/>
              <a:t>2017/7/25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146360-CA20-4A4A-8BC2-57789801B608}" type="slidenum">
              <a:rPr kumimoji="1" lang="ja-JP" altLang="en-US" smtClean="0"/>
              <a:t>‹#›</a:t>
            </a:fld>
            <a:endParaRPr kumimoji="1" lang="ja-JP" altLang="en-US"/>
          </a:p>
        </p:txBody>
      </p:sp>
    </p:spTree>
    <p:extLst>
      <p:ext uri="{BB962C8B-B14F-4D97-AF65-F5344CB8AC3E}">
        <p14:creationId xmlns:p14="http://schemas.microsoft.com/office/powerpoint/2010/main" val="207078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B648FFD-D6F4-FD44-9F6E-2D881591AB7D}" type="datetime1">
              <a:rPr kumimoji="1" lang="ja-JP" altLang="en-US" smtClean="0"/>
              <a:t>2017/7/25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146360-CA20-4A4A-8BC2-57789801B608}" type="slidenum">
              <a:rPr kumimoji="1" lang="ja-JP" altLang="en-US" smtClean="0"/>
              <a:t>‹#›</a:t>
            </a:fld>
            <a:endParaRPr kumimoji="1" lang="ja-JP" altLang="en-US"/>
          </a:p>
        </p:txBody>
      </p:sp>
    </p:spTree>
    <p:extLst>
      <p:ext uri="{BB962C8B-B14F-4D97-AF65-F5344CB8AC3E}">
        <p14:creationId xmlns:p14="http://schemas.microsoft.com/office/powerpoint/2010/main" val="15419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30FE604-1476-054C-ABF0-3777151A196A}" type="datetime1">
              <a:rPr kumimoji="1" lang="ja-JP" altLang="en-US" smtClean="0"/>
              <a:t>2017/7/25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146360-CA20-4A4A-8BC2-57789801B608}" type="slidenum">
              <a:rPr kumimoji="1" lang="ja-JP" altLang="en-US" smtClean="0"/>
              <a:t>‹#›</a:t>
            </a:fld>
            <a:endParaRPr kumimoji="1" lang="ja-JP" altLang="en-US"/>
          </a:p>
        </p:txBody>
      </p:sp>
    </p:spTree>
    <p:extLst>
      <p:ext uri="{BB962C8B-B14F-4D97-AF65-F5344CB8AC3E}">
        <p14:creationId xmlns:p14="http://schemas.microsoft.com/office/powerpoint/2010/main" val="155805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CAF7F5D-DAD2-A44A-9430-F23ECD2BD1AA}" type="datetime1">
              <a:rPr kumimoji="1" lang="ja-JP" altLang="en-US" smtClean="0"/>
              <a:t>2017/7/25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146360-CA20-4A4A-8BC2-57789801B608}" type="slidenum">
              <a:rPr kumimoji="1" lang="ja-JP" altLang="en-US" smtClean="0"/>
              <a:t>‹#›</a:t>
            </a:fld>
            <a:endParaRPr kumimoji="1" lang="ja-JP" altLang="en-US"/>
          </a:p>
        </p:txBody>
      </p:sp>
    </p:spTree>
    <p:extLst>
      <p:ext uri="{BB962C8B-B14F-4D97-AF65-F5344CB8AC3E}">
        <p14:creationId xmlns:p14="http://schemas.microsoft.com/office/powerpoint/2010/main" val="198515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D41B7F-22E8-6846-93AA-AE18543D06A7}" type="datetime1">
              <a:rPr kumimoji="1" lang="ja-JP" altLang="en-US" smtClean="0"/>
              <a:t>2017/7/25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146360-CA20-4A4A-8BC2-57789801B608}" type="slidenum">
              <a:rPr kumimoji="1" lang="ja-JP" altLang="en-US" smtClean="0"/>
              <a:t>‹#›</a:t>
            </a:fld>
            <a:endParaRPr kumimoji="1" lang="ja-JP" altLang="en-US"/>
          </a:p>
        </p:txBody>
      </p:sp>
    </p:spTree>
    <p:extLst>
      <p:ext uri="{BB962C8B-B14F-4D97-AF65-F5344CB8AC3E}">
        <p14:creationId xmlns:p14="http://schemas.microsoft.com/office/powerpoint/2010/main" val="113458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B24937-7A01-474A-9954-34643D16DFDF}" type="datetime1">
              <a:rPr kumimoji="1" lang="ja-JP" altLang="en-US" smtClean="0"/>
              <a:t>2017/7/25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146360-CA20-4A4A-8BC2-57789801B608}" type="slidenum">
              <a:rPr kumimoji="1" lang="ja-JP" altLang="en-US" smtClean="0"/>
              <a:t>‹#›</a:t>
            </a:fld>
            <a:endParaRPr kumimoji="1" lang="ja-JP" altLang="en-US"/>
          </a:p>
        </p:txBody>
      </p:sp>
    </p:spTree>
    <p:extLst>
      <p:ext uri="{BB962C8B-B14F-4D97-AF65-F5344CB8AC3E}">
        <p14:creationId xmlns:p14="http://schemas.microsoft.com/office/powerpoint/2010/main" val="139892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D5BF9AD-5DEC-8F41-ABB2-1EE0EF529E05}" type="datetime1">
              <a:rPr kumimoji="1" lang="ja-JP" altLang="en-US" smtClean="0"/>
              <a:t>2017/7/25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146360-CA20-4A4A-8BC2-57789801B608}" type="slidenum">
              <a:rPr kumimoji="1" lang="ja-JP" altLang="en-US" smtClean="0"/>
              <a:t>‹#›</a:t>
            </a:fld>
            <a:endParaRPr kumimoji="1" lang="ja-JP" altLang="en-US"/>
          </a:p>
        </p:txBody>
      </p:sp>
    </p:spTree>
    <p:extLst>
      <p:ext uri="{BB962C8B-B14F-4D97-AF65-F5344CB8AC3E}">
        <p14:creationId xmlns:p14="http://schemas.microsoft.com/office/powerpoint/2010/main" val="11098610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5E507-FB8B-624B-B614-624C78A30029}" type="datetime1">
              <a:rPr kumimoji="1" lang="ja-JP" altLang="en-US" smtClean="0"/>
              <a:t>2017/7/25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46360-CA20-4A4A-8BC2-57789801B608}" type="slidenum">
              <a:rPr kumimoji="1" lang="ja-JP" altLang="en-US" smtClean="0"/>
              <a:t>‹#›</a:t>
            </a:fld>
            <a:endParaRPr kumimoji="1" lang="ja-JP" altLang="en-US"/>
          </a:p>
        </p:txBody>
      </p:sp>
    </p:spTree>
    <p:extLst>
      <p:ext uri="{BB962C8B-B14F-4D97-AF65-F5344CB8AC3E}">
        <p14:creationId xmlns:p14="http://schemas.microsoft.com/office/powerpoint/2010/main" val="1112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42.emf"/><Relationship Id="rId4"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11.x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40.emf"/><Relationship Id="rId5" Type="http://schemas.openxmlformats.org/officeDocument/2006/relationships/image" Target="../media/image45.emf"/><Relationship Id="rId6" Type="http://schemas.openxmlformats.org/officeDocument/2006/relationships/image" Target="../media/image46.emf"/><Relationship Id="rId7"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image" Target="../media/image43.emf"/></Relationships>
</file>

<file path=ppt/slides/_rels/slide12.xml.rels><?xml version="1.0" encoding="UTF-8" standalone="yes"?>
<Relationships xmlns="http://schemas.openxmlformats.org/package/2006/relationships"><Relationship Id="rId11" Type="http://schemas.openxmlformats.org/officeDocument/2006/relationships/image" Target="../media/image55.emf"/><Relationship Id="rId12"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7.png"/><Relationship Id="rId4" Type="http://schemas.openxmlformats.org/officeDocument/2006/relationships/image" Target="../media/image48.emf"/><Relationship Id="rId5" Type="http://schemas.openxmlformats.org/officeDocument/2006/relationships/image" Target="../media/image49.emf"/><Relationship Id="rId6" Type="http://schemas.openxmlformats.org/officeDocument/2006/relationships/image" Target="../media/image50.png"/><Relationship Id="rId7" Type="http://schemas.openxmlformats.org/officeDocument/2006/relationships/image" Target="../media/image51.png"/><Relationship Id="rId8" Type="http://schemas.openxmlformats.org/officeDocument/2006/relationships/image" Target="../media/image52.png"/><Relationship Id="rId9" Type="http://schemas.openxmlformats.org/officeDocument/2006/relationships/image" Target="../media/image53.emf"/><Relationship Id="rId10" Type="http://schemas.openxmlformats.org/officeDocument/2006/relationships/image" Target="../media/image5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gif"/><Relationship Id="rId3" Type="http://schemas.openxmlformats.org/officeDocument/2006/relationships/image" Target="../media/image1.emf"/></Relationships>
</file>

<file path=ppt/slides/_rels/slide2.xml.rels><?xml version="1.0" encoding="UTF-8" standalone="yes"?>
<Relationships xmlns="http://schemas.openxmlformats.org/package/2006/relationships"><Relationship Id="rId11" Type="http://schemas.openxmlformats.org/officeDocument/2006/relationships/image" Target="../media/image11.emf"/><Relationship Id="rId12" Type="http://schemas.openxmlformats.org/officeDocument/2006/relationships/image" Target="../media/image12.emf"/><Relationship Id="rId13"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8" Type="http://schemas.openxmlformats.org/officeDocument/2006/relationships/image" Target="../media/image8.emf"/><Relationship Id="rId9" Type="http://schemas.openxmlformats.org/officeDocument/2006/relationships/image" Target="../media/image9.emf"/><Relationship Id="rId10" Type="http://schemas.openxmlformats.org/officeDocument/2006/relationships/image" Target="../media/image10.emf"/></Relationships>
</file>

<file path=ppt/slides/_rels/slide3.xml.rels><?xml version="1.0" encoding="UTF-8" standalone="yes"?>
<Relationships xmlns="http://schemas.openxmlformats.org/package/2006/relationships"><Relationship Id="rId11" Type="http://schemas.openxmlformats.org/officeDocument/2006/relationships/image" Target="../media/image12.emf"/><Relationship Id="rId12"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6.emf"/><Relationship Id="rId6" Type="http://schemas.openxmlformats.org/officeDocument/2006/relationships/image" Target="../media/image7.emf"/><Relationship Id="rId7" Type="http://schemas.openxmlformats.org/officeDocument/2006/relationships/image" Target="../media/image8.emf"/><Relationship Id="rId8" Type="http://schemas.openxmlformats.org/officeDocument/2006/relationships/image" Target="../media/image9.emf"/><Relationship Id="rId9" Type="http://schemas.openxmlformats.org/officeDocument/2006/relationships/image" Target="../media/image10.emf"/><Relationship Id="rId10" Type="http://schemas.openxmlformats.org/officeDocument/2006/relationships/image" Target="../media/image11.emf"/></Relationships>
</file>

<file path=ppt/slides/_rels/slide4.xml.rels><?xml version="1.0" encoding="UTF-8" standalone="yes"?>
<Relationships xmlns="http://schemas.openxmlformats.org/package/2006/relationships"><Relationship Id="rId11" Type="http://schemas.openxmlformats.org/officeDocument/2006/relationships/image" Target="../media/image8.emf"/><Relationship Id="rId12" Type="http://schemas.openxmlformats.org/officeDocument/2006/relationships/image" Target="../media/image9.emf"/><Relationship Id="rId13" Type="http://schemas.openxmlformats.org/officeDocument/2006/relationships/image" Target="../media/image10.emf"/><Relationship Id="rId14" Type="http://schemas.openxmlformats.org/officeDocument/2006/relationships/image" Target="../media/image11.emf"/><Relationship Id="rId15" Type="http://schemas.openxmlformats.org/officeDocument/2006/relationships/image" Target="../media/image12.emf"/><Relationship Id="rId16"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image" Target="../media/image16.emf"/><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7" Type="http://schemas.openxmlformats.org/officeDocument/2006/relationships/image" Target="../media/image21.emf"/><Relationship Id="rId8" Type="http://schemas.openxmlformats.org/officeDocument/2006/relationships/image" Target="../media/image22.emf"/><Relationship Id="rId9" Type="http://schemas.openxmlformats.org/officeDocument/2006/relationships/image" Target="../media/image6.emf"/><Relationship Id="rId10"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8.emf"/><Relationship Id="rId8" Type="http://schemas.openxmlformats.org/officeDocument/2006/relationships/image" Target="../media/image29.emf"/><Relationship Id="rId9" Type="http://schemas.openxmlformats.org/officeDocument/2006/relationships/image" Target="../media/image30.emf"/><Relationship Id="rId10"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8.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image" Target="../media/image31.emf"/></Relationships>
</file>

<file path=ppt/slides/_rels/slide9.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5" Type="http://schemas.openxmlformats.org/officeDocument/2006/relationships/image" Target="../media/image37.emf"/><Relationship Id="rId6" Type="http://schemas.openxmlformats.org/officeDocument/2006/relationships/image" Target="../media/image38.emf"/><Relationship Id="rId7" Type="http://schemas.openxmlformats.org/officeDocument/2006/relationships/image" Target="../media/image39.emf"/><Relationship Id="rId8" Type="http://schemas.openxmlformats.org/officeDocument/2006/relationships/image" Target="../media/image40.emf"/><Relationship Id="rId9"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28286" y="2468246"/>
            <a:ext cx="9144000" cy="805264"/>
          </a:xfrm>
        </p:spPr>
        <p:txBody>
          <a:bodyPr>
            <a:normAutofit/>
          </a:bodyPr>
          <a:lstStyle/>
          <a:p>
            <a:pPr algn="l"/>
            <a:r>
              <a:rPr kumimoji="1" lang="ja-JP" altLang="en-US" sz="4400" dirty="0" smtClean="0">
                <a:latin typeface="Hiragino Kaku Gothic Pro W3" charset="-128"/>
                <a:ea typeface="Hiragino Kaku Gothic Pro W3" charset="-128"/>
                <a:cs typeface="Hiragino Kaku Gothic Pro W3" charset="-128"/>
              </a:rPr>
              <a:t>マルコフ連鎖モンテカルロの数理</a:t>
            </a:r>
            <a:endParaRPr kumimoji="1" lang="ja-JP" altLang="en-US" sz="4400" dirty="0">
              <a:latin typeface="Hiragino Kaku Gothic Pro W3" charset="-128"/>
              <a:ea typeface="Hiragino Kaku Gothic Pro W3" charset="-128"/>
              <a:cs typeface="Hiragino Kaku Gothic Pro W3" charset="-128"/>
            </a:endParaRPr>
          </a:p>
        </p:txBody>
      </p:sp>
      <p:sp>
        <p:nvSpPr>
          <p:cNvPr id="3" name="サブタイトル 2"/>
          <p:cNvSpPr>
            <a:spLocks noGrp="1"/>
          </p:cNvSpPr>
          <p:nvPr>
            <p:ph type="subTitle" idx="1"/>
          </p:nvPr>
        </p:nvSpPr>
        <p:spPr/>
        <p:txBody>
          <a:bodyPr/>
          <a:lstStyle/>
          <a:p>
            <a:pPr algn="l"/>
            <a:r>
              <a:rPr kumimoji="1" lang="ja-JP" altLang="en-US" dirty="0" smtClean="0">
                <a:latin typeface="Hiragino Sans W1" charset="-128"/>
                <a:ea typeface="Hiragino Sans W1" charset="-128"/>
                <a:cs typeface="Hiragino Sans W1" charset="-128"/>
              </a:rPr>
              <a:t>鈴木基己</a:t>
            </a:r>
            <a:endParaRPr kumimoji="1" lang="en-US" altLang="ja-JP" dirty="0" smtClean="0">
              <a:latin typeface="Hiragino Sans W1" charset="-128"/>
              <a:ea typeface="Hiragino Sans W1" charset="-128"/>
              <a:cs typeface="Hiragino Sans W1" charset="-128"/>
            </a:endParaRPr>
          </a:p>
          <a:p>
            <a:pPr algn="l"/>
            <a:r>
              <a:rPr lang="ja-JP" altLang="en-US" dirty="0" smtClean="0">
                <a:latin typeface="Hiragino Sans W1" charset="-128"/>
                <a:ea typeface="Hiragino Sans W1" charset="-128"/>
                <a:cs typeface="Hiragino Sans W1" charset="-128"/>
              </a:rPr>
              <a:t>東京大学大学院理学系研究科</a:t>
            </a:r>
            <a:r>
              <a:rPr lang="en-US" altLang="ja-JP" dirty="0" smtClean="0">
                <a:latin typeface="Hiragino Sans W1" charset="-128"/>
                <a:ea typeface="Hiragino Sans W1" charset="-128"/>
                <a:cs typeface="Hiragino Sans W1" charset="-128"/>
              </a:rPr>
              <a:t>/</a:t>
            </a:r>
            <a:r>
              <a:rPr lang="ja-JP" altLang="en-US" dirty="0" smtClean="0">
                <a:latin typeface="Hiragino Sans W1" charset="-128"/>
                <a:ea typeface="Hiragino Sans W1" charset="-128"/>
                <a:cs typeface="Hiragino Sans W1" charset="-128"/>
              </a:rPr>
              <a:t>藤堂研究室</a:t>
            </a:r>
            <a:endParaRPr lang="en-US" altLang="ja-JP" dirty="0" smtClean="0">
              <a:latin typeface="Hiragino Sans W1" charset="-128"/>
              <a:ea typeface="Hiragino Sans W1" charset="-128"/>
              <a:cs typeface="Hiragino Sans W1" charset="-128"/>
            </a:endParaRPr>
          </a:p>
          <a:p>
            <a:pPr algn="l"/>
            <a:r>
              <a:rPr lang="en-US" altLang="ja-JP" dirty="0" err="1" smtClean="0">
                <a:latin typeface="Hiragino Sans W1" charset="-128"/>
                <a:ea typeface="Hiragino Sans W1" charset="-128"/>
                <a:cs typeface="Hiragino Sans W1" charset="-128"/>
              </a:rPr>
              <a:t>suzumoto@exa.phys.s.u-tokyo.ac.jp</a:t>
            </a:r>
            <a:endParaRPr lang="en-US" altLang="ja-JP" dirty="0" smtClean="0">
              <a:latin typeface="Hiragino Sans W1" charset="-128"/>
              <a:ea typeface="Hiragino Sans W1" charset="-128"/>
              <a:cs typeface="Hiragino Sans W1" charset="-128"/>
            </a:endParaRPr>
          </a:p>
        </p:txBody>
      </p:sp>
      <p:cxnSp>
        <p:nvCxnSpPr>
          <p:cNvPr id="5" name="直線コネクタ 4"/>
          <p:cNvCxnSpPr/>
          <p:nvPr/>
        </p:nvCxnSpPr>
        <p:spPr>
          <a:xfrm>
            <a:off x="1328286" y="3509963"/>
            <a:ext cx="9769642"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sp>
        <p:nvSpPr>
          <p:cNvPr id="4" name="スライド番号プレースホルダー 3"/>
          <p:cNvSpPr>
            <a:spLocks noGrp="1"/>
          </p:cNvSpPr>
          <p:nvPr>
            <p:ph type="sldNum" sz="quarter" idx="12"/>
          </p:nvPr>
        </p:nvSpPr>
        <p:spPr>
          <a:xfrm>
            <a:off x="9100686" y="6262773"/>
            <a:ext cx="2743200" cy="365125"/>
          </a:xfrm>
        </p:spPr>
        <p:txBody>
          <a:bodyPr/>
          <a:lstStyle/>
          <a:p>
            <a:fld id="{93146360-CA20-4A4A-8BC2-57789801B608}" type="slidenum">
              <a:rPr kumimoji="1" lang="ja-JP" altLang="en-US" sz="2000" smtClean="0">
                <a:latin typeface="Hiragino Sans W1" charset="-128"/>
                <a:ea typeface="Hiragino Sans W1" charset="-128"/>
                <a:cs typeface="Hiragino Sans W1" charset="-128"/>
              </a:rPr>
              <a:t>1</a:t>
            </a:fld>
            <a:endParaRPr kumimoji="1" lang="ja-JP" altLang="en-US" sz="2000" dirty="0">
              <a:latin typeface="Hiragino Sans W1" charset="-128"/>
              <a:ea typeface="Hiragino Sans W1" charset="-128"/>
              <a:cs typeface="Hiragino Sans W1" charset="-128"/>
            </a:endParaRPr>
          </a:p>
        </p:txBody>
      </p:sp>
    </p:spTree>
    <p:extLst>
      <p:ext uri="{BB962C8B-B14F-4D97-AF65-F5344CB8AC3E}">
        <p14:creationId xmlns:p14="http://schemas.microsoft.com/office/powerpoint/2010/main" val="1167766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 W3" charset="-128"/>
                <a:ea typeface="Hiragino Kaku Gothic Pro W3" charset="-128"/>
                <a:cs typeface="Hiragino Kaku Gothic Pro W3" charset="-128"/>
              </a:rPr>
              <a:t>Heat Bath</a:t>
            </a:r>
            <a:r>
              <a:rPr kumimoji="1" lang="ja-JP" altLang="en-US" dirty="0" smtClean="0">
                <a:latin typeface="Hiragino Kaku Gothic Pro W3" charset="-128"/>
                <a:ea typeface="Hiragino Kaku Gothic Pro W3" charset="-128"/>
                <a:cs typeface="Hiragino Kaku Gothic Pro W3" charset="-128"/>
              </a:rPr>
              <a:t>法</a:t>
            </a:r>
            <a:r>
              <a:rPr kumimoji="1" lang="en-US" altLang="ja-JP" dirty="0" smtClean="0">
                <a:latin typeface="Hiragino Kaku Gothic Pro W3" charset="-128"/>
                <a:ea typeface="Hiragino Kaku Gothic Pro W3" charset="-128"/>
                <a:cs typeface="Hiragino Kaku Gothic Pro W3" charset="-128"/>
              </a:rPr>
              <a:t>(Gibbs Sampling)</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p:txBody>
          <a:bodyPr>
            <a:normAutofit/>
          </a:bodyPr>
          <a:lstStyle/>
          <a:p>
            <a:pPr>
              <a:lnSpc>
                <a:spcPct val="100000"/>
              </a:lnSpc>
              <a:spcBef>
                <a:spcPts val="0"/>
              </a:spcBef>
            </a:pPr>
            <a:r>
              <a:rPr kumimoji="1" lang="ja-JP" altLang="en-US" sz="2000" dirty="0" smtClean="0">
                <a:latin typeface="Hiragino Sans W1" charset="-128"/>
                <a:ea typeface="Hiragino Sans W1" charset="-128"/>
                <a:cs typeface="Hiragino Sans W1" charset="-128"/>
              </a:rPr>
              <a:t>遷移行列は条件付き確率で与える</a:t>
            </a:r>
            <a:endParaRPr kumimoji="1" lang="en-US" altLang="ja-JP" sz="2000" dirty="0" smtClean="0">
              <a:latin typeface="Hiragino Sans W1" charset="-128"/>
              <a:ea typeface="Hiragino Sans W1" charset="-128"/>
              <a:cs typeface="Hiragino Sans W1" charset="-128"/>
            </a:endParaRPr>
          </a:p>
          <a:p>
            <a:pPr>
              <a:lnSpc>
                <a:spcPct val="100000"/>
              </a:lnSpc>
              <a:spcBef>
                <a:spcPts val="0"/>
              </a:spcBef>
            </a:pPr>
            <a:endParaRPr lang="en-US" altLang="ja-JP" sz="2000" dirty="0">
              <a:latin typeface="Hiragino Sans W1" charset="-128"/>
              <a:ea typeface="Hiragino Sans W1" charset="-128"/>
              <a:cs typeface="Hiragino Sans W1" charset="-128"/>
            </a:endParaRPr>
          </a:p>
          <a:p>
            <a:pPr>
              <a:lnSpc>
                <a:spcPct val="100000"/>
              </a:lnSpc>
              <a:spcBef>
                <a:spcPts val="0"/>
              </a:spcBef>
            </a:pPr>
            <a:endParaRPr kumimoji="1" lang="en-US" altLang="ja-JP" sz="2000" dirty="0" smtClean="0">
              <a:latin typeface="Hiragino Sans W1" charset="-128"/>
              <a:ea typeface="Hiragino Sans W1" charset="-128"/>
              <a:cs typeface="Hiragino Sans W1" charset="-128"/>
            </a:endParaRPr>
          </a:p>
          <a:p>
            <a:pPr>
              <a:lnSpc>
                <a:spcPct val="100000"/>
              </a:lnSpc>
              <a:spcBef>
                <a:spcPts val="0"/>
              </a:spcBef>
            </a:pPr>
            <a:endParaRPr lang="en-US" altLang="ja-JP" sz="2000" dirty="0">
              <a:latin typeface="Hiragino Sans W1" charset="-128"/>
              <a:ea typeface="Hiragino Sans W1" charset="-128"/>
              <a:cs typeface="Hiragino Sans W1" charset="-128"/>
            </a:endParaRPr>
          </a:p>
          <a:p>
            <a:pPr marL="457200" lvl="1" indent="0">
              <a:lnSpc>
                <a:spcPct val="100000"/>
              </a:lnSpc>
              <a:spcBef>
                <a:spcPts val="0"/>
              </a:spcBef>
              <a:buNone/>
            </a:pPr>
            <a:r>
              <a:rPr lang="ja-JP" altLang="en-US" sz="2000" dirty="0" smtClean="0">
                <a:latin typeface="Hiragino Sans W1" charset="-128"/>
                <a:ea typeface="Hiragino Sans W1" charset="-128"/>
                <a:cs typeface="Hiragino Sans W1" charset="-128"/>
              </a:rPr>
              <a:t>状態の変化する部分だけに着目して、それ以外は熱浴とみなしてサンプリングする</a:t>
            </a:r>
            <a:endParaRPr lang="en-US" altLang="ja-JP" sz="2000" dirty="0" smtClean="0">
              <a:latin typeface="Hiragino Sans W1" charset="-128"/>
              <a:ea typeface="Hiragino Sans W1" charset="-128"/>
              <a:cs typeface="Hiragino Sans W1" charset="-128"/>
            </a:endParaRPr>
          </a:p>
          <a:p>
            <a:pPr marL="457200" lvl="1" indent="0">
              <a:lnSpc>
                <a:spcPct val="100000"/>
              </a:lnSpc>
              <a:spcBef>
                <a:spcPts val="0"/>
              </a:spcBef>
              <a:buNone/>
            </a:pPr>
            <a:endParaRPr lang="en-US" altLang="ja-JP" sz="2000" dirty="0">
              <a:latin typeface="Hiragino Sans W1" charset="-128"/>
              <a:ea typeface="Hiragino Sans W1" charset="-128"/>
              <a:cs typeface="Hiragino Sans W1" charset="-128"/>
            </a:endParaRPr>
          </a:p>
          <a:p>
            <a:pPr marL="457200" lvl="1" indent="0">
              <a:lnSpc>
                <a:spcPct val="100000"/>
              </a:lnSpc>
              <a:spcBef>
                <a:spcPts val="0"/>
              </a:spcBef>
              <a:buNone/>
            </a:pPr>
            <a:endParaRPr lang="en-US" altLang="ja-JP" sz="2000" dirty="0" smtClean="0">
              <a:latin typeface="Hiragino Sans W1" charset="-128"/>
              <a:ea typeface="Hiragino Sans W1" charset="-128"/>
              <a:cs typeface="Hiragino Sans W1" charset="-128"/>
            </a:endParaRPr>
          </a:p>
          <a:p>
            <a:pPr marL="457200" lvl="1" indent="0">
              <a:lnSpc>
                <a:spcPct val="100000"/>
              </a:lnSpc>
              <a:spcBef>
                <a:spcPts val="0"/>
              </a:spcBef>
              <a:buNone/>
            </a:pPr>
            <a:endParaRPr lang="en-US" altLang="ja-JP" sz="2000" dirty="0">
              <a:latin typeface="Hiragino Sans W1" charset="-128"/>
              <a:ea typeface="Hiragino Sans W1" charset="-128"/>
              <a:cs typeface="Hiragino Sans W1" charset="-128"/>
            </a:endParaRPr>
          </a:p>
          <a:p>
            <a:pPr marL="457200" lvl="1" indent="0">
              <a:lnSpc>
                <a:spcPct val="100000"/>
              </a:lnSpc>
              <a:spcBef>
                <a:spcPts val="0"/>
              </a:spcBef>
              <a:buNone/>
            </a:pPr>
            <a:endParaRPr lang="en-US" altLang="ja-JP" sz="2000" dirty="0" smtClean="0">
              <a:latin typeface="Hiragino Sans W1" charset="-128"/>
              <a:ea typeface="Hiragino Sans W1" charset="-128"/>
              <a:cs typeface="Hiragino Sans W1" charset="-128"/>
            </a:endParaRPr>
          </a:p>
          <a:p>
            <a:pPr marL="457200" lvl="1" indent="0">
              <a:lnSpc>
                <a:spcPct val="100000"/>
              </a:lnSpc>
              <a:spcBef>
                <a:spcPts val="0"/>
              </a:spcBef>
              <a:buNone/>
            </a:pPr>
            <a:r>
              <a:rPr lang="ja-JP" altLang="en-US" sz="2000" dirty="0" smtClean="0">
                <a:latin typeface="Hiragino Sans W1" charset="-128"/>
                <a:ea typeface="Hiragino Sans W1" charset="-128"/>
                <a:cs typeface="Hiragino Sans W1" charset="-128"/>
              </a:rPr>
              <a:t>より詳細つりあいを満たす。</a:t>
            </a:r>
            <a:endParaRPr lang="en-US" altLang="ja-JP" sz="2000" dirty="0" smtClean="0">
              <a:latin typeface="Hiragino Sans W1" charset="-128"/>
              <a:ea typeface="Hiragino Sans W1" charset="-128"/>
              <a:cs typeface="Hiragino Sans W1" charset="-128"/>
            </a:endParaRPr>
          </a:p>
        </p:txBody>
      </p:sp>
      <p:cxnSp>
        <p:nvCxnSpPr>
          <p:cNvPr id="5" name="直線コネクタ 4"/>
          <p:cNvCxnSpPr/>
          <p:nvPr/>
        </p:nvCxnSpPr>
        <p:spPr>
          <a:xfrm>
            <a:off x="770021" y="1642562"/>
            <a:ext cx="1073216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図 5"/>
          <p:cNvPicPr>
            <a:picLocks noChangeAspect="1"/>
          </p:cNvPicPr>
          <p:nvPr/>
        </p:nvPicPr>
        <p:blipFill>
          <a:blip r:embed="rId2"/>
          <a:stretch>
            <a:fillRect/>
          </a:stretch>
        </p:blipFill>
        <p:spPr>
          <a:xfrm>
            <a:off x="1714834" y="2442277"/>
            <a:ext cx="2120900" cy="279400"/>
          </a:xfrm>
          <a:prstGeom prst="rect">
            <a:avLst/>
          </a:prstGeom>
        </p:spPr>
      </p:pic>
      <p:pic>
        <p:nvPicPr>
          <p:cNvPr id="7" name="図 6"/>
          <p:cNvPicPr>
            <a:picLocks noChangeAspect="1"/>
          </p:cNvPicPr>
          <p:nvPr/>
        </p:nvPicPr>
        <p:blipFill>
          <a:blip r:embed="rId3"/>
          <a:stretch>
            <a:fillRect/>
          </a:stretch>
        </p:blipFill>
        <p:spPr>
          <a:xfrm>
            <a:off x="1714834" y="3728244"/>
            <a:ext cx="4165600" cy="5461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sp>
        <p:nvSpPr>
          <p:cNvPr id="4" name="スライド番号プレースホルダー 3"/>
          <p:cNvSpPr>
            <a:spLocks noGrp="1"/>
          </p:cNvSpPr>
          <p:nvPr>
            <p:ph type="sldNum" sz="quarter" idx="12"/>
          </p:nvPr>
        </p:nvSpPr>
        <p:spPr/>
        <p:txBody>
          <a:bodyPr/>
          <a:lstStyle/>
          <a:p>
            <a:fld id="{93146360-CA20-4A4A-8BC2-57789801B608}" type="slidenum">
              <a:rPr kumimoji="1" lang="ja-JP" altLang="en-US" smtClean="0"/>
              <a:t>10</a:t>
            </a:fld>
            <a:endParaRPr kumimoji="1" lang="ja-JP" altLang="en-US"/>
          </a:p>
        </p:txBody>
      </p:sp>
    </p:spTree>
    <p:extLst>
      <p:ext uri="{BB962C8B-B14F-4D97-AF65-F5344CB8AC3E}">
        <p14:creationId xmlns:p14="http://schemas.microsoft.com/office/powerpoint/2010/main" val="25591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latin typeface="Hiragino Kaku Gothic Pro W3" charset="-128"/>
                <a:ea typeface="Hiragino Kaku Gothic Pro W3" charset="-128"/>
                <a:cs typeface="Hiragino Kaku Gothic Pro W3" charset="-128"/>
              </a:rPr>
              <a:t>Metropolis-Hastings</a:t>
            </a:r>
            <a:r>
              <a:rPr kumimoji="1" lang="ja-JP" altLang="en-US" smtClean="0">
                <a:latin typeface="Hiragino Kaku Gothic Pro W3" charset="-128"/>
                <a:ea typeface="Hiragino Kaku Gothic Pro W3" charset="-128"/>
                <a:cs typeface="Hiragino Kaku Gothic Pro W3" charset="-128"/>
              </a:rPr>
              <a:t>法</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p:txBody>
          <a:bodyPr>
            <a:normAutofit/>
          </a:bodyPr>
          <a:lstStyle/>
          <a:p>
            <a:r>
              <a:rPr lang="ja-JP" altLang="en-US" sz="2000" dirty="0" smtClean="0">
                <a:latin typeface="Hiragino Sans W1" charset="-128"/>
                <a:ea typeface="Hiragino Sans W1" charset="-128"/>
                <a:cs typeface="Hiragino Sans W1" charset="-128"/>
              </a:rPr>
              <a:t>提案分布</a:t>
            </a:r>
            <a:r>
              <a:rPr lang="en-US" altLang="ja-JP" sz="2000" dirty="0" smtClean="0">
                <a:latin typeface="Hiragino Sans W1" charset="-128"/>
                <a:ea typeface="Hiragino Sans W1" charset="-128"/>
                <a:cs typeface="Hiragino Sans W1" charset="-128"/>
              </a:rPr>
              <a:t>           </a:t>
            </a:r>
            <a:r>
              <a:rPr lang="ja-JP" altLang="en-US" sz="2000" dirty="0" smtClean="0">
                <a:latin typeface="Hiragino Sans W1" charset="-128"/>
                <a:ea typeface="Hiragino Sans W1" charset="-128"/>
                <a:cs typeface="Hiragino Sans W1" charset="-128"/>
              </a:rPr>
              <a:t>が引数に対して対称でない場合への一般化</a:t>
            </a:r>
            <a:endParaRPr lang="en-US" altLang="ja-JP" sz="2000" dirty="0" smtClean="0">
              <a:latin typeface="Hiragino Sans W1" charset="-128"/>
              <a:ea typeface="Hiragino Sans W1" charset="-128"/>
              <a:cs typeface="Hiragino Sans W1" charset="-128"/>
            </a:endParaRPr>
          </a:p>
          <a:p>
            <a:endParaRPr lang="en-US" altLang="ja-JP" sz="2000" dirty="0">
              <a:latin typeface="Hiragino Sans W1" charset="-128"/>
              <a:ea typeface="Hiragino Sans W1" charset="-128"/>
              <a:cs typeface="Hiragino Sans W1" charset="-128"/>
            </a:endParaRPr>
          </a:p>
          <a:p>
            <a:r>
              <a:rPr lang="ja-JP" altLang="en-US" sz="2000" dirty="0" smtClean="0">
                <a:latin typeface="Hiragino Sans W1" charset="-128"/>
                <a:ea typeface="Hiragino Sans W1" charset="-128"/>
                <a:cs typeface="Hiragino Sans W1" charset="-128"/>
              </a:rPr>
              <a:t>提案分布</a:t>
            </a:r>
            <a:r>
              <a:rPr lang="en-US" altLang="ja-JP" sz="2000" dirty="0" smtClean="0">
                <a:latin typeface="Hiragino Sans W1" charset="-128"/>
                <a:ea typeface="Hiragino Sans W1" charset="-128"/>
                <a:cs typeface="Hiragino Sans W1" charset="-128"/>
              </a:rPr>
              <a:t>           </a:t>
            </a:r>
            <a:r>
              <a:rPr lang="ja-JP" altLang="en-US" sz="2000" dirty="0" smtClean="0">
                <a:latin typeface="Hiragino Sans W1" charset="-128"/>
                <a:ea typeface="Hiragino Sans W1" charset="-128"/>
                <a:cs typeface="Hiragino Sans W1" charset="-128"/>
              </a:rPr>
              <a:t>から</a:t>
            </a:r>
            <a:r>
              <a:rPr lang="en-US" altLang="ja-JP" sz="2000" dirty="0" smtClean="0">
                <a:latin typeface="Hiragino Sans W1" charset="-128"/>
                <a:ea typeface="Hiragino Sans W1" charset="-128"/>
                <a:cs typeface="Hiragino Sans W1" charset="-128"/>
              </a:rPr>
              <a:t>   </a:t>
            </a:r>
            <a:r>
              <a:rPr lang="ja-JP" altLang="en-US" sz="2000" dirty="0" smtClean="0">
                <a:latin typeface="Hiragino Sans W1" charset="-128"/>
                <a:ea typeface="Hiragino Sans W1" charset="-128"/>
                <a:cs typeface="Hiragino Sans W1" charset="-128"/>
              </a:rPr>
              <a:t>をサンプルし、受諾確率</a:t>
            </a:r>
            <a:r>
              <a:rPr lang="en-US" altLang="ja-JP" sz="2000" dirty="0" smtClean="0">
                <a:latin typeface="Hiragino Sans W1" charset="-128"/>
                <a:ea typeface="Hiragino Sans W1" charset="-128"/>
                <a:cs typeface="Hiragino Sans W1" charset="-128"/>
              </a:rPr>
              <a:t>            </a:t>
            </a:r>
            <a:r>
              <a:rPr lang="ja-JP" altLang="en-US" sz="2000" dirty="0" smtClean="0">
                <a:latin typeface="Hiragino Sans W1" charset="-128"/>
                <a:ea typeface="Hiragino Sans W1" charset="-128"/>
                <a:cs typeface="Hiragino Sans W1" charset="-128"/>
              </a:rPr>
              <a:t>に従って　を受理する。</a:t>
            </a:r>
            <a:endParaRPr kumimoji="1" lang="ja-JP" altLang="en-US" sz="2000" dirty="0">
              <a:latin typeface="Hiragino Sans W1" charset="-128"/>
              <a:ea typeface="Hiragino Sans W1" charset="-128"/>
              <a:cs typeface="Hiragino Sans W1" charset="-128"/>
            </a:endParaRPr>
          </a:p>
        </p:txBody>
      </p:sp>
      <p:pic>
        <p:nvPicPr>
          <p:cNvPr id="5" name="図 4"/>
          <p:cNvPicPr>
            <a:picLocks noChangeAspect="1"/>
          </p:cNvPicPr>
          <p:nvPr/>
        </p:nvPicPr>
        <p:blipFill>
          <a:blip r:embed="rId2"/>
          <a:stretch>
            <a:fillRect/>
          </a:stretch>
        </p:blipFill>
        <p:spPr>
          <a:xfrm>
            <a:off x="2217955" y="1874386"/>
            <a:ext cx="787400" cy="279400"/>
          </a:xfrm>
          <a:prstGeom prst="rect">
            <a:avLst/>
          </a:prstGeom>
        </p:spPr>
      </p:pic>
      <p:pic>
        <p:nvPicPr>
          <p:cNvPr id="7" name="図 6"/>
          <p:cNvPicPr>
            <a:picLocks noChangeAspect="1"/>
          </p:cNvPicPr>
          <p:nvPr/>
        </p:nvPicPr>
        <p:blipFill>
          <a:blip r:embed="rId3"/>
          <a:stretch>
            <a:fillRect/>
          </a:stretch>
        </p:blipFill>
        <p:spPr>
          <a:xfrm>
            <a:off x="3613685" y="2767262"/>
            <a:ext cx="190500" cy="203200"/>
          </a:xfrm>
          <a:prstGeom prst="rect">
            <a:avLst/>
          </a:prstGeom>
        </p:spPr>
      </p:pic>
      <p:pic>
        <p:nvPicPr>
          <p:cNvPr id="8" name="図 7"/>
          <p:cNvPicPr>
            <a:picLocks noChangeAspect="1"/>
          </p:cNvPicPr>
          <p:nvPr/>
        </p:nvPicPr>
        <p:blipFill>
          <a:blip r:embed="rId4"/>
          <a:stretch>
            <a:fillRect/>
          </a:stretch>
        </p:blipFill>
        <p:spPr>
          <a:xfrm>
            <a:off x="2266081" y="2681437"/>
            <a:ext cx="685800" cy="279400"/>
          </a:xfrm>
          <a:prstGeom prst="rect">
            <a:avLst/>
          </a:prstGeom>
        </p:spPr>
      </p:pic>
      <p:pic>
        <p:nvPicPr>
          <p:cNvPr id="9" name="図 8"/>
          <p:cNvPicPr>
            <a:picLocks noChangeAspect="1"/>
          </p:cNvPicPr>
          <p:nvPr/>
        </p:nvPicPr>
        <p:blipFill>
          <a:blip r:embed="rId5"/>
          <a:stretch>
            <a:fillRect/>
          </a:stretch>
        </p:blipFill>
        <p:spPr>
          <a:xfrm>
            <a:off x="6677292" y="2681437"/>
            <a:ext cx="901700" cy="279400"/>
          </a:xfrm>
          <a:prstGeom prst="rect">
            <a:avLst/>
          </a:prstGeom>
        </p:spPr>
      </p:pic>
      <p:pic>
        <p:nvPicPr>
          <p:cNvPr id="10" name="図 9"/>
          <p:cNvPicPr>
            <a:picLocks noChangeAspect="1"/>
          </p:cNvPicPr>
          <p:nvPr/>
        </p:nvPicPr>
        <p:blipFill>
          <a:blip r:embed="rId3"/>
          <a:stretch>
            <a:fillRect/>
          </a:stretch>
        </p:blipFill>
        <p:spPr>
          <a:xfrm>
            <a:off x="8684594" y="2763517"/>
            <a:ext cx="190500" cy="203200"/>
          </a:xfrm>
          <a:prstGeom prst="rect">
            <a:avLst/>
          </a:prstGeom>
        </p:spPr>
      </p:pic>
      <p:pic>
        <p:nvPicPr>
          <p:cNvPr id="11" name="図 10"/>
          <p:cNvPicPr>
            <a:picLocks noChangeAspect="1"/>
          </p:cNvPicPr>
          <p:nvPr/>
        </p:nvPicPr>
        <p:blipFill>
          <a:blip r:embed="rId6"/>
          <a:stretch>
            <a:fillRect/>
          </a:stretch>
        </p:blipFill>
        <p:spPr>
          <a:xfrm>
            <a:off x="1905535" y="3439536"/>
            <a:ext cx="3416300" cy="635000"/>
          </a:xfrm>
          <a:prstGeom prst="rect">
            <a:avLst/>
          </a:prstGeom>
        </p:spPr>
      </p:pic>
      <p:cxnSp>
        <p:nvCxnSpPr>
          <p:cNvPr id="13" name="直線コネクタ 12"/>
          <p:cNvCxnSpPr/>
          <p:nvPr/>
        </p:nvCxnSpPr>
        <p:spPr>
          <a:xfrm>
            <a:off x="770021" y="1642562"/>
            <a:ext cx="1073216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sp>
        <p:nvSpPr>
          <p:cNvPr id="4" name="スライド番号プレースホルダー 3"/>
          <p:cNvSpPr>
            <a:spLocks noGrp="1"/>
          </p:cNvSpPr>
          <p:nvPr>
            <p:ph type="sldNum" sz="quarter" idx="12"/>
          </p:nvPr>
        </p:nvSpPr>
        <p:spPr/>
        <p:txBody>
          <a:bodyPr/>
          <a:lstStyle/>
          <a:p>
            <a:fld id="{93146360-CA20-4A4A-8BC2-57789801B608}" type="slidenum">
              <a:rPr kumimoji="1" lang="ja-JP" altLang="en-US" smtClean="0"/>
              <a:t>11</a:t>
            </a:fld>
            <a:endParaRPr kumimoji="1" lang="ja-JP" altLang="en-US"/>
          </a:p>
        </p:txBody>
      </p:sp>
    </p:spTree>
    <p:extLst>
      <p:ext uri="{BB962C8B-B14F-4D97-AF65-F5344CB8AC3E}">
        <p14:creationId xmlns:p14="http://schemas.microsoft.com/office/powerpoint/2010/main" val="207751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 W3" charset="-128"/>
                <a:ea typeface="Hiragino Kaku Gothic Pro W3" charset="-128"/>
                <a:cs typeface="Hiragino Kaku Gothic Pro W3" charset="-128"/>
              </a:rPr>
              <a:t>Metropolis</a:t>
            </a:r>
            <a:r>
              <a:rPr kumimoji="1" lang="ja-JP" altLang="en-US" dirty="0" smtClean="0">
                <a:latin typeface="Hiragino Kaku Gothic Pro W3" charset="-128"/>
                <a:ea typeface="Hiragino Kaku Gothic Pro W3" charset="-128"/>
                <a:cs typeface="Hiragino Kaku Gothic Pro W3" charset="-128"/>
              </a:rPr>
              <a:t>法</a:t>
            </a:r>
            <a:endParaRPr kumimoji="1" lang="ja-JP" altLang="en-US" dirty="0">
              <a:latin typeface="Hiragino Kaku Gothic Pro W3" charset="-128"/>
              <a:ea typeface="Hiragino Kaku Gothic Pro W3" charset="-128"/>
              <a:cs typeface="Hiragino Kaku Gothic Pro W3" charset="-128"/>
            </a:endParaRPr>
          </a:p>
        </p:txBody>
      </p:sp>
      <p:cxnSp>
        <p:nvCxnSpPr>
          <p:cNvPr id="4" name="直線コネクタ 3"/>
          <p:cNvCxnSpPr/>
          <p:nvPr/>
        </p:nvCxnSpPr>
        <p:spPr>
          <a:xfrm>
            <a:off x="770021" y="1642562"/>
            <a:ext cx="1073216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21" y="1886552"/>
            <a:ext cx="3359215" cy="2519411"/>
          </a:xfrm>
          <a:prstGeom prst="rect">
            <a:avLst/>
          </a:prstGeom>
        </p:spPr>
      </p:pic>
      <p:pic>
        <p:nvPicPr>
          <p:cNvPr id="6" name="図 5"/>
          <p:cNvPicPr>
            <a:picLocks noChangeAspect="1"/>
          </p:cNvPicPr>
          <p:nvPr/>
        </p:nvPicPr>
        <p:blipFill>
          <a:blip r:embed="rId4"/>
          <a:stretch>
            <a:fillRect/>
          </a:stretch>
        </p:blipFill>
        <p:spPr>
          <a:xfrm>
            <a:off x="1302151" y="2249771"/>
            <a:ext cx="520700" cy="279400"/>
          </a:xfrm>
          <a:prstGeom prst="rect">
            <a:avLst/>
          </a:prstGeom>
        </p:spPr>
      </p:pic>
      <p:pic>
        <p:nvPicPr>
          <p:cNvPr id="7" name="図 6"/>
          <p:cNvPicPr>
            <a:picLocks noChangeAspect="1"/>
          </p:cNvPicPr>
          <p:nvPr/>
        </p:nvPicPr>
        <p:blipFill>
          <a:blip r:embed="rId5"/>
          <a:stretch>
            <a:fillRect/>
          </a:stretch>
        </p:blipFill>
        <p:spPr>
          <a:xfrm>
            <a:off x="2639862" y="2640600"/>
            <a:ext cx="482600" cy="279400"/>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4291" y="1890096"/>
            <a:ext cx="5231999" cy="1503070"/>
          </a:xfrm>
          <a:prstGeom prst="rect">
            <a:avLst/>
          </a:prstGeom>
        </p:spPr>
      </p:pic>
      <p:pic>
        <p:nvPicPr>
          <p:cNvPr id="10" name="図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4291" y="3533441"/>
            <a:ext cx="5231999" cy="1485425"/>
          </a:xfrm>
          <a:prstGeom prst="rect">
            <a:avLst/>
          </a:prstGeom>
        </p:spPr>
      </p:pic>
      <p:pic>
        <p:nvPicPr>
          <p:cNvPr id="11" name="図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94291" y="5159141"/>
            <a:ext cx="5231999" cy="1445904"/>
          </a:xfrm>
          <a:prstGeom prst="rect">
            <a:avLst/>
          </a:prstGeom>
        </p:spPr>
      </p:pic>
      <p:sp>
        <p:nvSpPr>
          <p:cNvPr id="12" name="テキスト ボックス 11"/>
          <p:cNvSpPr txBox="1"/>
          <p:nvPr/>
        </p:nvSpPr>
        <p:spPr>
          <a:xfrm>
            <a:off x="612741" y="5420428"/>
            <a:ext cx="4267267" cy="923330"/>
          </a:xfrm>
          <a:prstGeom prst="rect">
            <a:avLst/>
          </a:prstGeom>
          <a:noFill/>
          <a:ln w="38100">
            <a:solidFill>
              <a:srgbClr val="002060"/>
            </a:solidFill>
          </a:ln>
        </p:spPr>
        <p:txBody>
          <a:bodyPr wrap="square" rtlCol="0">
            <a:spAutoFit/>
          </a:bodyPr>
          <a:lstStyle/>
          <a:p>
            <a:r>
              <a:rPr lang="en-US" altLang="ja-JP" dirty="0">
                <a:latin typeface="American Typewriter" charset="0"/>
                <a:ea typeface="American Typewriter" charset="0"/>
                <a:cs typeface="American Typewriter" charset="0"/>
              </a:rPr>
              <a:t>t</a:t>
            </a:r>
            <a:r>
              <a:rPr kumimoji="1" lang="en-US" altLang="ja-JP" dirty="0" smtClean="0">
                <a:latin typeface="American Typewriter" charset="0"/>
                <a:ea typeface="American Typewriter" charset="0"/>
                <a:cs typeface="American Typewriter" charset="0"/>
              </a:rPr>
              <a:t>rial = x + delta * (2 * random() </a:t>
            </a:r>
            <a:r>
              <a:rPr kumimoji="1" lang="mr-IN" altLang="ja-JP" dirty="0" smtClean="0">
                <a:latin typeface="American Typewriter" charset="0"/>
                <a:ea typeface="American Typewriter" charset="0"/>
                <a:cs typeface="American Typewriter" charset="0"/>
              </a:rPr>
              <a:t>–</a:t>
            </a:r>
            <a:r>
              <a:rPr kumimoji="1" lang="en-US" altLang="ja-JP" dirty="0" smtClean="0">
                <a:latin typeface="American Typewriter" charset="0"/>
                <a:ea typeface="American Typewriter" charset="0"/>
                <a:cs typeface="American Typewriter" charset="0"/>
              </a:rPr>
              <a:t> 1);</a:t>
            </a:r>
          </a:p>
          <a:p>
            <a:r>
              <a:rPr lang="en-US" altLang="ja-JP" dirty="0" smtClean="0">
                <a:latin typeface="American Typewriter" charset="0"/>
                <a:ea typeface="American Typewriter" charset="0"/>
                <a:cs typeface="American Typewriter" charset="0"/>
              </a:rPr>
              <a:t>if( random() &lt; </a:t>
            </a:r>
            <a:r>
              <a:rPr lang="en-US" altLang="ja-JP" dirty="0" err="1" smtClean="0">
                <a:latin typeface="American Typewriter" charset="0"/>
                <a:ea typeface="American Typewriter" charset="0"/>
                <a:cs typeface="American Typewriter" charset="0"/>
              </a:rPr>
              <a:t>exp</a:t>
            </a:r>
            <a:r>
              <a:rPr lang="en-US" altLang="ja-JP" dirty="0" smtClean="0">
                <a:latin typeface="American Typewriter" charset="0"/>
                <a:ea typeface="American Typewriter" charset="0"/>
                <a:cs typeface="American Typewriter" charset="0"/>
              </a:rPr>
              <a:t>(V(x) </a:t>
            </a:r>
            <a:r>
              <a:rPr lang="mr-IN" altLang="ja-JP" dirty="0" smtClean="0">
                <a:latin typeface="American Typewriter" charset="0"/>
                <a:ea typeface="American Typewriter" charset="0"/>
                <a:cs typeface="American Typewriter" charset="0"/>
              </a:rPr>
              <a:t>–</a:t>
            </a:r>
            <a:r>
              <a:rPr lang="en-US" altLang="ja-JP" dirty="0" smtClean="0">
                <a:latin typeface="American Typewriter" charset="0"/>
                <a:ea typeface="American Typewriter" charset="0"/>
                <a:cs typeface="American Typewriter" charset="0"/>
              </a:rPr>
              <a:t> V(trial)))</a:t>
            </a:r>
          </a:p>
          <a:p>
            <a:r>
              <a:rPr lang="en-US" altLang="ja-JP" dirty="0">
                <a:latin typeface="American Typewriter" charset="0"/>
                <a:ea typeface="American Typewriter" charset="0"/>
                <a:cs typeface="American Typewriter" charset="0"/>
              </a:rPr>
              <a:t>	</a:t>
            </a:r>
            <a:r>
              <a:rPr lang="en-US" altLang="ja-JP" dirty="0" smtClean="0">
                <a:latin typeface="American Typewriter" charset="0"/>
                <a:ea typeface="American Typewriter" charset="0"/>
                <a:cs typeface="American Typewriter" charset="0"/>
              </a:rPr>
              <a:t>x = trial; </a:t>
            </a:r>
            <a:endParaRPr kumimoji="1" lang="ja-JP" altLang="en-US" dirty="0">
              <a:latin typeface="American Typewriter" charset="0"/>
              <a:ea typeface="American Typewriter" charset="0"/>
              <a:cs typeface="American Typewriter" charset="0"/>
            </a:endParaRPr>
          </a:p>
        </p:txBody>
      </p:sp>
      <p:sp>
        <p:nvSpPr>
          <p:cNvPr id="13" name="テキスト ボックス 12"/>
          <p:cNvSpPr txBox="1"/>
          <p:nvPr/>
        </p:nvSpPr>
        <p:spPr>
          <a:xfrm>
            <a:off x="1539808" y="5002971"/>
            <a:ext cx="2682708" cy="369332"/>
          </a:xfrm>
          <a:prstGeom prst="rect">
            <a:avLst/>
          </a:prstGeom>
          <a:noFill/>
        </p:spPr>
        <p:txBody>
          <a:bodyPr wrap="square" rtlCol="0">
            <a:spAutoFit/>
          </a:bodyPr>
          <a:lstStyle/>
          <a:p>
            <a:r>
              <a:rPr kumimoji="1" lang="en-US" altLang="ja-JP" dirty="0" smtClean="0">
                <a:latin typeface="Hiragino Sans W1" charset="-128"/>
                <a:ea typeface="Hiragino Sans W1" charset="-128"/>
                <a:cs typeface="Hiragino Sans W1" charset="-128"/>
              </a:rPr>
              <a:t>Metropolis Algorithm</a:t>
            </a:r>
            <a:endParaRPr kumimoji="1" lang="ja-JP" altLang="en-US" dirty="0">
              <a:latin typeface="Hiragino Sans W1" charset="-128"/>
              <a:ea typeface="Hiragino Sans W1" charset="-128"/>
              <a:cs typeface="Hiragino Sans W1" charset="-128"/>
            </a:endParaRPr>
          </a:p>
        </p:txBody>
      </p:sp>
      <p:pic>
        <p:nvPicPr>
          <p:cNvPr id="16" name="図 15"/>
          <p:cNvPicPr>
            <a:picLocks noChangeAspect="1"/>
          </p:cNvPicPr>
          <p:nvPr/>
        </p:nvPicPr>
        <p:blipFill>
          <a:blip r:embed="rId9"/>
          <a:stretch>
            <a:fillRect/>
          </a:stretch>
        </p:blipFill>
        <p:spPr>
          <a:xfrm>
            <a:off x="4736899" y="1738561"/>
            <a:ext cx="850900" cy="203200"/>
          </a:xfrm>
          <a:prstGeom prst="rect">
            <a:avLst/>
          </a:prstGeom>
        </p:spPr>
      </p:pic>
      <p:pic>
        <p:nvPicPr>
          <p:cNvPr id="17" name="図 16"/>
          <p:cNvPicPr>
            <a:picLocks noChangeAspect="1"/>
          </p:cNvPicPr>
          <p:nvPr/>
        </p:nvPicPr>
        <p:blipFill>
          <a:blip r:embed="rId10"/>
          <a:stretch>
            <a:fillRect/>
          </a:stretch>
        </p:blipFill>
        <p:spPr>
          <a:xfrm>
            <a:off x="4730549" y="3335588"/>
            <a:ext cx="863600" cy="203200"/>
          </a:xfrm>
          <a:prstGeom prst="rect">
            <a:avLst/>
          </a:prstGeom>
        </p:spPr>
      </p:pic>
      <p:pic>
        <p:nvPicPr>
          <p:cNvPr id="18" name="図 17"/>
          <p:cNvPicPr>
            <a:picLocks noChangeAspect="1"/>
          </p:cNvPicPr>
          <p:nvPr/>
        </p:nvPicPr>
        <p:blipFill>
          <a:blip r:embed="rId11"/>
          <a:stretch>
            <a:fillRect/>
          </a:stretch>
        </p:blipFill>
        <p:spPr>
          <a:xfrm>
            <a:off x="4643923" y="4980537"/>
            <a:ext cx="990600" cy="203200"/>
          </a:xfrm>
          <a:prstGeom prst="rect">
            <a:avLst/>
          </a:prstGeom>
        </p:spPr>
      </p:pic>
      <p:pic>
        <p:nvPicPr>
          <p:cNvPr id="15" name="図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sp>
        <p:nvSpPr>
          <p:cNvPr id="3" name="スライド番号プレースホルダー 2"/>
          <p:cNvSpPr>
            <a:spLocks noGrp="1"/>
          </p:cNvSpPr>
          <p:nvPr>
            <p:ph type="sldNum" sz="quarter" idx="12"/>
          </p:nvPr>
        </p:nvSpPr>
        <p:spPr/>
        <p:txBody>
          <a:bodyPr/>
          <a:lstStyle/>
          <a:p>
            <a:fld id="{93146360-CA20-4A4A-8BC2-57789801B608}" type="slidenum">
              <a:rPr kumimoji="1" lang="ja-JP" altLang="en-US" smtClean="0"/>
              <a:t>12</a:t>
            </a:fld>
            <a:endParaRPr kumimoji="1" lang="ja-JP" altLang="en-US"/>
          </a:p>
        </p:txBody>
      </p:sp>
    </p:spTree>
    <p:extLst>
      <p:ext uri="{BB962C8B-B14F-4D97-AF65-F5344CB8AC3E}">
        <p14:creationId xmlns:p14="http://schemas.microsoft.com/office/powerpoint/2010/main" val="1900531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iragino Kaku Gothic Pro W3" charset="-128"/>
                <a:ea typeface="Hiragino Kaku Gothic Pro W3" charset="-128"/>
                <a:cs typeface="Hiragino Kaku Gothic Pro W3" charset="-128"/>
              </a:rPr>
              <a:t>ここまでの問題点</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a:xfrm>
            <a:off x="838198" y="1825625"/>
            <a:ext cx="11126003" cy="4351338"/>
          </a:xfrm>
        </p:spPr>
        <p:txBody>
          <a:bodyPr>
            <a:normAutofit/>
          </a:bodyPr>
          <a:lstStyle/>
          <a:p>
            <a:pPr>
              <a:lnSpc>
                <a:spcPct val="100000"/>
              </a:lnSpc>
            </a:pPr>
            <a:r>
              <a:rPr kumimoji="1" lang="ja-JP" altLang="en-US" sz="2000" dirty="0" smtClean="0">
                <a:latin typeface="Hiragino Sans W1" charset="-128"/>
                <a:ea typeface="Hiragino Sans W1" charset="-128"/>
                <a:cs typeface="Hiragino Sans W1" charset="-128"/>
              </a:rPr>
              <a:t>状態の更新をうまくやらないと緩和が遅い場合がある。</a:t>
            </a:r>
            <a:r>
              <a:rPr kumimoji="1" lang="en-US" altLang="ja-JP" sz="2000" dirty="0" smtClean="0">
                <a:latin typeface="Hiragino Sans W1" charset="-128"/>
                <a:ea typeface="Hiragino Sans W1" charset="-128"/>
                <a:cs typeface="Hiragino Sans W1" charset="-128"/>
              </a:rPr>
              <a:t>(Slowing down)</a:t>
            </a:r>
            <a:endParaRPr lang="en-US" altLang="ja-JP" sz="2000" dirty="0" smtClean="0">
              <a:latin typeface="Hiragino Sans W1" charset="-128"/>
              <a:ea typeface="Hiragino Sans W1" charset="-128"/>
              <a:cs typeface="Hiragino Sans W1" charset="-128"/>
            </a:endParaRPr>
          </a:p>
          <a:p>
            <a:pPr marL="0" indent="0">
              <a:lnSpc>
                <a:spcPct val="100000"/>
              </a:lnSpc>
              <a:buNone/>
            </a:pPr>
            <a:r>
              <a:rPr lang="en-US" altLang="ja-JP" sz="2000" dirty="0" smtClean="0">
                <a:latin typeface="Hiragino Sans W1" charset="-128"/>
                <a:ea typeface="Hiragino Sans W1" charset="-128"/>
                <a:cs typeface="Hiragino Sans W1" charset="-128"/>
              </a:rPr>
              <a:t>	</a:t>
            </a:r>
            <a:r>
              <a:rPr kumimoji="1" lang="ja-JP" altLang="en-US" sz="2000" dirty="0" smtClean="0">
                <a:latin typeface="Hiragino Sans W1" charset="-128"/>
                <a:ea typeface="Hiragino Sans W1" charset="-128"/>
                <a:cs typeface="Hiragino Sans W1" charset="-128"/>
              </a:rPr>
              <a:t>自己相関を無視してサンプ</a:t>
            </a:r>
            <a:r>
              <a:rPr lang="ja-JP" altLang="en-US" sz="2000" dirty="0" smtClean="0">
                <a:latin typeface="Hiragino Sans W1" charset="-128"/>
                <a:ea typeface="Hiragino Sans W1" charset="-128"/>
                <a:cs typeface="Hiragino Sans W1" charset="-128"/>
              </a:rPr>
              <a:t>ルすると</a:t>
            </a:r>
            <a:r>
              <a:rPr kumimoji="1" lang="en-US" altLang="ja-JP" sz="2000" dirty="0" smtClean="0">
                <a:latin typeface="Hiragino Sans W1" charset="-128"/>
                <a:ea typeface="Hiragino Sans W1" charset="-128"/>
                <a:cs typeface="Hiragino Sans W1" charset="-128"/>
              </a:rPr>
              <a:t>Error bar</a:t>
            </a:r>
            <a:r>
              <a:rPr kumimoji="1" lang="ja-JP" altLang="en-US" sz="2000" dirty="0" smtClean="0">
                <a:latin typeface="Hiragino Sans W1" charset="-128"/>
                <a:ea typeface="Hiragino Sans W1" charset="-128"/>
                <a:cs typeface="Hiragino Sans W1" charset="-128"/>
              </a:rPr>
              <a:t>を過小評価する。</a:t>
            </a:r>
            <a:endParaRPr kumimoji="1" lang="en-US" altLang="ja-JP" sz="2000" dirty="0" smtClean="0">
              <a:latin typeface="Hiragino Sans W1" charset="-128"/>
              <a:ea typeface="Hiragino Sans W1" charset="-128"/>
              <a:cs typeface="Hiragino Sans W1" charset="-128"/>
            </a:endParaRPr>
          </a:p>
          <a:p>
            <a:pPr marL="0" indent="0">
              <a:lnSpc>
                <a:spcPct val="100000"/>
              </a:lnSpc>
              <a:buNone/>
            </a:pPr>
            <a:r>
              <a:rPr lang="en-US" altLang="ja-JP" sz="2000" dirty="0" smtClean="0">
                <a:latin typeface="Hiragino Sans W1" charset="-128"/>
                <a:ea typeface="Hiragino Sans W1" charset="-128"/>
                <a:cs typeface="Hiragino Sans W1" charset="-128"/>
              </a:rPr>
              <a:t>	</a:t>
            </a:r>
            <a:r>
              <a:rPr lang="ja-JP" altLang="en-US" sz="2000" dirty="0" smtClean="0">
                <a:latin typeface="Hiragino Sans W1" charset="-128"/>
                <a:ea typeface="Hiragino Sans W1" charset="-128"/>
                <a:cs typeface="Hiragino Sans W1" charset="-128"/>
              </a:rPr>
              <a:t>特に低温では棄却率が高く、</a:t>
            </a:r>
            <a:r>
              <a:rPr lang="en-US" altLang="ja-JP" sz="2000" dirty="0" smtClean="0">
                <a:latin typeface="Hiragino Sans W1" charset="-128"/>
                <a:ea typeface="Hiragino Sans W1" charset="-128"/>
                <a:cs typeface="Hiragino Sans W1" charset="-128"/>
              </a:rPr>
              <a:t>Monte Carlo Step</a:t>
            </a:r>
            <a:r>
              <a:rPr lang="ja-JP" altLang="en-US" sz="2000" dirty="0" smtClean="0">
                <a:latin typeface="Hiragino Sans W1" charset="-128"/>
                <a:ea typeface="Hiragino Sans W1" charset="-128"/>
                <a:cs typeface="Hiragino Sans W1" charset="-128"/>
              </a:rPr>
              <a:t>数を増やさないと分布が収束しない。</a:t>
            </a:r>
            <a:endParaRPr lang="en-US" altLang="ja-JP" sz="2000" dirty="0" smtClean="0">
              <a:latin typeface="Hiragino Sans W1" charset="-128"/>
              <a:ea typeface="Hiragino Sans W1" charset="-128"/>
              <a:cs typeface="Hiragino Sans W1" charset="-128"/>
            </a:endParaRPr>
          </a:p>
          <a:p>
            <a:pPr marL="0" indent="0">
              <a:buNone/>
            </a:pPr>
            <a:endParaRPr kumimoji="1" lang="en-US" altLang="ja-JP" sz="2000" dirty="0">
              <a:latin typeface="Hiragino Sans W1" charset="-128"/>
              <a:ea typeface="Hiragino Sans W1" charset="-128"/>
              <a:cs typeface="Hiragino Sans W1" charset="-128"/>
            </a:endParaRPr>
          </a:p>
          <a:p>
            <a:r>
              <a:rPr kumimoji="1" lang="ja-JP" altLang="en-US" sz="2000" dirty="0" smtClean="0">
                <a:latin typeface="Hiragino Sans W1" charset="-128"/>
                <a:ea typeface="Hiragino Sans W1" charset="-128"/>
                <a:cs typeface="Hiragino Sans W1" charset="-128"/>
              </a:rPr>
              <a:t>詳細つりあいの条件が強すぎる</a:t>
            </a:r>
            <a:r>
              <a:rPr kumimoji="1" lang="en-US" altLang="ja-JP" sz="2000" dirty="0" smtClean="0">
                <a:latin typeface="Hiragino Sans W1" charset="-128"/>
                <a:ea typeface="Hiragino Sans W1" charset="-128"/>
                <a:cs typeface="Hiragino Sans W1" charset="-128"/>
              </a:rPr>
              <a:t>(</a:t>
            </a:r>
            <a:r>
              <a:rPr kumimoji="1" lang="ja-JP" altLang="en-US" sz="2000" dirty="0" smtClean="0">
                <a:latin typeface="Hiragino Sans W1" charset="-128"/>
                <a:ea typeface="Hiragino Sans W1" charset="-128"/>
                <a:cs typeface="Hiragino Sans W1" charset="-128"/>
              </a:rPr>
              <a:t>？</a:t>
            </a:r>
            <a:r>
              <a:rPr kumimoji="1" lang="en-US" altLang="ja-JP" sz="2000" dirty="0" smtClean="0">
                <a:latin typeface="Hiragino Sans W1" charset="-128"/>
                <a:ea typeface="Hiragino Sans W1" charset="-128"/>
                <a:cs typeface="Hiragino Sans W1" charset="-128"/>
              </a:rPr>
              <a:t>)</a:t>
            </a:r>
          </a:p>
          <a:p>
            <a:pPr marL="457200" lvl="1" indent="0">
              <a:buNone/>
            </a:pPr>
            <a:r>
              <a:rPr kumimoji="1" lang="en-US" altLang="ja-JP" sz="2000" dirty="0" smtClean="0">
                <a:latin typeface="Hiragino Sans W1" charset="-128"/>
                <a:ea typeface="Hiragino Sans W1" charset="-128"/>
                <a:cs typeface="Hiragino Sans W1" charset="-128"/>
              </a:rPr>
              <a:t>	Suwa-Todo</a:t>
            </a:r>
            <a:r>
              <a:rPr kumimoji="1" lang="ja-JP" altLang="en-US" sz="2000" dirty="0" smtClean="0">
                <a:latin typeface="Hiragino Sans W1" charset="-128"/>
                <a:ea typeface="Hiragino Sans W1" charset="-128"/>
                <a:cs typeface="Hiragino Sans W1" charset="-128"/>
              </a:rPr>
              <a:t>法</a:t>
            </a:r>
            <a:endParaRPr kumimoji="1" lang="en-US" altLang="ja-JP" sz="2000" dirty="0" smtClean="0">
              <a:latin typeface="Hiragino Sans W1" charset="-128"/>
              <a:ea typeface="Hiragino Sans W1" charset="-128"/>
              <a:cs typeface="Hiragino Sans W1" charset="-128"/>
            </a:endParaRPr>
          </a:p>
          <a:p>
            <a:pPr marL="457200" lvl="1" indent="0">
              <a:buNone/>
            </a:pPr>
            <a:r>
              <a:rPr lang="en-US" altLang="ja-JP" sz="2000" dirty="0">
                <a:latin typeface="Hiragino Sans W1" charset="-128"/>
                <a:ea typeface="Hiragino Sans W1" charset="-128"/>
                <a:cs typeface="Hiragino Sans W1" charset="-128"/>
              </a:rPr>
              <a:t>	</a:t>
            </a:r>
            <a:r>
              <a:rPr lang="en-US" altLang="ja-JP" sz="2000" dirty="0" smtClean="0">
                <a:latin typeface="Hiragino Sans W1" charset="-128"/>
                <a:ea typeface="Hiragino Sans W1" charset="-128"/>
                <a:cs typeface="Hiragino Sans W1" charset="-128"/>
              </a:rPr>
              <a:t>Event-chain</a:t>
            </a:r>
            <a:r>
              <a:rPr lang="ja-JP" altLang="en-US" sz="2000" dirty="0" smtClean="0">
                <a:latin typeface="Hiragino Sans W1" charset="-128"/>
                <a:ea typeface="Hiragino Sans W1" charset="-128"/>
                <a:cs typeface="Hiragino Sans W1" charset="-128"/>
              </a:rPr>
              <a:t>モンテカルロ法</a:t>
            </a:r>
            <a:endParaRPr kumimoji="1" lang="en-US" altLang="ja-JP" sz="2000" dirty="0" smtClean="0">
              <a:latin typeface="Hiragino Sans W1" charset="-128"/>
              <a:ea typeface="Hiragino Sans W1" charset="-128"/>
              <a:cs typeface="Hiragino Sans W1"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cxnSp>
        <p:nvCxnSpPr>
          <p:cNvPr id="6" name="直線コネクタ 5"/>
          <p:cNvCxnSpPr/>
          <p:nvPr/>
        </p:nvCxnSpPr>
        <p:spPr>
          <a:xfrm>
            <a:off x="770021" y="1642562"/>
            <a:ext cx="1073216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p:cNvSpPr>
            <a:spLocks noGrp="1"/>
          </p:cNvSpPr>
          <p:nvPr>
            <p:ph type="sldNum" sz="quarter" idx="12"/>
          </p:nvPr>
        </p:nvSpPr>
        <p:spPr/>
        <p:txBody>
          <a:bodyPr/>
          <a:lstStyle/>
          <a:p>
            <a:fld id="{93146360-CA20-4A4A-8BC2-57789801B608}" type="slidenum">
              <a:rPr kumimoji="1" lang="ja-JP" altLang="en-US" smtClean="0"/>
              <a:t>13</a:t>
            </a:fld>
            <a:endParaRPr kumimoji="1" lang="ja-JP" altLang="en-US"/>
          </a:p>
        </p:txBody>
      </p:sp>
    </p:spTree>
    <p:extLst>
      <p:ext uri="{BB962C8B-B14F-4D97-AF65-F5344CB8AC3E}">
        <p14:creationId xmlns:p14="http://schemas.microsoft.com/office/powerpoint/2010/main" val="619710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 W3" charset="-128"/>
                <a:ea typeface="Hiragino Kaku Gothic Pro W3" charset="-128"/>
                <a:cs typeface="Hiragino Kaku Gothic Pro W3" charset="-128"/>
              </a:rPr>
              <a:t>Event-Chain</a:t>
            </a:r>
            <a:r>
              <a:rPr lang="ja-JP" altLang="en-US" dirty="0" smtClean="0">
                <a:latin typeface="Hiragino Kaku Gothic Pro W3" charset="-128"/>
                <a:ea typeface="Hiragino Kaku Gothic Pro W3" charset="-128"/>
                <a:cs typeface="Hiragino Kaku Gothic Pro W3" charset="-128"/>
              </a:rPr>
              <a:t>モンテカルロ法</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p:txBody>
          <a:bodyPr>
            <a:normAutofit/>
          </a:bodyPr>
          <a:lstStyle/>
          <a:p>
            <a:r>
              <a:rPr kumimoji="1" lang="en-US" altLang="ja-JP" sz="2000" dirty="0" smtClean="0">
                <a:latin typeface="Hiragino Sans W1" charset="-128"/>
                <a:ea typeface="Hiragino Sans W1" charset="-128"/>
                <a:cs typeface="Hiragino Sans W1" charset="-128"/>
              </a:rPr>
              <a:t>Hard core</a:t>
            </a:r>
            <a:r>
              <a:rPr kumimoji="1" lang="ja-JP" altLang="en-US" sz="2000" dirty="0" smtClean="0">
                <a:latin typeface="Hiragino Sans W1" charset="-128"/>
                <a:ea typeface="Hiragino Sans W1" charset="-128"/>
                <a:cs typeface="Hiragino Sans W1" charset="-128"/>
              </a:rPr>
              <a:t>モデルは簡単</a:t>
            </a:r>
            <a:endParaRPr kumimoji="1" lang="en-US" altLang="ja-JP" sz="2000" dirty="0" smtClean="0">
              <a:latin typeface="Hiragino Sans W1" charset="-128"/>
              <a:ea typeface="Hiragino Sans W1" charset="-128"/>
              <a:cs typeface="Hiragino Sans W1" charset="-128"/>
            </a:endParaRPr>
          </a:p>
          <a:p>
            <a:endParaRPr lang="en-US" altLang="ja-JP" dirty="0">
              <a:latin typeface="Hiragino Sans W1" charset="-128"/>
              <a:ea typeface="Hiragino Sans W1" charset="-128"/>
              <a:cs typeface="Hiragino Sans W1" charset="-128"/>
            </a:endParaRPr>
          </a:p>
          <a:p>
            <a:endParaRPr kumimoji="1" lang="en-US" altLang="ja-JP" dirty="0" smtClean="0">
              <a:latin typeface="Hiragino Sans W1" charset="-128"/>
              <a:ea typeface="Hiragino Sans W1" charset="-128"/>
              <a:cs typeface="Hiragino Sans W1" charset="-128"/>
            </a:endParaRPr>
          </a:p>
          <a:p>
            <a:endParaRPr lang="en-US" altLang="ja-JP" dirty="0">
              <a:latin typeface="Hiragino Sans W1" charset="-128"/>
              <a:ea typeface="Hiragino Sans W1" charset="-128"/>
              <a:cs typeface="Hiragino Sans W1" charset="-128"/>
            </a:endParaRPr>
          </a:p>
          <a:p>
            <a:endParaRPr kumimoji="1" lang="en-US" altLang="ja-JP" dirty="0" smtClean="0">
              <a:latin typeface="Hiragino Sans W1" charset="-128"/>
              <a:ea typeface="Hiragino Sans W1" charset="-128"/>
              <a:cs typeface="Hiragino Sans W1" charset="-128"/>
            </a:endParaRPr>
          </a:p>
          <a:p>
            <a:endParaRPr lang="en-US" altLang="ja-JP" dirty="0">
              <a:latin typeface="Hiragino Sans W1" charset="-128"/>
              <a:ea typeface="Hiragino Sans W1" charset="-128"/>
              <a:cs typeface="Hiragino Sans W1" charset="-128"/>
            </a:endParaRPr>
          </a:p>
          <a:p>
            <a:endParaRPr kumimoji="1" lang="en-US" altLang="ja-JP" dirty="0" smtClean="0">
              <a:latin typeface="Hiragino Sans W1" charset="-128"/>
              <a:ea typeface="Hiragino Sans W1" charset="-128"/>
              <a:cs typeface="Hiragino Sans W1" charset="-128"/>
            </a:endParaRPr>
          </a:p>
          <a:p>
            <a:r>
              <a:rPr lang="en-US" altLang="ja-JP" sz="2000" dirty="0" smtClean="0">
                <a:latin typeface="Hiragino Sans W1" charset="-128"/>
                <a:ea typeface="Hiragino Sans W1" charset="-128"/>
                <a:cs typeface="Hiragino Sans W1" charset="-128"/>
              </a:rPr>
              <a:t>2</a:t>
            </a:r>
            <a:r>
              <a:rPr lang="ja-JP" altLang="en-US" sz="2000" dirty="0" smtClean="0">
                <a:latin typeface="Hiragino Sans W1" charset="-128"/>
                <a:ea typeface="Hiragino Sans W1" charset="-128"/>
                <a:cs typeface="Hiragino Sans W1" charset="-128"/>
              </a:rPr>
              <a:t>体</a:t>
            </a:r>
            <a:r>
              <a:rPr kumimoji="1" lang="ja-JP" altLang="en-US" sz="2000" dirty="0" smtClean="0">
                <a:latin typeface="Hiragino Sans W1" charset="-128"/>
                <a:ea typeface="Hiragino Sans W1" charset="-128"/>
                <a:cs typeface="Hiragino Sans W1" charset="-128"/>
              </a:rPr>
              <a:t>相互作用に対しては</a:t>
            </a:r>
            <a:r>
              <a:rPr lang="ja-JP" altLang="en-US" sz="2000" dirty="0" smtClean="0">
                <a:latin typeface="Hiragino Sans W1" charset="-128"/>
                <a:ea typeface="Hiragino Sans W1" charset="-128"/>
                <a:cs typeface="Hiragino Sans W1" charset="-128"/>
              </a:rPr>
              <a:t>「衝突」を一般化して応用</a:t>
            </a:r>
            <a:endParaRPr kumimoji="1" lang="en-US" altLang="ja-JP" sz="2000" dirty="0" smtClean="0">
              <a:latin typeface="Hiragino Sans W1" charset="-128"/>
              <a:ea typeface="Hiragino Sans W1" charset="-128"/>
              <a:cs typeface="Hiragino Sans W1" charset="-128"/>
            </a:endParaRPr>
          </a:p>
          <a:p>
            <a:r>
              <a:rPr lang="ja-JP" altLang="en-US" sz="2000" dirty="0" smtClean="0">
                <a:latin typeface="Hiragino Sans W1" charset="-128"/>
                <a:ea typeface="Hiragino Sans W1" charset="-128"/>
                <a:cs typeface="Hiragino Sans W1" charset="-128"/>
              </a:rPr>
              <a:t>量子系への応用は未だなされいない</a:t>
            </a:r>
            <a:endParaRPr kumimoji="1" lang="ja-JP" altLang="en-US" sz="2000" dirty="0">
              <a:latin typeface="Hiragino Sans W1" charset="-128"/>
              <a:ea typeface="Hiragino Sans W1" charset="-128"/>
              <a:cs typeface="Hiragino Sans W1"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cxnSp>
        <p:nvCxnSpPr>
          <p:cNvPr id="5" name="直線コネクタ 4"/>
          <p:cNvCxnSpPr/>
          <p:nvPr/>
        </p:nvCxnSpPr>
        <p:spPr>
          <a:xfrm>
            <a:off x="770021" y="1642562"/>
            <a:ext cx="1073216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円/楕円 5"/>
          <p:cNvSpPr/>
          <p:nvPr/>
        </p:nvSpPr>
        <p:spPr>
          <a:xfrm>
            <a:off x="4004781" y="3254257"/>
            <a:ext cx="481264" cy="4812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4868780" y="2920000"/>
            <a:ext cx="481264" cy="481263"/>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4710765" y="3655065"/>
            <a:ext cx="481264" cy="481263"/>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5525310" y="3403453"/>
            <a:ext cx="481264" cy="481263"/>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5194436" y="4181806"/>
            <a:ext cx="481264" cy="481263"/>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657600" y="2666198"/>
            <a:ext cx="2733575" cy="21849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ー 11"/>
          <p:cNvSpPr>
            <a:spLocks noGrp="1"/>
          </p:cNvSpPr>
          <p:nvPr>
            <p:ph type="sldNum" sz="quarter" idx="12"/>
          </p:nvPr>
        </p:nvSpPr>
        <p:spPr/>
        <p:txBody>
          <a:bodyPr/>
          <a:lstStyle/>
          <a:p>
            <a:fld id="{93146360-CA20-4A4A-8BC2-57789801B608}" type="slidenum">
              <a:rPr kumimoji="1" lang="ja-JP" altLang="en-US" smtClean="0"/>
              <a:t>14</a:t>
            </a:fld>
            <a:endParaRPr kumimoji="1" lang="ja-JP" altLang="en-US"/>
          </a:p>
        </p:txBody>
      </p:sp>
    </p:spTree>
    <p:extLst>
      <p:ext uri="{BB962C8B-B14F-4D97-AF65-F5344CB8AC3E}">
        <p14:creationId xmlns:p14="http://schemas.microsoft.com/office/powerpoint/2010/main" val="149583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625 -7.40741E-7 L 0.03294 0.00208 " pathEditMode="relative" rAng="0" ptsTypes="AA">
                                      <p:cBhvr>
                                        <p:cTn id="6" dur="2000" fill="hold"/>
                                        <p:tgtEl>
                                          <p:spTgt spid="6"/>
                                        </p:tgtEl>
                                        <p:attrNameLst>
                                          <p:attrName>ppt_x</p:attrName>
                                          <p:attrName>ppt_y</p:attrName>
                                        </p:attrNameLst>
                                      </p:cBhvr>
                                      <p:rCtr x="1953" y="93"/>
                                    </p:animMotion>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10" fill="hold"/>
                                        <p:tgtEl>
                                          <p:spTgt spid="8"/>
                                        </p:tgtEl>
                                        <p:attrNameLst>
                                          <p:attrName>fillcolor</p:attrName>
                                        </p:attrNameLst>
                                      </p:cBhvr>
                                      <p:to>
                                        <a:srgbClr val="FF0000"/>
                                      </p:to>
                                    </p:animClr>
                                    <p:set>
                                      <p:cBhvr>
                                        <p:cTn id="11" dur="10" fill="hold"/>
                                        <p:tgtEl>
                                          <p:spTgt spid="8"/>
                                        </p:tgtEl>
                                        <p:attrNameLst>
                                          <p:attrName>fill.type</p:attrName>
                                        </p:attrNameLst>
                                      </p:cBhvr>
                                      <p:to>
                                        <p:strVal val="solid"/>
                                      </p:to>
                                    </p:set>
                                    <p:set>
                                      <p:cBhvr>
                                        <p:cTn id="12" dur="10" fill="hold"/>
                                        <p:tgtEl>
                                          <p:spTgt spid="8"/>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 fill="hold"/>
                                        <p:tgtEl>
                                          <p:spTgt spid="6"/>
                                        </p:tgtEl>
                                        <p:attrNameLst>
                                          <p:attrName>fillcolor</p:attrName>
                                        </p:attrNameLst>
                                      </p:cBhvr>
                                      <p:to>
                                        <a:srgbClr val="1E4E79"/>
                                      </p:to>
                                    </p:animClr>
                                    <p:set>
                                      <p:cBhvr>
                                        <p:cTn id="17" dur="10" fill="hold"/>
                                        <p:tgtEl>
                                          <p:spTgt spid="6"/>
                                        </p:tgtEl>
                                        <p:attrNameLst>
                                          <p:attrName>fill.type</p:attrName>
                                        </p:attrNameLst>
                                      </p:cBhvr>
                                      <p:to>
                                        <p:strVal val="solid"/>
                                      </p:to>
                                    </p:set>
                                    <p:set>
                                      <p:cBhvr>
                                        <p:cTn id="18" dur="10" fill="hold"/>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08333E-7 4.44444E-6 L 0.03268 0.00046 " pathEditMode="relative" rAng="0" ptsTypes="AA">
                                      <p:cBhvr>
                                        <p:cTn id="22" dur="2000" fill="hold"/>
                                        <p:tgtEl>
                                          <p:spTgt spid="8"/>
                                        </p:tgtEl>
                                        <p:attrNameLst>
                                          <p:attrName>ppt_x</p:attrName>
                                          <p:attrName>ppt_y</p:attrName>
                                        </p:attrNameLst>
                                      </p:cBhvr>
                                      <p:rCtr x="1628" y="23"/>
                                    </p:animMotion>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10" fill="hold"/>
                                        <p:tgtEl>
                                          <p:spTgt spid="8"/>
                                        </p:tgtEl>
                                        <p:attrNameLst>
                                          <p:attrName>fillcolor</p:attrName>
                                        </p:attrNameLst>
                                      </p:cBhvr>
                                      <p:to>
                                        <a:srgbClr val="1E4E79"/>
                                      </p:to>
                                    </p:animClr>
                                    <p:set>
                                      <p:cBhvr>
                                        <p:cTn id="27" dur="10" fill="hold"/>
                                        <p:tgtEl>
                                          <p:spTgt spid="8"/>
                                        </p:tgtEl>
                                        <p:attrNameLst>
                                          <p:attrName>fill.type</p:attrName>
                                        </p:attrNameLst>
                                      </p:cBhvr>
                                      <p:to>
                                        <p:strVal val="solid"/>
                                      </p:to>
                                    </p:set>
                                    <p:set>
                                      <p:cBhvr>
                                        <p:cTn id="28" dur="10" fill="hold"/>
                                        <p:tgtEl>
                                          <p:spTgt spid="8"/>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 fill="hold"/>
                                        <p:tgtEl>
                                          <p:spTgt spid="9"/>
                                        </p:tgtEl>
                                        <p:attrNameLst>
                                          <p:attrName>fillcolor</p:attrName>
                                        </p:attrNameLst>
                                      </p:cBhvr>
                                      <p:to>
                                        <a:srgbClr val="FF0000"/>
                                      </p:to>
                                    </p:animClr>
                                    <p:set>
                                      <p:cBhvr>
                                        <p:cTn id="33" dur="10" fill="hold"/>
                                        <p:tgtEl>
                                          <p:spTgt spid="9"/>
                                        </p:tgtEl>
                                        <p:attrNameLst>
                                          <p:attrName>fill.type</p:attrName>
                                        </p:attrNameLst>
                                      </p:cBhvr>
                                      <p:to>
                                        <p:strVal val="solid"/>
                                      </p:to>
                                    </p:set>
                                    <p:set>
                                      <p:cBhvr>
                                        <p:cTn id="34" dur="1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 W3" charset="-128"/>
                <a:ea typeface="Hiragino Kaku Gothic Pro W3" charset="-128"/>
                <a:cs typeface="Hiragino Kaku Gothic Pro W3" charset="-128"/>
              </a:rPr>
              <a:t>今後</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p:txBody>
          <a:bodyPr>
            <a:normAutofit/>
          </a:bodyPr>
          <a:lstStyle/>
          <a:p>
            <a:pPr>
              <a:lnSpc>
                <a:spcPct val="150000"/>
              </a:lnSpc>
            </a:pPr>
            <a:r>
              <a:rPr lang="en-US" altLang="ja-JP" sz="2000" dirty="0" smtClean="0">
                <a:latin typeface="Hiragino Sans W1" charset="-128"/>
                <a:ea typeface="Hiragino Sans W1" charset="-128"/>
                <a:cs typeface="Hiragino Sans W1" charset="-128"/>
              </a:rPr>
              <a:t>Event-Chain </a:t>
            </a:r>
            <a:r>
              <a:rPr lang="ja-JP" altLang="en-US" sz="2000" dirty="0" smtClean="0">
                <a:latin typeface="Hiragino Sans W1" charset="-128"/>
                <a:ea typeface="Hiragino Sans W1" charset="-128"/>
                <a:cs typeface="Hiragino Sans W1" charset="-128"/>
              </a:rPr>
              <a:t>モンテカルロ法と経路積分モンテカルロ法</a:t>
            </a:r>
            <a:r>
              <a:rPr lang="en-US" altLang="ja-JP" sz="2000" dirty="0" smtClean="0">
                <a:latin typeface="Hiragino Sans W1" charset="-128"/>
                <a:ea typeface="Hiragino Sans W1" charset="-128"/>
                <a:cs typeface="Hiragino Sans W1" charset="-128"/>
              </a:rPr>
              <a:t>(PIMC)</a:t>
            </a:r>
            <a:r>
              <a:rPr lang="ja-JP" altLang="en-US" sz="2000" dirty="0" smtClean="0">
                <a:latin typeface="Hiragino Sans W1" charset="-128"/>
                <a:ea typeface="Hiragino Sans W1" charset="-128"/>
                <a:cs typeface="Hiragino Sans W1" charset="-128"/>
              </a:rPr>
              <a:t>を組み合わせる。量子系に対して詳細つりあいを満たさないモンテカルロアルゴリズムを開発する。</a:t>
            </a:r>
            <a:endParaRPr lang="en-US" altLang="ja-JP" sz="2000" dirty="0" smtClean="0">
              <a:latin typeface="Hiragino Sans W1" charset="-128"/>
              <a:ea typeface="Hiragino Sans W1" charset="-128"/>
              <a:cs typeface="Hiragino Sans W1"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385" y="3090864"/>
            <a:ext cx="4548715" cy="3411536"/>
          </a:xfrm>
          <a:prstGeom prst="rect">
            <a:avLst/>
          </a:prstGeom>
        </p:spPr>
      </p:pic>
      <p:sp>
        <p:nvSpPr>
          <p:cNvPr id="5" name="テキスト ボックス 4"/>
          <p:cNvSpPr txBox="1"/>
          <p:nvPr/>
        </p:nvSpPr>
        <p:spPr>
          <a:xfrm>
            <a:off x="7823200" y="3517900"/>
            <a:ext cx="2628900" cy="707886"/>
          </a:xfrm>
          <a:prstGeom prst="rect">
            <a:avLst/>
          </a:prstGeom>
          <a:noFill/>
        </p:spPr>
        <p:txBody>
          <a:bodyPr wrap="square" rtlCol="0">
            <a:spAutoFit/>
          </a:bodyPr>
          <a:lstStyle/>
          <a:p>
            <a:r>
              <a:rPr lang="en-US" altLang="ja-JP" sz="2000" dirty="0" smtClean="0">
                <a:latin typeface="Hiragino Sans W1" charset="-128"/>
                <a:ea typeface="Hiragino Sans W1" charset="-128"/>
                <a:cs typeface="Hiragino Sans W1" charset="-128"/>
              </a:rPr>
              <a:t>1</a:t>
            </a:r>
            <a:r>
              <a:rPr kumimoji="1" lang="ja-JP" altLang="en-US" sz="2000" dirty="0" smtClean="0">
                <a:latin typeface="Hiragino Sans W1" charset="-128"/>
                <a:ea typeface="Hiragino Sans W1" charset="-128"/>
                <a:cs typeface="Hiragino Sans W1" charset="-128"/>
              </a:rPr>
              <a:t>次元</a:t>
            </a:r>
            <a:r>
              <a:rPr kumimoji="1" lang="en-US" altLang="ja-JP" sz="2000" dirty="0" smtClean="0">
                <a:latin typeface="Hiragino Sans W1" charset="-128"/>
                <a:ea typeface="Hiragino Sans W1" charset="-128"/>
                <a:cs typeface="Hiragino Sans W1" charset="-128"/>
              </a:rPr>
              <a:t>1</a:t>
            </a:r>
            <a:r>
              <a:rPr kumimoji="1" lang="ja-JP" altLang="en-US" sz="2000" dirty="0" smtClean="0">
                <a:latin typeface="Hiragino Sans W1" charset="-128"/>
                <a:ea typeface="Hiragino Sans W1" charset="-128"/>
                <a:cs typeface="Hiragino Sans W1" charset="-128"/>
              </a:rPr>
              <a:t>粒子の量子系</a:t>
            </a:r>
            <a:r>
              <a:rPr kumimoji="1" lang="en-US" altLang="ja-JP" sz="2000" dirty="0" smtClean="0">
                <a:latin typeface="Hiragino Sans W1" charset="-128"/>
                <a:ea typeface="Hiragino Sans W1" charset="-128"/>
                <a:cs typeface="Hiragino Sans W1" charset="-128"/>
              </a:rPr>
              <a:t>(Periodic Boundary)</a:t>
            </a:r>
            <a:endParaRPr kumimoji="1" lang="ja-JP" altLang="en-US" sz="2000" dirty="0">
              <a:latin typeface="Hiragino Sans W1" charset="-128"/>
              <a:ea typeface="Hiragino Sans W1" charset="-128"/>
              <a:cs typeface="Hiragino Sans W1" charset="-128"/>
            </a:endParaRPr>
          </a:p>
        </p:txBody>
      </p:sp>
      <p:cxnSp>
        <p:nvCxnSpPr>
          <p:cNvPr id="6" name="直線コネクタ 5"/>
          <p:cNvCxnSpPr/>
          <p:nvPr/>
        </p:nvCxnSpPr>
        <p:spPr>
          <a:xfrm>
            <a:off x="770021" y="1642562"/>
            <a:ext cx="1073216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sp>
        <p:nvSpPr>
          <p:cNvPr id="8" name="スライド番号プレースホルダー 7"/>
          <p:cNvSpPr>
            <a:spLocks noGrp="1"/>
          </p:cNvSpPr>
          <p:nvPr>
            <p:ph type="sldNum" sz="quarter" idx="12"/>
          </p:nvPr>
        </p:nvSpPr>
        <p:spPr/>
        <p:txBody>
          <a:bodyPr/>
          <a:lstStyle/>
          <a:p>
            <a:fld id="{93146360-CA20-4A4A-8BC2-57789801B608}" type="slidenum">
              <a:rPr kumimoji="1" lang="ja-JP" altLang="en-US" smtClean="0"/>
              <a:t>15</a:t>
            </a:fld>
            <a:endParaRPr kumimoji="1" lang="ja-JP" altLang="en-US"/>
          </a:p>
        </p:txBody>
      </p:sp>
    </p:spTree>
    <p:extLst>
      <p:ext uri="{BB962C8B-B14F-4D97-AF65-F5344CB8AC3E}">
        <p14:creationId xmlns:p14="http://schemas.microsoft.com/office/powerpoint/2010/main" val="1325418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 W3" charset="-128"/>
                <a:ea typeface="Hiragino Kaku Gothic Pro W3" charset="-128"/>
                <a:cs typeface="Hiragino Kaku Gothic Pro W3" charset="-128"/>
              </a:rPr>
              <a:t>定義</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p:txBody>
          <a:bodyPr>
            <a:normAutofit/>
          </a:bodyPr>
          <a:lstStyle/>
          <a:p>
            <a:pPr>
              <a:lnSpc>
                <a:spcPct val="100000"/>
              </a:lnSpc>
            </a:pPr>
            <a:r>
              <a:rPr lang="ja-JP" altLang="en-US" sz="2400" dirty="0" smtClean="0">
                <a:latin typeface="Hiragino Sans W1" charset="-128"/>
                <a:ea typeface="Hiragino Sans W1" charset="-128"/>
                <a:cs typeface="Hiragino Sans W1" charset="-128"/>
              </a:rPr>
              <a:t>状態空間</a:t>
            </a:r>
            <a:endParaRPr lang="en-US" altLang="ja-JP" sz="2400" dirty="0" smtClean="0">
              <a:latin typeface="Hiragino Sans W1" charset="-128"/>
              <a:ea typeface="Hiragino Sans W1" charset="-128"/>
              <a:cs typeface="Hiragino Sans W1" charset="-128"/>
            </a:endParaRPr>
          </a:p>
          <a:p>
            <a:pPr marL="0" indent="0">
              <a:buNone/>
            </a:pPr>
            <a:r>
              <a:rPr lang="en-US" altLang="ja-JP" sz="1600" dirty="0" smtClean="0">
                <a:latin typeface="Hiragino Sans W1" charset="-128"/>
                <a:ea typeface="Hiragino Sans W1" charset="-128"/>
                <a:cs typeface="Hiragino Sans W1" charset="-128"/>
              </a:rPr>
              <a:t>	</a:t>
            </a:r>
            <a:r>
              <a:rPr lang="ja-JP" altLang="en-US" sz="1800" dirty="0" smtClean="0">
                <a:latin typeface="Hiragino Sans W1" charset="-128"/>
                <a:ea typeface="Hiragino Sans W1" charset="-128"/>
                <a:cs typeface="Hiragino Sans W1" charset="-128"/>
              </a:rPr>
              <a:t>有限でなくても良い</a:t>
            </a:r>
            <a:r>
              <a:rPr lang="en-US" altLang="ja-JP" sz="1800" dirty="0" smtClean="0">
                <a:latin typeface="Hiragino Sans W1" charset="-128"/>
                <a:ea typeface="Hiragino Sans W1" charset="-128"/>
                <a:cs typeface="Hiragino Sans W1" charset="-128"/>
              </a:rPr>
              <a:t>(</a:t>
            </a:r>
            <a:r>
              <a:rPr lang="ja-JP" altLang="en-US" sz="1800" dirty="0" smtClean="0">
                <a:latin typeface="Hiragino Sans W1" charset="-128"/>
                <a:ea typeface="Hiragino Sans W1" charset="-128"/>
                <a:cs typeface="Hiragino Sans W1" charset="-128"/>
              </a:rPr>
              <a:t>非可算個でも</a:t>
            </a:r>
            <a:r>
              <a:rPr lang="en-US" altLang="ja-JP" sz="1800" dirty="0" smtClean="0">
                <a:latin typeface="Hiragino Sans W1" charset="-128"/>
                <a:ea typeface="Hiragino Sans W1" charset="-128"/>
                <a:cs typeface="Hiragino Sans W1" charset="-128"/>
              </a:rPr>
              <a:t>OK.)</a:t>
            </a:r>
            <a:r>
              <a:rPr lang="ja-JP" altLang="en-US" sz="1800" dirty="0" smtClean="0">
                <a:latin typeface="Hiragino Sans W1" charset="-128"/>
                <a:ea typeface="Hiragino Sans W1" charset="-128"/>
                <a:cs typeface="Hiragino Sans W1" charset="-128"/>
              </a:rPr>
              <a:t>。統計力学の文脈では各状態を</a:t>
            </a:r>
            <a:r>
              <a:rPr lang="en-US" altLang="ja-JP" sz="1800" dirty="0" smtClean="0">
                <a:latin typeface="Hiragino Sans W1" charset="-128"/>
                <a:ea typeface="Hiragino Sans W1" charset="-128"/>
                <a:cs typeface="Hiragino Sans W1" charset="-128"/>
              </a:rPr>
              <a:t>configuration</a:t>
            </a:r>
            <a:r>
              <a:rPr lang="ja-JP" altLang="en-US" sz="1800" dirty="0" smtClean="0">
                <a:latin typeface="Hiragino Sans W1" charset="-128"/>
                <a:ea typeface="Hiragino Sans W1" charset="-128"/>
                <a:cs typeface="Hiragino Sans W1" charset="-128"/>
              </a:rPr>
              <a:t>と呼ぶ</a:t>
            </a:r>
            <a:r>
              <a:rPr lang="en-US" altLang="ja-JP" sz="1800" dirty="0" smtClean="0">
                <a:latin typeface="Hiragino Sans W1" charset="-128"/>
                <a:ea typeface="Hiragino Sans W1" charset="-128"/>
                <a:cs typeface="Hiragino Sans W1" charset="-128"/>
              </a:rPr>
              <a:t>	</a:t>
            </a:r>
            <a:r>
              <a:rPr lang="ja-JP" altLang="en-US" sz="1800" dirty="0" smtClean="0">
                <a:latin typeface="Hiragino Sans W1" charset="-128"/>
                <a:ea typeface="Hiragino Sans W1" charset="-128"/>
                <a:cs typeface="Hiragino Sans W1" charset="-128"/>
              </a:rPr>
              <a:t>ことが多い。</a:t>
            </a:r>
            <a:endParaRPr lang="en-US" altLang="ja-JP" sz="1800" dirty="0" smtClean="0">
              <a:latin typeface="Hiragino Sans W1" charset="-128"/>
              <a:ea typeface="Hiragino Sans W1" charset="-128"/>
              <a:cs typeface="Hiragino Sans W1" charset="-128"/>
            </a:endParaRPr>
          </a:p>
          <a:p>
            <a:pPr marL="0" indent="0">
              <a:buNone/>
            </a:pPr>
            <a:endParaRPr lang="en-US" altLang="ja-JP" sz="2000" dirty="0" smtClean="0">
              <a:latin typeface="Hiragino Sans W1" charset="-128"/>
              <a:ea typeface="Hiragino Sans W1" charset="-128"/>
              <a:cs typeface="Hiragino Sans W1" charset="-128"/>
            </a:endParaRPr>
          </a:p>
          <a:p>
            <a:pPr>
              <a:lnSpc>
                <a:spcPct val="100000"/>
              </a:lnSpc>
            </a:pPr>
            <a:r>
              <a:rPr lang="ja-JP" altLang="en-US" sz="2400" dirty="0" smtClean="0">
                <a:latin typeface="Hiragino Sans W1" charset="-128"/>
                <a:ea typeface="Hiragino Sans W1" charset="-128"/>
                <a:cs typeface="Hiragino Sans W1" charset="-128"/>
              </a:rPr>
              <a:t>確率変数</a:t>
            </a:r>
            <a:r>
              <a:rPr lang="en-US" altLang="ja-JP" sz="2400" dirty="0" smtClean="0">
                <a:latin typeface="Hiragino Sans W1" charset="-128"/>
                <a:ea typeface="Hiragino Sans W1" charset="-128"/>
                <a:cs typeface="Hiragino Sans W1" charset="-128"/>
              </a:rPr>
              <a:t>           </a:t>
            </a:r>
            <a:r>
              <a:rPr lang="en-US" altLang="ja-JP" sz="2400" dirty="0">
                <a:latin typeface="Hiragino Sans W1" charset="-128"/>
                <a:ea typeface="Hiragino Sans W1" charset="-128"/>
                <a:cs typeface="Hiragino Sans W1" charset="-128"/>
              </a:rPr>
              <a:t> </a:t>
            </a:r>
            <a:r>
              <a:rPr lang="ja-JP" altLang="en-US" sz="2400" dirty="0" smtClean="0">
                <a:latin typeface="Hiragino Sans W1" charset="-128"/>
                <a:ea typeface="Hiragino Sans W1" charset="-128"/>
                <a:cs typeface="Hiragino Sans W1" charset="-128"/>
              </a:rPr>
              <a:t>は直前の状態のみに依存</a:t>
            </a:r>
            <a:endParaRPr lang="en-US" altLang="ja-JP" sz="2400" dirty="0" smtClean="0">
              <a:latin typeface="Hiragino Sans W1" charset="-128"/>
              <a:ea typeface="Hiragino Sans W1" charset="-128"/>
              <a:cs typeface="Hiragino Sans W1" charset="-128"/>
            </a:endParaRPr>
          </a:p>
          <a:p>
            <a:pPr>
              <a:lnSpc>
                <a:spcPct val="100000"/>
              </a:lnSpc>
            </a:pPr>
            <a:endParaRPr lang="en-US" altLang="ja-JP" sz="2400" dirty="0" smtClean="0">
              <a:latin typeface="Hiragino Sans W1" charset="-128"/>
              <a:ea typeface="Hiragino Sans W1" charset="-128"/>
              <a:cs typeface="Hiragino Sans W1" charset="-128"/>
            </a:endParaRPr>
          </a:p>
          <a:p>
            <a:pPr>
              <a:lnSpc>
                <a:spcPct val="100000"/>
              </a:lnSpc>
            </a:pPr>
            <a:endParaRPr lang="en-US" altLang="ja-JP" sz="2400" dirty="0" smtClean="0">
              <a:latin typeface="Hiragino Sans W1" charset="-128"/>
              <a:ea typeface="Hiragino Sans W1" charset="-128"/>
              <a:cs typeface="Hiragino Sans W1" charset="-128"/>
            </a:endParaRPr>
          </a:p>
          <a:p>
            <a:pPr>
              <a:lnSpc>
                <a:spcPct val="150000"/>
              </a:lnSpc>
            </a:pPr>
            <a:r>
              <a:rPr lang="ja-JP" altLang="en-US" sz="2400" dirty="0" smtClean="0">
                <a:latin typeface="Hiragino Sans W1" charset="-128"/>
                <a:ea typeface="Hiragino Sans W1" charset="-128"/>
                <a:cs typeface="Hiragino Sans W1" charset="-128"/>
              </a:rPr>
              <a:t>　を遷移行列</a:t>
            </a:r>
            <a:r>
              <a:rPr lang="en-US" altLang="ja-JP" sz="2400" dirty="0" smtClean="0">
                <a:latin typeface="Hiragino Sans W1" charset="-128"/>
                <a:ea typeface="Hiragino Sans W1" charset="-128"/>
                <a:cs typeface="Hiragino Sans W1" charset="-128"/>
              </a:rPr>
              <a:t>(Transition Matrix)</a:t>
            </a:r>
            <a:r>
              <a:rPr lang="ja-JP" altLang="en-US" sz="2400" dirty="0" smtClean="0">
                <a:latin typeface="Hiragino Sans W1" charset="-128"/>
                <a:ea typeface="Hiragino Sans W1" charset="-128"/>
                <a:cs typeface="Hiragino Sans W1" charset="-128"/>
              </a:rPr>
              <a:t>と呼ぶ</a:t>
            </a:r>
            <a:endParaRPr lang="en-US" altLang="ja-JP" sz="2000" dirty="0">
              <a:latin typeface="Hiragino Sans W1" charset="-128"/>
              <a:ea typeface="Hiragino Sans W1" charset="-128"/>
              <a:cs typeface="Hiragino Sans W1" charset="-128"/>
            </a:endParaRPr>
          </a:p>
          <a:p>
            <a:pPr marL="457200" lvl="1" indent="0">
              <a:lnSpc>
                <a:spcPct val="100000"/>
              </a:lnSpc>
              <a:buNone/>
            </a:pPr>
            <a:r>
              <a:rPr lang="ja-JP" altLang="en-US" sz="1600" dirty="0" smtClean="0">
                <a:latin typeface="Hiragino Sans W1" charset="-128"/>
                <a:ea typeface="Hiragino Sans W1" charset="-128"/>
                <a:cs typeface="Hiragino Sans W1" charset="-128"/>
              </a:rPr>
              <a:t>対象となる物理系に対し、遷移行列を構成し実装するのがモンテカルラーのお仕事</a:t>
            </a:r>
            <a:endParaRPr lang="en-US" altLang="ja-JP" sz="1600" dirty="0" smtClean="0">
              <a:latin typeface="Hiragino Sans W1" charset="-128"/>
              <a:ea typeface="Hiragino Sans W1" charset="-128"/>
              <a:cs typeface="Hiragino Sans W1" charset="-128"/>
            </a:endParaRPr>
          </a:p>
        </p:txBody>
      </p:sp>
      <p:pic>
        <p:nvPicPr>
          <p:cNvPr id="6" name="図 5"/>
          <p:cNvPicPr>
            <a:picLocks noChangeAspect="1"/>
          </p:cNvPicPr>
          <p:nvPr/>
        </p:nvPicPr>
        <p:blipFill>
          <a:blip r:embed="rId2"/>
          <a:stretch>
            <a:fillRect/>
          </a:stretch>
        </p:blipFill>
        <p:spPr>
          <a:xfrm>
            <a:off x="2761517" y="1873750"/>
            <a:ext cx="3167645" cy="393368"/>
          </a:xfrm>
          <a:prstGeom prst="rect">
            <a:avLst/>
          </a:prstGeom>
        </p:spPr>
      </p:pic>
      <p:pic>
        <p:nvPicPr>
          <p:cNvPr id="9" name="図 8"/>
          <p:cNvPicPr>
            <a:picLocks noChangeAspect="1"/>
          </p:cNvPicPr>
          <p:nvPr/>
        </p:nvPicPr>
        <p:blipFill>
          <a:blip r:embed="rId3"/>
          <a:stretch>
            <a:fillRect/>
          </a:stretch>
        </p:blipFill>
        <p:spPr>
          <a:xfrm>
            <a:off x="2429642" y="3504729"/>
            <a:ext cx="1018024" cy="308209"/>
          </a:xfrm>
          <a:prstGeom prst="rect">
            <a:avLst/>
          </a:prstGeom>
        </p:spPr>
      </p:pic>
      <p:pic>
        <p:nvPicPr>
          <p:cNvPr id="10" name="図 9"/>
          <p:cNvPicPr>
            <a:picLocks noChangeAspect="1"/>
          </p:cNvPicPr>
          <p:nvPr/>
        </p:nvPicPr>
        <p:blipFill>
          <a:blip r:embed="rId4"/>
          <a:stretch>
            <a:fillRect/>
          </a:stretch>
        </p:blipFill>
        <p:spPr>
          <a:xfrm>
            <a:off x="1485900" y="4285108"/>
            <a:ext cx="7792854" cy="237093"/>
          </a:xfrm>
          <a:prstGeom prst="rect">
            <a:avLst/>
          </a:prstGeom>
        </p:spPr>
      </p:pic>
      <p:pic>
        <p:nvPicPr>
          <p:cNvPr id="11" name="図 10"/>
          <p:cNvPicPr>
            <a:picLocks noChangeAspect="1"/>
          </p:cNvPicPr>
          <p:nvPr/>
        </p:nvPicPr>
        <p:blipFill>
          <a:blip r:embed="rId5"/>
          <a:stretch>
            <a:fillRect/>
          </a:stretch>
        </p:blipFill>
        <p:spPr>
          <a:xfrm>
            <a:off x="1170873" y="5091401"/>
            <a:ext cx="247650" cy="229306"/>
          </a:xfrm>
          <a:prstGeom prst="rect">
            <a:avLst/>
          </a:prstGeom>
        </p:spPr>
      </p:pic>
      <p:cxnSp>
        <p:nvCxnSpPr>
          <p:cNvPr id="13" name="直線コネクタ 12"/>
          <p:cNvCxnSpPr/>
          <p:nvPr/>
        </p:nvCxnSpPr>
        <p:spPr>
          <a:xfrm>
            <a:off x="770021" y="1642562"/>
            <a:ext cx="1073216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0" name="図形グループ 99"/>
          <p:cNvGrpSpPr/>
          <p:nvPr/>
        </p:nvGrpSpPr>
        <p:grpSpPr>
          <a:xfrm>
            <a:off x="9798760" y="3848043"/>
            <a:ext cx="2048736" cy="2716022"/>
            <a:chOff x="9769884" y="3764595"/>
            <a:chExt cx="2048736" cy="2716022"/>
          </a:xfrm>
        </p:grpSpPr>
        <p:grpSp>
          <p:nvGrpSpPr>
            <p:cNvPr id="30" name="図形グループ 29"/>
            <p:cNvGrpSpPr/>
            <p:nvPr/>
          </p:nvGrpSpPr>
          <p:grpSpPr>
            <a:xfrm>
              <a:off x="10058400" y="4102409"/>
              <a:ext cx="1760220" cy="2047027"/>
              <a:chOff x="10058400" y="4102409"/>
              <a:chExt cx="1760220" cy="2047027"/>
            </a:xfrm>
          </p:grpSpPr>
          <p:sp>
            <p:nvSpPr>
              <p:cNvPr id="14" name="円/楕円 13"/>
              <p:cNvSpPr/>
              <p:nvPr/>
            </p:nvSpPr>
            <p:spPr>
              <a:xfrm>
                <a:off x="10058400" y="4726004"/>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11031755" y="4581806"/>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10058400" y="5359026"/>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10451432" y="4102409"/>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10824010" y="5784039"/>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1452860" y="5320707"/>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10675620" y="5166229"/>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p:cNvPicPr>
                <a:picLocks noChangeAspect="1"/>
              </p:cNvPicPr>
              <p:nvPr/>
            </p:nvPicPr>
            <p:blipFill>
              <a:blip r:embed="rId6"/>
              <a:stretch>
                <a:fillRect/>
              </a:stretch>
            </p:blipFill>
            <p:spPr>
              <a:xfrm>
                <a:off x="10553100" y="4218532"/>
                <a:ext cx="177800" cy="152400"/>
              </a:xfrm>
              <a:prstGeom prst="rect">
                <a:avLst/>
              </a:prstGeom>
            </p:spPr>
          </p:pic>
          <p:pic>
            <p:nvPicPr>
              <p:cNvPr id="22" name="図 21"/>
              <p:cNvPicPr>
                <a:picLocks noChangeAspect="1"/>
              </p:cNvPicPr>
              <p:nvPr/>
            </p:nvPicPr>
            <p:blipFill>
              <a:blip r:embed="rId7"/>
              <a:stretch>
                <a:fillRect/>
              </a:stretch>
            </p:blipFill>
            <p:spPr>
              <a:xfrm>
                <a:off x="10150643" y="4841022"/>
                <a:ext cx="190500" cy="152400"/>
              </a:xfrm>
              <a:prstGeom prst="rect">
                <a:avLst/>
              </a:prstGeom>
            </p:spPr>
          </p:pic>
          <p:pic>
            <p:nvPicPr>
              <p:cNvPr id="24" name="図 23"/>
              <p:cNvPicPr>
                <a:picLocks noChangeAspect="1"/>
              </p:cNvPicPr>
              <p:nvPr/>
            </p:nvPicPr>
            <p:blipFill>
              <a:blip r:embed="rId8"/>
              <a:stretch>
                <a:fillRect/>
              </a:stretch>
            </p:blipFill>
            <p:spPr>
              <a:xfrm>
                <a:off x="11130414" y="4701204"/>
                <a:ext cx="190500" cy="165100"/>
              </a:xfrm>
              <a:prstGeom prst="rect">
                <a:avLst/>
              </a:prstGeom>
            </p:spPr>
          </p:pic>
          <p:pic>
            <p:nvPicPr>
              <p:cNvPr id="25" name="図 24"/>
              <p:cNvPicPr>
                <a:picLocks noChangeAspect="1"/>
              </p:cNvPicPr>
              <p:nvPr/>
            </p:nvPicPr>
            <p:blipFill>
              <a:blip r:embed="rId9"/>
              <a:stretch>
                <a:fillRect/>
              </a:stretch>
            </p:blipFill>
            <p:spPr>
              <a:xfrm>
                <a:off x="10763250" y="5289421"/>
                <a:ext cx="190500" cy="152400"/>
              </a:xfrm>
              <a:prstGeom prst="rect">
                <a:avLst/>
              </a:prstGeom>
            </p:spPr>
          </p:pic>
          <p:pic>
            <p:nvPicPr>
              <p:cNvPr id="26" name="図 25"/>
              <p:cNvPicPr>
                <a:picLocks noChangeAspect="1"/>
              </p:cNvPicPr>
              <p:nvPr/>
            </p:nvPicPr>
            <p:blipFill>
              <a:blip r:embed="rId10"/>
              <a:stretch>
                <a:fillRect/>
              </a:stretch>
            </p:blipFill>
            <p:spPr>
              <a:xfrm>
                <a:off x="10143825" y="5462438"/>
                <a:ext cx="190500" cy="165100"/>
              </a:xfrm>
              <a:prstGeom prst="rect">
                <a:avLst/>
              </a:prstGeom>
            </p:spPr>
          </p:pic>
          <p:pic>
            <p:nvPicPr>
              <p:cNvPr id="28" name="図 27"/>
              <p:cNvPicPr>
                <a:picLocks noChangeAspect="1"/>
              </p:cNvPicPr>
              <p:nvPr/>
            </p:nvPicPr>
            <p:blipFill>
              <a:blip r:embed="rId11"/>
              <a:stretch>
                <a:fillRect/>
              </a:stretch>
            </p:blipFill>
            <p:spPr>
              <a:xfrm>
                <a:off x="11550115" y="5439924"/>
                <a:ext cx="190500" cy="165100"/>
              </a:xfrm>
              <a:prstGeom prst="rect">
                <a:avLst/>
              </a:prstGeom>
            </p:spPr>
          </p:pic>
          <p:pic>
            <p:nvPicPr>
              <p:cNvPr id="29" name="図 28"/>
              <p:cNvPicPr>
                <a:picLocks noChangeAspect="1"/>
              </p:cNvPicPr>
              <p:nvPr/>
            </p:nvPicPr>
            <p:blipFill>
              <a:blip r:embed="rId12"/>
              <a:stretch>
                <a:fillRect/>
              </a:stretch>
            </p:blipFill>
            <p:spPr>
              <a:xfrm>
                <a:off x="10925878" y="5896300"/>
                <a:ext cx="190500" cy="165100"/>
              </a:xfrm>
              <a:prstGeom prst="rect">
                <a:avLst/>
              </a:prstGeom>
            </p:spPr>
          </p:pic>
        </p:grpSp>
        <p:cxnSp>
          <p:nvCxnSpPr>
            <p:cNvPr id="32" name="直線矢印コネクタ 31"/>
            <p:cNvCxnSpPr/>
            <p:nvPr/>
          </p:nvCxnSpPr>
          <p:spPr>
            <a:xfrm flipH="1">
              <a:off x="10213708" y="4411402"/>
              <a:ext cx="200427" cy="2570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a:off x="10828020" y="4881609"/>
              <a:ext cx="200427" cy="2570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11174631" y="5588024"/>
              <a:ext cx="200224" cy="186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H="1">
              <a:off x="10143825" y="5106816"/>
              <a:ext cx="13436" cy="2323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a:off x="11353800" y="5010155"/>
              <a:ext cx="162827" cy="2792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10414135" y="5784039"/>
              <a:ext cx="358941" cy="2284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H="1" flipV="1">
              <a:off x="10640745" y="4525315"/>
              <a:ext cx="104258" cy="566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11242308" y="5710855"/>
              <a:ext cx="210552" cy="1764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flipV="1">
              <a:off x="10491838" y="5619607"/>
              <a:ext cx="288457" cy="1794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10742404" y="4495333"/>
              <a:ext cx="116096" cy="5357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H="1" flipV="1">
              <a:off x="10448020" y="5028898"/>
              <a:ext cx="211367" cy="1560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H="1" flipV="1">
              <a:off x="11116378" y="5329651"/>
              <a:ext cx="281137" cy="359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11130414" y="5484404"/>
              <a:ext cx="278731" cy="405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0875972" y="4218532"/>
              <a:ext cx="294948" cy="3023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H="1" flipV="1">
              <a:off x="10841336" y="4455662"/>
              <a:ext cx="179792" cy="1818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U ターン矢印 91"/>
            <p:cNvSpPr/>
            <p:nvPr/>
          </p:nvSpPr>
          <p:spPr>
            <a:xfrm>
              <a:off x="10491838" y="3764595"/>
              <a:ext cx="269114" cy="303090"/>
            </a:xfrm>
            <a:prstGeom prst="uturnArrow">
              <a:avLst>
                <a:gd name="adj1" fmla="val 3577"/>
                <a:gd name="adj2" fmla="val 10745"/>
                <a:gd name="adj3" fmla="val 17325"/>
                <a:gd name="adj4" fmla="val 47615"/>
                <a:gd name="adj5" fmla="val 8925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3" name="U ターン矢印 92"/>
            <p:cNvSpPr/>
            <p:nvPr/>
          </p:nvSpPr>
          <p:spPr>
            <a:xfrm rot="17397940">
              <a:off x="9786872" y="4656812"/>
              <a:ext cx="269114" cy="303090"/>
            </a:xfrm>
            <a:prstGeom prst="uturnArrow">
              <a:avLst>
                <a:gd name="adj1" fmla="val 3577"/>
                <a:gd name="adj2" fmla="val 10745"/>
                <a:gd name="adj3" fmla="val 17325"/>
                <a:gd name="adj4" fmla="val 47615"/>
                <a:gd name="adj5" fmla="val 8925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U ターン矢印 93"/>
            <p:cNvSpPr/>
            <p:nvPr/>
          </p:nvSpPr>
          <p:spPr>
            <a:xfrm rot="10052524">
              <a:off x="10942015" y="6177527"/>
              <a:ext cx="269114" cy="303090"/>
            </a:xfrm>
            <a:prstGeom prst="uturnArrow">
              <a:avLst>
                <a:gd name="adj1" fmla="val 3577"/>
                <a:gd name="adj2" fmla="val 10745"/>
                <a:gd name="adj3" fmla="val 17325"/>
                <a:gd name="adj4" fmla="val 47615"/>
                <a:gd name="adj5" fmla="val 8925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6" name="直線矢印コネクタ 95"/>
            <p:cNvCxnSpPr/>
            <p:nvPr/>
          </p:nvCxnSpPr>
          <p:spPr>
            <a:xfrm flipH="1" flipV="1">
              <a:off x="10334326" y="5138702"/>
              <a:ext cx="488570" cy="617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endCxn id="18" idx="0"/>
            </p:cNvCxnSpPr>
            <p:nvPr/>
          </p:nvCxnSpPr>
          <p:spPr>
            <a:xfrm>
              <a:off x="10925878" y="5541724"/>
              <a:ext cx="81012" cy="242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図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sp>
        <p:nvSpPr>
          <p:cNvPr id="4" name="スライド番号プレースホルダー 3"/>
          <p:cNvSpPr>
            <a:spLocks noGrp="1"/>
          </p:cNvSpPr>
          <p:nvPr>
            <p:ph type="sldNum" sz="quarter" idx="12"/>
          </p:nvPr>
        </p:nvSpPr>
        <p:spPr>
          <a:xfrm>
            <a:off x="8998419" y="6355117"/>
            <a:ext cx="2743200" cy="365125"/>
          </a:xfrm>
        </p:spPr>
        <p:txBody>
          <a:bodyPr/>
          <a:lstStyle/>
          <a:p>
            <a:fld id="{93146360-CA20-4A4A-8BC2-57789801B608}" type="slidenum">
              <a:rPr kumimoji="1" lang="ja-JP" altLang="en-US" smtClean="0"/>
              <a:t>2</a:t>
            </a:fld>
            <a:endParaRPr kumimoji="1" lang="ja-JP" altLang="en-US" dirty="0"/>
          </a:p>
        </p:txBody>
      </p:sp>
    </p:spTree>
    <p:extLst>
      <p:ext uri="{BB962C8B-B14F-4D97-AF65-F5344CB8AC3E}">
        <p14:creationId xmlns:p14="http://schemas.microsoft.com/office/powerpoint/2010/main" val="862114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 W3" charset="-128"/>
                <a:ea typeface="Hiragino Kaku Gothic Pro W3" charset="-128"/>
                <a:cs typeface="Hiragino Kaku Gothic Pro W3" charset="-128"/>
              </a:rPr>
              <a:t>統計力学で要請される条件</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p:txBody>
          <a:bodyPr>
            <a:normAutofit fontScale="92500" lnSpcReduction="10000"/>
          </a:bodyPr>
          <a:lstStyle/>
          <a:p>
            <a:pPr>
              <a:lnSpc>
                <a:spcPct val="150000"/>
              </a:lnSpc>
            </a:pPr>
            <a:r>
              <a:rPr kumimoji="1" lang="ja-JP" altLang="en-US" sz="2400" dirty="0" smtClean="0">
                <a:latin typeface="Hiragino Sans W1" charset="-128"/>
                <a:ea typeface="Hiragino Sans W1" charset="-128"/>
                <a:cs typeface="Hiragino Sans W1" charset="-128"/>
              </a:rPr>
              <a:t>確率であるための条件</a:t>
            </a:r>
            <a:endParaRPr kumimoji="1" lang="en-US" altLang="ja-JP" sz="2400" dirty="0" smtClean="0">
              <a:latin typeface="Hiragino Sans W1" charset="-128"/>
              <a:ea typeface="Hiragino Sans W1" charset="-128"/>
              <a:cs typeface="Hiragino Sans W1" charset="-128"/>
            </a:endParaRPr>
          </a:p>
          <a:p>
            <a:pPr>
              <a:lnSpc>
                <a:spcPct val="200000"/>
              </a:lnSpc>
            </a:pPr>
            <a:r>
              <a:rPr lang="ja-JP" altLang="en-US" sz="2400" dirty="0" smtClean="0">
                <a:latin typeface="Hiragino Sans W1" charset="-128"/>
                <a:ea typeface="Hiragino Sans W1" charset="-128"/>
                <a:cs typeface="Hiragino Sans W1" charset="-128"/>
              </a:rPr>
              <a:t>確率保存</a:t>
            </a:r>
            <a:endParaRPr lang="en-US" altLang="ja-JP" sz="2400" dirty="0" smtClean="0">
              <a:latin typeface="Hiragino Sans W1" charset="-128"/>
              <a:ea typeface="Hiragino Sans W1" charset="-128"/>
              <a:cs typeface="Hiragino Sans W1" charset="-128"/>
            </a:endParaRPr>
          </a:p>
          <a:p>
            <a:pPr>
              <a:lnSpc>
                <a:spcPct val="200000"/>
              </a:lnSpc>
            </a:pPr>
            <a:endParaRPr lang="en-US" altLang="ja-JP" sz="2400" dirty="0" smtClean="0">
              <a:latin typeface="Hiragino Sans W1" charset="-128"/>
              <a:ea typeface="Hiragino Sans W1" charset="-128"/>
              <a:cs typeface="Hiragino Sans W1" charset="-128"/>
            </a:endParaRPr>
          </a:p>
          <a:p>
            <a:pPr>
              <a:lnSpc>
                <a:spcPct val="100000"/>
              </a:lnSpc>
            </a:pPr>
            <a:r>
              <a:rPr lang="ja-JP" altLang="en-US" sz="2400" dirty="0" smtClean="0">
                <a:latin typeface="Hiragino Sans W1" charset="-128"/>
                <a:ea typeface="Hiragino Sans W1" charset="-128"/>
                <a:cs typeface="Hiragino Sans W1" charset="-128"/>
              </a:rPr>
              <a:t>マルコフ連鎖によって十分多くサンプリングした時に、それらは平衡</a:t>
            </a:r>
            <a:endParaRPr lang="en-US" altLang="ja-JP" sz="2400" dirty="0" smtClean="0">
              <a:latin typeface="Hiragino Sans W1" charset="-128"/>
              <a:ea typeface="Hiragino Sans W1" charset="-128"/>
              <a:cs typeface="Hiragino Sans W1" charset="-128"/>
            </a:endParaRPr>
          </a:p>
          <a:p>
            <a:pPr marL="0" indent="0">
              <a:lnSpc>
                <a:spcPct val="100000"/>
              </a:lnSpc>
              <a:buNone/>
            </a:pPr>
            <a:r>
              <a:rPr lang="en-US" altLang="ja-JP" sz="2400" dirty="0" smtClean="0">
                <a:latin typeface="Hiragino Sans W1" charset="-128"/>
                <a:ea typeface="Hiragino Sans W1" charset="-128"/>
                <a:cs typeface="Hiragino Sans W1" charset="-128"/>
              </a:rPr>
              <a:t>(</a:t>
            </a:r>
            <a:r>
              <a:rPr lang="ja-JP" altLang="en-US" sz="2400" dirty="0" smtClean="0">
                <a:latin typeface="Hiragino Sans W1" charset="-128"/>
                <a:ea typeface="Hiragino Sans W1" charset="-128"/>
                <a:cs typeface="Hiragino Sans W1" charset="-128"/>
              </a:rPr>
              <a:t>ボルツマン</a:t>
            </a:r>
            <a:r>
              <a:rPr lang="en-US" altLang="ja-JP" sz="2400" dirty="0" smtClean="0">
                <a:latin typeface="Hiragino Sans W1" charset="-128"/>
                <a:ea typeface="Hiragino Sans W1" charset="-128"/>
                <a:cs typeface="Hiragino Sans W1" charset="-128"/>
              </a:rPr>
              <a:t>)</a:t>
            </a:r>
            <a:r>
              <a:rPr lang="ja-JP" altLang="en-US" sz="2400" dirty="0" smtClean="0">
                <a:latin typeface="Hiragino Sans W1" charset="-128"/>
                <a:ea typeface="Hiragino Sans W1" charset="-128"/>
                <a:cs typeface="Hiragino Sans W1" charset="-128"/>
              </a:rPr>
              <a:t>分布</a:t>
            </a:r>
            <a:r>
              <a:rPr lang="en-US" altLang="ja-JP" sz="2400" dirty="0" smtClean="0">
                <a:latin typeface="Hiragino Sans W1" charset="-128"/>
                <a:ea typeface="Hiragino Sans W1" charset="-128"/>
                <a:cs typeface="Hiragino Sans W1" charset="-128"/>
              </a:rPr>
              <a:t>                       </a:t>
            </a:r>
            <a:r>
              <a:rPr lang="ja-JP" altLang="en-US" sz="2400" dirty="0" smtClean="0">
                <a:latin typeface="Hiragino Sans W1" charset="-128"/>
                <a:ea typeface="Hiragino Sans W1" charset="-128"/>
                <a:cs typeface="Hiragino Sans W1" charset="-128"/>
              </a:rPr>
              <a:t>に従っていてほしい。</a:t>
            </a:r>
            <a:endParaRPr lang="en-US" altLang="ja-JP" sz="2400" dirty="0" smtClean="0">
              <a:latin typeface="Hiragino Sans W1" charset="-128"/>
              <a:ea typeface="Hiragino Sans W1" charset="-128"/>
              <a:cs typeface="Hiragino Sans W1" charset="-128"/>
            </a:endParaRPr>
          </a:p>
          <a:p>
            <a:pPr marL="457200" lvl="1" indent="0">
              <a:lnSpc>
                <a:spcPct val="200000"/>
              </a:lnSpc>
              <a:buNone/>
            </a:pPr>
            <a:r>
              <a:rPr lang="ja-JP" altLang="en-US" sz="2000" dirty="0" smtClean="0">
                <a:latin typeface="Hiragino Sans W1" charset="-128"/>
                <a:ea typeface="Hiragino Sans W1" charset="-128"/>
                <a:cs typeface="Hiragino Sans W1" charset="-128"/>
              </a:rPr>
              <a:t>エルゴード性</a:t>
            </a:r>
            <a:r>
              <a:rPr lang="en-US" altLang="ja-JP" sz="2000" dirty="0" smtClean="0">
                <a:latin typeface="Hiragino Sans W1" charset="-128"/>
                <a:ea typeface="Hiragino Sans W1" charset="-128"/>
                <a:cs typeface="Hiragino Sans W1" charset="-128"/>
              </a:rPr>
              <a:t>(ergodicity)</a:t>
            </a:r>
          </a:p>
          <a:p>
            <a:pPr marL="457200" lvl="1" indent="0">
              <a:lnSpc>
                <a:spcPct val="200000"/>
              </a:lnSpc>
              <a:buNone/>
            </a:pPr>
            <a:r>
              <a:rPr lang="ja-JP" altLang="en-US" sz="2000" dirty="0" smtClean="0">
                <a:latin typeface="Hiragino Sans W1" charset="-128"/>
                <a:ea typeface="Hiragino Sans W1" charset="-128"/>
                <a:cs typeface="Hiragino Sans W1" charset="-128"/>
              </a:rPr>
              <a:t>つりあいの条件</a:t>
            </a:r>
            <a:r>
              <a:rPr lang="en-US" altLang="ja-JP" sz="2000" dirty="0" smtClean="0">
                <a:latin typeface="Hiragino Sans W1" charset="-128"/>
                <a:ea typeface="Hiragino Sans W1" charset="-128"/>
                <a:cs typeface="Hiragino Sans W1" charset="-128"/>
              </a:rPr>
              <a:t>(Balance Condition)</a:t>
            </a:r>
          </a:p>
          <a:p>
            <a:pPr>
              <a:lnSpc>
                <a:spcPct val="150000"/>
              </a:lnSpc>
            </a:pPr>
            <a:endParaRPr kumimoji="1" lang="en-US" altLang="ja-JP" sz="2400" dirty="0">
              <a:latin typeface="Hiragino Sans W1" charset="-128"/>
              <a:ea typeface="Hiragino Sans W1" charset="-128"/>
              <a:cs typeface="Hiragino Sans W1" charset="-128"/>
            </a:endParaRPr>
          </a:p>
        </p:txBody>
      </p:sp>
      <p:cxnSp>
        <p:nvCxnSpPr>
          <p:cNvPr id="4" name="直線コネクタ 3"/>
          <p:cNvCxnSpPr/>
          <p:nvPr/>
        </p:nvCxnSpPr>
        <p:spPr>
          <a:xfrm>
            <a:off x="770021" y="1642562"/>
            <a:ext cx="1073216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2"/>
          <a:stretch>
            <a:fillRect/>
          </a:stretch>
        </p:blipFill>
        <p:spPr>
          <a:xfrm>
            <a:off x="4307171" y="2038217"/>
            <a:ext cx="1498600" cy="317500"/>
          </a:xfrm>
          <a:prstGeom prst="rect">
            <a:avLst/>
          </a:prstGeom>
        </p:spPr>
      </p:pic>
      <p:pic>
        <p:nvPicPr>
          <p:cNvPr id="9" name="図 8"/>
          <p:cNvPicPr>
            <a:picLocks noChangeAspect="1"/>
          </p:cNvPicPr>
          <p:nvPr/>
        </p:nvPicPr>
        <p:blipFill>
          <a:blip r:embed="rId3"/>
          <a:stretch>
            <a:fillRect/>
          </a:stretch>
        </p:blipFill>
        <p:spPr>
          <a:xfrm>
            <a:off x="2521151" y="2731303"/>
            <a:ext cx="1422400" cy="723900"/>
          </a:xfrm>
          <a:prstGeom prst="rect">
            <a:avLst/>
          </a:prstGeom>
        </p:spPr>
      </p:pic>
      <p:pic>
        <p:nvPicPr>
          <p:cNvPr id="10" name="図 9"/>
          <p:cNvPicPr>
            <a:picLocks noChangeAspect="1"/>
          </p:cNvPicPr>
          <p:nvPr/>
        </p:nvPicPr>
        <p:blipFill>
          <a:blip r:embed="rId4"/>
          <a:stretch>
            <a:fillRect/>
          </a:stretch>
        </p:blipFill>
        <p:spPr>
          <a:xfrm>
            <a:off x="3240371" y="4415817"/>
            <a:ext cx="1816100" cy="368300"/>
          </a:xfrm>
          <a:prstGeom prst="rect">
            <a:avLst/>
          </a:prstGeom>
        </p:spPr>
      </p:pic>
      <p:grpSp>
        <p:nvGrpSpPr>
          <p:cNvPr id="11" name="図形グループ 10"/>
          <p:cNvGrpSpPr/>
          <p:nvPr/>
        </p:nvGrpSpPr>
        <p:grpSpPr>
          <a:xfrm>
            <a:off x="9779510" y="3870473"/>
            <a:ext cx="2048736" cy="2716022"/>
            <a:chOff x="9769884" y="3764595"/>
            <a:chExt cx="2048736" cy="2716022"/>
          </a:xfrm>
        </p:grpSpPr>
        <p:grpSp>
          <p:nvGrpSpPr>
            <p:cNvPr id="12" name="図形グループ 11"/>
            <p:cNvGrpSpPr/>
            <p:nvPr/>
          </p:nvGrpSpPr>
          <p:grpSpPr>
            <a:xfrm>
              <a:off x="10058400" y="4102409"/>
              <a:ext cx="1760220" cy="2047027"/>
              <a:chOff x="10058400" y="4102409"/>
              <a:chExt cx="1760220" cy="2047027"/>
            </a:xfrm>
          </p:grpSpPr>
          <p:sp>
            <p:nvSpPr>
              <p:cNvPr id="33" name="円/楕円 32"/>
              <p:cNvSpPr/>
              <p:nvPr/>
            </p:nvSpPr>
            <p:spPr>
              <a:xfrm>
                <a:off x="10058400" y="4726004"/>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11031755" y="4581806"/>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p:nvSpPr>
            <p:spPr>
              <a:xfrm>
                <a:off x="10058400" y="5359026"/>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10451432" y="4102409"/>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10824010" y="5784039"/>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11452860" y="5320707"/>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10675620" y="5166229"/>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図 39"/>
              <p:cNvPicPr>
                <a:picLocks noChangeAspect="1"/>
              </p:cNvPicPr>
              <p:nvPr/>
            </p:nvPicPr>
            <p:blipFill>
              <a:blip r:embed="rId5"/>
              <a:stretch>
                <a:fillRect/>
              </a:stretch>
            </p:blipFill>
            <p:spPr>
              <a:xfrm>
                <a:off x="10553100" y="4218532"/>
                <a:ext cx="177800" cy="152400"/>
              </a:xfrm>
              <a:prstGeom prst="rect">
                <a:avLst/>
              </a:prstGeom>
            </p:spPr>
          </p:pic>
          <p:pic>
            <p:nvPicPr>
              <p:cNvPr id="41" name="図 40"/>
              <p:cNvPicPr>
                <a:picLocks noChangeAspect="1"/>
              </p:cNvPicPr>
              <p:nvPr/>
            </p:nvPicPr>
            <p:blipFill>
              <a:blip r:embed="rId6"/>
              <a:stretch>
                <a:fillRect/>
              </a:stretch>
            </p:blipFill>
            <p:spPr>
              <a:xfrm>
                <a:off x="10150643" y="4841022"/>
                <a:ext cx="190500" cy="152400"/>
              </a:xfrm>
              <a:prstGeom prst="rect">
                <a:avLst/>
              </a:prstGeom>
            </p:spPr>
          </p:pic>
          <p:pic>
            <p:nvPicPr>
              <p:cNvPr id="42" name="図 41"/>
              <p:cNvPicPr>
                <a:picLocks noChangeAspect="1"/>
              </p:cNvPicPr>
              <p:nvPr/>
            </p:nvPicPr>
            <p:blipFill>
              <a:blip r:embed="rId7"/>
              <a:stretch>
                <a:fillRect/>
              </a:stretch>
            </p:blipFill>
            <p:spPr>
              <a:xfrm>
                <a:off x="11130414" y="4701204"/>
                <a:ext cx="190500" cy="165100"/>
              </a:xfrm>
              <a:prstGeom prst="rect">
                <a:avLst/>
              </a:prstGeom>
            </p:spPr>
          </p:pic>
          <p:pic>
            <p:nvPicPr>
              <p:cNvPr id="43" name="図 42"/>
              <p:cNvPicPr>
                <a:picLocks noChangeAspect="1"/>
              </p:cNvPicPr>
              <p:nvPr/>
            </p:nvPicPr>
            <p:blipFill>
              <a:blip r:embed="rId8"/>
              <a:stretch>
                <a:fillRect/>
              </a:stretch>
            </p:blipFill>
            <p:spPr>
              <a:xfrm>
                <a:off x="10763250" y="5289421"/>
                <a:ext cx="190500" cy="152400"/>
              </a:xfrm>
              <a:prstGeom prst="rect">
                <a:avLst/>
              </a:prstGeom>
            </p:spPr>
          </p:pic>
          <p:pic>
            <p:nvPicPr>
              <p:cNvPr id="44" name="図 43"/>
              <p:cNvPicPr>
                <a:picLocks noChangeAspect="1"/>
              </p:cNvPicPr>
              <p:nvPr/>
            </p:nvPicPr>
            <p:blipFill>
              <a:blip r:embed="rId9"/>
              <a:stretch>
                <a:fillRect/>
              </a:stretch>
            </p:blipFill>
            <p:spPr>
              <a:xfrm>
                <a:off x="10143825" y="5462438"/>
                <a:ext cx="190500" cy="165100"/>
              </a:xfrm>
              <a:prstGeom prst="rect">
                <a:avLst/>
              </a:prstGeom>
            </p:spPr>
          </p:pic>
          <p:pic>
            <p:nvPicPr>
              <p:cNvPr id="45" name="図 44"/>
              <p:cNvPicPr>
                <a:picLocks noChangeAspect="1"/>
              </p:cNvPicPr>
              <p:nvPr/>
            </p:nvPicPr>
            <p:blipFill>
              <a:blip r:embed="rId10"/>
              <a:stretch>
                <a:fillRect/>
              </a:stretch>
            </p:blipFill>
            <p:spPr>
              <a:xfrm>
                <a:off x="11550115" y="5439924"/>
                <a:ext cx="190500" cy="165100"/>
              </a:xfrm>
              <a:prstGeom prst="rect">
                <a:avLst/>
              </a:prstGeom>
            </p:spPr>
          </p:pic>
          <p:pic>
            <p:nvPicPr>
              <p:cNvPr id="46" name="図 45"/>
              <p:cNvPicPr>
                <a:picLocks noChangeAspect="1"/>
              </p:cNvPicPr>
              <p:nvPr/>
            </p:nvPicPr>
            <p:blipFill>
              <a:blip r:embed="rId11"/>
              <a:stretch>
                <a:fillRect/>
              </a:stretch>
            </p:blipFill>
            <p:spPr>
              <a:xfrm>
                <a:off x="10925878" y="5896300"/>
                <a:ext cx="190500" cy="165100"/>
              </a:xfrm>
              <a:prstGeom prst="rect">
                <a:avLst/>
              </a:prstGeom>
            </p:spPr>
          </p:pic>
        </p:grpSp>
        <p:cxnSp>
          <p:nvCxnSpPr>
            <p:cNvPr id="13" name="直線矢印コネクタ 12"/>
            <p:cNvCxnSpPr/>
            <p:nvPr/>
          </p:nvCxnSpPr>
          <p:spPr>
            <a:xfrm flipH="1">
              <a:off x="10213708" y="4411402"/>
              <a:ext cx="200427" cy="2570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10828020" y="4881609"/>
              <a:ext cx="200427" cy="2570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11174631" y="5588024"/>
              <a:ext cx="200224" cy="186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10143825" y="5106816"/>
              <a:ext cx="13436" cy="2323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1353800" y="5010155"/>
              <a:ext cx="162827" cy="2792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414135" y="5784039"/>
              <a:ext cx="358941" cy="2284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10640745" y="4525315"/>
              <a:ext cx="104258" cy="566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11242308" y="5710855"/>
              <a:ext cx="210552" cy="1764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flipV="1">
              <a:off x="10491838" y="5619607"/>
              <a:ext cx="288457" cy="1794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0742404" y="4495333"/>
              <a:ext cx="116096" cy="5357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flipV="1">
              <a:off x="10448020" y="5028898"/>
              <a:ext cx="211367" cy="1560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flipV="1">
              <a:off x="11116378" y="5329651"/>
              <a:ext cx="281137" cy="359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1130414" y="5484404"/>
              <a:ext cx="278731" cy="405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0875972" y="4218532"/>
              <a:ext cx="294948" cy="3023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flipV="1">
              <a:off x="10841336" y="4455662"/>
              <a:ext cx="179792" cy="1818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U ターン矢印 27"/>
            <p:cNvSpPr/>
            <p:nvPr/>
          </p:nvSpPr>
          <p:spPr>
            <a:xfrm>
              <a:off x="10491838" y="3764595"/>
              <a:ext cx="269114" cy="303090"/>
            </a:xfrm>
            <a:prstGeom prst="uturnArrow">
              <a:avLst>
                <a:gd name="adj1" fmla="val 3577"/>
                <a:gd name="adj2" fmla="val 10745"/>
                <a:gd name="adj3" fmla="val 17325"/>
                <a:gd name="adj4" fmla="val 47615"/>
                <a:gd name="adj5" fmla="val 8925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U ターン矢印 28"/>
            <p:cNvSpPr/>
            <p:nvPr/>
          </p:nvSpPr>
          <p:spPr>
            <a:xfrm rot="17397940">
              <a:off x="9786872" y="4656812"/>
              <a:ext cx="269114" cy="303090"/>
            </a:xfrm>
            <a:prstGeom prst="uturnArrow">
              <a:avLst>
                <a:gd name="adj1" fmla="val 3577"/>
                <a:gd name="adj2" fmla="val 10745"/>
                <a:gd name="adj3" fmla="val 17325"/>
                <a:gd name="adj4" fmla="val 47615"/>
                <a:gd name="adj5" fmla="val 8925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U ターン矢印 29"/>
            <p:cNvSpPr/>
            <p:nvPr/>
          </p:nvSpPr>
          <p:spPr>
            <a:xfrm rot="10052524">
              <a:off x="10942015" y="6177527"/>
              <a:ext cx="269114" cy="303090"/>
            </a:xfrm>
            <a:prstGeom prst="uturnArrow">
              <a:avLst>
                <a:gd name="adj1" fmla="val 3577"/>
                <a:gd name="adj2" fmla="val 10745"/>
                <a:gd name="adj3" fmla="val 17325"/>
                <a:gd name="adj4" fmla="val 47615"/>
                <a:gd name="adj5" fmla="val 8925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1" name="直線矢印コネクタ 30"/>
            <p:cNvCxnSpPr/>
            <p:nvPr/>
          </p:nvCxnSpPr>
          <p:spPr>
            <a:xfrm flipH="1" flipV="1">
              <a:off x="10334326" y="5138702"/>
              <a:ext cx="488570" cy="617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endCxn id="27" idx="0"/>
            </p:cNvCxnSpPr>
            <p:nvPr/>
          </p:nvCxnSpPr>
          <p:spPr>
            <a:xfrm>
              <a:off x="10925878" y="5541724"/>
              <a:ext cx="81012" cy="242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7" name="図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sp>
        <p:nvSpPr>
          <p:cNvPr id="5" name="スライド番号プレースホルダー 4"/>
          <p:cNvSpPr>
            <a:spLocks noGrp="1"/>
          </p:cNvSpPr>
          <p:nvPr>
            <p:ph type="sldNum" sz="quarter" idx="12"/>
          </p:nvPr>
        </p:nvSpPr>
        <p:spPr>
          <a:xfrm>
            <a:off x="9011442" y="6315066"/>
            <a:ext cx="2743200" cy="365125"/>
          </a:xfrm>
        </p:spPr>
        <p:txBody>
          <a:bodyPr/>
          <a:lstStyle/>
          <a:p>
            <a:fld id="{93146360-CA20-4A4A-8BC2-57789801B608}" type="slidenum">
              <a:rPr kumimoji="1" lang="ja-JP" altLang="en-US" smtClean="0"/>
              <a:t>3</a:t>
            </a:fld>
            <a:endParaRPr kumimoji="1" lang="ja-JP" altLang="en-US"/>
          </a:p>
        </p:txBody>
      </p:sp>
    </p:spTree>
    <p:extLst>
      <p:ext uri="{BB962C8B-B14F-4D97-AF65-F5344CB8AC3E}">
        <p14:creationId xmlns:p14="http://schemas.microsoft.com/office/powerpoint/2010/main" val="1417550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iragino Sans W3" charset="-128"/>
                <a:ea typeface="Hiragino Sans W3" charset="-128"/>
                <a:cs typeface="Hiragino Sans W3" charset="-128"/>
              </a:rPr>
              <a:t>エルゴード性</a:t>
            </a:r>
            <a:endParaRPr kumimoji="1" lang="ja-JP" altLang="en-US" dirty="0">
              <a:latin typeface="Hiragino Sans W3" charset="-128"/>
              <a:ea typeface="Hiragino Sans W3" charset="-128"/>
              <a:cs typeface="Hiragino Sans W3" charset="-128"/>
            </a:endParaRPr>
          </a:p>
        </p:txBody>
      </p:sp>
      <p:sp>
        <p:nvSpPr>
          <p:cNvPr id="3" name="コンテンツ プレースホルダー 2"/>
          <p:cNvSpPr>
            <a:spLocks noGrp="1"/>
          </p:cNvSpPr>
          <p:nvPr>
            <p:ph idx="1"/>
          </p:nvPr>
        </p:nvSpPr>
        <p:spPr/>
        <p:txBody>
          <a:bodyPr>
            <a:normAutofit/>
          </a:bodyPr>
          <a:lstStyle/>
          <a:p>
            <a:pPr>
              <a:lnSpc>
                <a:spcPct val="150000"/>
              </a:lnSpc>
            </a:pPr>
            <a:r>
              <a:rPr kumimoji="1" lang="ja-JP" altLang="en-US" sz="1800" dirty="0" smtClean="0">
                <a:latin typeface="Hiragino Sans W1" charset="-128"/>
                <a:ea typeface="Hiragino Sans W1" charset="-128"/>
                <a:cs typeface="Hiragino Sans W1" charset="-128"/>
              </a:rPr>
              <a:t>定義</a:t>
            </a:r>
            <a:r>
              <a:rPr lang="en-US" altLang="ja-JP" sz="1800" dirty="0" smtClean="0">
                <a:latin typeface="Hiragino Sans W1" charset="-128"/>
                <a:ea typeface="Hiragino Sans W1" charset="-128"/>
                <a:cs typeface="Hiragino Sans W1" charset="-128"/>
              </a:rPr>
              <a:t>1</a:t>
            </a:r>
          </a:p>
          <a:p>
            <a:pPr marL="457200" lvl="1" indent="0">
              <a:lnSpc>
                <a:spcPct val="100000"/>
              </a:lnSpc>
              <a:buNone/>
            </a:pPr>
            <a:r>
              <a:rPr kumimoji="1" lang="ja-JP" altLang="en-US" sz="1800" dirty="0" smtClean="0">
                <a:latin typeface="Hiragino Sans W1" charset="-128"/>
                <a:ea typeface="Hiragino Sans W1" charset="-128"/>
                <a:cs typeface="Hiragino Sans W1" charset="-128"/>
              </a:rPr>
              <a:t>ある整数</a:t>
            </a:r>
            <a:r>
              <a:rPr kumimoji="1" lang="en-US" altLang="ja-JP" sz="1800" dirty="0" smtClean="0">
                <a:latin typeface="Hiragino Sans W1" charset="-128"/>
                <a:ea typeface="Hiragino Sans W1" charset="-128"/>
                <a:cs typeface="Hiragino Sans W1" charset="-128"/>
              </a:rPr>
              <a:t>   </a:t>
            </a:r>
            <a:r>
              <a:rPr kumimoji="1" lang="ja-JP" altLang="en-US" sz="1800" dirty="0" smtClean="0">
                <a:latin typeface="Hiragino Sans W1" charset="-128"/>
                <a:ea typeface="Hiragino Sans W1" charset="-128"/>
                <a:cs typeface="Hiragino Sans W1" charset="-128"/>
              </a:rPr>
              <a:t>が存在して</a:t>
            </a:r>
            <a:r>
              <a:rPr kumimoji="1" lang="en-US" altLang="ja-JP" sz="1800" dirty="0" smtClean="0">
                <a:latin typeface="Hiragino Sans W1" charset="-128"/>
                <a:ea typeface="Hiragino Sans W1" charset="-128"/>
                <a:cs typeface="Hiragino Sans W1" charset="-128"/>
              </a:rPr>
              <a:t>                                    </a:t>
            </a:r>
            <a:r>
              <a:rPr kumimoji="1" lang="ja-JP" altLang="en-US" sz="1800" dirty="0" smtClean="0">
                <a:latin typeface="Hiragino Sans W1" charset="-128"/>
                <a:ea typeface="Hiragino Sans W1" charset="-128"/>
                <a:cs typeface="Hiragino Sans W1" charset="-128"/>
              </a:rPr>
              <a:t>が成り立つとき、状態</a:t>
            </a:r>
            <a:r>
              <a:rPr kumimoji="1" lang="en-US" altLang="ja-JP" sz="1800" dirty="0" smtClean="0">
                <a:latin typeface="Hiragino Sans W1" charset="-128"/>
                <a:ea typeface="Hiragino Sans W1" charset="-128"/>
                <a:cs typeface="Hiragino Sans W1" charset="-128"/>
              </a:rPr>
              <a:t>   </a:t>
            </a:r>
            <a:r>
              <a:rPr kumimoji="1" lang="ja-JP" altLang="en-US" sz="1800" dirty="0" smtClean="0">
                <a:latin typeface="Hiragino Sans W1" charset="-128"/>
                <a:ea typeface="Hiragino Sans W1" charset="-128"/>
                <a:cs typeface="Hiragino Sans W1" charset="-128"/>
              </a:rPr>
              <a:t>と　</a:t>
            </a:r>
            <a:r>
              <a:rPr lang="ja-JP" altLang="en-US" sz="1800" dirty="0" smtClean="0">
                <a:latin typeface="Hiragino Sans W1" charset="-128"/>
                <a:ea typeface="Hiragino Sans W1" charset="-128"/>
                <a:cs typeface="Hiragino Sans W1" charset="-128"/>
              </a:rPr>
              <a:t>は</a:t>
            </a:r>
            <a:endParaRPr lang="en-US" altLang="ja-JP" sz="1800" dirty="0" smtClean="0">
              <a:latin typeface="Hiragino Sans W1" charset="-128"/>
              <a:ea typeface="Hiragino Sans W1" charset="-128"/>
              <a:cs typeface="Hiragino Sans W1" charset="-128"/>
            </a:endParaRPr>
          </a:p>
          <a:p>
            <a:pPr marL="457200" lvl="1" indent="0">
              <a:lnSpc>
                <a:spcPct val="100000"/>
              </a:lnSpc>
              <a:buNone/>
            </a:pPr>
            <a:r>
              <a:rPr kumimoji="1" lang="ja-JP" altLang="en-US" sz="1800" dirty="0" smtClean="0">
                <a:solidFill>
                  <a:srgbClr val="FF0000"/>
                </a:solidFill>
                <a:latin typeface="Hiragino Sans W1" charset="-128"/>
                <a:ea typeface="Hiragino Sans W1" charset="-128"/>
                <a:cs typeface="Hiragino Sans W1" charset="-128"/>
              </a:rPr>
              <a:t>「互いに連結</a:t>
            </a:r>
            <a:r>
              <a:rPr kumimoji="1" lang="en-US" altLang="ja-JP" sz="1800" dirty="0" smtClean="0">
                <a:solidFill>
                  <a:srgbClr val="FF0000"/>
                </a:solidFill>
                <a:latin typeface="Hiragino Sans W1" charset="-128"/>
                <a:ea typeface="Hiragino Sans W1" charset="-128"/>
                <a:cs typeface="Hiragino Sans W1" charset="-128"/>
              </a:rPr>
              <a:t>(intercommunicate)</a:t>
            </a:r>
            <a:r>
              <a:rPr kumimoji="1" lang="ja-JP" altLang="en-US" sz="1800" dirty="0" smtClean="0">
                <a:solidFill>
                  <a:srgbClr val="FF0000"/>
                </a:solidFill>
                <a:latin typeface="Hiragino Sans W1" charset="-128"/>
                <a:ea typeface="Hiragino Sans W1" charset="-128"/>
                <a:cs typeface="Hiragino Sans W1" charset="-128"/>
              </a:rPr>
              <a:t>」</a:t>
            </a:r>
            <a:r>
              <a:rPr kumimoji="1" lang="ja-JP" altLang="en-US" sz="1800" dirty="0" smtClean="0">
                <a:latin typeface="Hiragino Sans W1" charset="-128"/>
                <a:ea typeface="Hiragino Sans W1" charset="-128"/>
                <a:cs typeface="Hiragino Sans W1" charset="-128"/>
              </a:rPr>
              <a:t>であるという</a:t>
            </a:r>
            <a:endParaRPr lang="en-US" altLang="ja-JP" sz="1800" dirty="0">
              <a:latin typeface="Hiragino Sans W1" charset="-128"/>
              <a:ea typeface="Hiragino Sans W1" charset="-128"/>
              <a:cs typeface="Hiragino Sans W1" charset="-128"/>
            </a:endParaRPr>
          </a:p>
          <a:p>
            <a:pPr>
              <a:lnSpc>
                <a:spcPct val="150000"/>
              </a:lnSpc>
            </a:pPr>
            <a:r>
              <a:rPr lang="ja-JP" altLang="en-US" sz="1800" dirty="0" smtClean="0">
                <a:latin typeface="Hiragino Sans W1" charset="-128"/>
                <a:ea typeface="Hiragino Sans W1" charset="-128"/>
                <a:cs typeface="Hiragino Sans W1" charset="-128"/>
              </a:rPr>
              <a:t>定義</a:t>
            </a:r>
            <a:r>
              <a:rPr lang="en-US" altLang="ja-JP" sz="1800" dirty="0" smtClean="0">
                <a:latin typeface="Hiragino Sans W1" charset="-128"/>
                <a:ea typeface="Hiragino Sans W1" charset="-128"/>
                <a:cs typeface="Hiragino Sans W1" charset="-128"/>
              </a:rPr>
              <a:t>2</a:t>
            </a:r>
          </a:p>
          <a:p>
            <a:pPr marL="457200" lvl="1" indent="0">
              <a:lnSpc>
                <a:spcPct val="100000"/>
              </a:lnSpc>
              <a:buNone/>
            </a:pPr>
            <a:r>
              <a:rPr lang="ja-JP" altLang="en-US" sz="1800" dirty="0" smtClean="0">
                <a:latin typeface="Hiragino Sans W1" charset="-128"/>
                <a:ea typeface="Hiragino Sans W1" charset="-128"/>
                <a:cs typeface="Hiragino Sans W1" charset="-128"/>
              </a:rPr>
              <a:t>任意の状態の組</a:t>
            </a:r>
            <a:r>
              <a:rPr lang="en-US" altLang="ja-JP" sz="1800" dirty="0" smtClean="0">
                <a:latin typeface="Hiragino Sans W1" charset="-128"/>
                <a:ea typeface="Hiragino Sans W1" charset="-128"/>
                <a:cs typeface="Hiragino Sans W1" charset="-128"/>
              </a:rPr>
              <a:t>          </a:t>
            </a:r>
            <a:r>
              <a:rPr lang="ja-JP" altLang="en-US" sz="1800" dirty="0" smtClean="0">
                <a:latin typeface="Hiragino Sans W1" charset="-128"/>
                <a:ea typeface="Hiragino Sans W1" charset="-128"/>
                <a:cs typeface="Hiragino Sans W1" charset="-128"/>
              </a:rPr>
              <a:t>が互いに連結であるとき、マルコフ鎖は</a:t>
            </a:r>
            <a:r>
              <a:rPr lang="ja-JP" altLang="en-US" sz="1800" dirty="0" smtClean="0">
                <a:solidFill>
                  <a:srgbClr val="FF0000"/>
                </a:solidFill>
                <a:latin typeface="Hiragino Sans W1" charset="-128"/>
                <a:ea typeface="Hiragino Sans W1" charset="-128"/>
                <a:cs typeface="Hiragino Sans W1" charset="-128"/>
              </a:rPr>
              <a:t>「既約</a:t>
            </a:r>
            <a:r>
              <a:rPr lang="en-US" altLang="ja-JP" sz="1800" dirty="0" smtClean="0">
                <a:solidFill>
                  <a:srgbClr val="FF0000"/>
                </a:solidFill>
                <a:latin typeface="Hiragino Sans W1" charset="-128"/>
                <a:ea typeface="Hiragino Sans W1" charset="-128"/>
                <a:cs typeface="Hiragino Sans W1" charset="-128"/>
              </a:rPr>
              <a:t>(irreducible)</a:t>
            </a:r>
            <a:r>
              <a:rPr lang="ja-JP" altLang="en-US" sz="1800" dirty="0" smtClean="0">
                <a:solidFill>
                  <a:srgbClr val="FF0000"/>
                </a:solidFill>
                <a:latin typeface="Hiragino Sans W1" charset="-128"/>
                <a:ea typeface="Hiragino Sans W1" charset="-128"/>
                <a:cs typeface="Hiragino Sans W1" charset="-128"/>
              </a:rPr>
              <a:t>」</a:t>
            </a:r>
            <a:r>
              <a:rPr lang="ja-JP" altLang="en-US" sz="1800" dirty="0" smtClean="0">
                <a:latin typeface="Hiragino Sans W1" charset="-128"/>
                <a:ea typeface="Hiragino Sans W1" charset="-128"/>
                <a:cs typeface="Hiragino Sans W1" charset="-128"/>
              </a:rPr>
              <a:t>という</a:t>
            </a:r>
            <a:endParaRPr lang="en-US" altLang="ja-JP" sz="1800" dirty="0" smtClean="0">
              <a:latin typeface="Hiragino Sans W1" charset="-128"/>
              <a:ea typeface="Hiragino Sans W1" charset="-128"/>
              <a:cs typeface="Hiragino Sans W1" charset="-128"/>
            </a:endParaRPr>
          </a:p>
          <a:p>
            <a:pPr>
              <a:lnSpc>
                <a:spcPct val="150000"/>
              </a:lnSpc>
            </a:pPr>
            <a:r>
              <a:rPr lang="ja-JP" altLang="en-US" sz="1800" dirty="0" smtClean="0">
                <a:latin typeface="Hiragino Sans W1" charset="-128"/>
                <a:ea typeface="Hiragino Sans W1" charset="-128"/>
                <a:cs typeface="Hiragino Sans W1" charset="-128"/>
              </a:rPr>
              <a:t>定義</a:t>
            </a:r>
            <a:r>
              <a:rPr lang="en-US" altLang="ja-JP" sz="1800" dirty="0" smtClean="0">
                <a:latin typeface="Hiragino Sans W1" charset="-128"/>
                <a:ea typeface="Hiragino Sans W1" charset="-128"/>
                <a:cs typeface="Hiragino Sans W1" charset="-128"/>
              </a:rPr>
              <a:t>3 </a:t>
            </a:r>
            <a:r>
              <a:rPr lang="en-US" altLang="ja-JP" sz="1800" dirty="0">
                <a:latin typeface="Hiragino Sans W1" charset="-128"/>
                <a:ea typeface="Hiragino Sans W1" charset="-128"/>
                <a:cs typeface="Hiragino Sans W1" charset="-128"/>
              </a:rPr>
              <a:t> </a:t>
            </a:r>
            <a:r>
              <a:rPr lang="ja-JP" altLang="en-US" sz="1800" dirty="0" smtClean="0">
                <a:latin typeface="Hiragino Sans W1" charset="-128"/>
                <a:ea typeface="Hiragino Sans W1" charset="-128"/>
                <a:cs typeface="Hiragino Sans W1" charset="-128"/>
              </a:rPr>
              <a:t>状態</a:t>
            </a:r>
            <a:r>
              <a:rPr lang="en-US" altLang="ja-JP" sz="1800" dirty="0" smtClean="0">
                <a:latin typeface="Hiragino Sans W1" charset="-128"/>
                <a:ea typeface="Hiragino Sans W1" charset="-128"/>
                <a:cs typeface="Hiragino Sans W1" charset="-128"/>
              </a:rPr>
              <a:t>   </a:t>
            </a:r>
            <a:r>
              <a:rPr lang="ja-JP" altLang="en-US" sz="1800" dirty="0" smtClean="0">
                <a:latin typeface="Hiragino Sans W1" charset="-128"/>
                <a:ea typeface="Hiragino Sans W1" charset="-128"/>
                <a:cs typeface="Hiragino Sans W1" charset="-128"/>
              </a:rPr>
              <a:t>の</a:t>
            </a:r>
            <a:r>
              <a:rPr lang="ja-JP" altLang="en-US" sz="1800" dirty="0" smtClean="0">
                <a:solidFill>
                  <a:srgbClr val="FF0000"/>
                </a:solidFill>
                <a:latin typeface="Hiragino Sans W1" charset="-128"/>
                <a:ea typeface="Hiragino Sans W1" charset="-128"/>
                <a:cs typeface="Hiragino Sans W1" charset="-128"/>
              </a:rPr>
              <a:t>「周期</a:t>
            </a:r>
            <a:r>
              <a:rPr lang="en-US" altLang="ja-JP" sz="1800" dirty="0" smtClean="0">
                <a:solidFill>
                  <a:srgbClr val="FF0000"/>
                </a:solidFill>
                <a:latin typeface="Hiragino Sans W1" charset="-128"/>
                <a:ea typeface="Hiragino Sans W1" charset="-128"/>
                <a:cs typeface="Hiragino Sans W1" charset="-128"/>
              </a:rPr>
              <a:t>(period)</a:t>
            </a:r>
            <a:r>
              <a:rPr lang="ja-JP" altLang="en-US" sz="1800" dirty="0" smtClean="0">
                <a:solidFill>
                  <a:srgbClr val="FF0000"/>
                </a:solidFill>
                <a:latin typeface="Hiragino Sans W1" charset="-128"/>
                <a:ea typeface="Hiragino Sans W1" charset="-128"/>
                <a:cs typeface="Hiragino Sans W1" charset="-128"/>
              </a:rPr>
              <a:t>」</a:t>
            </a:r>
            <a:endParaRPr lang="en-US" altLang="ja-JP" sz="1800" dirty="0" smtClean="0">
              <a:solidFill>
                <a:srgbClr val="FF0000"/>
              </a:solidFill>
              <a:latin typeface="Hiragino Sans W1" charset="-128"/>
              <a:ea typeface="Hiragino Sans W1" charset="-128"/>
              <a:cs typeface="Hiragino Sans W1" charset="-128"/>
            </a:endParaRPr>
          </a:p>
          <a:p>
            <a:pPr>
              <a:lnSpc>
                <a:spcPct val="150000"/>
              </a:lnSpc>
            </a:pPr>
            <a:r>
              <a:rPr lang="ja-JP" altLang="en-US" sz="1800" dirty="0" smtClean="0">
                <a:latin typeface="Hiragino Sans W1" charset="-128"/>
                <a:ea typeface="Hiragino Sans W1" charset="-128"/>
                <a:cs typeface="Hiragino Sans W1" charset="-128"/>
              </a:rPr>
              <a:t>定義</a:t>
            </a:r>
            <a:r>
              <a:rPr lang="en-US" altLang="ja-JP" sz="1800" dirty="0" smtClean="0">
                <a:latin typeface="Hiragino Sans W1" charset="-128"/>
                <a:ea typeface="Hiragino Sans W1" charset="-128"/>
                <a:cs typeface="Hiragino Sans W1" charset="-128"/>
              </a:rPr>
              <a:t>4</a:t>
            </a:r>
            <a:endParaRPr lang="en-US" altLang="ja-JP" sz="1800" dirty="0">
              <a:latin typeface="Hiragino Sans W1" charset="-128"/>
              <a:ea typeface="Hiragino Sans W1" charset="-128"/>
              <a:cs typeface="Hiragino Sans W1" charset="-128"/>
            </a:endParaRPr>
          </a:p>
          <a:p>
            <a:pPr marL="457200" lvl="1" indent="0">
              <a:lnSpc>
                <a:spcPct val="100000"/>
              </a:lnSpc>
              <a:buNone/>
            </a:pPr>
            <a:r>
              <a:rPr lang="ja-JP" altLang="en-US" sz="1800" dirty="0" smtClean="0">
                <a:latin typeface="Hiragino Sans W1" charset="-128"/>
                <a:ea typeface="Hiragino Sans W1" charset="-128"/>
                <a:cs typeface="Hiragino Sans W1" charset="-128"/>
              </a:rPr>
              <a:t>全ての状態の周期が</a:t>
            </a:r>
            <a:r>
              <a:rPr lang="ja-JP" altLang="en-US" sz="1800" dirty="0">
                <a:latin typeface="Hiragino Sans W1" charset="-128"/>
                <a:ea typeface="Hiragino Sans W1" charset="-128"/>
                <a:cs typeface="Hiragino Sans W1" charset="-128"/>
              </a:rPr>
              <a:t>　</a:t>
            </a:r>
            <a:r>
              <a:rPr lang="ja-JP" altLang="en-US" sz="1800" dirty="0" smtClean="0">
                <a:latin typeface="Hiragino Sans W1" charset="-128"/>
                <a:ea typeface="Hiragino Sans W1" charset="-128"/>
                <a:cs typeface="Hiragino Sans W1" charset="-128"/>
              </a:rPr>
              <a:t>のとき、マルコフ鎖は</a:t>
            </a:r>
            <a:r>
              <a:rPr lang="ja-JP" altLang="en-US" sz="1800" dirty="0" smtClean="0">
                <a:solidFill>
                  <a:srgbClr val="FF0000"/>
                </a:solidFill>
                <a:latin typeface="Hiragino Sans W1" charset="-128"/>
                <a:ea typeface="Hiragino Sans W1" charset="-128"/>
                <a:cs typeface="Hiragino Sans W1" charset="-128"/>
              </a:rPr>
              <a:t>「非周期的</a:t>
            </a:r>
            <a:r>
              <a:rPr lang="en-US" altLang="ja-JP" sz="1800" dirty="0" smtClean="0">
                <a:solidFill>
                  <a:srgbClr val="FF0000"/>
                </a:solidFill>
                <a:latin typeface="Hiragino Sans W1" charset="-128"/>
                <a:ea typeface="Hiragino Sans W1" charset="-128"/>
                <a:cs typeface="Hiragino Sans W1" charset="-128"/>
              </a:rPr>
              <a:t>(aperiodic)</a:t>
            </a:r>
            <a:r>
              <a:rPr lang="ja-JP" altLang="en-US" sz="1800" dirty="0" smtClean="0">
                <a:solidFill>
                  <a:srgbClr val="FF0000"/>
                </a:solidFill>
                <a:latin typeface="Hiragino Sans W1" charset="-128"/>
                <a:ea typeface="Hiragino Sans W1" charset="-128"/>
                <a:cs typeface="Hiragino Sans W1" charset="-128"/>
              </a:rPr>
              <a:t>」</a:t>
            </a:r>
            <a:r>
              <a:rPr lang="ja-JP" altLang="en-US" sz="1800" dirty="0" smtClean="0">
                <a:latin typeface="Hiragino Sans W1" charset="-128"/>
                <a:ea typeface="Hiragino Sans W1" charset="-128"/>
                <a:cs typeface="Hiragino Sans W1" charset="-128"/>
              </a:rPr>
              <a:t>という</a:t>
            </a:r>
            <a:endParaRPr lang="en-US" altLang="ja-JP" sz="1800" dirty="0" smtClean="0">
              <a:latin typeface="Hiragino Sans W1" charset="-128"/>
              <a:ea typeface="Hiragino Sans W1" charset="-128"/>
              <a:cs typeface="Hiragino Sans W1" charset="-128"/>
            </a:endParaRPr>
          </a:p>
          <a:p>
            <a:pPr>
              <a:lnSpc>
                <a:spcPct val="150000"/>
              </a:lnSpc>
            </a:pPr>
            <a:r>
              <a:rPr lang="ja-JP" altLang="en-US" sz="1800" dirty="0" smtClean="0">
                <a:latin typeface="Hiragino Sans W1" charset="-128"/>
                <a:ea typeface="Hiragino Sans W1" charset="-128"/>
                <a:cs typeface="Hiragino Sans W1" charset="-128"/>
              </a:rPr>
              <a:t>定義</a:t>
            </a:r>
            <a:r>
              <a:rPr lang="en-US" altLang="ja-JP" sz="1800" dirty="0" smtClean="0">
                <a:latin typeface="Hiragino Sans W1" charset="-128"/>
                <a:ea typeface="Hiragino Sans W1" charset="-128"/>
                <a:cs typeface="Hiragino Sans W1" charset="-128"/>
              </a:rPr>
              <a:t>5</a:t>
            </a:r>
          </a:p>
          <a:p>
            <a:pPr marL="457200" lvl="1" indent="0">
              <a:lnSpc>
                <a:spcPct val="100000"/>
              </a:lnSpc>
              <a:buNone/>
            </a:pPr>
            <a:r>
              <a:rPr lang="ja-JP" altLang="en-US" sz="1800" dirty="0" smtClean="0">
                <a:latin typeface="Hiragino Sans W1" charset="-128"/>
                <a:ea typeface="Hiragino Sans W1" charset="-128"/>
                <a:cs typeface="Hiragino Sans W1" charset="-128"/>
              </a:rPr>
              <a:t>マルコフ鎖が既約かつ非周期的であるとき、</a:t>
            </a:r>
            <a:r>
              <a:rPr lang="en-US" altLang="ja-JP" sz="1800" dirty="0">
                <a:latin typeface="Hiragino Sans W1" charset="-128"/>
                <a:ea typeface="Hiragino Sans W1" charset="-128"/>
                <a:cs typeface="Hiragino Sans W1" charset="-128"/>
              </a:rPr>
              <a:t> </a:t>
            </a:r>
            <a:r>
              <a:rPr lang="ja-JP" altLang="en-US" sz="1800" dirty="0" smtClean="0">
                <a:solidFill>
                  <a:srgbClr val="FF0000"/>
                </a:solidFill>
                <a:latin typeface="Hiragino Sans W1" charset="-128"/>
                <a:ea typeface="Hiragino Sans W1" charset="-128"/>
                <a:cs typeface="Hiragino Sans W1" charset="-128"/>
              </a:rPr>
              <a:t>「エルゴード的</a:t>
            </a:r>
            <a:r>
              <a:rPr lang="en-US" altLang="ja-JP" sz="1800" dirty="0" smtClean="0">
                <a:solidFill>
                  <a:srgbClr val="FF0000"/>
                </a:solidFill>
                <a:latin typeface="Hiragino Sans W1" charset="-128"/>
                <a:ea typeface="Hiragino Sans W1" charset="-128"/>
                <a:cs typeface="Hiragino Sans W1" charset="-128"/>
              </a:rPr>
              <a:t>(ergodic)</a:t>
            </a:r>
            <a:r>
              <a:rPr lang="ja-JP" altLang="en-US" sz="1800" dirty="0" smtClean="0">
                <a:solidFill>
                  <a:srgbClr val="FF0000"/>
                </a:solidFill>
                <a:latin typeface="Hiragino Sans W1" charset="-128"/>
                <a:ea typeface="Hiragino Sans W1" charset="-128"/>
                <a:cs typeface="Hiragino Sans W1" charset="-128"/>
              </a:rPr>
              <a:t>」</a:t>
            </a:r>
            <a:r>
              <a:rPr lang="ja-JP" altLang="en-US" sz="1800" dirty="0" smtClean="0">
                <a:latin typeface="Hiragino Sans W1" charset="-128"/>
                <a:ea typeface="Hiragino Sans W1" charset="-128"/>
                <a:cs typeface="Hiragino Sans W1" charset="-128"/>
              </a:rPr>
              <a:t>という</a:t>
            </a:r>
            <a:endParaRPr lang="en-US" altLang="ja-JP" sz="1800" dirty="0" smtClean="0">
              <a:latin typeface="Hiragino Sans W1" charset="-128"/>
              <a:ea typeface="Hiragino Sans W1" charset="-128"/>
              <a:cs typeface="Hiragino Sans W1" charset="-128"/>
            </a:endParaRPr>
          </a:p>
          <a:p>
            <a:pPr>
              <a:lnSpc>
                <a:spcPct val="150000"/>
              </a:lnSpc>
            </a:pPr>
            <a:endParaRPr lang="en-US" altLang="ja-JP" sz="1800" dirty="0" smtClean="0">
              <a:latin typeface="Hiragino Sans W1" charset="-128"/>
              <a:ea typeface="Hiragino Sans W1" charset="-128"/>
              <a:cs typeface="Hiragino Sans W1" charset="-128"/>
            </a:endParaRPr>
          </a:p>
        </p:txBody>
      </p:sp>
      <p:cxnSp>
        <p:nvCxnSpPr>
          <p:cNvPr id="4" name="直線コネクタ 3"/>
          <p:cNvCxnSpPr/>
          <p:nvPr/>
        </p:nvCxnSpPr>
        <p:spPr>
          <a:xfrm>
            <a:off x="770021" y="1642562"/>
            <a:ext cx="1073216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図 4"/>
          <p:cNvPicPr>
            <a:picLocks noChangeAspect="1"/>
          </p:cNvPicPr>
          <p:nvPr/>
        </p:nvPicPr>
        <p:blipFill>
          <a:blip r:embed="rId2"/>
          <a:stretch>
            <a:fillRect/>
          </a:stretch>
        </p:blipFill>
        <p:spPr>
          <a:xfrm>
            <a:off x="2312837" y="2430779"/>
            <a:ext cx="174058" cy="149192"/>
          </a:xfrm>
          <a:prstGeom prst="rect">
            <a:avLst/>
          </a:prstGeom>
        </p:spPr>
      </p:pic>
      <p:pic>
        <p:nvPicPr>
          <p:cNvPr id="7" name="図 6"/>
          <p:cNvPicPr>
            <a:picLocks noChangeAspect="1"/>
          </p:cNvPicPr>
          <p:nvPr/>
        </p:nvPicPr>
        <p:blipFill>
          <a:blip r:embed="rId3"/>
          <a:stretch>
            <a:fillRect/>
          </a:stretch>
        </p:blipFill>
        <p:spPr>
          <a:xfrm>
            <a:off x="3740150" y="2382975"/>
            <a:ext cx="2525896" cy="244800"/>
          </a:xfrm>
          <a:prstGeom prst="rect">
            <a:avLst/>
          </a:prstGeom>
        </p:spPr>
      </p:pic>
      <p:pic>
        <p:nvPicPr>
          <p:cNvPr id="8" name="図 7"/>
          <p:cNvPicPr>
            <a:picLocks noChangeAspect="1"/>
          </p:cNvPicPr>
          <p:nvPr/>
        </p:nvPicPr>
        <p:blipFill>
          <a:blip r:embed="rId4"/>
          <a:stretch>
            <a:fillRect/>
          </a:stretch>
        </p:blipFill>
        <p:spPr>
          <a:xfrm>
            <a:off x="8721023" y="2433586"/>
            <a:ext cx="177800" cy="177800"/>
          </a:xfrm>
          <a:prstGeom prst="rect">
            <a:avLst/>
          </a:prstGeom>
        </p:spPr>
      </p:pic>
      <p:pic>
        <p:nvPicPr>
          <p:cNvPr id="9" name="図 8"/>
          <p:cNvPicPr>
            <a:picLocks noChangeAspect="1"/>
          </p:cNvPicPr>
          <p:nvPr/>
        </p:nvPicPr>
        <p:blipFill>
          <a:blip r:embed="rId5"/>
          <a:stretch>
            <a:fillRect/>
          </a:stretch>
        </p:blipFill>
        <p:spPr>
          <a:xfrm>
            <a:off x="9167996" y="2430779"/>
            <a:ext cx="190500" cy="203200"/>
          </a:xfrm>
          <a:prstGeom prst="rect">
            <a:avLst/>
          </a:prstGeom>
        </p:spPr>
      </p:pic>
      <p:pic>
        <p:nvPicPr>
          <p:cNvPr id="10" name="図 9"/>
          <p:cNvPicPr>
            <a:picLocks noChangeAspect="1"/>
          </p:cNvPicPr>
          <p:nvPr/>
        </p:nvPicPr>
        <p:blipFill>
          <a:blip r:embed="rId6"/>
          <a:stretch>
            <a:fillRect/>
          </a:stretch>
        </p:blipFill>
        <p:spPr>
          <a:xfrm>
            <a:off x="2999180" y="3587809"/>
            <a:ext cx="740970" cy="267235"/>
          </a:xfrm>
          <a:prstGeom prst="rect">
            <a:avLst/>
          </a:prstGeom>
        </p:spPr>
      </p:pic>
      <p:pic>
        <p:nvPicPr>
          <p:cNvPr id="11" name="図 10"/>
          <p:cNvPicPr>
            <a:picLocks noChangeAspect="1"/>
          </p:cNvPicPr>
          <p:nvPr/>
        </p:nvPicPr>
        <p:blipFill>
          <a:blip r:embed="rId4"/>
          <a:stretch>
            <a:fillRect/>
          </a:stretch>
        </p:blipFill>
        <p:spPr>
          <a:xfrm>
            <a:off x="2399866" y="4109044"/>
            <a:ext cx="177800" cy="177800"/>
          </a:xfrm>
          <a:prstGeom prst="rect">
            <a:avLst/>
          </a:prstGeom>
        </p:spPr>
      </p:pic>
      <p:pic>
        <p:nvPicPr>
          <p:cNvPr id="12" name="図 11"/>
          <p:cNvPicPr>
            <a:picLocks noChangeAspect="1"/>
          </p:cNvPicPr>
          <p:nvPr/>
        </p:nvPicPr>
        <p:blipFill>
          <a:blip r:embed="rId7"/>
          <a:stretch>
            <a:fillRect/>
          </a:stretch>
        </p:blipFill>
        <p:spPr>
          <a:xfrm>
            <a:off x="4697596" y="4070944"/>
            <a:ext cx="3136900" cy="254000"/>
          </a:xfrm>
          <a:prstGeom prst="rect">
            <a:avLst/>
          </a:prstGeom>
        </p:spPr>
      </p:pic>
      <p:pic>
        <p:nvPicPr>
          <p:cNvPr id="13" name="図 12"/>
          <p:cNvPicPr>
            <a:picLocks noChangeAspect="1"/>
          </p:cNvPicPr>
          <p:nvPr/>
        </p:nvPicPr>
        <p:blipFill>
          <a:blip r:embed="rId8"/>
          <a:stretch>
            <a:fillRect/>
          </a:stretch>
        </p:blipFill>
        <p:spPr>
          <a:xfrm>
            <a:off x="3536081" y="5053397"/>
            <a:ext cx="76200" cy="177800"/>
          </a:xfrm>
          <a:prstGeom prst="rect">
            <a:avLst/>
          </a:prstGeom>
        </p:spPr>
      </p:pic>
      <p:grpSp>
        <p:nvGrpSpPr>
          <p:cNvPr id="14" name="図形グループ 13"/>
          <p:cNvGrpSpPr/>
          <p:nvPr/>
        </p:nvGrpSpPr>
        <p:grpSpPr>
          <a:xfrm>
            <a:off x="9769884" y="3873186"/>
            <a:ext cx="2048736" cy="2716022"/>
            <a:chOff x="9769884" y="3764595"/>
            <a:chExt cx="2048736" cy="2716022"/>
          </a:xfrm>
        </p:grpSpPr>
        <p:grpSp>
          <p:nvGrpSpPr>
            <p:cNvPr id="15" name="図形グループ 14"/>
            <p:cNvGrpSpPr/>
            <p:nvPr/>
          </p:nvGrpSpPr>
          <p:grpSpPr>
            <a:xfrm>
              <a:off x="10058400" y="4102409"/>
              <a:ext cx="1760220" cy="2047027"/>
              <a:chOff x="10058400" y="4102409"/>
              <a:chExt cx="1760220" cy="2047027"/>
            </a:xfrm>
          </p:grpSpPr>
          <p:sp>
            <p:nvSpPr>
              <p:cNvPr id="36" name="円/楕円 35"/>
              <p:cNvSpPr/>
              <p:nvPr/>
            </p:nvSpPr>
            <p:spPr>
              <a:xfrm>
                <a:off x="10058400" y="4726004"/>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11031755" y="4581806"/>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10058400" y="5359026"/>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10451432" y="4102409"/>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10824010" y="5784039"/>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11452860" y="5320707"/>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10675620" y="5166229"/>
                <a:ext cx="365760" cy="36539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図 42"/>
              <p:cNvPicPr>
                <a:picLocks noChangeAspect="1"/>
              </p:cNvPicPr>
              <p:nvPr/>
            </p:nvPicPr>
            <p:blipFill>
              <a:blip r:embed="rId9"/>
              <a:stretch>
                <a:fillRect/>
              </a:stretch>
            </p:blipFill>
            <p:spPr>
              <a:xfrm>
                <a:off x="10553100" y="4218532"/>
                <a:ext cx="177800" cy="152400"/>
              </a:xfrm>
              <a:prstGeom prst="rect">
                <a:avLst/>
              </a:prstGeom>
            </p:spPr>
          </p:pic>
          <p:pic>
            <p:nvPicPr>
              <p:cNvPr id="44" name="図 43"/>
              <p:cNvPicPr>
                <a:picLocks noChangeAspect="1"/>
              </p:cNvPicPr>
              <p:nvPr/>
            </p:nvPicPr>
            <p:blipFill>
              <a:blip r:embed="rId10"/>
              <a:stretch>
                <a:fillRect/>
              </a:stretch>
            </p:blipFill>
            <p:spPr>
              <a:xfrm>
                <a:off x="10150643" y="4841022"/>
                <a:ext cx="190500" cy="152400"/>
              </a:xfrm>
              <a:prstGeom prst="rect">
                <a:avLst/>
              </a:prstGeom>
            </p:spPr>
          </p:pic>
          <p:pic>
            <p:nvPicPr>
              <p:cNvPr id="45" name="図 44"/>
              <p:cNvPicPr>
                <a:picLocks noChangeAspect="1"/>
              </p:cNvPicPr>
              <p:nvPr/>
            </p:nvPicPr>
            <p:blipFill>
              <a:blip r:embed="rId11"/>
              <a:stretch>
                <a:fillRect/>
              </a:stretch>
            </p:blipFill>
            <p:spPr>
              <a:xfrm>
                <a:off x="11130414" y="4701204"/>
                <a:ext cx="190500" cy="165100"/>
              </a:xfrm>
              <a:prstGeom prst="rect">
                <a:avLst/>
              </a:prstGeom>
            </p:spPr>
          </p:pic>
          <p:pic>
            <p:nvPicPr>
              <p:cNvPr id="46" name="図 45"/>
              <p:cNvPicPr>
                <a:picLocks noChangeAspect="1"/>
              </p:cNvPicPr>
              <p:nvPr/>
            </p:nvPicPr>
            <p:blipFill>
              <a:blip r:embed="rId12"/>
              <a:stretch>
                <a:fillRect/>
              </a:stretch>
            </p:blipFill>
            <p:spPr>
              <a:xfrm>
                <a:off x="10763250" y="5289421"/>
                <a:ext cx="190500" cy="152400"/>
              </a:xfrm>
              <a:prstGeom prst="rect">
                <a:avLst/>
              </a:prstGeom>
            </p:spPr>
          </p:pic>
          <p:pic>
            <p:nvPicPr>
              <p:cNvPr id="47" name="図 46"/>
              <p:cNvPicPr>
                <a:picLocks noChangeAspect="1"/>
              </p:cNvPicPr>
              <p:nvPr/>
            </p:nvPicPr>
            <p:blipFill>
              <a:blip r:embed="rId13"/>
              <a:stretch>
                <a:fillRect/>
              </a:stretch>
            </p:blipFill>
            <p:spPr>
              <a:xfrm>
                <a:off x="10143825" y="5462438"/>
                <a:ext cx="190500" cy="165100"/>
              </a:xfrm>
              <a:prstGeom prst="rect">
                <a:avLst/>
              </a:prstGeom>
            </p:spPr>
          </p:pic>
          <p:pic>
            <p:nvPicPr>
              <p:cNvPr id="48" name="図 47"/>
              <p:cNvPicPr>
                <a:picLocks noChangeAspect="1"/>
              </p:cNvPicPr>
              <p:nvPr/>
            </p:nvPicPr>
            <p:blipFill>
              <a:blip r:embed="rId14"/>
              <a:stretch>
                <a:fillRect/>
              </a:stretch>
            </p:blipFill>
            <p:spPr>
              <a:xfrm>
                <a:off x="11550115" y="5439924"/>
                <a:ext cx="190500" cy="165100"/>
              </a:xfrm>
              <a:prstGeom prst="rect">
                <a:avLst/>
              </a:prstGeom>
            </p:spPr>
          </p:pic>
          <p:pic>
            <p:nvPicPr>
              <p:cNvPr id="49" name="図 48"/>
              <p:cNvPicPr>
                <a:picLocks noChangeAspect="1"/>
              </p:cNvPicPr>
              <p:nvPr/>
            </p:nvPicPr>
            <p:blipFill>
              <a:blip r:embed="rId15"/>
              <a:stretch>
                <a:fillRect/>
              </a:stretch>
            </p:blipFill>
            <p:spPr>
              <a:xfrm>
                <a:off x="10925878" y="5896300"/>
                <a:ext cx="190500" cy="165100"/>
              </a:xfrm>
              <a:prstGeom prst="rect">
                <a:avLst/>
              </a:prstGeom>
            </p:spPr>
          </p:pic>
        </p:grpSp>
        <p:cxnSp>
          <p:nvCxnSpPr>
            <p:cNvPr id="16" name="直線矢印コネクタ 15"/>
            <p:cNvCxnSpPr/>
            <p:nvPr/>
          </p:nvCxnSpPr>
          <p:spPr>
            <a:xfrm flipH="1">
              <a:off x="10213708" y="4411402"/>
              <a:ext cx="200427" cy="2570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10828020" y="4881609"/>
              <a:ext cx="200427" cy="2570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a:off x="11174631" y="5588024"/>
              <a:ext cx="200224" cy="186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10143825" y="5106816"/>
              <a:ext cx="13436" cy="2323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1353800" y="5010155"/>
              <a:ext cx="162827" cy="2792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0414135" y="5784039"/>
              <a:ext cx="358941" cy="2284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flipV="1">
              <a:off x="10640745" y="4525315"/>
              <a:ext cx="104258" cy="566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11242308" y="5710855"/>
              <a:ext cx="210552" cy="1764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flipV="1">
              <a:off x="10491838" y="5619607"/>
              <a:ext cx="288457" cy="1794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0742404" y="4495333"/>
              <a:ext cx="116096" cy="5357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flipV="1">
              <a:off x="10448020" y="5028898"/>
              <a:ext cx="211367" cy="1560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flipV="1">
              <a:off x="11116378" y="5329651"/>
              <a:ext cx="281137" cy="359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1130414" y="5484404"/>
              <a:ext cx="278731" cy="405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0875972" y="4218532"/>
              <a:ext cx="294948" cy="3023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flipV="1">
              <a:off x="10841336" y="4455662"/>
              <a:ext cx="179792" cy="1818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U ターン矢印 30"/>
            <p:cNvSpPr/>
            <p:nvPr/>
          </p:nvSpPr>
          <p:spPr>
            <a:xfrm>
              <a:off x="10491838" y="3764595"/>
              <a:ext cx="269114" cy="303090"/>
            </a:xfrm>
            <a:prstGeom prst="uturnArrow">
              <a:avLst>
                <a:gd name="adj1" fmla="val 3577"/>
                <a:gd name="adj2" fmla="val 10745"/>
                <a:gd name="adj3" fmla="val 17325"/>
                <a:gd name="adj4" fmla="val 47615"/>
                <a:gd name="adj5" fmla="val 8925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U ターン矢印 31"/>
            <p:cNvSpPr/>
            <p:nvPr/>
          </p:nvSpPr>
          <p:spPr>
            <a:xfrm rot="17397940">
              <a:off x="9786872" y="4656812"/>
              <a:ext cx="269114" cy="303090"/>
            </a:xfrm>
            <a:prstGeom prst="uturnArrow">
              <a:avLst>
                <a:gd name="adj1" fmla="val 3577"/>
                <a:gd name="adj2" fmla="val 10745"/>
                <a:gd name="adj3" fmla="val 17325"/>
                <a:gd name="adj4" fmla="val 47615"/>
                <a:gd name="adj5" fmla="val 8925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U ターン矢印 32"/>
            <p:cNvSpPr/>
            <p:nvPr/>
          </p:nvSpPr>
          <p:spPr>
            <a:xfrm rot="10052524">
              <a:off x="10942015" y="6177527"/>
              <a:ext cx="269114" cy="303090"/>
            </a:xfrm>
            <a:prstGeom prst="uturnArrow">
              <a:avLst>
                <a:gd name="adj1" fmla="val 3577"/>
                <a:gd name="adj2" fmla="val 10745"/>
                <a:gd name="adj3" fmla="val 17325"/>
                <a:gd name="adj4" fmla="val 47615"/>
                <a:gd name="adj5" fmla="val 8925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矢印コネクタ 33"/>
            <p:cNvCxnSpPr/>
            <p:nvPr/>
          </p:nvCxnSpPr>
          <p:spPr>
            <a:xfrm flipH="1" flipV="1">
              <a:off x="10334326" y="5138702"/>
              <a:ext cx="488570" cy="617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endCxn id="30" idx="0"/>
            </p:cNvCxnSpPr>
            <p:nvPr/>
          </p:nvCxnSpPr>
          <p:spPr>
            <a:xfrm>
              <a:off x="10925878" y="5541724"/>
              <a:ext cx="81012" cy="242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50" name="図 4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sp>
        <p:nvSpPr>
          <p:cNvPr id="6" name="スライド番号プレースホルダー 5"/>
          <p:cNvSpPr>
            <a:spLocks noGrp="1"/>
          </p:cNvSpPr>
          <p:nvPr>
            <p:ph type="sldNum" sz="quarter" idx="12"/>
          </p:nvPr>
        </p:nvSpPr>
        <p:spPr>
          <a:xfrm>
            <a:off x="8842108" y="6334525"/>
            <a:ext cx="2743200" cy="365125"/>
          </a:xfrm>
        </p:spPr>
        <p:txBody>
          <a:bodyPr/>
          <a:lstStyle/>
          <a:p>
            <a:fld id="{93146360-CA20-4A4A-8BC2-57789801B608}" type="slidenum">
              <a:rPr kumimoji="1" lang="ja-JP" altLang="en-US" smtClean="0"/>
              <a:t>4</a:t>
            </a:fld>
            <a:endParaRPr kumimoji="1" lang="ja-JP" altLang="en-US" dirty="0"/>
          </a:p>
        </p:txBody>
      </p:sp>
    </p:spTree>
    <p:extLst>
      <p:ext uri="{BB962C8B-B14F-4D97-AF65-F5344CB8AC3E}">
        <p14:creationId xmlns:p14="http://schemas.microsoft.com/office/powerpoint/2010/main" val="1697989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 W3" charset="-128"/>
                <a:ea typeface="Hiragino Kaku Gothic Pro W3" charset="-128"/>
                <a:cs typeface="Hiragino Kaku Gothic Pro W3" charset="-128"/>
              </a:rPr>
              <a:t>例</a:t>
            </a:r>
            <a:r>
              <a:rPr kumimoji="1" lang="en-US" altLang="ja-JP" dirty="0" smtClean="0">
                <a:latin typeface="Hiragino Kaku Gothic Pro W3" charset="-128"/>
                <a:ea typeface="Hiragino Kaku Gothic Pro W3" charset="-128"/>
                <a:cs typeface="Hiragino Kaku Gothic Pro W3" charset="-128"/>
              </a:rPr>
              <a:t>:</a:t>
            </a:r>
            <a:r>
              <a:rPr lang="en-US" altLang="ja-JP" dirty="0">
                <a:latin typeface="Hiragino Kaku Gothic Pro W3" charset="-128"/>
                <a:ea typeface="Hiragino Kaku Gothic Pro W3" charset="-128"/>
                <a:cs typeface="Hiragino Kaku Gothic Pro W3" charset="-128"/>
              </a:rPr>
              <a:t>1</a:t>
            </a:r>
            <a:r>
              <a:rPr kumimoji="1" lang="ja-JP" altLang="en-US" dirty="0" smtClean="0">
                <a:latin typeface="Hiragino Kaku Gothic Pro W3" charset="-128"/>
                <a:ea typeface="Hiragino Kaku Gothic Pro W3" charset="-128"/>
                <a:cs typeface="Hiragino Kaku Gothic Pro W3" charset="-128"/>
              </a:rPr>
              <a:t>次元ランダムウォーク</a:t>
            </a:r>
            <a:endParaRPr kumimoji="1" lang="ja-JP" altLang="en-US" dirty="0">
              <a:latin typeface="Hiragino Kaku Gothic Pro W3" charset="-128"/>
              <a:ea typeface="Hiragino Kaku Gothic Pro W3" charset="-128"/>
              <a:cs typeface="Hiragino Kaku Gothic Pro W3" charset="-128"/>
            </a:endParaRPr>
          </a:p>
        </p:txBody>
      </p:sp>
      <p:cxnSp>
        <p:nvCxnSpPr>
          <p:cNvPr id="4" name="直線コネクタ 3"/>
          <p:cNvCxnSpPr/>
          <p:nvPr/>
        </p:nvCxnSpPr>
        <p:spPr>
          <a:xfrm>
            <a:off x="770021" y="1642562"/>
            <a:ext cx="1073216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71" name="図形グループ 70"/>
          <p:cNvGrpSpPr/>
          <p:nvPr/>
        </p:nvGrpSpPr>
        <p:grpSpPr>
          <a:xfrm>
            <a:off x="1677204" y="2787771"/>
            <a:ext cx="7892716" cy="982788"/>
            <a:chOff x="1860084" y="3394163"/>
            <a:chExt cx="7892716" cy="982788"/>
          </a:xfrm>
        </p:grpSpPr>
        <p:grpSp>
          <p:nvGrpSpPr>
            <p:cNvPr id="56" name="図形グループ 55"/>
            <p:cNvGrpSpPr/>
            <p:nvPr/>
          </p:nvGrpSpPr>
          <p:grpSpPr>
            <a:xfrm>
              <a:off x="1860084" y="3801979"/>
              <a:ext cx="7892716" cy="192500"/>
              <a:chOff x="1838425" y="3311090"/>
              <a:chExt cx="7892716" cy="192500"/>
            </a:xfrm>
          </p:grpSpPr>
          <p:cxnSp>
            <p:nvCxnSpPr>
              <p:cNvPr id="6" name="直線コネクタ 5"/>
              <p:cNvCxnSpPr/>
              <p:nvPr/>
            </p:nvCxnSpPr>
            <p:spPr>
              <a:xfrm>
                <a:off x="1838425" y="3397717"/>
                <a:ext cx="789271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円/楕円 7"/>
              <p:cNvSpPr/>
              <p:nvPr/>
            </p:nvSpPr>
            <p:spPr>
              <a:xfrm>
                <a:off x="5727031" y="332071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6312568" y="332071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6898105" y="332071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7485246" y="3320714"/>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8070783" y="3320713"/>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8656320" y="3320712"/>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9241857" y="333033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5140692" y="3320711"/>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4554353" y="3330334"/>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3968014" y="3330333"/>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3380873" y="3320710"/>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2793732" y="332070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2206591" y="3311090"/>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図形グループ 56"/>
            <p:cNvGrpSpPr/>
            <p:nvPr/>
          </p:nvGrpSpPr>
          <p:grpSpPr>
            <a:xfrm>
              <a:off x="2356485" y="3394163"/>
              <a:ext cx="6957662" cy="600314"/>
              <a:chOff x="2290812" y="2916443"/>
              <a:chExt cx="6957662" cy="600314"/>
            </a:xfrm>
          </p:grpSpPr>
          <p:sp>
            <p:nvSpPr>
              <p:cNvPr id="44" name="環状矢印 43"/>
              <p:cNvSpPr/>
              <p:nvPr/>
            </p:nvSpPr>
            <p:spPr>
              <a:xfrm>
                <a:off x="2290812"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環状矢印 44"/>
              <p:cNvSpPr/>
              <p:nvPr/>
            </p:nvSpPr>
            <p:spPr>
              <a:xfrm>
                <a:off x="2877551"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環状矢印 45"/>
              <p:cNvSpPr/>
              <p:nvPr/>
            </p:nvSpPr>
            <p:spPr>
              <a:xfrm>
                <a:off x="3463490" y="2929616"/>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環状矢印 46"/>
              <p:cNvSpPr/>
              <p:nvPr/>
            </p:nvSpPr>
            <p:spPr>
              <a:xfrm>
                <a:off x="4049027" y="2929615"/>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環状矢印 47"/>
              <p:cNvSpPr/>
              <p:nvPr/>
            </p:nvSpPr>
            <p:spPr>
              <a:xfrm>
                <a:off x="4634966"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環状矢印 48"/>
              <p:cNvSpPr/>
              <p:nvPr/>
            </p:nvSpPr>
            <p:spPr>
              <a:xfrm>
                <a:off x="5220503" y="2916446"/>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環状矢印 49"/>
              <p:cNvSpPr/>
              <p:nvPr/>
            </p:nvSpPr>
            <p:spPr>
              <a:xfrm>
                <a:off x="5806442" y="2916445"/>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環状矢印 50"/>
              <p:cNvSpPr/>
              <p:nvPr/>
            </p:nvSpPr>
            <p:spPr>
              <a:xfrm>
                <a:off x="6390777" y="2916444"/>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環状矢印 51"/>
              <p:cNvSpPr/>
              <p:nvPr/>
            </p:nvSpPr>
            <p:spPr>
              <a:xfrm>
                <a:off x="6940214" y="291644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環状矢印 52"/>
              <p:cNvSpPr/>
              <p:nvPr/>
            </p:nvSpPr>
            <p:spPr>
              <a:xfrm>
                <a:off x="7488655" y="2929614"/>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環状矢印 53"/>
              <p:cNvSpPr/>
              <p:nvPr/>
            </p:nvSpPr>
            <p:spPr>
              <a:xfrm>
                <a:off x="8075796" y="291644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環状矢印 54"/>
              <p:cNvSpPr/>
              <p:nvPr/>
            </p:nvSpPr>
            <p:spPr>
              <a:xfrm>
                <a:off x="8661333" y="292961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8" name="図形グループ 57"/>
            <p:cNvGrpSpPr/>
            <p:nvPr/>
          </p:nvGrpSpPr>
          <p:grpSpPr>
            <a:xfrm rot="10800000">
              <a:off x="2356486" y="3776637"/>
              <a:ext cx="6957662" cy="600314"/>
              <a:chOff x="2290812" y="2916443"/>
              <a:chExt cx="6957662" cy="600314"/>
            </a:xfrm>
          </p:grpSpPr>
          <p:sp>
            <p:nvSpPr>
              <p:cNvPr id="59" name="環状矢印 58"/>
              <p:cNvSpPr/>
              <p:nvPr/>
            </p:nvSpPr>
            <p:spPr>
              <a:xfrm>
                <a:off x="2290812"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環状矢印 59"/>
              <p:cNvSpPr/>
              <p:nvPr/>
            </p:nvSpPr>
            <p:spPr>
              <a:xfrm>
                <a:off x="2877551"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環状矢印 60"/>
              <p:cNvSpPr/>
              <p:nvPr/>
            </p:nvSpPr>
            <p:spPr>
              <a:xfrm>
                <a:off x="3463490" y="2929616"/>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環状矢印 61"/>
              <p:cNvSpPr/>
              <p:nvPr/>
            </p:nvSpPr>
            <p:spPr>
              <a:xfrm>
                <a:off x="4049027" y="2929615"/>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環状矢印 62"/>
              <p:cNvSpPr/>
              <p:nvPr/>
            </p:nvSpPr>
            <p:spPr>
              <a:xfrm>
                <a:off x="4634966"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環状矢印 63"/>
              <p:cNvSpPr/>
              <p:nvPr/>
            </p:nvSpPr>
            <p:spPr>
              <a:xfrm>
                <a:off x="5220503" y="2916446"/>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環状矢印 64"/>
              <p:cNvSpPr/>
              <p:nvPr/>
            </p:nvSpPr>
            <p:spPr>
              <a:xfrm>
                <a:off x="5806442" y="2916445"/>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環状矢印 65"/>
              <p:cNvSpPr/>
              <p:nvPr/>
            </p:nvSpPr>
            <p:spPr>
              <a:xfrm>
                <a:off x="6390777" y="2916444"/>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環状矢印 66"/>
              <p:cNvSpPr/>
              <p:nvPr/>
            </p:nvSpPr>
            <p:spPr>
              <a:xfrm>
                <a:off x="6940214" y="291644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環状矢印 67"/>
              <p:cNvSpPr/>
              <p:nvPr/>
            </p:nvSpPr>
            <p:spPr>
              <a:xfrm>
                <a:off x="7488655" y="2929614"/>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環状矢印 68"/>
              <p:cNvSpPr/>
              <p:nvPr/>
            </p:nvSpPr>
            <p:spPr>
              <a:xfrm>
                <a:off x="8075796" y="291644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環状矢印 69"/>
              <p:cNvSpPr/>
              <p:nvPr/>
            </p:nvSpPr>
            <p:spPr>
              <a:xfrm>
                <a:off x="8661333" y="292961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72" name="テキスト ボックス 71"/>
          <p:cNvSpPr txBox="1"/>
          <p:nvPr/>
        </p:nvSpPr>
        <p:spPr>
          <a:xfrm>
            <a:off x="3753856" y="4184446"/>
            <a:ext cx="6532849" cy="369332"/>
          </a:xfrm>
          <a:prstGeom prst="rect">
            <a:avLst/>
          </a:prstGeom>
          <a:noFill/>
        </p:spPr>
        <p:txBody>
          <a:bodyPr wrap="square" rtlCol="0">
            <a:spAutoFit/>
          </a:bodyPr>
          <a:lstStyle/>
          <a:p>
            <a:r>
              <a:rPr lang="ja-JP" altLang="en-US" dirty="0" smtClean="0">
                <a:latin typeface="Hiragino Sans W1" charset="-128"/>
                <a:ea typeface="Hiragino Sans W1" charset="-128"/>
                <a:cs typeface="Hiragino Sans W1" charset="-128"/>
              </a:rPr>
              <a:t>分布は収束しない。</a:t>
            </a:r>
            <a:r>
              <a:rPr lang="en-US" altLang="ja-JP" dirty="0" smtClean="0">
                <a:latin typeface="Hiragino Sans W1" charset="-128"/>
                <a:ea typeface="Hiragino Sans W1" charset="-128"/>
                <a:cs typeface="Hiragino Sans W1" charset="-128"/>
              </a:rPr>
              <a:t>(</a:t>
            </a:r>
            <a:r>
              <a:rPr lang="ja-JP" altLang="en-US" dirty="0" smtClean="0">
                <a:latin typeface="Hiragino Sans W1" charset="-128"/>
                <a:ea typeface="Hiragino Sans W1" charset="-128"/>
                <a:cs typeface="Hiragino Sans W1" charset="-128"/>
              </a:rPr>
              <a:t>周期</a:t>
            </a:r>
            <a:r>
              <a:rPr lang="en-US" altLang="ja-JP" dirty="0" smtClean="0">
                <a:latin typeface="Hiragino Sans W1" charset="-128"/>
                <a:ea typeface="Hiragino Sans W1" charset="-128"/>
                <a:cs typeface="Hiragino Sans W1" charset="-128"/>
              </a:rPr>
              <a:t>2</a:t>
            </a:r>
            <a:r>
              <a:rPr lang="ja-JP" altLang="en-US" dirty="0" smtClean="0">
                <a:latin typeface="Hiragino Sans W1" charset="-128"/>
                <a:ea typeface="Hiragino Sans W1" charset="-128"/>
                <a:cs typeface="Hiragino Sans W1" charset="-128"/>
              </a:rPr>
              <a:t>で振動</a:t>
            </a:r>
            <a:r>
              <a:rPr lang="en-US" altLang="ja-JP" dirty="0" smtClean="0">
                <a:latin typeface="Hiragino Sans W1" charset="-128"/>
                <a:ea typeface="Hiragino Sans W1" charset="-128"/>
                <a:cs typeface="Hiragino Sans W1" charset="-128"/>
              </a:rPr>
              <a:t>)</a:t>
            </a:r>
            <a:endParaRPr kumimoji="1" lang="ja-JP" altLang="en-US" dirty="0">
              <a:latin typeface="Hiragino Sans W1" charset="-128"/>
              <a:ea typeface="Hiragino Sans W1" charset="-128"/>
              <a:cs typeface="Hiragino Sans W1" charset="-128"/>
            </a:endParaRPr>
          </a:p>
        </p:txBody>
      </p:sp>
      <p:pic>
        <p:nvPicPr>
          <p:cNvPr id="73" name="図 7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sp>
        <p:nvSpPr>
          <p:cNvPr id="3" name="スライド番号プレースホルダー 2"/>
          <p:cNvSpPr>
            <a:spLocks noGrp="1"/>
          </p:cNvSpPr>
          <p:nvPr>
            <p:ph type="sldNum" sz="quarter" idx="12"/>
          </p:nvPr>
        </p:nvSpPr>
        <p:spPr/>
        <p:txBody>
          <a:bodyPr/>
          <a:lstStyle/>
          <a:p>
            <a:fld id="{93146360-CA20-4A4A-8BC2-57789801B608}" type="slidenum">
              <a:rPr kumimoji="1" lang="ja-JP" altLang="en-US" smtClean="0"/>
              <a:t>5</a:t>
            </a:fld>
            <a:endParaRPr kumimoji="1" lang="ja-JP" altLang="en-US"/>
          </a:p>
        </p:txBody>
      </p:sp>
    </p:spTree>
    <p:extLst>
      <p:ext uri="{BB962C8B-B14F-4D97-AF65-F5344CB8AC3E}">
        <p14:creationId xmlns:p14="http://schemas.microsoft.com/office/powerpoint/2010/main" val="170033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 W3" charset="-128"/>
                <a:ea typeface="Hiragino Kaku Gothic Pro W3" charset="-128"/>
                <a:cs typeface="Hiragino Kaku Gothic Pro W3" charset="-128"/>
              </a:rPr>
              <a:t>例</a:t>
            </a:r>
            <a:r>
              <a:rPr kumimoji="1" lang="en-US" altLang="ja-JP" dirty="0" smtClean="0">
                <a:latin typeface="Hiragino Kaku Gothic Pro W3" charset="-128"/>
                <a:ea typeface="Hiragino Kaku Gothic Pro W3" charset="-128"/>
                <a:cs typeface="Hiragino Kaku Gothic Pro W3" charset="-128"/>
              </a:rPr>
              <a:t>:</a:t>
            </a:r>
            <a:r>
              <a:rPr lang="en-US" altLang="ja-JP" dirty="0">
                <a:latin typeface="Hiragino Kaku Gothic Pro W3" charset="-128"/>
                <a:ea typeface="Hiragino Kaku Gothic Pro W3" charset="-128"/>
                <a:cs typeface="Hiragino Kaku Gothic Pro W3" charset="-128"/>
              </a:rPr>
              <a:t>1</a:t>
            </a:r>
            <a:r>
              <a:rPr kumimoji="1" lang="ja-JP" altLang="en-US" dirty="0" smtClean="0">
                <a:latin typeface="Hiragino Kaku Gothic Pro W3" charset="-128"/>
                <a:ea typeface="Hiragino Kaku Gothic Pro W3" charset="-128"/>
                <a:cs typeface="Hiragino Kaku Gothic Pro W3" charset="-128"/>
              </a:rPr>
              <a:t>次元ランダムウォーク</a:t>
            </a:r>
            <a:r>
              <a:rPr kumimoji="1" lang="en-US" altLang="ja-JP" dirty="0" smtClean="0">
                <a:latin typeface="Hiragino Kaku Gothic Pro W3" charset="-128"/>
                <a:ea typeface="Hiragino Kaku Gothic Pro W3" charset="-128"/>
                <a:cs typeface="Hiragino Kaku Gothic Pro W3" charset="-128"/>
              </a:rPr>
              <a:t>(?)</a:t>
            </a:r>
            <a:endParaRPr kumimoji="1" lang="ja-JP" altLang="en-US" dirty="0">
              <a:latin typeface="Hiragino Kaku Gothic Pro W3" charset="-128"/>
              <a:ea typeface="Hiragino Kaku Gothic Pro W3" charset="-128"/>
              <a:cs typeface="Hiragino Kaku Gothic Pro W3" charset="-128"/>
            </a:endParaRPr>
          </a:p>
        </p:txBody>
      </p:sp>
      <p:cxnSp>
        <p:nvCxnSpPr>
          <p:cNvPr id="6" name="直線コネクタ 5"/>
          <p:cNvCxnSpPr/>
          <p:nvPr/>
        </p:nvCxnSpPr>
        <p:spPr>
          <a:xfrm>
            <a:off x="770021" y="1642562"/>
            <a:ext cx="1073216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94" name="図形グループ 93"/>
          <p:cNvGrpSpPr/>
          <p:nvPr/>
        </p:nvGrpSpPr>
        <p:grpSpPr>
          <a:xfrm>
            <a:off x="1785388" y="1956438"/>
            <a:ext cx="7892716" cy="1210240"/>
            <a:chOff x="1677204" y="2560319"/>
            <a:chExt cx="7892716" cy="1210240"/>
          </a:xfrm>
        </p:grpSpPr>
        <p:grpSp>
          <p:nvGrpSpPr>
            <p:cNvPr id="7" name="図形グループ 6"/>
            <p:cNvGrpSpPr/>
            <p:nvPr/>
          </p:nvGrpSpPr>
          <p:grpSpPr>
            <a:xfrm>
              <a:off x="1677204" y="2787771"/>
              <a:ext cx="7892716" cy="982788"/>
              <a:chOff x="1860084" y="3394163"/>
              <a:chExt cx="7892716" cy="982788"/>
            </a:xfrm>
          </p:grpSpPr>
          <p:grpSp>
            <p:nvGrpSpPr>
              <p:cNvPr id="8" name="図形グループ 7"/>
              <p:cNvGrpSpPr/>
              <p:nvPr/>
            </p:nvGrpSpPr>
            <p:grpSpPr>
              <a:xfrm>
                <a:off x="1860084" y="3801979"/>
                <a:ext cx="7892716" cy="192500"/>
                <a:chOff x="1838425" y="3311090"/>
                <a:chExt cx="7892716" cy="192500"/>
              </a:xfrm>
            </p:grpSpPr>
            <p:cxnSp>
              <p:nvCxnSpPr>
                <p:cNvPr id="35" name="直線コネクタ 34"/>
                <p:cNvCxnSpPr/>
                <p:nvPr/>
              </p:nvCxnSpPr>
              <p:spPr>
                <a:xfrm>
                  <a:off x="1838425" y="3397717"/>
                  <a:ext cx="789271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円/楕円 35"/>
                <p:cNvSpPr/>
                <p:nvPr/>
              </p:nvSpPr>
              <p:spPr>
                <a:xfrm>
                  <a:off x="5727031" y="332071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6312568" y="332071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6898105" y="332071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7485246" y="3320714"/>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8070783" y="3320713"/>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8656320" y="3320712"/>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9241857" y="333033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5140692" y="3320711"/>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4554353" y="3330334"/>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3968014" y="3330333"/>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380873" y="3320710"/>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2793732" y="332070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2206591" y="3311090"/>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図形グループ 8"/>
              <p:cNvGrpSpPr/>
              <p:nvPr/>
            </p:nvGrpSpPr>
            <p:grpSpPr>
              <a:xfrm>
                <a:off x="2356485" y="3394163"/>
                <a:ext cx="6957662" cy="600314"/>
                <a:chOff x="2290812" y="2916443"/>
                <a:chExt cx="6957662" cy="600314"/>
              </a:xfrm>
            </p:grpSpPr>
            <p:sp>
              <p:nvSpPr>
                <p:cNvPr id="23" name="環状矢印 22"/>
                <p:cNvSpPr/>
                <p:nvPr/>
              </p:nvSpPr>
              <p:spPr>
                <a:xfrm>
                  <a:off x="2290812"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環状矢印 23"/>
                <p:cNvSpPr/>
                <p:nvPr/>
              </p:nvSpPr>
              <p:spPr>
                <a:xfrm>
                  <a:off x="2877551"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環状矢印 24"/>
                <p:cNvSpPr/>
                <p:nvPr/>
              </p:nvSpPr>
              <p:spPr>
                <a:xfrm>
                  <a:off x="3463490" y="2929616"/>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環状矢印 25"/>
                <p:cNvSpPr/>
                <p:nvPr/>
              </p:nvSpPr>
              <p:spPr>
                <a:xfrm>
                  <a:off x="4049027" y="2929615"/>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環状矢印 26"/>
                <p:cNvSpPr/>
                <p:nvPr/>
              </p:nvSpPr>
              <p:spPr>
                <a:xfrm>
                  <a:off x="4634966" y="2916447"/>
                  <a:ext cx="508335"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環状矢印 28"/>
                <p:cNvSpPr/>
                <p:nvPr/>
              </p:nvSpPr>
              <p:spPr>
                <a:xfrm>
                  <a:off x="5806442" y="2916445"/>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環状矢印 29"/>
                <p:cNvSpPr/>
                <p:nvPr/>
              </p:nvSpPr>
              <p:spPr>
                <a:xfrm>
                  <a:off x="6390777" y="2916444"/>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環状矢印 30"/>
                <p:cNvSpPr/>
                <p:nvPr/>
              </p:nvSpPr>
              <p:spPr>
                <a:xfrm>
                  <a:off x="6940214" y="291644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環状矢印 31"/>
                <p:cNvSpPr/>
                <p:nvPr/>
              </p:nvSpPr>
              <p:spPr>
                <a:xfrm>
                  <a:off x="7488655" y="2929614"/>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環状矢印 32"/>
                <p:cNvSpPr/>
                <p:nvPr/>
              </p:nvSpPr>
              <p:spPr>
                <a:xfrm>
                  <a:off x="8075796" y="291644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環状矢印 33"/>
                <p:cNvSpPr/>
                <p:nvPr/>
              </p:nvSpPr>
              <p:spPr>
                <a:xfrm>
                  <a:off x="8661333" y="292961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0" name="図形グループ 9"/>
              <p:cNvGrpSpPr/>
              <p:nvPr/>
            </p:nvGrpSpPr>
            <p:grpSpPr>
              <a:xfrm rot="10800000">
                <a:off x="2356486" y="3776637"/>
                <a:ext cx="6957662" cy="600314"/>
                <a:chOff x="2290812" y="2916443"/>
                <a:chExt cx="6957662" cy="600314"/>
              </a:xfrm>
            </p:grpSpPr>
            <p:sp>
              <p:nvSpPr>
                <p:cNvPr id="11" name="環状矢印 10"/>
                <p:cNvSpPr/>
                <p:nvPr/>
              </p:nvSpPr>
              <p:spPr>
                <a:xfrm>
                  <a:off x="2290812"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11"/>
                <p:cNvSpPr/>
                <p:nvPr/>
              </p:nvSpPr>
              <p:spPr>
                <a:xfrm>
                  <a:off x="2877551"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12"/>
                <p:cNvSpPr/>
                <p:nvPr/>
              </p:nvSpPr>
              <p:spPr>
                <a:xfrm>
                  <a:off x="3463490" y="2929616"/>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13"/>
                <p:cNvSpPr/>
                <p:nvPr/>
              </p:nvSpPr>
              <p:spPr>
                <a:xfrm>
                  <a:off x="4049027" y="2929615"/>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環状矢印 14"/>
                <p:cNvSpPr/>
                <p:nvPr/>
              </p:nvSpPr>
              <p:spPr>
                <a:xfrm>
                  <a:off x="4634966"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環状矢印 15"/>
                <p:cNvSpPr/>
                <p:nvPr/>
              </p:nvSpPr>
              <p:spPr>
                <a:xfrm>
                  <a:off x="5220503" y="2916446"/>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環状矢印 17"/>
                <p:cNvSpPr/>
                <p:nvPr/>
              </p:nvSpPr>
              <p:spPr>
                <a:xfrm>
                  <a:off x="6390777" y="2916444"/>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環状矢印 18"/>
                <p:cNvSpPr/>
                <p:nvPr/>
              </p:nvSpPr>
              <p:spPr>
                <a:xfrm>
                  <a:off x="6940214" y="291644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環状矢印 19"/>
                <p:cNvSpPr/>
                <p:nvPr/>
              </p:nvSpPr>
              <p:spPr>
                <a:xfrm>
                  <a:off x="7488655" y="2929614"/>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環状矢印 20"/>
                <p:cNvSpPr/>
                <p:nvPr/>
              </p:nvSpPr>
              <p:spPr>
                <a:xfrm>
                  <a:off x="8075796" y="291644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環状矢印 21"/>
                <p:cNvSpPr/>
                <p:nvPr/>
              </p:nvSpPr>
              <p:spPr>
                <a:xfrm>
                  <a:off x="8661333" y="292961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50" name="円/楕円 49"/>
            <p:cNvSpPr/>
            <p:nvPr/>
          </p:nvSpPr>
          <p:spPr>
            <a:xfrm>
              <a:off x="5264421" y="2560319"/>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矢印コネクタ 59"/>
            <p:cNvCxnSpPr/>
            <p:nvPr/>
          </p:nvCxnSpPr>
          <p:spPr>
            <a:xfrm flipV="1">
              <a:off x="5077426" y="2746701"/>
              <a:ext cx="221993" cy="45001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36" idx="0"/>
            </p:cNvCxnSpPr>
            <p:nvPr/>
          </p:nvCxnSpPr>
          <p:spPr>
            <a:xfrm flipH="1" flipV="1">
              <a:off x="5417669" y="2738372"/>
              <a:ext cx="234769" cy="46684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5133476" y="3378463"/>
              <a:ext cx="468954" cy="8493"/>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75" name="テキスト ボックス 74"/>
          <p:cNvSpPr txBox="1"/>
          <p:nvPr/>
        </p:nvSpPr>
        <p:spPr>
          <a:xfrm>
            <a:off x="4432334" y="4907504"/>
            <a:ext cx="2483318" cy="369332"/>
          </a:xfrm>
          <a:prstGeom prst="rect">
            <a:avLst/>
          </a:prstGeom>
          <a:noFill/>
        </p:spPr>
        <p:txBody>
          <a:bodyPr wrap="square" rtlCol="0">
            <a:spAutoFit/>
          </a:bodyPr>
          <a:lstStyle/>
          <a:p>
            <a:pPr algn="ctr"/>
            <a:r>
              <a:rPr lang="ja-JP" altLang="en-US" dirty="0" smtClean="0">
                <a:latin typeface="Hiragino Sans W1" charset="-128"/>
                <a:ea typeface="Hiragino Sans W1" charset="-128"/>
                <a:cs typeface="Hiragino Sans W1" charset="-128"/>
              </a:rPr>
              <a:t>エルゴード的</a:t>
            </a:r>
            <a:endParaRPr kumimoji="1" lang="ja-JP" altLang="en-US" dirty="0">
              <a:latin typeface="Hiragino Sans W1" charset="-128"/>
              <a:ea typeface="Hiragino Sans W1" charset="-128"/>
              <a:cs typeface="Hiragino Sans W1" charset="-128"/>
            </a:endParaRPr>
          </a:p>
        </p:txBody>
      </p:sp>
      <p:grpSp>
        <p:nvGrpSpPr>
          <p:cNvPr id="139" name="図形グループ 138"/>
          <p:cNvGrpSpPr/>
          <p:nvPr/>
        </p:nvGrpSpPr>
        <p:grpSpPr>
          <a:xfrm>
            <a:off x="9863286" y="4349736"/>
            <a:ext cx="830381" cy="1226837"/>
            <a:chOff x="9252382" y="4240303"/>
            <a:chExt cx="830381" cy="1226837"/>
          </a:xfrm>
        </p:grpSpPr>
        <p:cxnSp>
          <p:nvCxnSpPr>
            <p:cNvPr id="77" name="直線矢印コネクタ 76"/>
            <p:cNvCxnSpPr/>
            <p:nvPr/>
          </p:nvCxnSpPr>
          <p:spPr>
            <a:xfrm flipH="1">
              <a:off x="9252382" y="4240303"/>
              <a:ext cx="263819" cy="4523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H="1">
              <a:off x="9252382" y="5039336"/>
              <a:ext cx="195318" cy="4278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flipV="1">
              <a:off x="9821075" y="4248746"/>
              <a:ext cx="261688" cy="4439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flipV="1">
              <a:off x="9821076" y="5042497"/>
              <a:ext cx="184685" cy="4246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9370897" y="4431010"/>
              <a:ext cx="556662"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9350842" y="5234624"/>
              <a:ext cx="556662"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9350041" y="4431010"/>
              <a:ext cx="7219" cy="803613"/>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V="1">
              <a:off x="9927559" y="4453614"/>
              <a:ext cx="7217" cy="781009"/>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grpSp>
      <p:sp>
        <p:nvSpPr>
          <p:cNvPr id="92" name="テキスト ボックス 91"/>
          <p:cNvSpPr txBox="1"/>
          <p:nvPr/>
        </p:nvSpPr>
        <p:spPr>
          <a:xfrm>
            <a:off x="8495099" y="5576573"/>
            <a:ext cx="3507604" cy="923330"/>
          </a:xfrm>
          <a:prstGeom prst="rect">
            <a:avLst/>
          </a:prstGeom>
          <a:noFill/>
        </p:spPr>
        <p:txBody>
          <a:bodyPr wrap="square" rtlCol="0">
            <a:spAutoFit/>
          </a:bodyPr>
          <a:lstStyle/>
          <a:p>
            <a:r>
              <a:rPr lang="en-US" altLang="ja-JP" dirty="0" smtClean="0">
                <a:latin typeface="Hiragino Sans W1" charset="-128"/>
                <a:ea typeface="Hiragino Sans W1" charset="-128"/>
                <a:cs typeface="Hiragino Sans W1" charset="-128"/>
              </a:rPr>
              <a:t>Ising</a:t>
            </a:r>
            <a:r>
              <a:rPr lang="ja-JP" altLang="en-US" dirty="0" smtClean="0">
                <a:latin typeface="Hiragino Sans W1" charset="-128"/>
                <a:ea typeface="Hiragino Sans W1" charset="-128"/>
                <a:cs typeface="Hiragino Sans W1" charset="-128"/>
              </a:rPr>
              <a:t>模型で</a:t>
            </a:r>
            <a:endParaRPr lang="en-US" altLang="ja-JP" dirty="0">
              <a:latin typeface="Hiragino Sans W1" charset="-128"/>
              <a:ea typeface="Hiragino Sans W1" charset="-128"/>
              <a:cs typeface="Hiragino Sans W1" charset="-128"/>
            </a:endParaRPr>
          </a:p>
          <a:p>
            <a:r>
              <a:rPr lang="en-US" altLang="ja-JP" dirty="0">
                <a:latin typeface="Hiragino Sans W1" charset="-128"/>
                <a:ea typeface="Hiragino Sans W1" charset="-128"/>
                <a:cs typeface="Hiragino Sans W1" charset="-128"/>
              </a:rPr>
              <a:t>L</a:t>
            </a:r>
            <a:r>
              <a:rPr kumimoji="1" lang="en-US" altLang="ja-JP" dirty="0" smtClean="0">
                <a:latin typeface="Hiragino Sans W1" charset="-128"/>
                <a:ea typeface="Hiragino Sans W1" charset="-128"/>
                <a:cs typeface="Hiragino Sans W1" charset="-128"/>
              </a:rPr>
              <a:t>ocal update</a:t>
            </a:r>
            <a:r>
              <a:rPr lang="ja-JP" altLang="en-US" dirty="0" smtClean="0">
                <a:latin typeface="Hiragino Sans W1" charset="-128"/>
                <a:ea typeface="Hiragino Sans W1" charset="-128"/>
                <a:cs typeface="Hiragino Sans W1" charset="-128"/>
              </a:rPr>
              <a:t>を考えると発生</a:t>
            </a:r>
            <a:r>
              <a:rPr lang="en-US" altLang="ja-JP" dirty="0" smtClean="0">
                <a:latin typeface="Hiragino Sans W1" charset="-128"/>
                <a:ea typeface="Hiragino Sans W1" charset="-128"/>
                <a:cs typeface="Hiragino Sans W1" charset="-128"/>
              </a:rPr>
              <a:t>(?)</a:t>
            </a:r>
          </a:p>
          <a:p>
            <a:r>
              <a:rPr kumimoji="1" lang="en-US" altLang="ja-JP" dirty="0" smtClean="0">
                <a:latin typeface="Hiragino Sans W1" charset="-128"/>
                <a:ea typeface="Hiragino Sans W1" charset="-128"/>
                <a:cs typeface="Hiragino Sans W1" charset="-128"/>
              </a:rPr>
              <a:t>Rejection</a:t>
            </a:r>
            <a:r>
              <a:rPr kumimoji="1" lang="ja-JP" altLang="en-US" dirty="0" smtClean="0">
                <a:latin typeface="Hiragino Sans W1" charset="-128"/>
                <a:ea typeface="Hiragino Sans W1" charset="-128"/>
                <a:cs typeface="Hiragino Sans W1" charset="-128"/>
              </a:rPr>
              <a:t>があるのでセーフ</a:t>
            </a:r>
            <a:endParaRPr kumimoji="1" lang="ja-JP" altLang="en-US" dirty="0">
              <a:latin typeface="Hiragino Sans W1" charset="-128"/>
              <a:ea typeface="Hiragino Sans W1" charset="-128"/>
              <a:cs typeface="Hiragino Sans W1" charset="-128"/>
            </a:endParaRPr>
          </a:p>
        </p:txBody>
      </p:sp>
      <p:grpSp>
        <p:nvGrpSpPr>
          <p:cNvPr id="95" name="図形グループ 94"/>
          <p:cNvGrpSpPr/>
          <p:nvPr/>
        </p:nvGrpSpPr>
        <p:grpSpPr>
          <a:xfrm>
            <a:off x="1698760" y="3510915"/>
            <a:ext cx="7892716" cy="982788"/>
            <a:chOff x="1860084" y="3394163"/>
            <a:chExt cx="7892716" cy="982788"/>
          </a:xfrm>
        </p:grpSpPr>
        <p:grpSp>
          <p:nvGrpSpPr>
            <p:cNvPr id="96" name="図形グループ 95"/>
            <p:cNvGrpSpPr/>
            <p:nvPr/>
          </p:nvGrpSpPr>
          <p:grpSpPr>
            <a:xfrm>
              <a:off x="1860084" y="3801979"/>
              <a:ext cx="7892716" cy="192500"/>
              <a:chOff x="1838425" y="3311090"/>
              <a:chExt cx="7892716" cy="192500"/>
            </a:xfrm>
          </p:grpSpPr>
          <p:cxnSp>
            <p:nvCxnSpPr>
              <p:cNvPr id="123" name="直線コネクタ 122"/>
              <p:cNvCxnSpPr/>
              <p:nvPr/>
            </p:nvCxnSpPr>
            <p:spPr>
              <a:xfrm>
                <a:off x="1838425" y="3397717"/>
                <a:ext cx="789271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円/楕円 123"/>
              <p:cNvSpPr/>
              <p:nvPr/>
            </p:nvSpPr>
            <p:spPr>
              <a:xfrm>
                <a:off x="5727031" y="332071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6312568" y="332071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6898105" y="332071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7485246" y="3320714"/>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8070783" y="3320713"/>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8656320" y="3320712"/>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9241857" y="333033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5140692" y="3320711"/>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円/楕円 131"/>
              <p:cNvSpPr/>
              <p:nvPr/>
            </p:nvSpPr>
            <p:spPr>
              <a:xfrm>
                <a:off x="4554353" y="3330334"/>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円/楕円 132"/>
              <p:cNvSpPr/>
              <p:nvPr/>
            </p:nvSpPr>
            <p:spPr>
              <a:xfrm>
                <a:off x="3968014" y="3330333"/>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円/楕円 133"/>
              <p:cNvSpPr/>
              <p:nvPr/>
            </p:nvSpPr>
            <p:spPr>
              <a:xfrm>
                <a:off x="3380873" y="3320710"/>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円/楕円 134"/>
              <p:cNvSpPr/>
              <p:nvPr/>
            </p:nvSpPr>
            <p:spPr>
              <a:xfrm>
                <a:off x="2793732" y="3320705"/>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円/楕円 135"/>
              <p:cNvSpPr/>
              <p:nvPr/>
            </p:nvSpPr>
            <p:spPr>
              <a:xfrm>
                <a:off x="2206591" y="3311090"/>
                <a:ext cx="173255" cy="173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7" name="図形グループ 96"/>
            <p:cNvGrpSpPr/>
            <p:nvPr/>
          </p:nvGrpSpPr>
          <p:grpSpPr>
            <a:xfrm>
              <a:off x="2356485" y="3394163"/>
              <a:ext cx="6957662" cy="600314"/>
              <a:chOff x="2290812" y="2916443"/>
              <a:chExt cx="6957662" cy="600314"/>
            </a:xfrm>
          </p:grpSpPr>
          <p:sp>
            <p:nvSpPr>
              <p:cNvPr id="111" name="環状矢印 110"/>
              <p:cNvSpPr/>
              <p:nvPr/>
            </p:nvSpPr>
            <p:spPr>
              <a:xfrm>
                <a:off x="2290812"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 name="環状矢印 111"/>
              <p:cNvSpPr/>
              <p:nvPr/>
            </p:nvSpPr>
            <p:spPr>
              <a:xfrm>
                <a:off x="2877551"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3" name="環状矢印 112"/>
              <p:cNvSpPr/>
              <p:nvPr/>
            </p:nvSpPr>
            <p:spPr>
              <a:xfrm>
                <a:off x="3463490" y="2929616"/>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環状矢印 113"/>
              <p:cNvSpPr/>
              <p:nvPr/>
            </p:nvSpPr>
            <p:spPr>
              <a:xfrm>
                <a:off x="4049027" y="2929615"/>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環状矢印 114"/>
              <p:cNvSpPr/>
              <p:nvPr/>
            </p:nvSpPr>
            <p:spPr>
              <a:xfrm>
                <a:off x="4634966"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環状矢印 115"/>
              <p:cNvSpPr/>
              <p:nvPr/>
            </p:nvSpPr>
            <p:spPr>
              <a:xfrm>
                <a:off x="5220503" y="2916446"/>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 name="環状矢印 116"/>
              <p:cNvSpPr/>
              <p:nvPr/>
            </p:nvSpPr>
            <p:spPr>
              <a:xfrm>
                <a:off x="5806442" y="2916445"/>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8" name="環状矢印 117"/>
              <p:cNvSpPr/>
              <p:nvPr/>
            </p:nvSpPr>
            <p:spPr>
              <a:xfrm>
                <a:off x="6390777" y="2916444"/>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9" name="環状矢印 118"/>
              <p:cNvSpPr/>
              <p:nvPr/>
            </p:nvSpPr>
            <p:spPr>
              <a:xfrm>
                <a:off x="6940214" y="291644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0" name="環状矢印 119"/>
              <p:cNvSpPr/>
              <p:nvPr/>
            </p:nvSpPr>
            <p:spPr>
              <a:xfrm>
                <a:off x="7488655" y="2929614"/>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1" name="環状矢印 120"/>
              <p:cNvSpPr/>
              <p:nvPr/>
            </p:nvSpPr>
            <p:spPr>
              <a:xfrm>
                <a:off x="8075796" y="291644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2" name="環状矢印 121"/>
              <p:cNvSpPr/>
              <p:nvPr/>
            </p:nvSpPr>
            <p:spPr>
              <a:xfrm>
                <a:off x="8661333" y="292961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98" name="図形グループ 97"/>
            <p:cNvGrpSpPr/>
            <p:nvPr/>
          </p:nvGrpSpPr>
          <p:grpSpPr>
            <a:xfrm rot="10800000">
              <a:off x="2356486" y="3776637"/>
              <a:ext cx="6957662" cy="600314"/>
              <a:chOff x="2290812" y="2916443"/>
              <a:chExt cx="6957662" cy="600314"/>
            </a:xfrm>
          </p:grpSpPr>
          <p:sp>
            <p:nvSpPr>
              <p:cNvPr id="99" name="環状矢印 98"/>
              <p:cNvSpPr/>
              <p:nvPr/>
            </p:nvSpPr>
            <p:spPr>
              <a:xfrm>
                <a:off x="2290812"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0" name="環状矢印 99"/>
              <p:cNvSpPr/>
              <p:nvPr/>
            </p:nvSpPr>
            <p:spPr>
              <a:xfrm>
                <a:off x="2877551"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1" name="環状矢印 100"/>
              <p:cNvSpPr/>
              <p:nvPr/>
            </p:nvSpPr>
            <p:spPr>
              <a:xfrm>
                <a:off x="3463490" y="2929616"/>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環状矢印 101"/>
              <p:cNvSpPr/>
              <p:nvPr/>
            </p:nvSpPr>
            <p:spPr>
              <a:xfrm>
                <a:off x="4049027" y="2929615"/>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 name="環状矢印 102"/>
              <p:cNvSpPr/>
              <p:nvPr/>
            </p:nvSpPr>
            <p:spPr>
              <a:xfrm>
                <a:off x="4634966" y="2916447"/>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環状矢印 103"/>
              <p:cNvSpPr/>
              <p:nvPr/>
            </p:nvSpPr>
            <p:spPr>
              <a:xfrm>
                <a:off x="5220503" y="2916446"/>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環状矢印 104"/>
              <p:cNvSpPr/>
              <p:nvPr/>
            </p:nvSpPr>
            <p:spPr>
              <a:xfrm>
                <a:off x="5806442" y="2916445"/>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6" name="環状矢印 105"/>
              <p:cNvSpPr/>
              <p:nvPr/>
            </p:nvSpPr>
            <p:spPr>
              <a:xfrm>
                <a:off x="6390777" y="2916444"/>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環状矢印 106"/>
              <p:cNvSpPr/>
              <p:nvPr/>
            </p:nvSpPr>
            <p:spPr>
              <a:xfrm>
                <a:off x="6940214" y="291644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環状矢印 107"/>
              <p:cNvSpPr/>
              <p:nvPr/>
            </p:nvSpPr>
            <p:spPr>
              <a:xfrm>
                <a:off x="7488655" y="2929614"/>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環状矢印 108"/>
              <p:cNvSpPr/>
              <p:nvPr/>
            </p:nvSpPr>
            <p:spPr>
              <a:xfrm>
                <a:off x="8075796" y="291644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0" name="環状矢印 109"/>
              <p:cNvSpPr/>
              <p:nvPr/>
            </p:nvSpPr>
            <p:spPr>
              <a:xfrm>
                <a:off x="8661333" y="2929613"/>
                <a:ext cx="587141" cy="587141"/>
              </a:xfrm>
              <a:prstGeom prst="circularArrow">
                <a:avLst>
                  <a:gd name="adj1" fmla="val 0"/>
                  <a:gd name="adj2" fmla="val 1398379"/>
                  <a:gd name="adj3" fmla="val 20890128"/>
                  <a:gd name="adj4" fmla="val 10928751"/>
                  <a:gd name="adj5" fmla="val 10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sp>
        <p:nvSpPr>
          <p:cNvPr id="137" name="環状矢印 136"/>
          <p:cNvSpPr/>
          <p:nvPr/>
        </p:nvSpPr>
        <p:spPr>
          <a:xfrm rot="15717623">
            <a:off x="5353569" y="3985247"/>
            <a:ext cx="585939" cy="729246"/>
          </a:xfrm>
          <a:prstGeom prst="circularArrow">
            <a:avLst>
              <a:gd name="adj1" fmla="val 12500"/>
              <a:gd name="adj2" fmla="val 1142319"/>
              <a:gd name="adj3" fmla="val 20457681"/>
              <a:gd name="adj4" fmla="val 2373692"/>
              <a:gd name="adj5" fmla="val 12500"/>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1" name="テキスト ボックス 140"/>
          <p:cNvSpPr txBox="1"/>
          <p:nvPr/>
        </p:nvSpPr>
        <p:spPr>
          <a:xfrm>
            <a:off x="1775564" y="5419010"/>
            <a:ext cx="6249301" cy="923330"/>
          </a:xfrm>
          <a:prstGeom prst="rect">
            <a:avLst/>
          </a:prstGeom>
          <a:noFill/>
        </p:spPr>
        <p:txBody>
          <a:bodyPr wrap="square" rtlCol="0">
            <a:spAutoFit/>
          </a:bodyPr>
          <a:lstStyle/>
          <a:p>
            <a:r>
              <a:rPr kumimoji="1" lang="ja-JP" altLang="en-US" dirty="0" smtClean="0">
                <a:latin typeface="Hiragino Sans W1" charset="-128"/>
                <a:ea typeface="Hiragino Sans W1" charset="-128"/>
                <a:cs typeface="Hiragino Sans W1" charset="-128"/>
              </a:rPr>
              <a:t>一般に状態数が有限であるとき、</a:t>
            </a:r>
            <a:endParaRPr kumimoji="1" lang="en-US" altLang="ja-JP" dirty="0" smtClean="0">
              <a:latin typeface="Hiragino Sans W1" charset="-128"/>
              <a:ea typeface="Hiragino Sans W1" charset="-128"/>
              <a:cs typeface="Hiragino Sans W1" charset="-128"/>
            </a:endParaRPr>
          </a:p>
          <a:p>
            <a:r>
              <a:rPr kumimoji="1" lang="ja-JP" altLang="en-US" dirty="0" smtClean="0">
                <a:latin typeface="Hiragino Sans W1" charset="-128"/>
                <a:ea typeface="Hiragino Sans W1" charset="-128"/>
                <a:cs typeface="Hiragino Sans W1" charset="-128"/>
              </a:rPr>
              <a:t>周期</a:t>
            </a:r>
            <a:r>
              <a:rPr kumimoji="1" lang="en-US" altLang="ja-JP" dirty="0" smtClean="0">
                <a:latin typeface="Hiragino Sans W1" charset="-128"/>
                <a:ea typeface="Hiragino Sans W1" charset="-128"/>
                <a:cs typeface="Hiragino Sans W1" charset="-128"/>
              </a:rPr>
              <a:t>1</a:t>
            </a:r>
            <a:r>
              <a:rPr kumimoji="1" lang="ja-JP" altLang="en-US" dirty="0" smtClean="0">
                <a:latin typeface="Hiragino Sans W1" charset="-128"/>
                <a:ea typeface="Hiragino Sans W1" charset="-128"/>
                <a:cs typeface="Hiragino Sans W1" charset="-128"/>
              </a:rPr>
              <a:t>の状態が存在する⇒マルコフ鎖はエルゴード的である</a:t>
            </a:r>
            <a:endParaRPr kumimoji="1" lang="en-US" altLang="ja-JP" dirty="0" smtClean="0">
              <a:latin typeface="Hiragino Sans W1" charset="-128"/>
              <a:ea typeface="Hiragino Sans W1" charset="-128"/>
              <a:cs typeface="Hiragino Sans W1" charset="-128"/>
            </a:endParaRPr>
          </a:p>
          <a:p>
            <a:r>
              <a:rPr kumimoji="1" lang="ja-JP" altLang="en-US" dirty="0" smtClean="0">
                <a:latin typeface="Hiragino Sans W1" charset="-128"/>
                <a:ea typeface="Hiragino Sans W1" charset="-128"/>
                <a:cs typeface="Hiragino Sans W1" charset="-128"/>
              </a:rPr>
              <a:t>という事実が知られている。</a:t>
            </a:r>
            <a:endParaRPr kumimoji="1" lang="ja-JP" altLang="en-US" dirty="0">
              <a:latin typeface="Hiragino Sans W1" charset="-128"/>
              <a:ea typeface="Hiragino Sans W1" charset="-128"/>
              <a:cs typeface="Hiragino Sans W1" charset="-128"/>
            </a:endParaRPr>
          </a:p>
        </p:txBody>
      </p:sp>
      <p:pic>
        <p:nvPicPr>
          <p:cNvPr id="138" name="図 1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sp>
        <p:nvSpPr>
          <p:cNvPr id="3" name="スライド番号プレースホルダー 2"/>
          <p:cNvSpPr>
            <a:spLocks noGrp="1"/>
          </p:cNvSpPr>
          <p:nvPr>
            <p:ph type="sldNum" sz="quarter" idx="12"/>
          </p:nvPr>
        </p:nvSpPr>
        <p:spPr/>
        <p:txBody>
          <a:bodyPr/>
          <a:lstStyle/>
          <a:p>
            <a:fld id="{93146360-CA20-4A4A-8BC2-57789801B608}" type="slidenum">
              <a:rPr kumimoji="1" lang="ja-JP" altLang="en-US" smtClean="0"/>
              <a:t>6</a:t>
            </a:fld>
            <a:endParaRPr kumimoji="1" lang="ja-JP" altLang="en-US"/>
          </a:p>
        </p:txBody>
      </p:sp>
    </p:spTree>
    <p:extLst>
      <p:ext uri="{BB962C8B-B14F-4D97-AF65-F5344CB8AC3E}">
        <p14:creationId xmlns:p14="http://schemas.microsoft.com/office/powerpoint/2010/main" val="1180882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 W3" charset="-128"/>
                <a:ea typeface="Hiragino Kaku Gothic Pro W3" charset="-128"/>
                <a:cs typeface="Hiragino Kaku Gothic Pro W3" charset="-128"/>
              </a:rPr>
              <a:t>つりあいの条件</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a:xfrm>
            <a:off x="878305" y="1825625"/>
            <a:ext cx="10515600" cy="4351338"/>
          </a:xfrm>
        </p:spPr>
        <p:txBody>
          <a:bodyPr>
            <a:normAutofit/>
          </a:bodyPr>
          <a:lstStyle/>
          <a:p>
            <a:r>
              <a:rPr kumimoji="1" lang="en-US" altLang="ja-JP" sz="2000" dirty="0" smtClean="0">
                <a:latin typeface="Hiragino Sans W1" charset="-128"/>
                <a:ea typeface="Hiragino Sans W1" charset="-128"/>
                <a:cs typeface="Hiragino Sans W1" charset="-128"/>
              </a:rPr>
              <a:t>Global Balance</a:t>
            </a:r>
            <a:r>
              <a:rPr lang="en-US" altLang="ja-JP" sz="2000" dirty="0">
                <a:latin typeface="Hiragino Sans W1" charset="-128"/>
                <a:ea typeface="Hiragino Sans W1" charset="-128"/>
                <a:cs typeface="Hiragino Sans W1" charset="-128"/>
              </a:rPr>
              <a:t> </a:t>
            </a:r>
            <a:r>
              <a:rPr lang="en-US" altLang="ja-JP" sz="2000" dirty="0" smtClean="0">
                <a:latin typeface="Hiragino Sans W1" charset="-128"/>
                <a:ea typeface="Hiragino Sans W1" charset="-128"/>
                <a:cs typeface="Hiragino Sans W1" charset="-128"/>
              </a:rPr>
              <a:t>Condition</a:t>
            </a:r>
          </a:p>
          <a:p>
            <a:endParaRPr kumimoji="1" lang="en-US" altLang="ja-JP" sz="2000" dirty="0">
              <a:latin typeface="Hiragino Sans W1" charset="-128"/>
              <a:ea typeface="Hiragino Sans W1" charset="-128"/>
              <a:cs typeface="Hiragino Sans W1" charset="-128"/>
            </a:endParaRPr>
          </a:p>
          <a:p>
            <a:endParaRPr lang="en-US" altLang="ja-JP" sz="2000" dirty="0" smtClean="0">
              <a:latin typeface="Hiragino Sans W1" charset="-128"/>
              <a:ea typeface="Hiragino Sans W1" charset="-128"/>
              <a:cs typeface="Hiragino Sans W1" charset="-128"/>
            </a:endParaRPr>
          </a:p>
          <a:p>
            <a:endParaRPr kumimoji="1" lang="en-US" altLang="ja-JP" sz="2000" dirty="0">
              <a:latin typeface="Hiragino Sans W1" charset="-128"/>
              <a:ea typeface="Hiragino Sans W1" charset="-128"/>
              <a:cs typeface="Hiragino Sans W1" charset="-128"/>
            </a:endParaRPr>
          </a:p>
          <a:p>
            <a:pPr marL="457200" lvl="1" indent="0">
              <a:buNone/>
            </a:pPr>
            <a:r>
              <a:rPr lang="ja-JP" altLang="en-US" sz="2000" dirty="0" smtClean="0">
                <a:latin typeface="Hiragino Sans W1" charset="-128"/>
                <a:ea typeface="Hiragino Sans W1" charset="-128"/>
                <a:cs typeface="Hiragino Sans W1" charset="-128"/>
              </a:rPr>
              <a:t>分布</a:t>
            </a:r>
            <a:r>
              <a:rPr lang="en-US" altLang="ja-JP" sz="2000" dirty="0" smtClean="0">
                <a:latin typeface="Hiragino Sans W1" charset="-128"/>
                <a:ea typeface="Hiragino Sans W1" charset="-128"/>
                <a:cs typeface="Hiragino Sans W1" charset="-128"/>
              </a:rPr>
              <a:t>   </a:t>
            </a:r>
            <a:r>
              <a:rPr lang="ja-JP" altLang="en-US" sz="2000" dirty="0" smtClean="0">
                <a:latin typeface="Hiragino Sans W1" charset="-128"/>
                <a:ea typeface="Hiragino Sans W1" charset="-128"/>
                <a:cs typeface="Hiragino Sans W1" charset="-128"/>
              </a:rPr>
              <a:t>は遷移行列</a:t>
            </a:r>
            <a:r>
              <a:rPr lang="en-US" altLang="ja-JP" sz="2000" dirty="0" smtClean="0">
                <a:latin typeface="Hiragino Sans W1" charset="-128"/>
                <a:ea typeface="Hiragino Sans W1" charset="-128"/>
                <a:cs typeface="Hiragino Sans W1" charset="-128"/>
              </a:rPr>
              <a:t>   </a:t>
            </a:r>
            <a:r>
              <a:rPr lang="ja-JP" altLang="en-US" sz="2000" dirty="0" smtClean="0">
                <a:latin typeface="Hiragino Sans W1" charset="-128"/>
                <a:ea typeface="Hiragino Sans W1" charset="-128"/>
                <a:cs typeface="Hiragino Sans W1" charset="-128"/>
              </a:rPr>
              <a:t>の固有値</a:t>
            </a:r>
            <a:r>
              <a:rPr lang="en-US" altLang="ja-JP" sz="2000" dirty="0" smtClean="0">
                <a:latin typeface="Hiragino Sans W1" charset="-128"/>
                <a:ea typeface="Hiragino Sans W1" charset="-128"/>
                <a:cs typeface="Hiragino Sans W1" charset="-128"/>
              </a:rPr>
              <a:t>   </a:t>
            </a:r>
            <a:r>
              <a:rPr lang="ja-JP" altLang="en-US" sz="2000" dirty="0" smtClean="0">
                <a:latin typeface="Hiragino Sans W1" charset="-128"/>
                <a:ea typeface="Hiragino Sans W1" charset="-128"/>
                <a:cs typeface="Hiragino Sans W1" charset="-128"/>
              </a:rPr>
              <a:t>の左固有ベクトル</a:t>
            </a:r>
            <a:endParaRPr kumimoji="1" lang="ja-JP" altLang="en-US" sz="2000" dirty="0">
              <a:latin typeface="Hiragino Sans W1" charset="-128"/>
              <a:ea typeface="Hiragino Sans W1" charset="-128"/>
              <a:cs typeface="Hiragino Sans W1" charset="-128"/>
            </a:endParaRPr>
          </a:p>
        </p:txBody>
      </p:sp>
      <p:cxnSp>
        <p:nvCxnSpPr>
          <p:cNvPr id="4" name="直線コネクタ 3"/>
          <p:cNvCxnSpPr/>
          <p:nvPr/>
        </p:nvCxnSpPr>
        <p:spPr>
          <a:xfrm>
            <a:off x="770021" y="1642562"/>
            <a:ext cx="1073216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2"/>
          <a:stretch>
            <a:fillRect/>
          </a:stretch>
        </p:blipFill>
        <p:spPr>
          <a:xfrm>
            <a:off x="2112812" y="2409325"/>
            <a:ext cx="1536700" cy="558800"/>
          </a:xfrm>
          <a:prstGeom prst="rect">
            <a:avLst/>
          </a:prstGeom>
        </p:spPr>
      </p:pic>
      <p:grpSp>
        <p:nvGrpSpPr>
          <p:cNvPr id="52" name="図形グループ 51"/>
          <p:cNvGrpSpPr/>
          <p:nvPr/>
        </p:nvGrpSpPr>
        <p:grpSpPr>
          <a:xfrm>
            <a:off x="4332349" y="4142155"/>
            <a:ext cx="4022782" cy="2089200"/>
            <a:chOff x="7075549" y="1912094"/>
            <a:chExt cx="4022782" cy="2089200"/>
          </a:xfrm>
        </p:grpSpPr>
        <p:grpSp>
          <p:nvGrpSpPr>
            <p:cNvPr id="10" name="図形グループ 9"/>
            <p:cNvGrpSpPr/>
            <p:nvPr/>
          </p:nvGrpSpPr>
          <p:grpSpPr>
            <a:xfrm>
              <a:off x="7334450" y="2920000"/>
              <a:ext cx="510139" cy="506594"/>
              <a:chOff x="7334450" y="2920000"/>
              <a:chExt cx="510139" cy="506594"/>
            </a:xfrm>
          </p:grpSpPr>
          <p:sp>
            <p:nvSpPr>
              <p:cNvPr id="8" name="円/楕円 7"/>
              <p:cNvSpPr/>
              <p:nvPr/>
            </p:nvSpPr>
            <p:spPr>
              <a:xfrm>
                <a:off x="7334450" y="2920000"/>
                <a:ext cx="510139" cy="50659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a:stretch>
                <a:fillRect/>
              </a:stretch>
            </p:blipFill>
            <p:spPr>
              <a:xfrm>
                <a:off x="7465508" y="3063943"/>
                <a:ext cx="248022" cy="257208"/>
              </a:xfrm>
              <a:prstGeom prst="rect">
                <a:avLst/>
              </a:prstGeom>
            </p:spPr>
          </p:pic>
        </p:grpSp>
        <p:sp>
          <p:nvSpPr>
            <p:cNvPr id="11" name="テキスト ボックス 10"/>
            <p:cNvSpPr txBox="1"/>
            <p:nvPr/>
          </p:nvSpPr>
          <p:spPr>
            <a:xfrm>
              <a:off x="7075549" y="1912094"/>
              <a:ext cx="1126155" cy="369332"/>
            </a:xfrm>
            <a:prstGeom prst="rect">
              <a:avLst/>
            </a:prstGeom>
            <a:noFill/>
          </p:spPr>
          <p:txBody>
            <a:bodyPr wrap="square" rtlCol="0">
              <a:spAutoFit/>
            </a:bodyPr>
            <a:lstStyle/>
            <a:p>
              <a:r>
                <a:rPr kumimoji="1" lang="ja-JP" altLang="en-US" smtClean="0"/>
                <a:t>平衡状態</a:t>
              </a:r>
              <a:endParaRPr kumimoji="1" lang="ja-JP" altLang="en-US" dirty="0"/>
            </a:p>
          </p:txBody>
        </p:sp>
        <p:cxnSp>
          <p:nvCxnSpPr>
            <p:cNvPr id="13" name="直線矢印コネクタ 12"/>
            <p:cNvCxnSpPr>
              <a:endCxn id="8" idx="1"/>
            </p:cNvCxnSpPr>
            <p:nvPr/>
          </p:nvCxnSpPr>
          <p:spPr>
            <a:xfrm>
              <a:off x="7218947" y="2743206"/>
              <a:ext cx="190211" cy="2509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7416175" y="2473481"/>
              <a:ext cx="58958" cy="4765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7589518" y="2719973"/>
              <a:ext cx="1" cy="1945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7703905" y="2496322"/>
              <a:ext cx="147701" cy="4473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endCxn id="8" idx="7"/>
            </p:cNvCxnSpPr>
            <p:nvPr/>
          </p:nvCxnSpPr>
          <p:spPr>
            <a:xfrm flipH="1">
              <a:off x="7769881" y="2719973"/>
              <a:ext cx="161380" cy="2742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8" idx="3"/>
            </p:cNvCxnSpPr>
            <p:nvPr/>
          </p:nvCxnSpPr>
          <p:spPr>
            <a:xfrm flipH="1">
              <a:off x="7314052" y="3352405"/>
              <a:ext cx="95106" cy="2185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7690167" y="3400109"/>
              <a:ext cx="87588" cy="55143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8" idx="4"/>
            </p:cNvCxnSpPr>
            <p:nvPr/>
          </p:nvCxnSpPr>
          <p:spPr>
            <a:xfrm flipH="1">
              <a:off x="7582649" y="3426594"/>
              <a:ext cx="6871" cy="2000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a:off x="7409158" y="3384687"/>
              <a:ext cx="65975" cy="3206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下矢印 41"/>
            <p:cNvSpPr/>
            <p:nvPr/>
          </p:nvSpPr>
          <p:spPr>
            <a:xfrm>
              <a:off x="8720488" y="2473481"/>
              <a:ext cx="385011" cy="47652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下矢印 42"/>
            <p:cNvSpPr/>
            <p:nvPr/>
          </p:nvSpPr>
          <p:spPr>
            <a:xfrm>
              <a:off x="8708630" y="3400109"/>
              <a:ext cx="385011" cy="47652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4" name="図 43"/>
            <p:cNvPicPr>
              <a:picLocks noChangeAspect="1"/>
            </p:cNvPicPr>
            <p:nvPr/>
          </p:nvPicPr>
          <p:blipFill>
            <a:blip r:embed="rId4"/>
            <a:stretch>
              <a:fillRect/>
            </a:stretch>
          </p:blipFill>
          <p:spPr>
            <a:xfrm>
              <a:off x="9498131" y="2473481"/>
              <a:ext cx="952500" cy="558800"/>
            </a:xfrm>
            <a:prstGeom prst="rect">
              <a:avLst/>
            </a:prstGeom>
          </p:spPr>
        </p:pic>
        <p:pic>
          <p:nvPicPr>
            <p:cNvPr id="47" name="図 46"/>
            <p:cNvPicPr>
              <a:picLocks noChangeAspect="1"/>
            </p:cNvPicPr>
            <p:nvPr/>
          </p:nvPicPr>
          <p:blipFill>
            <a:blip r:embed="rId5"/>
            <a:stretch>
              <a:fillRect/>
            </a:stretch>
          </p:blipFill>
          <p:spPr>
            <a:xfrm rot="5400000">
              <a:off x="9934632" y="3070383"/>
              <a:ext cx="271468" cy="128469"/>
            </a:xfrm>
            <a:prstGeom prst="rect">
              <a:avLst/>
            </a:prstGeom>
          </p:spPr>
        </p:pic>
        <p:pic>
          <p:nvPicPr>
            <p:cNvPr id="48" name="図 47"/>
            <p:cNvPicPr>
              <a:picLocks noChangeAspect="1"/>
            </p:cNvPicPr>
            <p:nvPr/>
          </p:nvPicPr>
          <p:blipFill>
            <a:blip r:embed="rId6"/>
            <a:stretch>
              <a:fillRect/>
            </a:stretch>
          </p:blipFill>
          <p:spPr>
            <a:xfrm>
              <a:off x="9498131" y="3429794"/>
              <a:ext cx="1600200" cy="571500"/>
            </a:xfrm>
            <a:prstGeom prst="rect">
              <a:avLst/>
            </a:prstGeom>
          </p:spPr>
        </p:pic>
      </p:grpSp>
      <p:pic>
        <p:nvPicPr>
          <p:cNvPr id="49" name="図 48"/>
          <p:cNvPicPr>
            <a:picLocks noChangeAspect="1"/>
          </p:cNvPicPr>
          <p:nvPr/>
        </p:nvPicPr>
        <p:blipFill>
          <a:blip r:embed="rId7"/>
          <a:stretch>
            <a:fillRect/>
          </a:stretch>
        </p:blipFill>
        <p:spPr>
          <a:xfrm>
            <a:off x="1963620" y="3511371"/>
            <a:ext cx="152400" cy="127000"/>
          </a:xfrm>
          <a:prstGeom prst="rect">
            <a:avLst/>
          </a:prstGeom>
        </p:spPr>
      </p:pic>
      <p:pic>
        <p:nvPicPr>
          <p:cNvPr id="50" name="図 49"/>
          <p:cNvPicPr>
            <a:picLocks noChangeAspect="1"/>
          </p:cNvPicPr>
          <p:nvPr/>
        </p:nvPicPr>
        <p:blipFill>
          <a:blip r:embed="rId8"/>
          <a:stretch>
            <a:fillRect/>
          </a:stretch>
        </p:blipFill>
        <p:spPr>
          <a:xfrm>
            <a:off x="3481470" y="3456575"/>
            <a:ext cx="190500" cy="190500"/>
          </a:xfrm>
          <a:prstGeom prst="rect">
            <a:avLst/>
          </a:prstGeom>
        </p:spPr>
      </p:pic>
      <p:pic>
        <p:nvPicPr>
          <p:cNvPr id="51" name="図 50"/>
          <p:cNvPicPr>
            <a:picLocks noChangeAspect="1"/>
          </p:cNvPicPr>
          <p:nvPr/>
        </p:nvPicPr>
        <p:blipFill>
          <a:blip r:embed="rId9"/>
          <a:stretch>
            <a:fillRect/>
          </a:stretch>
        </p:blipFill>
        <p:spPr>
          <a:xfrm>
            <a:off x="4806527" y="3459370"/>
            <a:ext cx="88900" cy="190500"/>
          </a:xfrm>
          <a:prstGeom prst="rect">
            <a:avLst/>
          </a:prstGeom>
        </p:spPr>
      </p:pic>
      <p:pic>
        <p:nvPicPr>
          <p:cNvPr id="28" name="図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sp>
        <p:nvSpPr>
          <p:cNvPr id="5" name="スライド番号プレースホルダー 4"/>
          <p:cNvSpPr>
            <a:spLocks noGrp="1"/>
          </p:cNvSpPr>
          <p:nvPr>
            <p:ph type="sldNum" sz="quarter" idx="12"/>
          </p:nvPr>
        </p:nvSpPr>
        <p:spPr/>
        <p:txBody>
          <a:bodyPr/>
          <a:lstStyle/>
          <a:p>
            <a:fld id="{93146360-CA20-4A4A-8BC2-57789801B608}" type="slidenum">
              <a:rPr kumimoji="1" lang="ja-JP" altLang="en-US" smtClean="0"/>
              <a:t>7</a:t>
            </a:fld>
            <a:endParaRPr kumimoji="1" lang="ja-JP" altLang="en-US"/>
          </a:p>
        </p:txBody>
      </p:sp>
    </p:spTree>
    <p:extLst>
      <p:ext uri="{BB962C8B-B14F-4D97-AF65-F5344CB8AC3E}">
        <p14:creationId xmlns:p14="http://schemas.microsoft.com/office/powerpoint/2010/main" val="2065810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latin typeface="Hiragino Kaku Gothic Pro W3" charset="-128"/>
                <a:ea typeface="Hiragino Kaku Gothic Pro W3" charset="-128"/>
                <a:cs typeface="Hiragino Kaku Gothic Pro W3" charset="-128"/>
              </a:rPr>
              <a:t>詳細つりあい条件</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p:txBody>
          <a:bodyPr>
            <a:normAutofit/>
          </a:bodyPr>
          <a:lstStyle/>
          <a:p>
            <a:pPr>
              <a:lnSpc>
                <a:spcPct val="100000"/>
              </a:lnSpc>
            </a:pPr>
            <a:r>
              <a:rPr lang="en-US" altLang="ja-JP" sz="2000" dirty="0" smtClean="0">
                <a:latin typeface="Hiragino Sans W1" charset="-128"/>
                <a:ea typeface="Hiragino Sans W1" charset="-128"/>
                <a:cs typeface="Hiragino Sans W1" charset="-128"/>
              </a:rPr>
              <a:t>Global Balance</a:t>
            </a:r>
            <a:r>
              <a:rPr lang="ja-JP" altLang="en-US" sz="2000" dirty="0" smtClean="0">
                <a:latin typeface="Hiragino Sans W1" charset="-128"/>
                <a:ea typeface="Hiragino Sans W1" charset="-128"/>
                <a:cs typeface="Hiragino Sans W1" charset="-128"/>
              </a:rPr>
              <a:t>は扱いづらいので、より強い十分条件として詳細つりあいを課すことが多い</a:t>
            </a:r>
            <a:endParaRPr lang="en-US" altLang="ja-JP" sz="2000" dirty="0" smtClean="0">
              <a:latin typeface="Hiragino Sans W1" charset="-128"/>
              <a:ea typeface="Hiragino Sans W1" charset="-128"/>
              <a:cs typeface="Hiragino Sans W1" charset="-128"/>
            </a:endParaRPr>
          </a:p>
          <a:p>
            <a:pPr>
              <a:lnSpc>
                <a:spcPct val="100000"/>
              </a:lnSpc>
            </a:pPr>
            <a:r>
              <a:rPr lang="en-US" altLang="ja-JP" sz="2000" dirty="0" smtClean="0">
                <a:latin typeface="Hiragino Sans W1" charset="-128"/>
                <a:ea typeface="Hiragino Sans W1" charset="-128"/>
                <a:cs typeface="Hiragino Sans W1" charset="-128"/>
              </a:rPr>
              <a:t>Detailed Balance Condition</a:t>
            </a:r>
          </a:p>
        </p:txBody>
      </p:sp>
      <p:cxnSp>
        <p:nvCxnSpPr>
          <p:cNvPr id="4" name="直線コネクタ 3"/>
          <p:cNvCxnSpPr/>
          <p:nvPr/>
        </p:nvCxnSpPr>
        <p:spPr>
          <a:xfrm>
            <a:off x="770021" y="1642562"/>
            <a:ext cx="1073216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図 5"/>
          <p:cNvPicPr>
            <a:picLocks noChangeAspect="1"/>
          </p:cNvPicPr>
          <p:nvPr/>
        </p:nvPicPr>
        <p:blipFill>
          <a:blip r:embed="rId2"/>
          <a:stretch>
            <a:fillRect/>
          </a:stretch>
        </p:blipFill>
        <p:spPr>
          <a:xfrm>
            <a:off x="1973513" y="3180147"/>
            <a:ext cx="1892300" cy="266700"/>
          </a:xfrm>
          <a:prstGeom prst="rect">
            <a:avLst/>
          </a:prstGeom>
        </p:spPr>
      </p:pic>
      <p:sp>
        <p:nvSpPr>
          <p:cNvPr id="7" name="円/楕円 6"/>
          <p:cNvSpPr/>
          <p:nvPr/>
        </p:nvSpPr>
        <p:spPr>
          <a:xfrm>
            <a:off x="4052235" y="4322289"/>
            <a:ext cx="510139" cy="50659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6096000" y="4322289"/>
            <a:ext cx="510139" cy="50659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a:stretch>
            <a:fillRect/>
          </a:stretch>
        </p:blipFill>
        <p:spPr>
          <a:xfrm>
            <a:off x="4144710" y="4398745"/>
            <a:ext cx="325188" cy="319570"/>
          </a:xfrm>
          <a:prstGeom prst="rect">
            <a:avLst/>
          </a:prstGeom>
        </p:spPr>
      </p:pic>
      <p:pic>
        <p:nvPicPr>
          <p:cNvPr id="10" name="図 9"/>
          <p:cNvPicPr>
            <a:picLocks noChangeAspect="1"/>
          </p:cNvPicPr>
          <p:nvPr/>
        </p:nvPicPr>
        <p:blipFill>
          <a:blip r:embed="rId4"/>
          <a:stretch>
            <a:fillRect/>
          </a:stretch>
        </p:blipFill>
        <p:spPr>
          <a:xfrm>
            <a:off x="6181824" y="4398745"/>
            <a:ext cx="338489" cy="361055"/>
          </a:xfrm>
          <a:prstGeom prst="rect">
            <a:avLst/>
          </a:prstGeom>
        </p:spPr>
      </p:pic>
      <p:grpSp>
        <p:nvGrpSpPr>
          <p:cNvPr id="18" name="図形グループ 17"/>
          <p:cNvGrpSpPr/>
          <p:nvPr/>
        </p:nvGrpSpPr>
        <p:grpSpPr>
          <a:xfrm>
            <a:off x="4831882" y="4370414"/>
            <a:ext cx="1049155" cy="396026"/>
            <a:chOff x="4831882" y="4322289"/>
            <a:chExt cx="1049155" cy="396026"/>
          </a:xfrm>
        </p:grpSpPr>
        <p:cxnSp>
          <p:nvCxnSpPr>
            <p:cNvPr id="12" name="直線矢印コネクタ 11"/>
            <p:cNvCxnSpPr/>
            <p:nvPr/>
          </p:nvCxnSpPr>
          <p:spPr>
            <a:xfrm>
              <a:off x="4831882" y="4322289"/>
              <a:ext cx="10491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4831882" y="4718315"/>
              <a:ext cx="10491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3386890" y="5040242"/>
            <a:ext cx="3939138" cy="369332"/>
          </a:xfrm>
          <a:prstGeom prst="rect">
            <a:avLst/>
          </a:prstGeom>
          <a:noFill/>
        </p:spPr>
        <p:txBody>
          <a:bodyPr wrap="square" rtlCol="0">
            <a:spAutoFit/>
          </a:bodyPr>
          <a:lstStyle/>
          <a:p>
            <a:pPr algn="ctr"/>
            <a:r>
              <a:rPr lang="ja-JP" altLang="en-US" dirty="0" smtClean="0"/>
              <a:t>各状態間に正味の確率の流れはない</a:t>
            </a:r>
            <a:endParaRPr kumimoji="1" lang="ja-JP" altLang="en-US" dirty="0"/>
          </a:p>
        </p:txBody>
      </p:sp>
      <p:pic>
        <p:nvPicPr>
          <p:cNvPr id="14" name="図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sp>
        <p:nvSpPr>
          <p:cNvPr id="5" name="スライド番号プレースホルダー 4"/>
          <p:cNvSpPr>
            <a:spLocks noGrp="1"/>
          </p:cNvSpPr>
          <p:nvPr>
            <p:ph type="sldNum" sz="quarter" idx="12"/>
          </p:nvPr>
        </p:nvSpPr>
        <p:spPr/>
        <p:txBody>
          <a:bodyPr/>
          <a:lstStyle/>
          <a:p>
            <a:fld id="{93146360-CA20-4A4A-8BC2-57789801B608}" type="slidenum">
              <a:rPr kumimoji="1" lang="ja-JP" altLang="en-US" smtClean="0"/>
              <a:t>8</a:t>
            </a:fld>
            <a:endParaRPr kumimoji="1" lang="ja-JP" altLang="en-US"/>
          </a:p>
        </p:txBody>
      </p:sp>
    </p:spTree>
    <p:extLst>
      <p:ext uri="{BB962C8B-B14F-4D97-AF65-F5344CB8AC3E}">
        <p14:creationId xmlns:p14="http://schemas.microsoft.com/office/powerpoint/2010/main" val="471434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 W3" charset="-128"/>
                <a:ea typeface="Hiragino Kaku Gothic Pro W3" charset="-128"/>
                <a:cs typeface="Hiragino Kaku Gothic Pro W3" charset="-128"/>
              </a:rPr>
              <a:t>Metropolis</a:t>
            </a:r>
            <a:r>
              <a:rPr kumimoji="1" lang="ja-JP" altLang="en-US" dirty="0" smtClean="0">
                <a:latin typeface="Hiragino Kaku Gothic Pro W3" charset="-128"/>
                <a:ea typeface="Hiragino Kaku Gothic Pro W3" charset="-128"/>
                <a:cs typeface="Hiragino Kaku Gothic Pro W3" charset="-128"/>
              </a:rPr>
              <a:t>法</a:t>
            </a:r>
            <a:endParaRPr kumimoji="1" lang="ja-JP" altLang="en-US" dirty="0">
              <a:latin typeface="Hiragino Kaku Gothic Pro W3" charset="-128"/>
              <a:ea typeface="Hiragino Kaku Gothic Pro W3" charset="-128"/>
              <a:cs typeface="Hiragino Kaku Gothic Pro W3" charset="-128"/>
            </a:endParaRPr>
          </a:p>
        </p:txBody>
      </p:sp>
      <p:sp>
        <p:nvSpPr>
          <p:cNvPr id="3" name="コンテンツ プレースホルダー 2"/>
          <p:cNvSpPr>
            <a:spLocks noGrp="1"/>
          </p:cNvSpPr>
          <p:nvPr>
            <p:ph idx="1"/>
          </p:nvPr>
        </p:nvSpPr>
        <p:spPr>
          <a:xfrm>
            <a:off x="838200" y="1825625"/>
            <a:ext cx="10943122" cy="4351338"/>
          </a:xfrm>
        </p:spPr>
        <p:txBody>
          <a:bodyPr>
            <a:normAutofit/>
          </a:bodyPr>
          <a:lstStyle/>
          <a:p>
            <a:r>
              <a:rPr lang="ja-JP" altLang="en-US" sz="2000" dirty="0" smtClean="0">
                <a:latin typeface="Hiragino Sans W1" charset="-128"/>
                <a:ea typeface="Hiragino Sans W1" charset="-128"/>
                <a:cs typeface="Hiragino Sans W1" charset="-128"/>
              </a:rPr>
              <a:t>以下のような遷移行列</a:t>
            </a:r>
            <a:endParaRPr lang="en-US" altLang="ja-JP" sz="2000" dirty="0" smtClean="0">
              <a:latin typeface="Hiragino Sans W1" charset="-128"/>
              <a:ea typeface="Hiragino Sans W1" charset="-128"/>
              <a:cs typeface="Hiragino Sans W1" charset="-128"/>
            </a:endParaRPr>
          </a:p>
          <a:p>
            <a:endParaRPr kumimoji="1" lang="en-US" altLang="ja-JP" sz="2000" dirty="0">
              <a:latin typeface="Hiragino Sans W1" charset="-128"/>
              <a:ea typeface="Hiragino Sans W1" charset="-128"/>
              <a:cs typeface="Hiragino Sans W1" charset="-128"/>
            </a:endParaRPr>
          </a:p>
          <a:p>
            <a:endParaRPr kumimoji="1" lang="en-US" altLang="ja-JP" sz="2000" dirty="0">
              <a:latin typeface="Hiragino Sans W1" charset="-128"/>
              <a:ea typeface="Hiragino Sans W1" charset="-128"/>
              <a:cs typeface="Hiragino Sans W1" charset="-128"/>
            </a:endParaRPr>
          </a:p>
          <a:p>
            <a:pPr marL="0" indent="0">
              <a:lnSpc>
                <a:spcPct val="100000"/>
              </a:lnSpc>
              <a:buNone/>
            </a:pPr>
            <a:r>
              <a:rPr lang="en-US" altLang="ja-JP" sz="2000" dirty="0">
                <a:latin typeface="Hiragino Sans W1" charset="-128"/>
                <a:ea typeface="Hiragino Sans W1" charset="-128"/>
                <a:cs typeface="Hiragino Sans W1" charset="-128"/>
              </a:rPr>
              <a:t>	</a:t>
            </a:r>
            <a:r>
              <a:rPr lang="ja-JP" altLang="en-US" sz="2000" dirty="0" smtClean="0">
                <a:latin typeface="Hiragino Sans W1" charset="-128"/>
                <a:ea typeface="Hiragino Sans W1" charset="-128"/>
                <a:cs typeface="Hiragino Sans W1" charset="-128"/>
              </a:rPr>
              <a:t>確率の流れ</a:t>
            </a:r>
            <a:endParaRPr kumimoji="1" lang="en-US" altLang="ja-JP" sz="2000" dirty="0" smtClean="0">
              <a:latin typeface="Hiragino Sans W1" charset="-128"/>
              <a:ea typeface="Hiragino Sans W1" charset="-128"/>
              <a:cs typeface="Hiragino Sans W1" charset="-128"/>
            </a:endParaRPr>
          </a:p>
          <a:p>
            <a:pPr marL="0" indent="0">
              <a:lnSpc>
                <a:spcPct val="100000"/>
              </a:lnSpc>
              <a:buNone/>
            </a:pPr>
            <a:endParaRPr lang="en-US" altLang="ja-JP" sz="2000" dirty="0">
              <a:latin typeface="Hiragino Sans W1" charset="-128"/>
              <a:ea typeface="Hiragino Sans W1" charset="-128"/>
              <a:cs typeface="Hiragino Sans W1" charset="-128"/>
            </a:endParaRPr>
          </a:p>
          <a:p>
            <a:pPr marL="0" indent="0">
              <a:lnSpc>
                <a:spcPct val="100000"/>
              </a:lnSpc>
              <a:buNone/>
            </a:pPr>
            <a:r>
              <a:rPr kumimoji="1" lang="en-US" altLang="ja-JP" sz="2000" dirty="0" smtClean="0">
                <a:latin typeface="Hiragino Sans W1" charset="-128"/>
                <a:ea typeface="Hiragino Sans W1" charset="-128"/>
                <a:cs typeface="Hiragino Sans W1" charset="-128"/>
              </a:rPr>
              <a:t>	</a:t>
            </a:r>
            <a:r>
              <a:rPr kumimoji="1" lang="ja-JP" altLang="en-US" sz="2000" dirty="0" smtClean="0">
                <a:latin typeface="Hiragino Sans W1" charset="-128"/>
                <a:ea typeface="Hiragino Sans W1" charset="-128"/>
                <a:cs typeface="Hiragino Sans W1" charset="-128"/>
              </a:rPr>
              <a:t>は</a:t>
            </a:r>
            <a:r>
              <a:rPr kumimoji="1" lang="en-US" altLang="ja-JP" sz="2000" dirty="0" smtClean="0">
                <a:latin typeface="Hiragino Sans W1" charset="-128"/>
                <a:ea typeface="Hiragino Sans W1" charset="-128"/>
                <a:cs typeface="Hiragino Sans W1" charset="-128"/>
              </a:rPr>
              <a:t>        </a:t>
            </a:r>
            <a:r>
              <a:rPr kumimoji="1" lang="ja-JP" altLang="en-US" sz="2000" dirty="0" smtClean="0">
                <a:latin typeface="Hiragino Sans W1" charset="-128"/>
                <a:ea typeface="Hiragino Sans W1" charset="-128"/>
                <a:cs typeface="Hiragino Sans W1" charset="-128"/>
              </a:rPr>
              <a:t>の入れ替えに対して対称なので詳細つりあいを満たす</a:t>
            </a:r>
            <a:endParaRPr kumimoji="1" lang="en-US" altLang="ja-JP" sz="2000" dirty="0" smtClean="0">
              <a:latin typeface="Hiragino Sans W1" charset="-128"/>
              <a:ea typeface="Hiragino Sans W1" charset="-128"/>
              <a:cs typeface="Hiragino Sans W1" charset="-128"/>
            </a:endParaRPr>
          </a:p>
          <a:p>
            <a:pPr marL="0" indent="0">
              <a:lnSpc>
                <a:spcPct val="100000"/>
              </a:lnSpc>
              <a:buNone/>
            </a:pPr>
            <a:endParaRPr kumimoji="1" lang="en-US" altLang="ja-JP" sz="2000" dirty="0" smtClean="0">
              <a:latin typeface="Hiragino Sans W1" charset="-128"/>
              <a:ea typeface="Hiragino Sans W1" charset="-128"/>
              <a:cs typeface="Hiragino Sans W1" charset="-128"/>
            </a:endParaRPr>
          </a:p>
          <a:p>
            <a:pPr>
              <a:lnSpc>
                <a:spcPct val="100000"/>
              </a:lnSpc>
            </a:pPr>
            <a:r>
              <a:rPr lang="ja-JP" altLang="en-US" sz="2000" dirty="0" smtClean="0"/>
              <a:t>実装では</a:t>
            </a:r>
            <a:r>
              <a:rPr lang="ja-JP" altLang="en-US" sz="2000" dirty="0"/>
              <a:t>遷移先の状態</a:t>
            </a:r>
            <a:r>
              <a:rPr lang="en-US" altLang="ja-JP" sz="2000" dirty="0"/>
              <a:t>     </a:t>
            </a:r>
            <a:r>
              <a:rPr lang="ja-JP" altLang="en-US" sz="2000" dirty="0"/>
              <a:t>はエルゴード性を満た</a:t>
            </a:r>
            <a:r>
              <a:rPr lang="ja-JP" altLang="en-US" sz="2000" dirty="0" smtClean="0"/>
              <a:t>し、かつ対称な提案分布</a:t>
            </a:r>
            <a:r>
              <a:rPr lang="en-US" altLang="ja-JP" sz="2000" dirty="0" smtClean="0"/>
              <a:t>              </a:t>
            </a:r>
            <a:r>
              <a:rPr lang="ja-JP" altLang="en-US" sz="2000" dirty="0" smtClean="0"/>
              <a:t>からサンプルし、上の遷移行列で棄却</a:t>
            </a:r>
            <a:r>
              <a:rPr lang="en-US" altLang="ja-JP" sz="2000" dirty="0" smtClean="0"/>
              <a:t>or</a:t>
            </a:r>
            <a:r>
              <a:rPr lang="ja-JP" altLang="en-US" sz="2000" dirty="0" smtClean="0"/>
              <a:t>採択を決める（</a:t>
            </a:r>
            <a:r>
              <a:rPr lang="en-US" altLang="ja-JP" sz="2000" dirty="0" smtClean="0"/>
              <a:t>   </a:t>
            </a:r>
            <a:r>
              <a:rPr lang="ja-JP" altLang="en-US" sz="2000" dirty="0" smtClean="0"/>
              <a:t>をうまく選んでくるのは結構むずかしい</a:t>
            </a:r>
            <a:r>
              <a:rPr lang="en-US" altLang="ja-JP" sz="2000" dirty="0" smtClean="0"/>
              <a:t>)</a:t>
            </a:r>
          </a:p>
          <a:p>
            <a:endParaRPr kumimoji="1" lang="ja-JP" altLang="en-US" sz="2000" dirty="0">
              <a:latin typeface="Hiragino Sans W1" charset="-128"/>
              <a:ea typeface="Hiragino Sans W1" charset="-128"/>
              <a:cs typeface="Hiragino Sans W1" charset="-128"/>
            </a:endParaRPr>
          </a:p>
        </p:txBody>
      </p:sp>
      <p:pic>
        <p:nvPicPr>
          <p:cNvPr id="4" name="図 3"/>
          <p:cNvPicPr>
            <a:picLocks noChangeAspect="1"/>
          </p:cNvPicPr>
          <p:nvPr/>
        </p:nvPicPr>
        <p:blipFill>
          <a:blip r:embed="rId2"/>
          <a:stretch>
            <a:fillRect/>
          </a:stretch>
        </p:blipFill>
        <p:spPr>
          <a:xfrm>
            <a:off x="1689100" y="2341479"/>
            <a:ext cx="4406900" cy="635000"/>
          </a:xfrm>
          <a:prstGeom prst="rect">
            <a:avLst/>
          </a:prstGeom>
        </p:spPr>
      </p:pic>
      <p:pic>
        <p:nvPicPr>
          <p:cNvPr id="5" name="図 4"/>
          <p:cNvPicPr>
            <a:picLocks noChangeAspect="1"/>
          </p:cNvPicPr>
          <p:nvPr/>
        </p:nvPicPr>
        <p:blipFill>
          <a:blip r:embed="rId3"/>
          <a:stretch>
            <a:fillRect/>
          </a:stretch>
        </p:blipFill>
        <p:spPr>
          <a:xfrm>
            <a:off x="2333123" y="3534880"/>
            <a:ext cx="2108200" cy="279400"/>
          </a:xfrm>
          <a:prstGeom prst="rect">
            <a:avLst/>
          </a:prstGeom>
        </p:spPr>
      </p:pic>
      <p:pic>
        <p:nvPicPr>
          <p:cNvPr id="6" name="図 5"/>
          <p:cNvPicPr>
            <a:picLocks noChangeAspect="1"/>
          </p:cNvPicPr>
          <p:nvPr/>
        </p:nvPicPr>
        <p:blipFill>
          <a:blip r:embed="rId4"/>
          <a:stretch>
            <a:fillRect/>
          </a:stretch>
        </p:blipFill>
        <p:spPr>
          <a:xfrm>
            <a:off x="2203449" y="3968930"/>
            <a:ext cx="469900" cy="279400"/>
          </a:xfrm>
          <a:prstGeom prst="rect">
            <a:avLst/>
          </a:prstGeom>
        </p:spPr>
      </p:pic>
      <p:pic>
        <p:nvPicPr>
          <p:cNvPr id="8" name="図 7"/>
          <p:cNvPicPr>
            <a:picLocks noChangeAspect="1"/>
          </p:cNvPicPr>
          <p:nvPr/>
        </p:nvPicPr>
        <p:blipFill>
          <a:blip r:embed="rId5"/>
          <a:stretch>
            <a:fillRect/>
          </a:stretch>
        </p:blipFill>
        <p:spPr>
          <a:xfrm>
            <a:off x="3797300" y="4902484"/>
            <a:ext cx="190500" cy="203200"/>
          </a:xfrm>
          <a:prstGeom prst="rect">
            <a:avLst/>
          </a:prstGeom>
        </p:spPr>
      </p:pic>
      <p:pic>
        <p:nvPicPr>
          <p:cNvPr id="10" name="図 9"/>
          <p:cNvPicPr>
            <a:picLocks noChangeAspect="1"/>
          </p:cNvPicPr>
          <p:nvPr/>
        </p:nvPicPr>
        <p:blipFill>
          <a:blip r:embed="rId6"/>
          <a:stretch>
            <a:fillRect/>
          </a:stretch>
        </p:blipFill>
        <p:spPr>
          <a:xfrm>
            <a:off x="2333123" y="5612369"/>
            <a:ext cx="1943100" cy="279400"/>
          </a:xfrm>
          <a:prstGeom prst="rect">
            <a:avLst/>
          </a:prstGeom>
        </p:spPr>
      </p:pic>
      <p:cxnSp>
        <p:nvCxnSpPr>
          <p:cNvPr id="12" name="直線コネクタ 11"/>
          <p:cNvCxnSpPr/>
          <p:nvPr/>
        </p:nvCxnSpPr>
        <p:spPr>
          <a:xfrm>
            <a:off x="770021" y="1642562"/>
            <a:ext cx="1073216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7"/>
          <a:stretch>
            <a:fillRect/>
          </a:stretch>
        </p:blipFill>
        <p:spPr>
          <a:xfrm>
            <a:off x="6262236" y="5185788"/>
            <a:ext cx="114300" cy="177800"/>
          </a:xfrm>
          <a:prstGeom prst="rect">
            <a:avLst/>
          </a:prstGeom>
        </p:spPr>
      </p:pic>
      <p:pic>
        <p:nvPicPr>
          <p:cNvPr id="14" name="図 13"/>
          <p:cNvPicPr>
            <a:picLocks noChangeAspect="1"/>
          </p:cNvPicPr>
          <p:nvPr/>
        </p:nvPicPr>
        <p:blipFill>
          <a:blip r:embed="rId8"/>
          <a:stretch>
            <a:fillRect/>
          </a:stretch>
        </p:blipFill>
        <p:spPr>
          <a:xfrm>
            <a:off x="9526204" y="4826284"/>
            <a:ext cx="685800" cy="279400"/>
          </a:xfrm>
          <a:prstGeom prst="rect">
            <a:avLst/>
          </a:prstGeom>
        </p:spPr>
      </p:pic>
      <p:pic>
        <p:nvPicPr>
          <p:cNvPr id="15" name="図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70415" y="199675"/>
            <a:ext cx="3203742" cy="557479"/>
          </a:xfrm>
          <a:prstGeom prst="rect">
            <a:avLst/>
          </a:prstGeom>
        </p:spPr>
      </p:pic>
      <p:sp>
        <p:nvSpPr>
          <p:cNvPr id="7" name="スライド番号プレースホルダー 6"/>
          <p:cNvSpPr>
            <a:spLocks noGrp="1"/>
          </p:cNvSpPr>
          <p:nvPr>
            <p:ph type="sldNum" sz="quarter" idx="12"/>
          </p:nvPr>
        </p:nvSpPr>
        <p:spPr/>
        <p:txBody>
          <a:bodyPr/>
          <a:lstStyle/>
          <a:p>
            <a:fld id="{93146360-CA20-4A4A-8BC2-57789801B608}" type="slidenum">
              <a:rPr kumimoji="1" lang="ja-JP" altLang="en-US" smtClean="0"/>
              <a:t>9</a:t>
            </a:fld>
            <a:endParaRPr kumimoji="1" lang="ja-JP" altLang="en-US"/>
          </a:p>
        </p:txBody>
      </p:sp>
    </p:spTree>
    <p:extLst>
      <p:ext uri="{BB962C8B-B14F-4D97-AF65-F5344CB8AC3E}">
        <p14:creationId xmlns:p14="http://schemas.microsoft.com/office/powerpoint/2010/main" val="66707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443</Words>
  <Application>Microsoft Macintosh PowerPoint</Application>
  <PresentationFormat>ワイド画面</PresentationFormat>
  <Paragraphs>123</Paragraphs>
  <Slides>15</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American Typewriter</vt:lpstr>
      <vt:lpstr>Arial</vt:lpstr>
      <vt:lpstr>Hiragino Kaku Gothic Pro W3</vt:lpstr>
      <vt:lpstr>Hiragino Sans W1</vt:lpstr>
      <vt:lpstr>Hiragino Sans W3</vt:lpstr>
      <vt:lpstr>Yu Gothic</vt:lpstr>
      <vt:lpstr>Yu Gothic Light</vt:lpstr>
      <vt:lpstr>ホワイト</vt:lpstr>
      <vt:lpstr>マルコフ連鎖モンテカルロの数理</vt:lpstr>
      <vt:lpstr>定義</vt:lpstr>
      <vt:lpstr>統計力学で要請される条件</vt:lpstr>
      <vt:lpstr>エルゴード性</vt:lpstr>
      <vt:lpstr>例:1次元ランダムウォーク</vt:lpstr>
      <vt:lpstr>例:1次元ランダムウォーク(?)</vt:lpstr>
      <vt:lpstr>つりあいの条件</vt:lpstr>
      <vt:lpstr>詳細つりあい条件</vt:lpstr>
      <vt:lpstr>Metropolis法</vt:lpstr>
      <vt:lpstr>Heat Bath法(Gibbs Sampling)</vt:lpstr>
      <vt:lpstr>Metropolis-Hastings法</vt:lpstr>
      <vt:lpstr>Metropolis法</vt:lpstr>
      <vt:lpstr>ここまでの問題点</vt:lpstr>
      <vt:lpstr>Event-Chainモンテカルロ法</vt:lpstr>
      <vt:lpstr>今後</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マルコフ連鎖モンテカルロの数理</dc:title>
  <dc:creator>鈴木　基己</dc:creator>
  <cp:lastModifiedBy>鈴木　基己</cp:lastModifiedBy>
  <cp:revision>41</cp:revision>
  <cp:lastPrinted>2017-07-24T22:28:14Z</cp:lastPrinted>
  <dcterms:created xsi:type="dcterms:W3CDTF">2017-07-24T00:46:34Z</dcterms:created>
  <dcterms:modified xsi:type="dcterms:W3CDTF">2017-07-25T14:16:19Z</dcterms:modified>
</cp:coreProperties>
</file>