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ja-JP"/>
    </a:defPPr>
    <a:lvl1pPr marL="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22E"/>
    <a:srgbClr val="F0A958"/>
    <a:srgbClr val="EFB879"/>
    <a:srgbClr val="EFB678"/>
    <a:srgbClr val="FFB534"/>
    <a:srgbClr val="FDC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5"/>
    <p:restoredTop sz="94637"/>
  </p:normalViewPr>
  <p:slideViewPr>
    <p:cSldViewPr snapToGrid="0" snapToObjects="1">
      <p:cViewPr>
        <p:scale>
          <a:sx n="100" d="100"/>
          <a:sy n="100" d="100"/>
        </p:scale>
        <p:origin x="-7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42CFA-2111-A247-A319-4B06BFD4B388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F739-6C8B-C645-9F82-242366ED2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9F739-6C8B-C645-9F82-242366ED25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34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3649448" y="14896708"/>
            <a:ext cx="22976317" cy="10272903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11588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2718" y="27166122"/>
            <a:ext cx="16889784" cy="773871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629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 algn="ctr">
              <a:buNone/>
              <a:defRPr sz="6291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87435" y="5849848"/>
            <a:ext cx="3489616" cy="3110406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17518" y="5849848"/>
            <a:ext cx="15614958" cy="3110406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663301" y="14896708"/>
            <a:ext cx="22978887" cy="10272903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11588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2718" y="27165629"/>
            <a:ext cx="16889784" cy="7895927"/>
          </a:xfrm>
        </p:spPr>
        <p:txBody>
          <a:bodyPr anchor="t" anchorCtr="1">
            <a:normAutofit/>
          </a:bodyPr>
          <a:lstStyle>
            <a:lvl1pPr marL="0" indent="0">
              <a:buNone/>
              <a:defRPr sz="6291">
                <a:solidFill>
                  <a:schemeClr val="tx1"/>
                </a:solidFill>
              </a:defRPr>
            </a:lvl1pPr>
            <a:lvl2pPr marL="1513743" indent="0">
              <a:buNone/>
              <a:defRPr sz="6291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9446" y="16465181"/>
            <a:ext cx="10886439" cy="193608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326" y="16465181"/>
            <a:ext cx="10894693" cy="193608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9445" y="14439152"/>
            <a:ext cx="10886442" cy="439451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6291" b="0" cap="all" spc="331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1513743" indent="0">
              <a:buNone/>
              <a:defRPr sz="6291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9445" y="19618392"/>
            <a:ext cx="10886442" cy="162076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326" y="19618392"/>
            <a:ext cx="10894693" cy="1620760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739326" y="14439152"/>
            <a:ext cx="10894693" cy="439451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6291" b="0" cap="all" spc="331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1513743" indent="0">
              <a:buNone/>
              <a:defRPr sz="6291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5137607" cy="42803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121328" y="14004716"/>
            <a:ext cx="10894951" cy="71245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6953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7055" y="5022308"/>
            <a:ext cx="11958709" cy="32759147"/>
          </a:xfrm>
        </p:spPr>
        <p:txBody>
          <a:bodyPr>
            <a:normAutofit/>
          </a:bodyPr>
          <a:lstStyle>
            <a:lvl1pPr>
              <a:defRPr sz="6291">
                <a:solidFill>
                  <a:schemeClr val="tx1"/>
                </a:solidFill>
              </a:defRPr>
            </a:lvl1pPr>
            <a:lvl2pPr>
              <a:defRPr sz="5297">
                <a:solidFill>
                  <a:schemeClr val="tx1"/>
                </a:solidFill>
              </a:defRPr>
            </a:lvl2pPr>
            <a:lvl3pPr>
              <a:defRPr sz="5297">
                <a:solidFill>
                  <a:schemeClr val="tx1"/>
                </a:solidFill>
              </a:defRPr>
            </a:lvl3pPr>
            <a:lvl4pPr>
              <a:defRPr sz="5297">
                <a:solidFill>
                  <a:schemeClr val="tx1"/>
                </a:solidFill>
              </a:defRPr>
            </a:lvl4pPr>
            <a:lvl5pPr>
              <a:defRPr sz="5297">
                <a:solidFill>
                  <a:schemeClr val="tx1"/>
                </a:solidFill>
              </a:defRPr>
            </a:lvl5pPr>
            <a:lvl6pPr>
              <a:defRPr sz="5297"/>
            </a:lvl6pPr>
            <a:lvl7pPr>
              <a:defRPr sz="5297"/>
            </a:lvl7pPr>
            <a:lvl8pPr>
              <a:defRPr sz="5297"/>
            </a:lvl8pPr>
            <a:lvl9pPr>
              <a:defRPr sz="52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223" y="22156583"/>
            <a:ext cx="9423160" cy="1369393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4966">
                <a:solidFill>
                  <a:srgbClr val="FFFFFF"/>
                </a:solidFill>
              </a:defRPr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121328" y="38922888"/>
            <a:ext cx="12602746" cy="1997509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" y="0"/>
            <a:ext cx="15137603" cy="42803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119265" y="14004707"/>
            <a:ext cx="10899077" cy="7133961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6953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37608" y="-263214"/>
            <a:ext cx="15152747" cy="42803763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10595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223" y="22156593"/>
            <a:ext cx="9423160" cy="13693940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4966">
                <a:solidFill>
                  <a:srgbClr val="FFFFFF"/>
                </a:solidFill>
              </a:defRPr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9265" y="38922888"/>
            <a:ext cx="12594489" cy="1997509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317516" y="6021063"/>
            <a:ext cx="19659536" cy="741931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516" y="16465190"/>
            <a:ext cx="19659536" cy="1936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5907" y="38939166"/>
            <a:ext cx="6838112" cy="2022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74F55E-4BE2-8640-B65F-BC0857CF4804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9444" y="38922888"/>
            <a:ext cx="15086830" cy="1997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82496" y="38808745"/>
            <a:ext cx="1211009" cy="2282867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3642" spc="0" baseline="0">
                <a:solidFill>
                  <a:srgbClr val="FFFFFF"/>
                </a:solidFill>
              </a:defRPr>
            </a:lvl1pPr>
          </a:lstStyle>
          <a:p>
            <a:fld id="{9DC4EF78-AD4C-0345-9635-BA029F577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9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ctr" defTabSz="3027487" rtl="0" eaLnBrk="1" latinLnBrk="0" hangingPunct="1">
        <a:lnSpc>
          <a:spcPct val="90000"/>
        </a:lnSpc>
        <a:spcBef>
          <a:spcPct val="0"/>
        </a:spcBef>
        <a:buNone/>
        <a:defRPr kumimoji="1" sz="8608" kern="1200" cap="all" spc="662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100000"/>
        </a:lnSpc>
        <a:spcBef>
          <a:spcPts val="3311"/>
        </a:spcBef>
        <a:buClr>
          <a:schemeClr val="accent2"/>
        </a:buClr>
        <a:buFont typeface="Arial" panose="020B0604020202020204" pitchFamily="34" charset="0"/>
        <a:buChar char="•"/>
        <a:defRPr kumimoji="1" sz="59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513743" indent="-756872" algn="l" defTabSz="3027487" rtl="0" eaLnBrk="1" latinLnBrk="0" hangingPunct="1">
        <a:lnSpc>
          <a:spcPct val="100000"/>
        </a:lnSpc>
        <a:spcBef>
          <a:spcPts val="3311"/>
        </a:spcBef>
        <a:buClr>
          <a:schemeClr val="accent2"/>
        </a:buClr>
        <a:buFont typeface="Arial" panose="020B0604020202020204" pitchFamily="34" charset="0"/>
        <a:buChar char="•"/>
        <a:defRPr kumimoji="1" sz="529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270615" indent="-756872" algn="l" defTabSz="3027487" rtl="0" eaLnBrk="1" latinLnBrk="0" hangingPunct="1">
        <a:lnSpc>
          <a:spcPct val="100000"/>
        </a:lnSpc>
        <a:spcBef>
          <a:spcPts val="3311"/>
        </a:spcBef>
        <a:buClr>
          <a:schemeClr val="accent2"/>
        </a:buClr>
        <a:buFont typeface="Arial" panose="020B0604020202020204" pitchFamily="34" charset="0"/>
        <a:buChar char="•"/>
        <a:defRPr kumimoji="1" sz="529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027487" indent="-756872" algn="l" defTabSz="3027487" rtl="0" eaLnBrk="1" latinLnBrk="0" hangingPunct="1">
        <a:lnSpc>
          <a:spcPct val="100000"/>
        </a:lnSpc>
        <a:spcBef>
          <a:spcPts val="3311"/>
        </a:spcBef>
        <a:buClr>
          <a:schemeClr val="accent2"/>
        </a:buClr>
        <a:buFont typeface="Arial" panose="020B0604020202020204" pitchFamily="34" charset="0"/>
        <a:buChar char="•"/>
        <a:defRPr kumimoji="1" sz="529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3784359" indent="-756872" algn="l" defTabSz="3027487" rtl="0" eaLnBrk="1" latinLnBrk="0" hangingPunct="1">
        <a:lnSpc>
          <a:spcPct val="100000"/>
        </a:lnSpc>
        <a:spcBef>
          <a:spcPts val="3311"/>
        </a:spcBef>
        <a:buClr>
          <a:schemeClr val="accent2"/>
        </a:buClr>
        <a:buFont typeface="Arial" panose="020B0604020202020204" pitchFamily="34" charset="0"/>
        <a:buChar char="•"/>
        <a:defRPr kumimoji="1" sz="529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4352013" indent="-756872" algn="l" defTabSz="3027487" rtl="0" eaLnBrk="1" latinLnBrk="0" hangingPunct="1">
        <a:lnSpc>
          <a:spcPct val="100000"/>
        </a:lnSpc>
        <a:spcBef>
          <a:spcPts val="3311"/>
        </a:spcBef>
        <a:buClr>
          <a:schemeClr val="accent2"/>
        </a:buClr>
        <a:buFont typeface="Arial" panose="020B0604020202020204" pitchFamily="34" charset="0"/>
        <a:buChar char="•"/>
        <a:defRPr kumimoji="1" sz="5297" kern="1200">
          <a:solidFill>
            <a:schemeClr val="tx1"/>
          </a:solidFill>
          <a:latin typeface="+mn-lt"/>
          <a:ea typeface="+mn-ea"/>
          <a:cs typeface="+mn-cs"/>
        </a:defRPr>
      </a:lvl6pPr>
      <a:lvl7pPr marL="4919666" indent="-756872" algn="l" defTabSz="3027487" rtl="0" eaLnBrk="1" latinLnBrk="0" hangingPunct="1">
        <a:lnSpc>
          <a:spcPct val="100000"/>
        </a:lnSpc>
        <a:spcBef>
          <a:spcPts val="3311"/>
        </a:spcBef>
        <a:buClr>
          <a:schemeClr val="accent2"/>
        </a:buClr>
        <a:buFont typeface="Arial" panose="020B0604020202020204" pitchFamily="34" charset="0"/>
        <a:buChar char="•"/>
        <a:defRPr kumimoji="1" sz="5297" kern="1200">
          <a:solidFill>
            <a:schemeClr val="tx1"/>
          </a:solidFill>
          <a:latin typeface="+mn-lt"/>
          <a:ea typeface="+mn-ea"/>
          <a:cs typeface="+mn-cs"/>
        </a:defRPr>
      </a:lvl7pPr>
      <a:lvl8pPr marL="5487320" indent="-756872" algn="l" defTabSz="3027487" rtl="0" eaLnBrk="1" latinLnBrk="0" hangingPunct="1">
        <a:lnSpc>
          <a:spcPct val="100000"/>
        </a:lnSpc>
        <a:spcBef>
          <a:spcPts val="3311"/>
        </a:spcBef>
        <a:buClr>
          <a:schemeClr val="accent2"/>
        </a:buClr>
        <a:buFont typeface="Arial" panose="020B0604020202020204" pitchFamily="34" charset="0"/>
        <a:buChar char="•"/>
        <a:defRPr kumimoji="1" sz="529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6054974" indent="-756872" algn="l" defTabSz="3027487" rtl="0" eaLnBrk="1" latinLnBrk="0" hangingPunct="1">
        <a:lnSpc>
          <a:spcPct val="100000"/>
        </a:lnSpc>
        <a:spcBef>
          <a:spcPts val="3311"/>
        </a:spcBef>
        <a:buClr>
          <a:schemeClr val="accent2"/>
        </a:buClr>
        <a:buFont typeface="Arial" panose="020B0604020202020204" pitchFamily="34" charset="0"/>
        <a:buChar char="•"/>
        <a:defRPr kumimoji="1" sz="529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2.emf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37" Type="http://schemas.openxmlformats.org/officeDocument/2006/relationships/image" Target="../media/image33.emf"/><Relationship Id="rId38" Type="http://schemas.openxmlformats.org/officeDocument/2006/relationships/image" Target="../media/image34.emf"/><Relationship Id="rId39" Type="http://schemas.openxmlformats.org/officeDocument/2006/relationships/image" Target="../media/image37.png"/><Relationship Id="rId40" Type="http://schemas.openxmlformats.org/officeDocument/2006/relationships/image" Target="../media/image36.png"/><Relationship Id="rId41" Type="http://schemas.openxmlformats.org/officeDocument/2006/relationships/image" Target="../media/image35.emf"/><Relationship Id="rId42" Type="http://schemas.openxmlformats.org/officeDocument/2006/relationships/image" Target="../media/image38.png"/><Relationship Id="rId43" Type="http://schemas.openxmlformats.org/officeDocument/2006/relationships/image" Target="../media/image39.png"/><Relationship Id="rId44" Type="http://schemas.openxmlformats.org/officeDocument/2006/relationships/image" Target="../media/image40.png"/><Relationship Id="rId45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7000" y="132513"/>
            <a:ext cx="30035500" cy="2577099"/>
          </a:xfrm>
          <a:solidFill>
            <a:schemeClr val="bg2"/>
          </a:solidFill>
          <a:ln w="254000" cap="rnd" cmpd="tri">
            <a:solidFill>
              <a:schemeClr val="tx1"/>
            </a:solidFill>
            <a:round/>
          </a:ln>
        </p:spPr>
        <p:txBody>
          <a:bodyPr>
            <a:normAutofit/>
          </a:bodyPr>
          <a:lstStyle/>
          <a:p>
            <a:r>
              <a:rPr kumimoji="1" lang="ja-JP" altLang="en-US" sz="8000" b="1" spc="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連続空間経路積分モンテカルロ法を用いた数奇量子相の探索</a:t>
            </a:r>
            <a:endParaRPr kumimoji="1" lang="ja-JP" altLang="en-US" sz="8000" b="1" spc="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grpSp>
        <p:nvGrpSpPr>
          <p:cNvPr id="104" name="図形グループ 103"/>
          <p:cNvGrpSpPr/>
          <p:nvPr/>
        </p:nvGrpSpPr>
        <p:grpSpPr>
          <a:xfrm>
            <a:off x="15170814" y="5001839"/>
            <a:ext cx="14891960" cy="14645070"/>
            <a:chOff x="156789" y="27531504"/>
            <a:chExt cx="14891960" cy="14271678"/>
          </a:xfrm>
        </p:grpSpPr>
        <p:sp>
          <p:nvSpPr>
            <p:cNvPr id="21" name="角丸四角形 20"/>
            <p:cNvSpPr/>
            <p:nvPr/>
          </p:nvSpPr>
          <p:spPr>
            <a:xfrm>
              <a:off x="397741" y="27531504"/>
              <a:ext cx="14401801" cy="14271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298833" y="27830190"/>
              <a:ext cx="124629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0" b="1" dirty="0" smtClean="0">
                  <a:latin typeface="Hiragino Kaku Gothic ProN W6" charset="-128"/>
                  <a:ea typeface="Hiragino Kaku Gothic ProN W6" charset="-128"/>
                  <a:cs typeface="Hiragino Kaku Gothic ProN W6" charset="-128"/>
                </a:rPr>
                <a:t>マルコフ連鎖モンテカルロ</a:t>
              </a:r>
              <a:r>
                <a:rPr kumimoji="1" lang="en-US" altLang="ja-JP" sz="6000" dirty="0" smtClean="0"/>
                <a:t>(MCMC)</a:t>
              </a:r>
              <a:r>
                <a:rPr kumimoji="1" lang="ja-JP" altLang="en-US" sz="6000" dirty="0" smtClean="0"/>
                <a:t>釣り合いの条件</a:t>
              </a:r>
              <a:r>
                <a:rPr kumimoji="1" lang="en-US" altLang="ja-JP" sz="6000" dirty="0" smtClean="0"/>
                <a:t>,</a:t>
              </a:r>
              <a:r>
                <a:rPr lang="en-US" altLang="ja-JP" sz="6000" dirty="0" smtClean="0"/>
                <a:t> </a:t>
              </a:r>
              <a:r>
                <a:rPr lang="ja-JP" altLang="en-US" sz="6000" dirty="0" smtClean="0"/>
                <a:t>エルゴード性</a:t>
              </a:r>
              <a:endParaRPr kumimoji="1" lang="en-US" altLang="ja-JP" sz="6000" dirty="0" smtClean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4298677" y="30677836"/>
              <a:ext cx="1487604" cy="13691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4425202" y="30734649"/>
                  <a:ext cx="1326737" cy="1154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202" y="30734649"/>
                  <a:ext cx="1326737" cy="11549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角丸四角形 26"/>
            <p:cNvSpPr/>
            <p:nvPr/>
          </p:nvSpPr>
          <p:spPr>
            <a:xfrm>
              <a:off x="9512177" y="30550246"/>
              <a:ext cx="1487604" cy="13691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9665572" y="30629461"/>
                  <a:ext cx="1326737" cy="1154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572" y="30629461"/>
                  <a:ext cx="1326737" cy="11549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角丸四角形 29"/>
            <p:cNvSpPr/>
            <p:nvPr/>
          </p:nvSpPr>
          <p:spPr>
            <a:xfrm>
              <a:off x="4298677" y="33034374"/>
              <a:ext cx="1487604" cy="13691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4425202" y="33091187"/>
                  <a:ext cx="1326737" cy="1154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202" y="33091187"/>
                  <a:ext cx="1326737" cy="11549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角丸四角形 32"/>
            <p:cNvSpPr/>
            <p:nvPr/>
          </p:nvSpPr>
          <p:spPr>
            <a:xfrm>
              <a:off x="9490912" y="33026610"/>
              <a:ext cx="1487604" cy="13691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9617437" y="33125953"/>
                  <a:ext cx="1326737" cy="1154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437" y="33125953"/>
                  <a:ext cx="1326737" cy="11549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/>
            <p:cNvCxnSpPr/>
            <p:nvPr/>
          </p:nvCxnSpPr>
          <p:spPr>
            <a:xfrm flipV="1">
              <a:off x="6766726" y="30984514"/>
              <a:ext cx="1858833" cy="15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V="1">
              <a:off x="6703521" y="33582401"/>
              <a:ext cx="1858833" cy="15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>
              <a:off x="4765442" y="32147768"/>
              <a:ext cx="6824" cy="8042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/>
            <p:nvPr/>
          </p:nvCxnSpPr>
          <p:spPr>
            <a:xfrm>
              <a:off x="10008801" y="32125068"/>
              <a:ext cx="6824" cy="80427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V="1">
              <a:off x="5293281" y="32147768"/>
              <a:ext cx="16521" cy="7902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/>
            <p:nvPr/>
          </p:nvCxnSpPr>
          <p:spPr>
            <a:xfrm flipV="1">
              <a:off x="10507485" y="32089533"/>
              <a:ext cx="16521" cy="7902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/>
            <p:nvPr/>
          </p:nvCxnSpPr>
          <p:spPr>
            <a:xfrm flipH="1" flipV="1">
              <a:off x="6745462" y="31431014"/>
              <a:ext cx="1795627" cy="1200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/>
            <p:nvPr/>
          </p:nvCxnSpPr>
          <p:spPr>
            <a:xfrm flipH="1" flipV="1">
              <a:off x="6666355" y="33943074"/>
              <a:ext cx="1795627" cy="1200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5293281" y="30081432"/>
                  <a:ext cx="4924293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is-I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3000" dirty="0"/>
                </a:p>
              </p:txBody>
            </p:sp>
          </mc:Choice>
          <mc:Fallback xmlns="">
            <p:sp>
              <p:nvSpPr>
                <p:cNvPr id="70" name="テキスト ボックス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281" y="30081432"/>
                  <a:ext cx="4924293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10124456" y="32240468"/>
                  <a:ext cx="4924293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42</m:t>
                            </m:r>
                          </m:sub>
                        </m:sSub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1" lang="is-I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3000" dirty="0"/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456" y="32240468"/>
                  <a:ext cx="4924293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156789" y="32254543"/>
                  <a:ext cx="4924293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13</m:t>
                            </m:r>
                          </m:sub>
                        </m:sSub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is-I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3000" dirty="0"/>
                </a:p>
              </p:txBody>
            </p:sp>
          </mc:Choice>
          <mc:Fallback xmlns=""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89" y="32254543"/>
                  <a:ext cx="4924293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5230447" y="31764145"/>
                  <a:ext cx="4924293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is-I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3000" dirty="0"/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47" y="31764145"/>
                  <a:ext cx="4924293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7310307" y="33875990"/>
                  <a:ext cx="70846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000" b="0" dirty="0" smtClean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307" y="33875990"/>
                  <a:ext cx="708463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7312571" y="33010118"/>
                  <a:ext cx="693460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000" b="0" dirty="0" smtClean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571" y="33010118"/>
                  <a:ext cx="693460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5374457" y="32306831"/>
                  <a:ext cx="708464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000" b="0" dirty="0" smtClean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457" y="32306831"/>
                  <a:ext cx="708464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9190154" y="32257486"/>
                  <a:ext cx="708464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000" b="0" dirty="0" smtClean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54" y="32257486"/>
                  <a:ext cx="708464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1223691" y="35002135"/>
                  <a:ext cx="13816803" cy="1824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ja-JP" altLang="en-US" sz="3600" i="1" smtClean="0">
                          <a:latin typeface="Cambria Math" charset="0"/>
                          <a:ea typeface="Hiragino Sans W3" charset="-128"/>
                          <a:cs typeface="Hiragino Sans W3" charset="-128"/>
                        </a:rPr>
                        <m:t>𝜋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  <a:ea typeface="Hiragino Sans W3" charset="-128"/>
                          <a:cs typeface="Hiragino Sans W3" charset="-128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     : </a:t>
                  </a:r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状態</a:t>
                  </a:r>
                  <a14:m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  <a:ea typeface="Hiragino Sans W3" charset="-128"/>
                          <a:cs typeface="Hiragino Sans W3" charset="-128"/>
                        </a:rPr>
                        <m:t>𝑋</m:t>
                      </m:r>
                    </m:oMath>
                  </a14:m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の重み</a:t>
                  </a:r>
                  <a:r>
                    <a: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(Given)</a:t>
                  </a:r>
                </a:p>
                <a:p>
                  <a:r>
                    <a:rPr kumimoji="1" lang="en-US" altLang="ja-JP" sz="3600" b="0" dirty="0" smtClean="0">
                      <a:ea typeface="Hiragino Sans W3" charset="-128"/>
                      <a:cs typeface="Hiragino Sans W3" charset="-128"/>
                    </a:rPr>
                    <a:t>    </a:t>
                  </a:r>
                  <a14:m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  <a:ea typeface="Hiragino Sans W3" charset="-128"/>
                          <a:cs typeface="Hiragino Sans W3" charset="-128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𝑋</m:t>
                          </m:r>
                          <m:r>
                            <a:rPr kumimoji="1" lang="is-I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 </a:t>
                  </a:r>
                  <a:r>
                    <a:rPr lang="en-US" altLang="ja-JP" sz="3600" dirty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 </a:t>
                  </a:r>
                  <a:r>
                    <a: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      </a:t>
                  </a:r>
                  <a:r>
                    <a: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  <a:ea typeface="Hiragino Sans W3" charset="-128"/>
                          <a:cs typeface="Hiragino Sans W3" charset="-128"/>
                        </a:rPr>
                        <m:t>𝑋</m:t>
                      </m:r>
                    </m:oMath>
                  </a14:m>
                  <a:r>
                    <a:rPr kumimoji="1"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から</a:t>
                  </a:r>
                  <a14:m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  <a:ea typeface="Hiragino Sans W3" charset="-128"/>
                          <a:cs typeface="Hiragino Sans W3" charset="-128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Hiragino Sans W3" charset="-128"/>
                          <a:cs typeface="Hiragino Sans W3" charset="-128"/>
                        </a:rPr>
                        <m:t>′</m:t>
                      </m:r>
                    </m:oMath>
                  </a14:m>
                  <a:r>
                    <a:rPr kumimoji="1"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への遷移確率</a:t>
                  </a:r>
                  <a:r>
                    <a: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(</a:t>
                  </a:r>
                  <a:r>
                    <a:rPr kumimoji="1"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以下を満たす限り任意</a:t>
                  </a:r>
                  <a:r>
                    <a: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)</a:t>
                  </a:r>
                </a:p>
                <a:p>
                  <a:r>
                    <a:rPr kumimoji="1" lang="en-US" altLang="ja-JP" sz="3600" b="0" dirty="0" smtClean="0">
                      <a:ea typeface="Cambria Math" charset="0"/>
                      <a:cs typeface="Cambria Math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              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kumimoji="1"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から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dirty="0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</m:ctrlPr>
                        </m:sSubPr>
                        <m:e>
                          <m:r>
                            <a:rPr kumimoji="1" lang="en-US" altLang="ja-JP" sz="3600" b="0" i="1" dirty="0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dirty="0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1"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への</a:t>
                  </a:r>
                  <a:r>
                    <a: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Flux	</a:t>
                  </a:r>
                  <a:endParaRPr kumimoji="1" lang="ja-JP" altLang="en-US" sz="3600" dirty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691" y="35002135"/>
                  <a:ext cx="13816803" cy="18249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5212" b="-45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/>
                <p:cNvSpPr txBox="1"/>
                <p:nvPr/>
              </p:nvSpPr>
              <p:spPr>
                <a:xfrm>
                  <a:off x="3627057" y="37189792"/>
                  <a:ext cx="5428043" cy="149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ja-JP" altLang="en-US" sz="3600" i="1" smtClean="0">
                                <a:latin typeface="Cambria Math" charset="0"/>
                                <a:ea typeface="Hiragino Sans W3" charset="-128"/>
                                <a:cs typeface="Hiragino Sans W3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ja-JP" sz="3600" b="0" i="1" smtClean="0">
                                <a:latin typeface="Cambria Math" charset="0"/>
                                <a:ea typeface="Hiragino Sans W3" charset="-128"/>
                                <a:cs typeface="Hiragino Sans W3" charset="-128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ja-JP" sz="3600" b="0" i="1" smtClean="0">
                            <a:latin typeface="Cambria Math" charset="0"/>
                            <a:ea typeface="Hiragino Sans W3" charset="-128"/>
                            <a:cs typeface="Hiragino Sans W3" charset="-128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ja-JP" sz="3600" b="0" i="1" smtClean="0">
                                <a:latin typeface="Cambria Math" charset="0"/>
                                <a:ea typeface="Hiragino Sans W3" charset="-128"/>
                                <a:cs typeface="Hiragino Sans W3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ja-JP" sz="3600" b="0" i="1" smtClean="0">
                                <a:latin typeface="Cambria Math" charset="0"/>
                                <a:ea typeface="Hiragino Sans W3" charset="-128"/>
                                <a:cs typeface="Hiragino Sans W3" charset="-128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kumimoji="1" lang="en-US" altLang="ja-JP" sz="3600" b="0" i="1" smtClean="0">
                                <a:latin typeface="Cambria Math" charset="0"/>
                                <a:ea typeface="Hiragino Sans W3" charset="-128"/>
                                <a:cs typeface="Hiragino Sans W3" charset="-128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charset="0"/>
                                <a:ea typeface="Hiragino Sans W3" charset="-128"/>
                                <a:cs typeface="Hiragino Sans W3" charset="-128"/>
                              </a:rPr>
                              <m:t>=</m:t>
                            </m:r>
                            <m:r>
                              <a:rPr kumimoji="1" lang="en-U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3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sz="3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3600" dirty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057" y="37189792"/>
                  <a:ext cx="5428043" cy="14993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テキスト ボックス 80"/>
                <p:cNvSpPr txBox="1"/>
                <p:nvPr/>
              </p:nvSpPr>
              <p:spPr>
                <a:xfrm>
                  <a:off x="3409172" y="38676737"/>
                  <a:ext cx="6616446" cy="775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∃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is-I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→⋯→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</m:t>
                        </m:r>
                        <m:r>
                          <a:rPr kumimoji="1" lang="en-US" altLang="ja-JP" sz="3600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is-I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→⋯→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&gt;0</m:t>
                        </m:r>
                      </m:oMath>
                    </m:oMathPara>
                  </a14:m>
                  <a:endParaRPr kumimoji="1" lang="ja-JP" altLang="en-US" sz="3600" i="1" dirty="0"/>
                </a:p>
              </p:txBody>
            </p:sp>
          </mc:Choice>
          <mc:Fallback>
            <p:sp>
              <p:nvSpPr>
                <p:cNvPr id="81" name="テキスト ボックス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172" y="38676737"/>
                  <a:ext cx="6616446" cy="77556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左中かっこ 84"/>
            <p:cNvSpPr/>
            <p:nvPr/>
          </p:nvSpPr>
          <p:spPr>
            <a:xfrm>
              <a:off x="2743199" y="37321588"/>
              <a:ext cx="1041009" cy="2127663"/>
            </a:xfrm>
            <a:prstGeom prst="leftBrace">
              <a:avLst>
                <a:gd name="adj1" fmla="val 8333"/>
                <a:gd name="adj2" fmla="val 50653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136652" y="37515989"/>
              <a:ext cx="3662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Global Balance</a:t>
              </a:r>
              <a:endParaRPr kumimoji="1" lang="ja-JP" altLang="en-US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10159555" y="38683808"/>
              <a:ext cx="2125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Ergodic</a:t>
              </a:r>
              <a:endParaRPr kumimoji="1" lang="ja-JP" altLang="en-US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2743199" y="40180807"/>
                  <a:ext cx="2832955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∀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ja-JP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</m:t>
                            </m:r>
                            <m:r>
                              <a:rPr kumimoji="1" lang="ja-JP" altLang="en-US" sz="3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199" y="40180807"/>
                  <a:ext cx="2832955" cy="5985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テキスト ボックス 88"/>
            <p:cNvSpPr txBox="1"/>
            <p:nvPr/>
          </p:nvSpPr>
          <p:spPr>
            <a:xfrm>
              <a:off x="5717570" y="39907075"/>
              <a:ext cx="74471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Detailed Balance Condition</a:t>
              </a:r>
            </a:p>
            <a:p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Global Balance</a:t>
              </a:r>
              <a:r>
                <a:rPr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の代わりに</a:t>
              </a:r>
              <a:endParaRPr lang="en-US" altLang="ja-JP" sz="3600" dirty="0" smtClean="0">
                <a:latin typeface="Hiragino Sans W3" charset="-128"/>
                <a:ea typeface="Hiragino Sans W3" charset="-128"/>
                <a:cs typeface="Hiragino Sans W3" charset="-128"/>
              </a:endParaRPr>
            </a:p>
            <a:p>
              <a:r>
                <a:rPr kumimoji="1"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詳細釣り合い条件が使われる。</a:t>
              </a:r>
              <a:endParaRPr kumimoji="1" lang="ja-JP" altLang="en-US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  <p:sp>
          <p:nvSpPr>
            <p:cNvPr id="92" name="環状矢印 91"/>
            <p:cNvSpPr/>
            <p:nvPr/>
          </p:nvSpPr>
          <p:spPr>
            <a:xfrm rot="2394875">
              <a:off x="10667207" y="30041015"/>
              <a:ext cx="657674" cy="1040851"/>
            </a:xfrm>
            <a:prstGeom prst="circular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環状矢印 92"/>
            <p:cNvSpPr/>
            <p:nvPr/>
          </p:nvSpPr>
          <p:spPr>
            <a:xfrm rot="19517482">
              <a:off x="3907567" y="30184733"/>
              <a:ext cx="657674" cy="1040851"/>
            </a:xfrm>
            <a:prstGeom prst="circular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環状矢印 93"/>
            <p:cNvSpPr/>
            <p:nvPr/>
          </p:nvSpPr>
          <p:spPr>
            <a:xfrm rot="13527350">
              <a:off x="4040407" y="33817229"/>
              <a:ext cx="657674" cy="1040851"/>
            </a:xfrm>
            <a:prstGeom prst="circular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環状矢印 94"/>
            <p:cNvSpPr/>
            <p:nvPr/>
          </p:nvSpPr>
          <p:spPr>
            <a:xfrm rot="7608517">
              <a:off x="10655474" y="33858452"/>
              <a:ext cx="657674" cy="1040851"/>
            </a:xfrm>
            <a:prstGeom prst="circular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/>
                <p:cNvSpPr txBox="1"/>
                <p:nvPr/>
              </p:nvSpPr>
              <p:spPr>
                <a:xfrm>
                  <a:off x="11408991" y="30191936"/>
                  <a:ext cx="708464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000" b="0" dirty="0" smtClean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96" name="テキスト ボックス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8991" y="30191936"/>
                  <a:ext cx="708464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テキスト ボックス 96"/>
                <p:cNvSpPr txBox="1"/>
                <p:nvPr/>
              </p:nvSpPr>
              <p:spPr>
                <a:xfrm>
                  <a:off x="3149817" y="30261502"/>
                  <a:ext cx="699550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000" b="0" dirty="0" smtClean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97" name="テキスト ボックス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817" y="30261502"/>
                  <a:ext cx="699550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11392813" y="34395756"/>
                  <a:ext cx="693460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000" b="0" dirty="0" smtClean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99" name="テキスト ボックス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813" y="34395756"/>
                  <a:ext cx="693460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3281053" y="34106822"/>
                  <a:ext cx="70846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ja-JP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000" b="0" dirty="0" smtClean="0"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053" y="34106822"/>
                  <a:ext cx="708463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図形グループ 159"/>
          <p:cNvGrpSpPr/>
          <p:nvPr/>
        </p:nvGrpSpPr>
        <p:grpSpPr>
          <a:xfrm>
            <a:off x="15491095" y="20017837"/>
            <a:ext cx="14412686" cy="15885438"/>
            <a:chOff x="15411753" y="3950060"/>
            <a:chExt cx="14412686" cy="15885438"/>
          </a:xfrm>
        </p:grpSpPr>
        <p:grpSp>
          <p:nvGrpSpPr>
            <p:cNvPr id="142" name="図形グループ 141"/>
            <p:cNvGrpSpPr/>
            <p:nvPr/>
          </p:nvGrpSpPr>
          <p:grpSpPr>
            <a:xfrm>
              <a:off x="15411753" y="3950060"/>
              <a:ext cx="14412686" cy="15885438"/>
              <a:chOff x="15411753" y="3950060"/>
              <a:chExt cx="14412686" cy="15885438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5411753" y="3950060"/>
                <a:ext cx="14412686" cy="158854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17588753" y="4073076"/>
                <a:ext cx="10381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6000" dirty="0" smtClean="0">
                    <a:latin typeface="Hiragino Kaku Gothic ProN W6" charset="-128"/>
                    <a:ea typeface="Hiragino Kaku Gothic ProN W6" charset="-128"/>
                    <a:cs typeface="Hiragino Kaku Gothic ProN W6" charset="-128"/>
                  </a:rPr>
                  <a:t>Event-Chain </a:t>
                </a:r>
                <a:r>
                  <a:rPr kumimoji="1" lang="ja-JP" altLang="en-US" sz="6000" dirty="0" smtClean="0">
                    <a:latin typeface="Hiragino Kaku Gothic ProN W6" charset="-128"/>
                    <a:ea typeface="Hiragino Kaku Gothic ProN W6" charset="-128"/>
                    <a:cs typeface="Hiragino Kaku Gothic ProN W6" charset="-128"/>
                  </a:rPr>
                  <a:t>モンテカルロ</a:t>
                </a:r>
                <a:endParaRPr kumimoji="1" lang="ja-JP" altLang="en-US" sz="6000" dirty="0">
                  <a:latin typeface="Hiragino Kaku Gothic ProN W6" charset="-128"/>
                  <a:ea typeface="Hiragino Kaku Gothic ProN W6" charset="-128"/>
                  <a:cs typeface="Hiragino Kaku Gothic ProN W6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16121270" y="5327374"/>
                    <a:ext cx="13060017" cy="35531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・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Metropolis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法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(Detailed Balance)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6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𝑋</m:t>
                              </m:r>
                              <m:r>
                                <a:rPr kumimoji="1" lang="is-I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kumimoji="1"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kumimoji="1" lang="en-US" altLang="ja-JP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sz="36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36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36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kumimoji="1" lang="en-US" altLang="ja-JP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1,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  <m:r>
                                    <a:rPr lang="en-US" altLang="ja-JP" sz="3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∆</m:t>
                                  </m:r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𝐸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　　　緩和時間が長く計算コストが高い場合がある</a:t>
                    </a:r>
                    <a:endPara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endParaRPr lang="en-US" altLang="ja-JP" sz="3600" dirty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・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Event-Chain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法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(Detailed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 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Balance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を破る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)[1]</a:t>
                    </a:r>
                  </a:p>
                </p:txBody>
              </p:sp>
            </mc:Choice>
            <mc:Fallback xmlns=""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1270" y="5327374"/>
                    <a:ext cx="13060017" cy="355315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447" t="-2744" b="-548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3" name="図形グループ 122"/>
              <p:cNvGrpSpPr/>
              <p:nvPr/>
            </p:nvGrpSpPr>
            <p:grpSpPr>
              <a:xfrm>
                <a:off x="19292316" y="8924894"/>
                <a:ext cx="6807842" cy="2892768"/>
                <a:chOff x="19292316" y="8924894"/>
                <a:chExt cx="6807842" cy="2892768"/>
              </a:xfrm>
            </p:grpSpPr>
            <p:grpSp>
              <p:nvGrpSpPr>
                <p:cNvPr id="113" name="図形グループ 112"/>
                <p:cNvGrpSpPr/>
                <p:nvPr/>
              </p:nvGrpSpPr>
              <p:grpSpPr>
                <a:xfrm>
                  <a:off x="19292316" y="8924894"/>
                  <a:ext cx="6807842" cy="927128"/>
                  <a:chOff x="18818156" y="9027482"/>
                  <a:chExt cx="9995499" cy="1369146"/>
                </a:xfrm>
              </p:grpSpPr>
              <p:sp>
                <p:nvSpPr>
                  <p:cNvPr id="105" name="角丸四角形 104"/>
                  <p:cNvSpPr/>
                  <p:nvPr/>
                </p:nvSpPr>
                <p:spPr>
                  <a:xfrm>
                    <a:off x="18818156" y="9027482"/>
                    <a:ext cx="1487604" cy="13691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テキスト ボックス 105"/>
                      <p:cNvSpPr txBox="1"/>
                      <p:nvPr/>
                    </p:nvSpPr>
                    <p:spPr>
                      <a:xfrm>
                        <a:off x="18944681" y="9126825"/>
                        <a:ext cx="1326737" cy="11362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ja-JP" altLang="en-US" sz="4400" dirty="0"/>
                      </a:p>
                    </p:txBody>
                  </p:sp>
                </mc:Choice>
                <mc:Fallback xmlns="">
                  <p:sp>
                    <p:nvSpPr>
                      <p:cNvPr id="106" name="テキスト ボックス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944681" y="9126825"/>
                        <a:ext cx="1326737" cy="1136280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7" name="角丸四角形 106"/>
                  <p:cNvSpPr/>
                  <p:nvPr/>
                </p:nvSpPr>
                <p:spPr>
                  <a:xfrm>
                    <a:off x="21654121" y="9027482"/>
                    <a:ext cx="1487604" cy="13691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テキスト ボックス 107"/>
                      <p:cNvSpPr txBox="1"/>
                      <p:nvPr/>
                    </p:nvSpPr>
                    <p:spPr>
                      <a:xfrm>
                        <a:off x="21780647" y="9126825"/>
                        <a:ext cx="1326737" cy="11362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ja-JP" altLang="en-US" sz="4400" dirty="0"/>
                      </a:p>
                    </p:txBody>
                  </p:sp>
                </mc:Choice>
                <mc:Fallback xmlns="">
                  <p:sp>
                    <p:nvSpPr>
                      <p:cNvPr id="108" name="テキスト ボックス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80647" y="9126825"/>
                        <a:ext cx="1326737" cy="1136280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9" name="角丸四角形 108"/>
                  <p:cNvSpPr/>
                  <p:nvPr/>
                </p:nvSpPr>
                <p:spPr>
                  <a:xfrm>
                    <a:off x="24490086" y="9027482"/>
                    <a:ext cx="1487604" cy="13691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テキスト ボックス 109"/>
                      <p:cNvSpPr txBox="1"/>
                      <p:nvPr/>
                    </p:nvSpPr>
                    <p:spPr>
                      <a:xfrm>
                        <a:off x="24616611" y="9126825"/>
                        <a:ext cx="1326737" cy="11362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ja-JP" altLang="en-US" sz="4400" dirty="0"/>
                      </a:p>
                    </p:txBody>
                  </p:sp>
                </mc:Choice>
                <mc:Fallback xmlns="">
                  <p:sp>
                    <p:nvSpPr>
                      <p:cNvPr id="110" name="テキスト ボックス 10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16611" y="9126825"/>
                        <a:ext cx="1326737" cy="1136280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1" name="角丸四角形 110"/>
                  <p:cNvSpPr/>
                  <p:nvPr/>
                </p:nvSpPr>
                <p:spPr>
                  <a:xfrm>
                    <a:off x="27326051" y="9027482"/>
                    <a:ext cx="1487604" cy="13691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テキスト ボックス 111"/>
                      <p:cNvSpPr txBox="1"/>
                      <p:nvPr/>
                    </p:nvSpPr>
                    <p:spPr>
                      <a:xfrm>
                        <a:off x="27452576" y="9126825"/>
                        <a:ext cx="1326737" cy="11362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ja-JP" altLang="en-US" sz="4400" dirty="0"/>
                      </a:p>
                    </p:txBody>
                  </p:sp>
                </mc:Choice>
                <mc:Fallback xmlns="">
                  <p:sp>
                    <p:nvSpPr>
                      <p:cNvPr id="112" name="テキスト ボックス 1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52576" y="9126825"/>
                        <a:ext cx="1326737" cy="1136280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4" name="図形グループ 113"/>
                <p:cNvGrpSpPr/>
                <p:nvPr/>
              </p:nvGrpSpPr>
              <p:grpSpPr>
                <a:xfrm>
                  <a:off x="19292316" y="10890534"/>
                  <a:ext cx="6807842" cy="927128"/>
                  <a:chOff x="18818156" y="9027482"/>
                  <a:chExt cx="9995499" cy="1369146"/>
                </a:xfrm>
              </p:grpSpPr>
              <p:sp>
                <p:nvSpPr>
                  <p:cNvPr id="115" name="角丸四角形 114"/>
                  <p:cNvSpPr/>
                  <p:nvPr/>
                </p:nvSpPr>
                <p:spPr>
                  <a:xfrm>
                    <a:off x="18818156" y="9027482"/>
                    <a:ext cx="1487604" cy="13691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テキスト ボックス 115"/>
                      <p:cNvSpPr txBox="1"/>
                      <p:nvPr/>
                    </p:nvSpPr>
                    <p:spPr>
                      <a:xfrm>
                        <a:off x="18944681" y="9126825"/>
                        <a:ext cx="1326737" cy="11582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ja-JP" altLang="en-US" sz="4400" dirty="0"/>
                      </a:p>
                    </p:txBody>
                  </p:sp>
                </mc:Choice>
                <mc:Fallback xmlns="">
                  <p:sp>
                    <p:nvSpPr>
                      <p:cNvPr id="116" name="テキスト ボックス 1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944681" y="9126825"/>
                        <a:ext cx="1326737" cy="11582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7" name="角丸四角形 116"/>
                  <p:cNvSpPr/>
                  <p:nvPr/>
                </p:nvSpPr>
                <p:spPr>
                  <a:xfrm>
                    <a:off x="21654121" y="9027482"/>
                    <a:ext cx="1487604" cy="13691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テキスト ボックス 117"/>
                      <p:cNvSpPr txBox="1"/>
                      <p:nvPr/>
                    </p:nvSpPr>
                    <p:spPr>
                      <a:xfrm>
                        <a:off x="21780647" y="9126825"/>
                        <a:ext cx="1326737" cy="11582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ja-JP" altLang="en-US" sz="4400" dirty="0"/>
                      </a:p>
                    </p:txBody>
                  </p:sp>
                </mc:Choice>
                <mc:Fallback xmlns="">
                  <p:sp>
                    <p:nvSpPr>
                      <p:cNvPr id="118" name="テキスト ボックス 1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80647" y="9126825"/>
                        <a:ext cx="1326737" cy="1158248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9" name="角丸四角形 118"/>
                  <p:cNvSpPr/>
                  <p:nvPr/>
                </p:nvSpPr>
                <p:spPr>
                  <a:xfrm>
                    <a:off x="24490086" y="9027482"/>
                    <a:ext cx="1487604" cy="13691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テキスト ボックス 119"/>
                      <p:cNvSpPr txBox="1"/>
                      <p:nvPr/>
                    </p:nvSpPr>
                    <p:spPr>
                      <a:xfrm>
                        <a:off x="24616611" y="9126825"/>
                        <a:ext cx="1326737" cy="11362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ja-JP" altLang="en-US" sz="4400" dirty="0"/>
                      </a:p>
                    </p:txBody>
                  </p:sp>
                </mc:Choice>
                <mc:Fallback xmlns="">
                  <p:sp>
                    <p:nvSpPr>
                      <p:cNvPr id="120" name="テキスト ボックス 1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16611" y="9126825"/>
                        <a:ext cx="1326737" cy="1136280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1" name="角丸四角形 120"/>
                  <p:cNvSpPr/>
                  <p:nvPr/>
                </p:nvSpPr>
                <p:spPr>
                  <a:xfrm>
                    <a:off x="27326051" y="9027482"/>
                    <a:ext cx="1487604" cy="13691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テキスト ボックス 121"/>
                      <p:cNvSpPr txBox="1"/>
                      <p:nvPr/>
                    </p:nvSpPr>
                    <p:spPr>
                      <a:xfrm>
                        <a:off x="27452576" y="9126825"/>
                        <a:ext cx="1326737" cy="11362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ja-JP" altLang="en-US" sz="4400" dirty="0"/>
                      </a:p>
                    </p:txBody>
                  </p:sp>
                </mc:Choice>
                <mc:Fallback xmlns="">
                  <p:sp>
                    <p:nvSpPr>
                      <p:cNvPr id="122" name="テキスト ボックス 1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52576" y="9126825"/>
                        <a:ext cx="1326737" cy="1136280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25" name="直線矢印コネクタ 124"/>
              <p:cNvCxnSpPr/>
              <p:nvPr/>
            </p:nvCxnSpPr>
            <p:spPr>
              <a:xfrm>
                <a:off x="20351928" y="9376885"/>
                <a:ext cx="871938" cy="1157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/>
              <p:cNvCxnSpPr/>
              <p:nvPr/>
            </p:nvCxnSpPr>
            <p:spPr>
              <a:xfrm>
                <a:off x="22283477" y="9426491"/>
                <a:ext cx="871938" cy="1157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矢印コネクタ 130"/>
              <p:cNvCxnSpPr/>
              <p:nvPr/>
            </p:nvCxnSpPr>
            <p:spPr>
              <a:xfrm>
                <a:off x="24215026" y="9429759"/>
                <a:ext cx="871938" cy="1157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矢印コネクタ 132"/>
              <p:cNvCxnSpPr/>
              <p:nvPr/>
            </p:nvCxnSpPr>
            <p:spPr>
              <a:xfrm flipH="1">
                <a:off x="20312172" y="11349963"/>
                <a:ext cx="87193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矢印コネクタ 133"/>
              <p:cNvCxnSpPr/>
              <p:nvPr/>
            </p:nvCxnSpPr>
            <p:spPr>
              <a:xfrm flipH="1">
                <a:off x="22272324" y="11349963"/>
                <a:ext cx="87193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矢印コネクタ 134"/>
              <p:cNvCxnSpPr/>
              <p:nvPr/>
            </p:nvCxnSpPr>
            <p:spPr>
              <a:xfrm flipH="1">
                <a:off x="24188486" y="11362691"/>
                <a:ext cx="87193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矢印コネクタ 136"/>
              <p:cNvCxnSpPr/>
              <p:nvPr/>
            </p:nvCxnSpPr>
            <p:spPr>
              <a:xfrm>
                <a:off x="19798912" y="9852022"/>
                <a:ext cx="0" cy="103851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/>
              <p:cNvCxnSpPr/>
              <p:nvPr/>
            </p:nvCxnSpPr>
            <p:spPr>
              <a:xfrm>
                <a:off x="21761855" y="9852022"/>
                <a:ext cx="0" cy="103851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矢印コネクタ 138"/>
              <p:cNvCxnSpPr/>
              <p:nvPr/>
            </p:nvCxnSpPr>
            <p:spPr>
              <a:xfrm>
                <a:off x="23662011" y="9852022"/>
                <a:ext cx="0" cy="103851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矢印コネクタ 139"/>
              <p:cNvCxnSpPr/>
              <p:nvPr/>
            </p:nvCxnSpPr>
            <p:spPr>
              <a:xfrm>
                <a:off x="25624954" y="9852022"/>
                <a:ext cx="0" cy="103851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テキスト ボックス 140"/>
              <p:cNvSpPr txBox="1"/>
              <p:nvPr/>
            </p:nvSpPr>
            <p:spPr>
              <a:xfrm>
                <a:off x="17563914" y="12057280"/>
                <a:ext cx="93462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dirty="0" smtClean="0">
                    <a:latin typeface="Hiragino Sans W3" charset="-128"/>
                    <a:ea typeface="Hiragino Sans W3" charset="-128"/>
                    <a:cs typeface="Hiragino Sans W3" charset="-128"/>
                  </a:rPr>
                  <a:t>Rejection Free </a:t>
                </a:r>
                <a:r>
                  <a:rPr kumimoji="1" lang="ja-JP" altLang="en-US" sz="3600" dirty="0" smtClean="0">
                    <a:latin typeface="Hiragino Sans W3" charset="-128"/>
                    <a:ea typeface="Hiragino Sans W3" charset="-128"/>
                    <a:cs typeface="Hiragino Sans W3" charset="-128"/>
                  </a:rPr>
                  <a:t>なので緩和が速い</a:t>
                </a:r>
                <a:endParaRPr kumimoji="1" lang="ja-JP" altLang="en-US" sz="3600" dirty="0">
                  <a:latin typeface="Hiragino Sans W3" charset="-128"/>
                  <a:ea typeface="Hiragino Sans W3" charset="-128"/>
                  <a:cs typeface="Hiragino Sans W3" charset="-128"/>
                </a:endParaRPr>
              </a:p>
            </p:txBody>
          </p:sp>
        </p:grpSp>
        <p:grpSp>
          <p:nvGrpSpPr>
            <p:cNvPr id="152" name="図形グループ 151"/>
            <p:cNvGrpSpPr/>
            <p:nvPr/>
          </p:nvGrpSpPr>
          <p:grpSpPr>
            <a:xfrm>
              <a:off x="15558396" y="13040726"/>
              <a:ext cx="7419941" cy="5285950"/>
              <a:chOff x="16218121" y="12774081"/>
              <a:chExt cx="7419941" cy="5285950"/>
            </a:xfrm>
          </p:grpSpPr>
          <p:sp>
            <p:nvSpPr>
              <p:cNvPr id="147" name="正方形/長方形 146"/>
              <p:cNvSpPr/>
              <p:nvPr/>
            </p:nvSpPr>
            <p:spPr>
              <a:xfrm>
                <a:off x="16218121" y="12774081"/>
                <a:ext cx="7419941" cy="5285950"/>
              </a:xfrm>
              <a:prstGeom prst="rect">
                <a:avLst/>
              </a:prstGeom>
              <a:solidFill>
                <a:schemeClr val="bg1"/>
              </a:solidFill>
              <a:ln w="57150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6" name="図 145"/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30714" y="13083102"/>
                <a:ext cx="5803934" cy="4352951"/>
              </a:xfrm>
              <a:prstGeom prst="rect">
                <a:avLst/>
              </a:prstGeom>
            </p:spPr>
          </p:pic>
          <p:sp>
            <p:nvSpPr>
              <p:cNvPr id="148" name="テキスト ボックス 147"/>
              <p:cNvSpPr txBox="1"/>
              <p:nvPr/>
            </p:nvSpPr>
            <p:spPr>
              <a:xfrm>
                <a:off x="18187019" y="17380778"/>
                <a:ext cx="35300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200" smtClean="0">
                    <a:latin typeface="Hiragino Sans W3" charset="-128"/>
                    <a:ea typeface="Hiragino Sans W3" charset="-128"/>
                    <a:cs typeface="Hiragino Sans W3" charset="-128"/>
                  </a:rPr>
                  <a:t>Temperature (K)</a:t>
                </a:r>
                <a:endParaRPr kumimoji="1" lang="ja-JP" altLang="en-US" sz="3200" dirty="0">
                  <a:latin typeface="Hiragino Sans W3" charset="-128"/>
                  <a:ea typeface="Hiragino Sans W3" charset="-128"/>
                  <a:cs typeface="Hiragino Sans W3" charset="-128"/>
                </a:endParaRPr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 rot="10800000">
                <a:off x="16500313" y="14125556"/>
                <a:ext cx="677108" cy="253447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ja-JP" sz="3200" smtClean="0">
                    <a:latin typeface="Hiragino Sans W3" charset="-128"/>
                    <a:ea typeface="Hiragino Sans W3" charset="-128"/>
                    <a:cs typeface="Hiragino Sans W3" charset="-128"/>
                  </a:rPr>
                  <a:t>Energy (K)</a:t>
                </a:r>
                <a:endParaRPr kumimoji="1" lang="ja-JP" altLang="en-US" sz="3200" dirty="0">
                  <a:latin typeface="Hiragino Sans W3" charset="-128"/>
                  <a:ea typeface="Hiragino Sans W3" charset="-128"/>
                  <a:cs typeface="Hiragino Sans W3" charset="-128"/>
                </a:endParaRPr>
              </a:p>
            </p:txBody>
          </p:sp>
        </p:grpSp>
        <p:sp>
          <p:nvSpPr>
            <p:cNvPr id="153" name="正方形/長方形 152"/>
            <p:cNvSpPr/>
            <p:nvPr/>
          </p:nvSpPr>
          <p:spPr>
            <a:xfrm>
              <a:off x="22644948" y="13040726"/>
              <a:ext cx="7023704" cy="5285950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4" name="図 153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0176" y="13359971"/>
              <a:ext cx="5610051" cy="4207538"/>
            </a:xfrm>
            <a:prstGeom prst="rect">
              <a:avLst/>
            </a:prstGeom>
          </p:spPr>
        </p:pic>
        <p:sp>
          <p:nvSpPr>
            <p:cNvPr id="155" name="テキスト ボックス 154"/>
            <p:cNvSpPr txBox="1"/>
            <p:nvPr/>
          </p:nvSpPr>
          <p:spPr>
            <a:xfrm rot="10800000">
              <a:off x="22927140" y="14392201"/>
              <a:ext cx="677108" cy="25344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ja-JP" sz="3200" smtClean="0">
                  <a:latin typeface="Hiragino Sans W3" charset="-128"/>
                  <a:ea typeface="Hiragino Sans W3" charset="-128"/>
                  <a:cs typeface="Hiragino Sans W3" charset="-128"/>
                </a:rPr>
                <a:t>Energy (K)</a:t>
              </a:r>
              <a:endParaRPr kumimoji="1" lang="ja-JP" altLang="en-US" sz="32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  <p:sp>
          <p:nvSpPr>
            <p:cNvPr id="156" name="テキスト ボックス 155"/>
            <p:cNvSpPr txBox="1"/>
            <p:nvPr/>
          </p:nvSpPr>
          <p:spPr>
            <a:xfrm>
              <a:off x="24371232" y="17647423"/>
              <a:ext cx="35300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smtClean="0">
                  <a:latin typeface="Hiragino Sans W3" charset="-128"/>
                  <a:ea typeface="Hiragino Sans W3" charset="-128"/>
                  <a:cs typeface="Hiragino Sans W3" charset="-128"/>
                </a:rPr>
                <a:t>Temperature (K)</a:t>
              </a:r>
              <a:endParaRPr kumimoji="1" lang="ja-JP" altLang="en-US" sz="32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  <p:sp>
          <p:nvSpPr>
            <p:cNvPr id="157" name="テキスト ボックス 156"/>
            <p:cNvSpPr txBox="1"/>
            <p:nvPr/>
          </p:nvSpPr>
          <p:spPr>
            <a:xfrm>
              <a:off x="23121745" y="18568924"/>
              <a:ext cx="57657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Worm Algorithm</a:t>
              </a:r>
            </a:p>
            <a:p>
              <a:pPr algn="ctr"/>
              <a:r>
                <a:rPr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計算時間</a:t>
              </a:r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: 404.7s</a:t>
              </a:r>
              <a:endParaRPr kumimoji="1" lang="ja-JP" altLang="en-US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16193121" y="18601535"/>
              <a:ext cx="57657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Event-chain</a:t>
              </a:r>
            </a:p>
            <a:p>
              <a:pPr algn="ctr"/>
              <a:r>
                <a:rPr lang="ja-JP" altLang="en-US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計算時間</a:t>
              </a:r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: 107.4s</a:t>
              </a:r>
              <a:endParaRPr kumimoji="1" lang="ja-JP" altLang="en-US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</p:grpSp>
      <p:grpSp>
        <p:nvGrpSpPr>
          <p:cNvPr id="184" name="図形グループ 183"/>
          <p:cNvGrpSpPr/>
          <p:nvPr/>
        </p:nvGrpSpPr>
        <p:grpSpPr>
          <a:xfrm>
            <a:off x="15440619" y="36353152"/>
            <a:ext cx="14412686" cy="6394464"/>
            <a:chOff x="15279915" y="35844756"/>
            <a:chExt cx="14412686" cy="6394464"/>
          </a:xfrm>
        </p:grpSpPr>
        <p:grpSp>
          <p:nvGrpSpPr>
            <p:cNvPr id="172" name="図形グループ 171"/>
            <p:cNvGrpSpPr/>
            <p:nvPr/>
          </p:nvGrpSpPr>
          <p:grpSpPr>
            <a:xfrm>
              <a:off x="15279915" y="35844756"/>
              <a:ext cx="14412686" cy="6210694"/>
              <a:chOff x="15279915" y="35844756"/>
              <a:chExt cx="14412686" cy="6210694"/>
            </a:xfrm>
          </p:grpSpPr>
          <p:sp>
            <p:nvSpPr>
              <p:cNvPr id="169" name="角丸四角形 168"/>
              <p:cNvSpPr/>
              <p:nvPr/>
            </p:nvSpPr>
            <p:spPr>
              <a:xfrm>
                <a:off x="15279915" y="35844756"/>
                <a:ext cx="14412686" cy="6210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0" name="テキスト ボックス 169"/>
              <p:cNvSpPr txBox="1"/>
              <p:nvPr/>
            </p:nvSpPr>
            <p:spPr>
              <a:xfrm>
                <a:off x="16717360" y="36079057"/>
                <a:ext cx="113719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6000" b="1" dirty="0" smtClean="0">
                    <a:latin typeface="Hiragino Kaku Gothic ProN W6" charset="-128"/>
                    <a:ea typeface="Hiragino Kaku Gothic ProN W6" charset="-128"/>
                    <a:cs typeface="Hiragino Kaku Gothic ProN W6" charset="-128"/>
                  </a:rPr>
                  <a:t>参考文献</a:t>
                </a:r>
                <a:endParaRPr kumimoji="1" lang="ja-JP" altLang="en-US" sz="6000" b="1" dirty="0">
                  <a:latin typeface="Hiragino Kaku Gothic ProN W6" charset="-128"/>
                  <a:ea typeface="Hiragino Kaku Gothic ProN W6" charset="-128"/>
                  <a:cs typeface="Hiragino Kaku Gothic ProN W6" charset="-128"/>
                </a:endParaRPr>
              </a:p>
            </p:txBody>
          </p:sp>
        </p:grpSp>
        <p:sp>
          <p:nvSpPr>
            <p:cNvPr id="171" name="テキスト ボックス 170"/>
            <p:cNvSpPr txBox="1"/>
            <p:nvPr/>
          </p:nvSpPr>
          <p:spPr>
            <a:xfrm>
              <a:off x="15373322" y="37160907"/>
              <a:ext cx="1424654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[1] M. Michel, S. C. Kapfer, and W. Krauth, arXiv 1309.7748v2 (2013)</a:t>
              </a:r>
            </a:p>
            <a:p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[2] </a:t>
              </a:r>
              <a:r>
                <a:rPr lang="en-US" altLang="ja-JP" sz="3600" dirty="0">
                  <a:latin typeface="Hiragino Sans W3" charset="-128"/>
                  <a:ea typeface="Hiragino Sans W3" charset="-128"/>
                  <a:cs typeface="Hiragino Sans W3" charset="-128"/>
                </a:rPr>
                <a:t>A.F. Andreev and I.M. Lifshitz, Sov. Phys. JETP </a:t>
              </a:r>
              <a:r>
                <a:rPr lang="en-US" altLang="ja-JP" sz="3600" b="1" dirty="0">
                  <a:latin typeface="Hiragino Sans W3" charset="-128"/>
                  <a:ea typeface="Hiragino Sans W3" charset="-128"/>
                  <a:cs typeface="Hiragino Sans W3" charset="-128"/>
                </a:rPr>
                <a:t>29</a:t>
              </a:r>
              <a:r>
                <a:rPr lang="en-US" altLang="ja-JP" sz="3600" dirty="0">
                  <a:latin typeface="Hiragino Sans W3" charset="-128"/>
                  <a:ea typeface="Hiragino Sans W3" charset="-128"/>
                  <a:cs typeface="Hiragino Sans W3" charset="-128"/>
                </a:rPr>
                <a:t>, 1107 (1969</a:t>
              </a:r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)</a:t>
              </a:r>
            </a:p>
            <a:p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[3] J. Léonard, A. Morales, P. Zupancic, T. Esslinger and         T. Donner, Nature, </a:t>
              </a:r>
              <a:r>
                <a:rPr lang="en-US" altLang="ja-JP" sz="3600" b="1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543</a:t>
              </a:r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, 67 (2017)</a:t>
              </a:r>
            </a:p>
            <a:p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[4] J. Li, J. Lee, W. Huang, S. Burchesky, B. Shteynas, F</a:t>
              </a:r>
              <a:r>
                <a:rPr lang="en-US" altLang="ja-JP" sz="3600" dirty="0">
                  <a:latin typeface="Hiragino Sans W3" charset="-128"/>
                  <a:ea typeface="Hiragino Sans W3" charset="-128"/>
                  <a:cs typeface="Hiragino Sans W3" charset="-128"/>
                </a:rPr>
                <a:t>. </a:t>
              </a:r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Ç. Top, A. O. Jamison, and W. Ketterle, Nature </a:t>
              </a:r>
              <a:r>
                <a:rPr lang="en-US" altLang="ja-JP" sz="3600" b="1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543</a:t>
              </a:r>
              <a:r>
                <a:rPr lang="en-US" altLang="ja-JP" sz="3600" dirty="0" smtClean="0">
                  <a:latin typeface="Hiragino Sans W3" charset="-128"/>
                  <a:ea typeface="Hiragino Sans W3" charset="-128"/>
                  <a:cs typeface="Hiragino Sans W3" charset="-128"/>
                </a:rPr>
                <a:t>, 91 (2017)</a:t>
              </a:r>
              <a:endParaRPr lang="en-US" altLang="ja-JP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  <a:p>
              <a:endParaRPr kumimoji="1" lang="ja-JP" altLang="en-US" sz="3600" dirty="0">
                <a:latin typeface="Hiragino Sans W3" charset="-128"/>
                <a:ea typeface="Hiragino Sans W3" charset="-128"/>
                <a:cs typeface="Hiragino Sans W3" charset="-128"/>
              </a:endParaRPr>
            </a:p>
          </p:txBody>
        </p:sp>
      </p:grpSp>
      <p:grpSp>
        <p:nvGrpSpPr>
          <p:cNvPr id="183" name="図形グループ 182"/>
          <p:cNvGrpSpPr/>
          <p:nvPr/>
        </p:nvGrpSpPr>
        <p:grpSpPr>
          <a:xfrm>
            <a:off x="370152" y="18255242"/>
            <a:ext cx="14471589" cy="24308604"/>
            <a:chOff x="328995" y="3238821"/>
            <a:chExt cx="14471589" cy="24308604"/>
          </a:xfrm>
        </p:grpSpPr>
        <p:grpSp>
          <p:nvGrpSpPr>
            <p:cNvPr id="20" name="図形グループ 19"/>
            <p:cNvGrpSpPr/>
            <p:nvPr/>
          </p:nvGrpSpPr>
          <p:grpSpPr>
            <a:xfrm>
              <a:off x="328995" y="3238821"/>
              <a:ext cx="14471589" cy="24308604"/>
              <a:chOff x="328275" y="3384318"/>
              <a:chExt cx="14471589" cy="24308604"/>
            </a:xfrm>
          </p:grpSpPr>
          <p:sp>
            <p:nvSpPr>
              <p:cNvPr id="5" name="角丸四角形 4"/>
              <p:cNvSpPr/>
              <p:nvPr/>
            </p:nvSpPr>
            <p:spPr>
              <a:xfrm>
                <a:off x="328275" y="3384318"/>
                <a:ext cx="14471589" cy="24308604"/>
              </a:xfrm>
              <a:prstGeom prst="roundRect">
                <a:avLst/>
              </a:prstGeom>
              <a:solidFill>
                <a:srgbClr val="F1A22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3207163" y="3629774"/>
                <a:ext cx="8714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0" dirty="0" smtClean="0"/>
                  <a:t>経路積分モンテカルロ法</a:t>
                </a:r>
                <a:endParaRPr kumimoji="1" lang="ja-JP" altLang="en-US" sz="6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363269" y="4892348"/>
                    <a:ext cx="14401801" cy="13916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周期境界条件を課した長さ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L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の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1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次元系に同種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Boson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が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N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個閉じ込められているシステムを考える。ハミルトニアンは</a:t>
                    </a:r>
                    <a:endPara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ℋ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is-I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≠</m:t>
                                  </m:r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  <m: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altLang="ja-JP" sz="4400" b="0" i="1" dirty="0" smtClean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  <a:p>
                    <a:endParaRPr lang="en-US" altLang="ja-JP" sz="4400" b="0" i="1" dirty="0" smtClean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ja-JP" sz="36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here</m:t>
                          </m:r>
                          <m:r>
                            <a:rPr lang="en-US" altLang="ja-JP" sz="3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ja-JP" altLang="en-US" sz="3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　</m:t>
                          </m:r>
                          <m:r>
                            <a:rPr lang="en-US" altLang="ja-JP" sz="3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𝒑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ja-JP" sz="3600" b="1" i="1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endParaRPr lang="en-US" altLang="ja-JP" sz="3600" b="1" i="1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と書ける。有限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(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逆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)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温度</a:t>
                    </a:r>
                    <a14:m>
                      <m:oMath xmlns:m="http://schemas.openxmlformats.org/officeDocument/2006/math">
                        <m:r>
                          <a:rPr lang="ja-JP" altLang="en-US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a14:m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における分配関数</a:t>
                    </a:r>
                    <a14:m>
                      <m:oMath xmlns:m="http://schemas.openxmlformats.org/officeDocument/2006/math">
                        <m:r>
                          <a:rPr lang="en-US" altLang="ja-JP" sz="3600" b="0" i="1" smtClean="0">
                            <a:latin typeface="Cambria Math" charset="0"/>
                            <a:ea typeface="Hiragino Sans W3" charset="-128"/>
                            <a:cs typeface="Hiragino Sans W3" charset="-128"/>
                          </a:rPr>
                          <m:t>𝑍</m:t>
                        </m:r>
                      </m:oMath>
                    </a14:m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は、</a:t>
                    </a:r>
                    <a:endPara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4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𝑍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=</m:t>
                          </m:r>
                          <m:nary>
                            <m:naryPr>
                              <m:ctrlPr>
                                <a:rPr lang="is-IS" altLang="ja-JP" sz="44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44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44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s-IS" altLang="ja-JP" sz="44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4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ℋ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44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4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s-IS" altLang="ja-JP" sz="44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altLang="ja-JP" sz="44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400" b="1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altLang="ja-JP" sz="4400" b="0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mr-IN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is-I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4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s-IS" altLang="ja-JP" sz="44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4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4400" b="0" i="1" smtClean="0">
                                              <a:latin typeface="Cambria Math" charset="0"/>
                                              <a:ea typeface="Hiragino Sans W3" charset="-128"/>
                                              <a:cs typeface="Hiragino Sans W3" charset="-128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4400" b="0" i="1" smtClean="0">
                                              <a:latin typeface="Cambria Math" charset="0"/>
                                              <a:ea typeface="Hiragino Sans W3" charset="-128"/>
                                              <a:cs typeface="Hiragino Sans W3" charset="-128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4400" b="0" i="1" smtClean="0">
                                              <a:latin typeface="Cambria Math" charset="0"/>
                                              <a:ea typeface="Hiragino Sans W3" charset="-128"/>
                                              <a:cs typeface="Hiragino Sans W3" charset="-128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4400" b="0" i="1" smtClean="0">
                                              <a:latin typeface="Cambria Math" charset="0"/>
                                              <a:ea typeface="Hiragino Sans W3" charset="-128"/>
                                              <a:cs typeface="Hiragino Sans W3" charset="-128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4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ja-JP" sz="4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ℋ</m:t>
                                          </m:r>
                                        </m:sup>
                                      </m:sSup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𝑃</m:t>
                                      </m:r>
                                    </m:sup>
                                  </m:sSup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44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4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4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s-IS" altLang="ja-JP" sz="44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altLang="ja-JP" sz="44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400" b="1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altLang="ja-JP" sz="4400" b="0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0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is-I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s-I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𝜏</m:t>
                                      </m:r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ℋ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s-I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𝜏</m:t>
                                      </m:r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ℋ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…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s-I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𝑃</m:t>
                                      </m:r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𝜏</m:t>
                                      </m:r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ℋ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b="1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4000" b="0" i="1" smtClean="0">
                                          <a:latin typeface="Cambria Math" charset="0"/>
                                          <a:ea typeface="Hiragino Sans W3" charset="-128"/>
                                          <a:cs typeface="Hiragino Sans W3" charset="-128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s-I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s-IS" altLang="ja-JP" sz="4000" b="1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s-I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s-IS" altLang="ja-JP" sz="4000" b="1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…</m:t>
                              </m:r>
                              <m:r>
                                <a:rPr lang="is-I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s-IS" altLang="ja-JP" sz="4000" b="1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𝑃</m:t>
                                  </m:r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altLang="ja-JP" sz="4000" dirty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pPr>
                      <a:spcBef>
                        <a:spcPts val="1800"/>
                      </a:spcBef>
                      <a:spcAft>
                        <a:spcPts val="1200"/>
                      </a:spcAft>
                    </a:pP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ここで、各行列要素は</a:t>
                    </a:r>
                    <a:endPara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pPr>
                      <a:spcBef>
                        <a:spcPts val="18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ja-JP" sz="400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𝒙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−</m:t>
                                  </m:r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ℋ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4000" b="1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𝒙</m:t>
                              </m:r>
                              <m:r>
                                <a:rPr lang="en-US" altLang="ja-JP" sz="4000" b="1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𝒙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Hiragino Sans W3" charset="-128"/>
                                      <a:cs typeface="Hiragino Sans W3" charset="-128"/>
                                    </a:rPr>
                                    <m:t>−</m:t>
                                  </m:r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𝐾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  <m:r>
                                    <a:rPr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4000" b="1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𝒙</m:t>
                              </m:r>
                              <m:r>
                                <a:rPr lang="en-US" altLang="ja-JP" sz="4000" b="0" i="1" smtClean="0">
                                  <a:latin typeface="Cambria Math" charset="0"/>
                                  <a:ea typeface="Hiragino Sans W3" charset="-128"/>
                                  <a:cs typeface="Hiragino Sans W3" charset="-128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+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𝑂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Hiragino Sans W3" charset="-128"/>
                              <a:cs typeface="Hiragino Sans W3" charset="-128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ja-JP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ja-JP" sz="4000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  <a:p>
                    <a:pPr>
                      <a:spcBef>
                        <a:spcPts val="1800"/>
                      </a:spcBef>
                    </a:pP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によって近似的に計算できる。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(Suzuki-Trotter</a:t>
                    </a:r>
                    <a:r>
                      <a:rPr lang="ja-JP" altLang="en-US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分解</a:t>
                    </a:r>
                    <a:r>
                      <a:rPr lang="en-US" altLang="ja-JP" sz="36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)</a:t>
                    </a:r>
                  </a:p>
                  <a:p>
                    <a:endParaRPr lang="en-US" altLang="ja-JP" sz="3600" dirty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</p:txBody>
              </p:sp>
            </mc:Choice>
            <mc:Fallback xmlns="">
              <p:sp>
                <p:nvSpPr>
                  <p:cNvPr id="7" name="テキスト ボックス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69" y="4892348"/>
                    <a:ext cx="14401801" cy="1391650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1270" t="-6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368096" y="18198038"/>
                    <a:ext cx="14367934" cy="14465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44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モンテカルロサンプリングの探索を</a:t>
                    </a:r>
                    <a14:m>
                      <m:oMath xmlns:m="http://schemas.openxmlformats.org/officeDocument/2006/math">
                        <m:r>
                          <a:rPr lang="en-US" altLang="ja-JP" sz="4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  <m:r>
                          <a:rPr lang="ja-JP" altLang="en-US" sz="4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ja-JP" sz="4400" b="0" i="1" smtClean="0">
                                <a:latin typeface="Cambria Math" charset="0"/>
                                <a:ea typeface="Hiragino Sans W3" charset="-128"/>
                                <a:cs typeface="Hiragino Sans W3" charset="-128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4400" b="0" i="1" smtClean="0">
                                    <a:latin typeface="Cambria Math" charset="0"/>
                                    <a:ea typeface="Hiragino Sans W3" charset="-128"/>
                                    <a:cs typeface="Hiragino Sans W3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4400" b="0" i="1" smtClean="0">
                                    <a:latin typeface="Cambria Math" charset="0"/>
                                    <a:ea typeface="Hiragino Sans W3" charset="-128"/>
                                    <a:cs typeface="Hiragino Sans W3" charset="-128"/>
                                  </a:rPr>
                                  <m:t>0,</m:t>
                                </m:r>
                                <m:r>
                                  <a:rPr lang="en-US" altLang="ja-JP" sz="4400" b="0" i="1" smtClean="0">
                                    <a:latin typeface="Cambria Math" charset="0"/>
                                    <a:ea typeface="Hiragino Sans W3" charset="-128"/>
                                    <a:cs typeface="Hiragino Sans W3" charset="-128"/>
                                  </a:rPr>
                                  <m:t>𝐿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sz="4400" b="0" i="1" smtClean="0">
                                <a:latin typeface="Cambria Math" charset="0"/>
                                <a:ea typeface="Hiragino Sans W3" charset="-128"/>
                                <a:cs typeface="Hiragino Sans W3" charset="-128"/>
                              </a:rPr>
                              <m:t>𝑁</m:t>
                            </m:r>
                          </m:sup>
                        </m:sSup>
                      </m:oMath>
                    </a14:m>
                    <a:r>
                      <a:rPr lang="ja-JP" altLang="en-US" sz="44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から</a:t>
                    </a:r>
                    <a:endParaRPr lang="en-US" altLang="ja-JP" sz="4400" b="0" i="1" dirty="0" smtClean="0">
                      <a:latin typeface="Cambria Math" charset="0"/>
                      <a:ea typeface="Hiragino Sans W3" charset="-128"/>
                      <a:cs typeface="Hiragino Sans W3" charset="-128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4400" b="0" i="1" dirty="0" smtClean="0">
                            <a:latin typeface="Cambria Math" charset="0"/>
                            <a:ea typeface="Hiragino Sans W3" charset="-128"/>
                            <a:cs typeface="Hiragino Sans W3" charset="-128"/>
                          </a:rPr>
                          <m:t>𝑋</m:t>
                        </m:r>
                        <m:r>
                          <a:rPr lang="en-US" altLang="ja-JP" sz="44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ja-JP" sz="44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44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4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r>
                                  <a:rPr lang="en-US" altLang="ja-JP" sz="44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sz="44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𝑁𝑃</m:t>
                            </m:r>
                          </m:sup>
                        </m:sSup>
                      </m:oMath>
                    </a14:m>
                    <a:r>
                      <a:rPr lang="ja-JP" altLang="en-US" sz="4400" dirty="0" smtClean="0">
                        <a:latin typeface="Hiragino Sans W3" charset="-128"/>
                        <a:ea typeface="Hiragino Sans W3" charset="-128"/>
                        <a:cs typeface="Hiragino Sans W3" charset="-128"/>
                      </a:rPr>
                      <a:t>に拡張して、古典系と同様に計算が行える。</a:t>
                    </a:r>
                    <a:endParaRPr lang="en-US" altLang="ja-JP" sz="4400" dirty="0" smtClean="0">
                      <a:latin typeface="Hiragino Sans W3" charset="-128"/>
                      <a:ea typeface="Hiragino Sans W3" charset="-128"/>
                      <a:cs typeface="Hiragino Sans W3" charset="-128"/>
                    </a:endParaRPr>
                  </a:p>
                </p:txBody>
              </p:sp>
            </mc:Choice>
            <mc:Fallback xmlns="">
              <p:sp>
                <p:nvSpPr>
                  <p:cNvPr id="8" name="テキスト ボックス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096" y="18198038"/>
                    <a:ext cx="14367934" cy="144655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t="-8400" r="-928" b="-13200"/>
                    </a:stretch>
                  </a:blipFill>
                  <a:ln w="762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632" y="19994515"/>
                <a:ext cx="6685383" cy="64661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pic>
            <p:nvPicPr>
              <p:cNvPr id="14" name="図 13"/>
              <p:cNvPicPr>
                <a:picLocks noChangeAspect="1"/>
              </p:cNvPicPr>
              <p:nvPr/>
            </p:nvPicPr>
            <p:blipFill rotWithShape="1"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8" t="18076" r="11984" b="18951"/>
              <a:stretch/>
            </p:blipFill>
            <p:spPr>
              <a:xfrm>
                <a:off x="7620372" y="19771503"/>
                <a:ext cx="6891933" cy="125884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7774" y="22453043"/>
                <a:ext cx="8826578" cy="498181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17" name="テキスト ボックス 16"/>
              <p:cNvSpPr txBox="1"/>
              <p:nvPr/>
            </p:nvSpPr>
            <p:spPr>
              <a:xfrm>
                <a:off x="3167873" y="20744122"/>
                <a:ext cx="1612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 smtClean="0"/>
                  <a:t>古典系</a:t>
                </a:r>
                <a:endParaRPr kumimoji="1" lang="ja-JP" altLang="en-US" sz="3600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0335629" y="21133305"/>
                <a:ext cx="1701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 dirty="0" smtClean="0"/>
                  <a:t>量子系</a:t>
                </a:r>
                <a:endParaRPr kumimoji="1" lang="ja-JP" altLang="en-US" sz="3600" dirty="0"/>
              </a:p>
            </p:txBody>
          </p:sp>
          <p:sp>
            <p:nvSpPr>
              <p:cNvPr id="19" name="左右矢印 18"/>
              <p:cNvSpPr/>
              <p:nvPr/>
            </p:nvSpPr>
            <p:spPr>
              <a:xfrm rot="18448108">
                <a:off x="7495270" y="21488364"/>
                <a:ext cx="1338474" cy="444330"/>
              </a:xfrm>
              <a:prstGeom prst="left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4" name="左大かっこ 173"/>
            <p:cNvSpPr/>
            <p:nvPr/>
          </p:nvSpPr>
          <p:spPr>
            <a:xfrm rot="16200000">
              <a:off x="5702837" y="7403793"/>
              <a:ext cx="550430" cy="922002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左大かっこ 174"/>
            <p:cNvSpPr/>
            <p:nvPr/>
          </p:nvSpPr>
          <p:spPr>
            <a:xfrm rot="16200000">
              <a:off x="8317068" y="6211960"/>
              <a:ext cx="812799" cy="3568035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テキスト ボックス 175"/>
                <p:cNvSpPr txBox="1"/>
                <p:nvPr/>
              </p:nvSpPr>
              <p:spPr>
                <a:xfrm>
                  <a:off x="5546601" y="8089677"/>
                  <a:ext cx="8628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charset="0"/>
                          </a:rPr>
                          <m:t>𝐾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176" name="テキスト ボックス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601" y="8089677"/>
                  <a:ext cx="862899" cy="64633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テキスト ボックス 176"/>
                <p:cNvSpPr txBox="1"/>
                <p:nvPr/>
              </p:nvSpPr>
              <p:spPr>
                <a:xfrm>
                  <a:off x="8292016" y="8355525"/>
                  <a:ext cx="8628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charset="0"/>
                          </a:rPr>
                          <m:t>𝑉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177" name="テキスト ボックス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016" y="8355525"/>
                  <a:ext cx="862899" cy="646331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1" name="テキスト ボックス 180"/>
          <p:cNvSpPr txBox="1"/>
          <p:nvPr/>
        </p:nvSpPr>
        <p:spPr>
          <a:xfrm>
            <a:off x="25553318" y="1936842"/>
            <a:ext cx="4721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Hiragino Sans W3" charset="-128"/>
                <a:ea typeface="Hiragino Sans W3" charset="-128"/>
                <a:cs typeface="Hiragino Sans W3" charset="-128"/>
              </a:rPr>
              <a:t>修士</a:t>
            </a:r>
            <a:r>
              <a:rPr kumimoji="1" lang="en-US" altLang="ja-JP" sz="4000" dirty="0" smtClean="0">
                <a:latin typeface="Hiragino Sans W3" charset="-128"/>
                <a:ea typeface="Hiragino Sans W3" charset="-128"/>
                <a:cs typeface="Hiragino Sans W3" charset="-128"/>
              </a:rPr>
              <a:t>1</a:t>
            </a:r>
            <a:r>
              <a:rPr kumimoji="1" lang="ja-JP" altLang="en-US" sz="4000" dirty="0" smtClean="0">
                <a:latin typeface="Hiragino Sans W3" charset="-128"/>
                <a:ea typeface="Hiragino Sans W3" charset="-128"/>
                <a:cs typeface="Hiragino Sans W3" charset="-128"/>
              </a:rPr>
              <a:t>年　鈴木基己</a:t>
            </a:r>
            <a:endParaRPr kumimoji="1" lang="ja-JP" altLang="en-US" sz="40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182" name="図 18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851" y="2928302"/>
            <a:ext cx="11709450" cy="1998480"/>
          </a:xfrm>
          <a:prstGeom prst="rect">
            <a:avLst/>
          </a:prstGeom>
        </p:spPr>
      </p:pic>
      <p:grpSp>
        <p:nvGrpSpPr>
          <p:cNvPr id="188" name="図形グループ 187"/>
          <p:cNvGrpSpPr/>
          <p:nvPr/>
        </p:nvGrpSpPr>
        <p:grpSpPr>
          <a:xfrm>
            <a:off x="399702" y="3590225"/>
            <a:ext cx="14450073" cy="14110969"/>
            <a:chOff x="399702" y="3590225"/>
            <a:chExt cx="14450073" cy="14110969"/>
          </a:xfrm>
        </p:grpSpPr>
        <p:grpSp>
          <p:nvGrpSpPr>
            <p:cNvPr id="180" name="図形グループ 179"/>
            <p:cNvGrpSpPr/>
            <p:nvPr/>
          </p:nvGrpSpPr>
          <p:grpSpPr>
            <a:xfrm>
              <a:off x="399702" y="3590225"/>
              <a:ext cx="14450073" cy="14110969"/>
              <a:chOff x="15372484" y="20934721"/>
              <a:chExt cx="14450073" cy="14110969"/>
            </a:xfrm>
          </p:grpSpPr>
          <p:sp>
            <p:nvSpPr>
              <p:cNvPr id="144" name="角丸四角形 143"/>
              <p:cNvSpPr/>
              <p:nvPr/>
            </p:nvSpPr>
            <p:spPr>
              <a:xfrm>
                <a:off x="15372484" y="20934721"/>
                <a:ext cx="14450073" cy="141109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73" name="図形グループ 172"/>
              <p:cNvGrpSpPr/>
              <p:nvPr/>
            </p:nvGrpSpPr>
            <p:grpSpPr>
              <a:xfrm>
                <a:off x="15904365" y="21245468"/>
                <a:ext cx="13427462" cy="13391533"/>
                <a:chOff x="15904365" y="21245468"/>
                <a:chExt cx="13427462" cy="13391533"/>
              </a:xfrm>
            </p:grpSpPr>
            <p:sp>
              <p:nvSpPr>
                <p:cNvPr id="161" name="テキスト ボックス 160"/>
                <p:cNvSpPr txBox="1"/>
                <p:nvPr/>
              </p:nvSpPr>
              <p:spPr>
                <a:xfrm>
                  <a:off x="16769211" y="21245468"/>
                  <a:ext cx="1161923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6000" b="1" dirty="0" smtClean="0">
                      <a:latin typeface="Hiragino Kaku Gothic ProN W6" charset="-128"/>
                      <a:ea typeface="Hiragino Kaku Gothic ProN W6" charset="-128"/>
                      <a:cs typeface="Hiragino Kaku Gothic ProN W6" charset="-128"/>
                    </a:rPr>
                    <a:t>グラファイト上の</a:t>
                  </a:r>
                  <a:r>
                    <a:rPr kumimoji="1" lang="en-US" altLang="ja-JP" sz="6000" b="1" baseline="30000" dirty="0" smtClean="0">
                      <a:latin typeface="Hiragino Kaku Gothic ProN W6" charset="-128"/>
                      <a:ea typeface="Hiragino Kaku Gothic ProN W6" charset="-128"/>
                      <a:cs typeface="Hiragino Kaku Gothic ProN W6" charset="-128"/>
                    </a:rPr>
                    <a:t>4</a:t>
                  </a:r>
                  <a:r>
                    <a:rPr kumimoji="1" lang="en-US" altLang="ja-JP" sz="6000" b="1" dirty="0" smtClean="0">
                      <a:latin typeface="Hiragino Kaku Gothic ProN W6" charset="-128"/>
                      <a:ea typeface="Hiragino Kaku Gothic ProN W6" charset="-128"/>
                      <a:cs typeface="Hiragino Kaku Gothic ProN W6" charset="-128"/>
                    </a:rPr>
                    <a:t>He</a:t>
                  </a:r>
                  <a:r>
                    <a:rPr kumimoji="1" lang="ja-JP" altLang="en-US" sz="6000" b="1" dirty="0" smtClean="0">
                      <a:latin typeface="Hiragino Kaku Gothic ProN W6" charset="-128"/>
                      <a:ea typeface="Hiragino Kaku Gothic ProN W6" charset="-128"/>
                      <a:cs typeface="Hiragino Kaku Gothic ProN W6" charset="-128"/>
                    </a:rPr>
                    <a:t>超固体相</a:t>
                  </a:r>
                  <a:endParaRPr kumimoji="1" lang="ja-JP" altLang="en-US" sz="6000" b="1" dirty="0">
                    <a:latin typeface="Hiragino Kaku Gothic ProN W6" charset="-128"/>
                    <a:ea typeface="Hiragino Kaku Gothic ProN W6" charset="-128"/>
                    <a:cs typeface="Hiragino Kaku Gothic ProN W6" charset="-128"/>
                  </a:endParaRPr>
                </a:p>
              </p:txBody>
            </p:sp>
            <p:sp>
              <p:nvSpPr>
                <p:cNvPr id="164" name="テキスト ボックス 163"/>
                <p:cNvSpPr txBox="1"/>
                <p:nvPr/>
              </p:nvSpPr>
              <p:spPr>
                <a:xfrm>
                  <a:off x="16408948" y="22937691"/>
                  <a:ext cx="11365859" cy="5078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・</a:t>
                  </a:r>
                  <a:r>
                    <a:rPr kumimoji="1"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並進対称性の破れ　→　</a:t>
                  </a:r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結晶的秩序</a:t>
                  </a:r>
                  <a:endParaRPr lang="en-US" altLang="ja-JP" sz="3600" dirty="0" smtClean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  <a:p>
                  <a:endParaRPr kumimoji="1" lang="en-US" altLang="ja-JP" sz="3600" dirty="0" smtClean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  <a:p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・ゲージ対称性の破れ→　位相秩序</a:t>
                  </a:r>
                  <a:r>
                    <a: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(</a:t>
                  </a:r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超流動性</a:t>
                  </a:r>
                  <a:r>
                    <a: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)</a:t>
                  </a:r>
                </a:p>
                <a:p>
                  <a:endParaRPr kumimoji="1" lang="en-US" altLang="ja-JP" sz="3600" dirty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  <a:p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二つの連続対称性を破る相を超固体相と呼ぶ。理論的予測は</a:t>
                  </a:r>
                  <a:r>
                    <a: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1969</a:t>
                  </a:r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年</a:t>
                  </a:r>
                  <a:r>
                    <a: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[2]</a:t>
                  </a:r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。</a:t>
                  </a:r>
                  <a:endParaRPr lang="en-US" altLang="ja-JP" sz="3600" dirty="0" smtClean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  <a:p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グラファイト上に形成された</a:t>
                  </a:r>
                  <a:r>
                    <a:rPr lang="en-US" altLang="ja-JP" sz="3600" baseline="300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4</a:t>
                  </a:r>
                  <a:r>
                    <a: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He</a:t>
                  </a:r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二次元系の第</a:t>
                  </a:r>
                  <a:r>
                    <a:rPr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2</a:t>
                  </a:r>
                  <a:r>
                    <a:rPr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層に超固体相が存在することが示唆されているものの、現状では実験グループによって結果が異なっている。</a:t>
                  </a:r>
                  <a:endParaRPr lang="en-US" altLang="ja-JP" sz="3600" dirty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</p:txBody>
            </p:sp>
            <p:grpSp>
              <p:nvGrpSpPr>
                <p:cNvPr id="166" name="図形グループ 165"/>
                <p:cNvGrpSpPr/>
                <p:nvPr/>
              </p:nvGrpSpPr>
              <p:grpSpPr>
                <a:xfrm>
                  <a:off x="15904365" y="28101022"/>
                  <a:ext cx="13427462" cy="5153628"/>
                  <a:chOff x="16179142" y="28789446"/>
                  <a:chExt cx="13427462" cy="5153628"/>
                </a:xfrm>
              </p:grpSpPr>
              <p:pic>
                <p:nvPicPr>
                  <p:cNvPr id="163" name="図 162"/>
                  <p:cNvPicPr>
                    <a:picLocks noChangeAspect="1"/>
                  </p:cNvPicPr>
                  <p:nvPr/>
                </p:nvPicPr>
                <p:blipFill>
                  <a:blip r:embed="rId4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142" y="28789446"/>
                    <a:ext cx="7444130" cy="5153628"/>
                  </a:xfrm>
                  <a:prstGeom prst="rect">
                    <a:avLst/>
                  </a:prstGeom>
                  <a:ln w="57150" cmpd="thickThin">
                    <a:solidFill>
                      <a:schemeClr val="tx1"/>
                    </a:solidFill>
                  </a:ln>
                </p:spPr>
              </p:pic>
              <p:pic>
                <p:nvPicPr>
                  <p:cNvPr id="165" name="図 164"/>
                  <p:cNvPicPr>
                    <a:picLocks noChangeAspect="1"/>
                  </p:cNvPicPr>
                  <p:nvPr/>
                </p:nvPicPr>
                <p:blipFill>
                  <a:blip r:embed="rId4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1839" y="28789446"/>
                    <a:ext cx="5804765" cy="2790190"/>
                  </a:xfrm>
                  <a:prstGeom prst="rect">
                    <a:avLst/>
                  </a:prstGeom>
                  <a:ln w="57150" cmpd="dbl"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167" name="テキスト ボックス 166"/>
                <p:cNvSpPr txBox="1"/>
                <p:nvPr/>
              </p:nvSpPr>
              <p:spPr>
                <a:xfrm>
                  <a:off x="24079576" y="31130525"/>
                  <a:ext cx="42432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360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ねじれ振り子</a:t>
                  </a:r>
                  <a:endParaRPr kumimoji="1" lang="ja-JP" altLang="en-US" sz="360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</p:txBody>
            </p:sp>
            <p:sp>
              <p:nvSpPr>
                <p:cNvPr id="168" name="テキスト ボックス 167"/>
                <p:cNvSpPr txBox="1"/>
                <p:nvPr/>
              </p:nvSpPr>
              <p:spPr>
                <a:xfrm>
                  <a:off x="17120120" y="33436672"/>
                  <a:ext cx="1152296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最近は別のアプローチによる超固体も発見されている。</a:t>
                  </a:r>
                  <a:endParaRPr kumimoji="1" lang="en-US" altLang="ja-JP" sz="3600" dirty="0" smtClean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  <a:p>
                  <a:r>
                    <a:rPr kumimoji="1" lang="en-US" altLang="ja-JP" sz="3600" dirty="0" smtClean="0">
                      <a:latin typeface="Hiragino Sans W3" charset="-128"/>
                      <a:ea typeface="Hiragino Sans W3" charset="-128"/>
                      <a:cs typeface="Hiragino Sans W3" charset="-128"/>
                    </a:rPr>
                    <a:t>[3][4]</a:t>
                  </a:r>
                  <a:endParaRPr kumimoji="1" lang="ja-JP" altLang="en-US" sz="3600" dirty="0">
                    <a:latin typeface="Hiragino Sans W3" charset="-128"/>
                    <a:ea typeface="Hiragino Sans W3" charset="-128"/>
                    <a:cs typeface="Hiragino Sans W3" charset="-128"/>
                  </a:endParaRPr>
                </a:p>
              </p:txBody>
            </p:sp>
          </p:grpSp>
        </p:grpSp>
        <p:pic>
          <p:nvPicPr>
            <p:cNvPr id="185" name="図 184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5619" y="5257022"/>
              <a:ext cx="1628315" cy="116764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86" name="図 185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5679" y="6279539"/>
              <a:ext cx="1176346" cy="1523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4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パーセル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899</TotalTime>
  <Words>660</Words>
  <Application>Microsoft Macintosh PowerPoint</Application>
  <PresentationFormat>ユーザー設定</PresentationFormat>
  <Paragraphs>88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Cambria Math</vt:lpstr>
      <vt:lpstr>Gill Sans MT</vt:lpstr>
      <vt:lpstr>HGｺﾞｼｯｸE</vt:lpstr>
      <vt:lpstr>Hiragino Kaku Gothic ProN W6</vt:lpstr>
      <vt:lpstr>Hiragino Sans W3</vt:lpstr>
      <vt:lpstr>Yu Gothic</vt:lpstr>
      <vt:lpstr>Arial</vt:lpstr>
      <vt:lpstr>パーセル</vt:lpstr>
      <vt:lpstr>連続空間経路積分モンテカルロ法を用いた数奇量子相の探索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　基己</dc:creator>
  <cp:lastModifiedBy>鈴木　基己</cp:lastModifiedBy>
  <cp:revision>56</cp:revision>
  <cp:lastPrinted>2017-07-24T00:12:08Z</cp:lastPrinted>
  <dcterms:created xsi:type="dcterms:W3CDTF">2017-07-19T05:26:58Z</dcterms:created>
  <dcterms:modified xsi:type="dcterms:W3CDTF">2017-07-24T00:12:10Z</dcterms:modified>
</cp:coreProperties>
</file>