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67" r:id="rId6"/>
    <p:sldId id="266" r:id="rId7"/>
    <p:sldId id="265"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78CFE9-95A7-487E-B594-AC6E9016D7D4}" type="datetimeFigureOut">
              <a:rPr kumimoji="1" lang="ja-JP" altLang="en-US" smtClean="0"/>
              <a:t>2020/7/27</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F506E-66F3-44A6-8C56-128F8007A5BC}" type="slidenum">
              <a:rPr kumimoji="1" lang="ja-JP" altLang="en-US" smtClean="0"/>
              <a:t>‹#›</a:t>
            </a:fld>
            <a:endParaRPr kumimoji="1" lang="ja-JP" altLang="en-US" dirty="0"/>
          </a:p>
        </p:txBody>
      </p:sp>
    </p:spTree>
    <p:extLst>
      <p:ext uri="{BB962C8B-B14F-4D97-AF65-F5344CB8AC3E}">
        <p14:creationId xmlns:p14="http://schemas.microsoft.com/office/powerpoint/2010/main" val="39629450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FCF506E-66F3-44A6-8C56-128F8007A5BC}" type="slidenum">
              <a:rPr kumimoji="1" lang="ja-JP" altLang="en-US" smtClean="0"/>
              <a:t>1</a:t>
            </a:fld>
            <a:endParaRPr kumimoji="1" lang="ja-JP" altLang="en-US" dirty="0"/>
          </a:p>
        </p:txBody>
      </p:sp>
    </p:spTree>
    <p:extLst>
      <p:ext uri="{BB962C8B-B14F-4D97-AF65-F5344CB8AC3E}">
        <p14:creationId xmlns:p14="http://schemas.microsoft.com/office/powerpoint/2010/main" val="373930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latin typeface="メイリオ" panose="020B0604030504040204" pitchFamily="50" charset="-128"/>
                <a:ea typeface="メイリオ" panose="020B0604030504040204" pitchFamily="50" charset="-128"/>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メイリオ" panose="020B0604030504040204" pitchFamily="50" charset="-128"/>
                <a:ea typeface="メイリオ" panose="020B0604030504040204" pitchFamily="50" charset="-128"/>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dirty="0" smtClean="0"/>
              <a:t>マスター サブタイトルの書式設定</a:t>
            </a:r>
            <a:endParaRPr lang="en-US" dirty="0"/>
          </a:p>
        </p:txBody>
      </p:sp>
      <p:sp>
        <p:nvSpPr>
          <p:cNvPr id="4" name="Date Placeholder 3"/>
          <p:cNvSpPr>
            <a:spLocks noGrp="1"/>
          </p:cNvSpPr>
          <p:nvPr>
            <p:ph type="dt" sz="half" idx="10"/>
          </p:nvPr>
        </p:nvSpPr>
        <p:spPr/>
        <p:txBody>
          <a:bodyPr/>
          <a:lstStyle/>
          <a:p>
            <a:fld id="{45B8BA96-96F6-4CDE-9CC0-C15268303921}" type="datetime1">
              <a:rPr kumimoji="1" lang="ja-JP" altLang="en-US" smtClean="0"/>
              <a:t>2020/7/27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1800">
                <a:latin typeface="メイリオ" panose="020B0604030504040204" pitchFamily="50" charset="-128"/>
                <a:ea typeface="メイリオ" panose="020B0604030504040204" pitchFamily="50" charset="-128"/>
              </a:defRPr>
            </a:lvl1pPr>
          </a:lstStyle>
          <a:p>
            <a:fld id="{6E69CD86-7918-49F5-A9CE-D96E3D57A251}" type="slidenum">
              <a:rPr kumimoji="1" lang="ja-JP" altLang="en-US" smtClean="0"/>
              <a:pPr/>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1151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78351A3-6261-4548-B797-517A6033165A}" type="datetime1">
              <a:rPr kumimoji="1" lang="ja-JP" altLang="en-US" smtClean="0"/>
              <a:t>2020/7/27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39077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F5045C3-749B-419D-BC5D-09149C4C17DA}" type="datetime1">
              <a:rPr kumimoji="1" lang="ja-JP" altLang="en-US" smtClean="0"/>
              <a:t>2020/7/27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359067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メイリオ" panose="020B0604030504040204" pitchFamily="50" charset="-128"/>
                <a:ea typeface="メイリオ" panose="020B0604030504040204" pitchFamily="50" charset="-128"/>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BD60BD14-75C3-45A4-BDCD-03FDE28E3592}" type="datetime1">
              <a:rPr kumimoji="1" lang="ja-JP" altLang="en-US" smtClean="0"/>
              <a:t>2020/7/27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lvl1pPr>
              <a:defRPr sz="1800">
                <a:latin typeface="メイリオ" panose="020B0604030504040204" pitchFamily="50" charset="-128"/>
                <a:ea typeface="メイリオ" panose="020B0604030504040204" pitchFamily="50" charset="-128"/>
              </a:defRPr>
            </a:lvl1pPr>
          </a:lstStyle>
          <a:p>
            <a:fld id="{6E69CD86-7918-49F5-A9CE-D96E3D57A251}" type="slidenum">
              <a:rPr kumimoji="1" lang="ja-JP" altLang="en-US" smtClean="0"/>
              <a:pPr/>
              <a:t>‹#›</a:t>
            </a:fld>
            <a:endParaRPr kumimoji="1" lang="ja-JP" altLang="en-US" dirty="0"/>
          </a:p>
        </p:txBody>
      </p:sp>
    </p:spTree>
    <p:extLst>
      <p:ext uri="{BB962C8B-B14F-4D97-AF65-F5344CB8AC3E}">
        <p14:creationId xmlns:p14="http://schemas.microsoft.com/office/powerpoint/2010/main" val="6871783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61E477-9A30-4D26-A7B3-BBAD1765108C}" type="datetime1">
              <a:rPr kumimoji="1" lang="ja-JP" altLang="en-US" smtClean="0"/>
              <a:t>2020/7/27</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94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522F253-1AD5-468C-84BF-5A8154E05A9B}" type="datetime1">
              <a:rPr kumimoji="1" lang="ja-JP" altLang="en-US" smtClean="0"/>
              <a:t>2020/7/27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1605155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3782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A77FB99-0AFB-4490-A0C6-85AD823B9921}" type="datetime1">
              <a:rPr kumimoji="1" lang="ja-JP" altLang="en-US" smtClean="0"/>
              <a:t>2020/7/27</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162857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8C380E8-027F-49F8-8CF0-FBD2B8AD5A43}" type="datetime1">
              <a:rPr kumimoji="1" lang="ja-JP" altLang="en-US" smtClean="0"/>
              <a:t>2020/7/27</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81318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F15787D-29B5-4226-8EFC-2B09CC9AAC41}" type="datetime1">
              <a:rPr kumimoji="1" lang="ja-JP" altLang="en-US" smtClean="0"/>
              <a:t>2020/7/27</a:t>
            </a:fld>
            <a:endParaRPr kumimoji="1" lang="ja-JP" alt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dirty="0"/>
          </a:p>
        </p:txBody>
      </p:sp>
      <p:sp>
        <p:nvSpPr>
          <p:cNvPr id="9" name="Slide Number Placeholder 8"/>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122516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9C8D8B1-7268-4EC5-9E92-00E9F9FFFE2C}" type="datetime1">
              <a:rPr kumimoji="1" lang="ja-JP" altLang="en-US" smtClean="0"/>
              <a:t>2020/7/27</a:t>
            </a:fld>
            <a:endParaRPr kumimoji="1" lang="ja-JP" alt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96036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dirty="0" smtClean="0"/>
              <a:t>図を追加</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EDA66DA-EAC7-472F-B06F-ABBC8C188CF9}" type="datetime1">
              <a:rPr kumimoji="1" lang="ja-JP" altLang="en-US" smtClean="0"/>
              <a:t>2020/7/27</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6E69CD86-7918-49F5-A9CE-D96E3D57A251}" type="slidenum">
              <a:rPr kumimoji="1" lang="ja-JP" altLang="en-US" smtClean="0"/>
              <a:t>‹#›</a:t>
            </a:fld>
            <a:endParaRPr kumimoji="1" lang="ja-JP" altLang="en-US" dirty="0"/>
          </a:p>
        </p:txBody>
      </p:sp>
    </p:spTree>
    <p:extLst>
      <p:ext uri="{BB962C8B-B14F-4D97-AF65-F5344CB8AC3E}">
        <p14:creationId xmlns:p14="http://schemas.microsoft.com/office/powerpoint/2010/main" val="46583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8EF9AD-9073-444D-B67E-B50181153363}" type="datetime1">
              <a:rPr kumimoji="1" lang="ja-JP" altLang="en-US" smtClean="0"/>
              <a:t>2020/7/27</a:t>
            </a:fld>
            <a:endParaRPr kumimoji="1" lang="ja-JP"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69CD86-7918-49F5-A9CE-D96E3D57A251}" type="slidenum">
              <a:rPr kumimoji="1" lang="ja-JP" altLang="en-US" smtClean="0"/>
              <a:t>‹#›</a:t>
            </a:fld>
            <a:endParaRPr kumimoji="1" lang="ja-JP" alt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09204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E69CD86-7918-49F5-A9CE-D96E3D57A251}" type="slidenum">
              <a:rPr kumimoji="1" lang="ja-JP" altLang="en-US" smtClean="0"/>
              <a:pPr/>
              <a:t>1</a:t>
            </a:fld>
            <a:endParaRPr kumimoji="1" lang="ja-JP" altLang="en-US" dirty="0"/>
          </a:p>
        </p:txBody>
      </p:sp>
      <p:sp>
        <p:nvSpPr>
          <p:cNvPr id="5" name="正方形/長方形 4"/>
          <p:cNvSpPr/>
          <p:nvPr/>
        </p:nvSpPr>
        <p:spPr>
          <a:xfrm>
            <a:off x="656704" y="4455620"/>
            <a:ext cx="11114117" cy="16874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latin typeface="メイリオ" panose="020B0604030504040204" pitchFamily="50" charset="-128"/>
                <a:ea typeface="メイリオ" panose="020B0604030504040204" pitchFamily="50" charset="-128"/>
              </a:rPr>
              <a:t>静岡産業技術専門学校 ゲームクリエイト科 ３年 富永・深澤・大石・岩谷チーム</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ジャンル</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：タワーディフェンス</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プラットフォーム</a:t>
            </a:r>
            <a:r>
              <a:rPr kumimoji="1" lang="en-US" altLang="ja-JP" dirty="0" smtClean="0">
                <a:latin typeface="メイリオ" panose="020B0604030504040204" pitchFamily="50" charset="-128"/>
                <a:ea typeface="メイリオ" panose="020B0604030504040204" pitchFamily="50" charset="-128"/>
              </a:rPr>
              <a:t>	</a:t>
            </a:r>
            <a:r>
              <a:rPr kumimoji="1" lang="ja-JP" altLang="en-US" dirty="0" smtClean="0">
                <a:latin typeface="メイリオ" panose="020B0604030504040204" pitchFamily="50" charset="-128"/>
                <a:ea typeface="メイリオ" panose="020B0604030504040204" pitchFamily="50" charset="-128"/>
              </a:rPr>
              <a:t>：</a:t>
            </a:r>
            <a:r>
              <a:rPr kumimoji="1" lang="en-US" altLang="ja-JP" dirty="0" smtClean="0">
                <a:latin typeface="メイリオ" panose="020B0604030504040204" pitchFamily="50" charset="-128"/>
                <a:ea typeface="メイリオ" panose="020B0604030504040204" pitchFamily="50" charset="-128"/>
              </a:rPr>
              <a:t>Windows</a:t>
            </a:r>
            <a:r>
              <a:rPr kumimoji="1" lang="ja-JP" altLang="en-US" dirty="0" smtClean="0">
                <a:latin typeface="メイリオ" panose="020B0604030504040204" pitchFamily="50" charset="-128"/>
                <a:ea typeface="メイリオ" panose="020B0604030504040204" pitchFamily="50" charset="-128"/>
              </a:rPr>
              <a:t> </a:t>
            </a:r>
            <a:r>
              <a:rPr kumimoji="1" lang="en-US" altLang="ja-JP" dirty="0" smtClean="0">
                <a:latin typeface="メイリオ" panose="020B0604030504040204" pitchFamily="50" charset="-128"/>
                <a:ea typeface="メイリオ" panose="020B0604030504040204" pitchFamily="50" charset="-128"/>
              </a:rPr>
              <a:t>PC</a:t>
            </a:r>
            <a:endParaRPr lang="en-US" altLang="ja-JP"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31" y="1254369"/>
            <a:ext cx="11073840" cy="1233854"/>
          </a:xfrm>
          <a:prstGeom prst="rect">
            <a:avLst/>
          </a:prstGeom>
        </p:spPr>
      </p:pic>
    </p:spTree>
    <p:extLst>
      <p:ext uri="{BB962C8B-B14F-4D97-AF65-F5344CB8AC3E}">
        <p14:creationId xmlns:p14="http://schemas.microsoft.com/office/powerpoint/2010/main" val="696228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どんなゲームか</a:t>
            </a:r>
            <a:endParaRPr kumimoji="1" lang="ja-JP" altLang="en-US" dirty="0"/>
          </a:p>
        </p:txBody>
      </p:sp>
      <p:sp>
        <p:nvSpPr>
          <p:cNvPr id="4" name="テキスト ボックス 3"/>
          <p:cNvSpPr txBox="1"/>
          <p:nvPr/>
        </p:nvSpPr>
        <p:spPr>
          <a:xfrm>
            <a:off x="1097280" y="1737360"/>
            <a:ext cx="10341293"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古代ギリシャのトロイア戦争を舞台に激しい戦いを生き抜くマルチプレイアクションゲームです。</a:t>
            </a:r>
            <a:endParaRPr kumimoji="1" lang="en-US" altLang="ja-JP" dirty="0" smtClean="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1097280" y="2384400"/>
            <a:ext cx="5955476" cy="954107"/>
          </a:xfrm>
          <a:prstGeom prst="rect">
            <a:avLst/>
          </a:prstGeom>
          <a:noFill/>
        </p:spPr>
        <p:txBody>
          <a:bodyPr wrap="none" rtlCol="0">
            <a:spAutoFit/>
          </a:bodyPr>
          <a:lstStyle/>
          <a:p>
            <a:r>
              <a:rPr kumimoji="1" lang="ja-JP" altLang="en-US" sz="2000" b="1" dirty="0" smtClean="0">
                <a:latin typeface="メイリオ" panose="020B0604030504040204" pitchFamily="50" charset="-128"/>
                <a:ea typeface="メイリオ" panose="020B0604030504040204" pitchFamily="50" charset="-128"/>
              </a:rPr>
              <a:t>１、敵を倒してよりよい武器を手に入れよう</a:t>
            </a:r>
            <a:endParaRPr kumimoji="1" lang="en-US" altLang="ja-JP" sz="2000" b="1"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敵を倒すことでランダムで武器がゲットできる。</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レベルが上がれば落ちる武器もより強力なものになる。</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1097280" y="3640545"/>
            <a:ext cx="5724644" cy="954107"/>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rPr>
              <a:t>２</a:t>
            </a:r>
            <a:r>
              <a:rPr kumimoji="1" lang="ja-JP" altLang="en-US" sz="2000" b="1" dirty="0" smtClean="0">
                <a:latin typeface="メイリオ" panose="020B0604030504040204" pitchFamily="50" charset="-128"/>
                <a:ea typeface="メイリオ" panose="020B0604030504040204" pitchFamily="50" charset="-128"/>
              </a:rPr>
              <a:t>、神々の加護を受け取ろう</a:t>
            </a:r>
          </a:p>
          <a:p>
            <a:r>
              <a:rPr kumimoji="1" lang="ja-JP" altLang="en-US" dirty="0">
                <a:latin typeface="メイリオ" panose="020B0604030504040204" pitchFamily="50" charset="-128"/>
                <a:ea typeface="メイリオ" panose="020B0604030504040204" pitchFamily="50" charset="-128"/>
              </a:rPr>
              <a:t>敵</a:t>
            </a:r>
            <a:r>
              <a:rPr kumimoji="1" lang="ja-JP" altLang="en-US" dirty="0" smtClean="0">
                <a:latin typeface="メイリオ" panose="020B0604030504040204" pitchFamily="50" charset="-128"/>
                <a:ea typeface="メイリオ" panose="020B0604030504040204" pitchFamily="50" charset="-128"/>
              </a:rPr>
              <a:t>を一定以上倒していくと軍神の加護を受けることが</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できる。強力なバフ効果を有効活用しよう。</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1097280" y="4896691"/>
            <a:ext cx="6878806" cy="954107"/>
          </a:xfrm>
          <a:prstGeom prst="rect">
            <a:avLst/>
          </a:prstGeom>
          <a:noFill/>
        </p:spPr>
        <p:txBody>
          <a:bodyPr wrap="none" rtlCol="0">
            <a:spAutoFit/>
          </a:bodyPr>
          <a:lstStyle/>
          <a:p>
            <a:r>
              <a:rPr kumimoji="1" lang="ja-JP" altLang="en-US" sz="2000" b="1" dirty="0">
                <a:latin typeface="メイリオ" panose="020B0604030504040204" pitchFamily="50" charset="-128"/>
                <a:ea typeface="メイリオ" panose="020B0604030504040204" pitchFamily="50" charset="-128"/>
              </a:rPr>
              <a:t>３</a:t>
            </a:r>
            <a:r>
              <a:rPr kumimoji="1" lang="ja-JP" altLang="en-US" sz="2000" b="1" dirty="0" smtClean="0">
                <a:latin typeface="メイリオ" panose="020B0604030504040204" pitchFamily="50" charset="-128"/>
                <a:ea typeface="メイリオ" panose="020B0604030504040204" pitchFamily="50" charset="-128"/>
              </a:rPr>
              <a:t>、最大４人と協力してプレイ可能</a:t>
            </a:r>
            <a:endParaRPr kumimoji="1" lang="en-US" altLang="ja-JP" sz="2000" b="1"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本作はオンラインプレイに対応。</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smtClean="0">
                <a:latin typeface="メイリオ" panose="020B0604030504040204" pitchFamily="50" charset="-128"/>
                <a:ea typeface="メイリオ" panose="020B0604030504040204" pitchFamily="50" charset="-128"/>
              </a:rPr>
              <a:t>最大４人とパーティーを組んで一緒にダンジョンを攻略しよう。</a:t>
            </a:r>
            <a:endParaRPr kumimoji="1" lang="ja-JP" altLang="en-US" dirty="0">
              <a:latin typeface="メイリオ" panose="020B0604030504040204" pitchFamily="50" charset="-128"/>
              <a:ea typeface="メイリオ" panose="020B0604030504040204" pitchFamily="50" charset="-128"/>
            </a:endParaRPr>
          </a:p>
        </p:txBody>
      </p:sp>
      <p:sp>
        <p:nvSpPr>
          <p:cNvPr id="8" name="スライド番号プレースホルダー 7"/>
          <p:cNvSpPr>
            <a:spLocks noGrp="1"/>
          </p:cNvSpPr>
          <p:nvPr>
            <p:ph type="sldNum" sz="quarter" idx="12"/>
          </p:nvPr>
        </p:nvSpPr>
        <p:spPr/>
        <p:txBody>
          <a:bodyPr/>
          <a:lstStyle/>
          <a:p>
            <a:fld id="{6E69CD86-7918-49F5-A9CE-D96E3D57A251}" type="slidenum">
              <a:rPr kumimoji="1" lang="ja-JP" altLang="en-US" smtClean="0"/>
              <a:pPr/>
              <a:t>2</a:t>
            </a:fld>
            <a:endParaRPr kumimoji="1" lang="ja-JP" altLang="en-US" dirty="0"/>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3079" y="2935326"/>
            <a:ext cx="4192601" cy="2358338"/>
          </a:xfrm>
          <a:prstGeom prst="rect">
            <a:avLst/>
          </a:prstGeom>
        </p:spPr>
      </p:pic>
    </p:spTree>
    <p:extLst>
      <p:ext uri="{BB962C8B-B14F-4D97-AF65-F5344CB8AC3E}">
        <p14:creationId xmlns:p14="http://schemas.microsoft.com/office/powerpoint/2010/main" val="1284228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画面の見方</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833" y="1851500"/>
            <a:ext cx="5642668" cy="3174001"/>
          </a:xfrm>
          <a:prstGeom prst="rect">
            <a:avLst/>
          </a:prstGeom>
        </p:spPr>
      </p:pic>
      <p:sp>
        <p:nvSpPr>
          <p:cNvPr id="5" name="線吹き出し 2 (枠付き) 4"/>
          <p:cNvSpPr/>
          <p:nvPr/>
        </p:nvSpPr>
        <p:spPr>
          <a:xfrm flipH="1">
            <a:off x="1097279" y="2059709"/>
            <a:ext cx="1276465" cy="612648"/>
          </a:xfrm>
          <a:prstGeom prst="borderCallout2">
            <a:avLst>
              <a:gd name="adj1" fmla="val 18751"/>
              <a:gd name="adj2" fmla="val -724"/>
              <a:gd name="adj3" fmla="val 18750"/>
              <a:gd name="adj4" fmla="val -16667"/>
              <a:gd name="adj5" fmla="val 205218"/>
              <a:gd name="adj6" fmla="val -288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プレイヤー</a:t>
            </a:r>
            <a:endParaRPr kumimoji="1" lang="ja-JP" altLang="en-US" sz="1600" dirty="0">
              <a:latin typeface="メイリオ" panose="020B0604030504040204" pitchFamily="50" charset="-128"/>
              <a:ea typeface="メイリオ" panose="020B0604030504040204" pitchFamily="50" charset="-128"/>
            </a:endParaRPr>
          </a:p>
        </p:txBody>
      </p:sp>
      <p:sp>
        <p:nvSpPr>
          <p:cNvPr id="6" name="線吹き出し 2 (枠付き) 5"/>
          <p:cNvSpPr/>
          <p:nvPr/>
        </p:nvSpPr>
        <p:spPr>
          <a:xfrm flipH="1">
            <a:off x="1097279" y="3132176"/>
            <a:ext cx="1276465" cy="612648"/>
          </a:xfrm>
          <a:prstGeom prst="borderCallout2">
            <a:avLst>
              <a:gd name="adj1" fmla="val 18751"/>
              <a:gd name="adj2" fmla="val -724"/>
              <a:gd name="adj3" fmla="val 18750"/>
              <a:gd name="adj4" fmla="val -16667"/>
              <a:gd name="adj5" fmla="val 16484"/>
              <a:gd name="adj6" fmla="val -2149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メイリオ" panose="020B0604030504040204" pitchFamily="50" charset="-128"/>
                <a:ea typeface="メイリオ" panose="020B0604030504040204" pitchFamily="50" charset="-128"/>
              </a:rPr>
              <a:t>エネミ</a:t>
            </a:r>
            <a:r>
              <a:rPr kumimoji="1" lang="ja-JP" altLang="en-US" dirty="0" smtClean="0">
                <a:latin typeface="メイリオ" panose="020B0604030504040204" pitchFamily="50" charset="-128"/>
                <a:ea typeface="メイリオ" panose="020B0604030504040204" pitchFamily="50" charset="-128"/>
              </a:rPr>
              <a:t>ー</a:t>
            </a:r>
            <a:endParaRPr kumimoji="1" lang="ja-JP" altLang="en-US" dirty="0">
              <a:latin typeface="メイリオ" panose="020B0604030504040204" pitchFamily="50" charset="-128"/>
              <a:ea typeface="メイリオ" panose="020B0604030504040204" pitchFamily="50" charset="-128"/>
            </a:endParaRPr>
          </a:p>
        </p:txBody>
      </p:sp>
      <p:sp>
        <p:nvSpPr>
          <p:cNvPr id="7" name="線吹き出し 2 (枠付き) 6"/>
          <p:cNvSpPr/>
          <p:nvPr/>
        </p:nvSpPr>
        <p:spPr>
          <a:xfrm flipH="1">
            <a:off x="1097279" y="4204643"/>
            <a:ext cx="1276465" cy="612648"/>
          </a:xfrm>
          <a:prstGeom prst="borderCallout2">
            <a:avLst>
              <a:gd name="adj1" fmla="val 18751"/>
              <a:gd name="adj2" fmla="val -724"/>
              <a:gd name="adj3" fmla="val 18750"/>
              <a:gd name="adj4" fmla="val -16667"/>
              <a:gd name="adj5" fmla="val 92193"/>
              <a:gd name="adj6" fmla="val -290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プレイヤーライフ</a:t>
            </a:r>
            <a:endParaRPr kumimoji="1" lang="ja-JP" altLang="en-US" sz="1600" dirty="0">
              <a:latin typeface="メイリオ" panose="020B0604030504040204" pitchFamily="50" charset="-128"/>
              <a:ea typeface="メイリオ" panose="020B0604030504040204" pitchFamily="50" charset="-128"/>
            </a:endParaRPr>
          </a:p>
        </p:txBody>
      </p:sp>
      <p:sp>
        <p:nvSpPr>
          <p:cNvPr id="8" name="線吹き出し 2 (枠付き) 7"/>
          <p:cNvSpPr/>
          <p:nvPr/>
        </p:nvSpPr>
        <p:spPr>
          <a:xfrm>
            <a:off x="9696449" y="2059709"/>
            <a:ext cx="1392439" cy="612648"/>
          </a:xfrm>
          <a:prstGeom prst="borderCallout2">
            <a:avLst>
              <a:gd name="adj1" fmla="val 18751"/>
              <a:gd name="adj2" fmla="val -724"/>
              <a:gd name="adj3" fmla="val 18750"/>
              <a:gd name="adj4" fmla="val -16667"/>
              <a:gd name="adj5" fmla="val 22230"/>
              <a:gd name="adj6" fmla="val -2556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ボスの</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ライフ</a:t>
            </a:r>
            <a:endParaRPr kumimoji="1" lang="ja-JP" altLang="en-US" sz="1600" dirty="0">
              <a:latin typeface="メイリオ" panose="020B0604030504040204" pitchFamily="50" charset="-128"/>
              <a:ea typeface="メイリオ" panose="020B0604030504040204" pitchFamily="50" charset="-128"/>
            </a:endParaRPr>
          </a:p>
        </p:txBody>
      </p:sp>
      <p:sp>
        <p:nvSpPr>
          <p:cNvPr id="9" name="正方形/長方形 8"/>
          <p:cNvSpPr/>
          <p:nvPr/>
        </p:nvSpPr>
        <p:spPr>
          <a:xfrm>
            <a:off x="1097279" y="5277109"/>
            <a:ext cx="9991609" cy="904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メイリオ" panose="020B0604030504040204" pitchFamily="50" charset="-128"/>
                <a:ea typeface="メイリオ" panose="020B0604030504040204" pitchFamily="50" charset="-128"/>
              </a:rPr>
              <a:t>敵を倒して武器をゲットして戦力を強化しよう。</a:t>
            </a:r>
            <a:endParaRPr kumimoji="1" lang="en-US" altLang="ja-JP"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一定数撃破でボスが登場！ボスを倒せばクエストクリアとなる。</a:t>
            </a:r>
            <a:endParaRPr kumimoji="1" lang="en-US" altLang="ja-JP" dirty="0" smtClean="0">
              <a:latin typeface="メイリオ" panose="020B0604030504040204" pitchFamily="50" charset="-128"/>
              <a:ea typeface="メイリオ" panose="020B0604030504040204" pitchFamily="50" charset="-128"/>
            </a:endParaRPr>
          </a:p>
        </p:txBody>
      </p:sp>
      <p:sp>
        <p:nvSpPr>
          <p:cNvPr id="10" name="スライド番号プレースホルダー 9"/>
          <p:cNvSpPr>
            <a:spLocks noGrp="1"/>
          </p:cNvSpPr>
          <p:nvPr>
            <p:ph type="sldNum" sz="quarter" idx="12"/>
          </p:nvPr>
        </p:nvSpPr>
        <p:spPr/>
        <p:txBody>
          <a:bodyPr/>
          <a:lstStyle/>
          <a:p>
            <a:fld id="{6E69CD86-7918-49F5-A9CE-D96E3D57A251}" type="slidenum">
              <a:rPr kumimoji="1" lang="ja-JP" altLang="en-US" smtClean="0"/>
              <a:pPr/>
              <a:t>3</a:t>
            </a:fld>
            <a:endParaRPr kumimoji="1" lang="ja-JP" altLang="en-US" dirty="0"/>
          </a:p>
        </p:txBody>
      </p:sp>
    </p:spTree>
    <p:extLst>
      <p:ext uri="{BB962C8B-B14F-4D97-AF65-F5344CB8AC3E}">
        <p14:creationId xmlns:p14="http://schemas.microsoft.com/office/powerpoint/2010/main" val="23772960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操作方法</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2FEABC96-5738-4C70-88A1-261EC4392172}" type="slidenum">
              <a:rPr kumimoji="1" lang="ja-JP" altLang="en-US" sz="1800" smtClean="0"/>
              <a:t>4</a:t>
            </a:fld>
            <a:endParaRPr kumimoji="1" lang="ja-JP" altLang="en-US" sz="1800" dirty="0"/>
          </a:p>
        </p:txBody>
      </p:sp>
      <p:sp>
        <p:nvSpPr>
          <p:cNvPr id="3" name="正方形/長方形 2"/>
          <p:cNvSpPr/>
          <p:nvPr/>
        </p:nvSpPr>
        <p:spPr>
          <a:xfrm>
            <a:off x="2136531" y="1846385"/>
            <a:ext cx="914400" cy="914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W</a:t>
            </a: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a:xfrm>
            <a:off x="2136531" y="2869810"/>
            <a:ext cx="914400" cy="914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S</a:t>
            </a:r>
            <a:endParaRPr kumimoji="1" lang="ja-JP" altLang="en-US" dirty="0">
              <a:latin typeface="メイリオ" panose="020B0604030504040204" pitchFamily="50" charset="-128"/>
              <a:ea typeface="メイリオ" panose="020B0604030504040204" pitchFamily="50" charset="-128"/>
            </a:endParaRPr>
          </a:p>
        </p:txBody>
      </p:sp>
      <p:sp>
        <p:nvSpPr>
          <p:cNvPr id="16" name="正方形/長方形 15"/>
          <p:cNvSpPr/>
          <p:nvPr/>
        </p:nvSpPr>
        <p:spPr>
          <a:xfrm>
            <a:off x="1106073" y="2869810"/>
            <a:ext cx="914400" cy="914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17" name="正方形/長方形 16"/>
          <p:cNvSpPr/>
          <p:nvPr/>
        </p:nvSpPr>
        <p:spPr>
          <a:xfrm>
            <a:off x="3188091" y="2869810"/>
            <a:ext cx="914400" cy="914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p:cNvSpPr txBox="1"/>
          <p:nvPr/>
        </p:nvSpPr>
        <p:spPr>
          <a:xfrm>
            <a:off x="4431323" y="2408145"/>
            <a:ext cx="3992824" cy="461665"/>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 </a:t>
            </a:r>
            <a:r>
              <a:rPr kumimoji="1" lang="en-US" altLang="ja-JP" sz="2400" dirty="0" smtClean="0">
                <a:latin typeface="メイリオ" panose="020B0604030504040204" pitchFamily="50" charset="-128"/>
                <a:ea typeface="メイリオ" panose="020B0604030504040204" pitchFamily="50" charset="-128"/>
              </a:rPr>
              <a:t>WASD</a:t>
            </a:r>
            <a:r>
              <a:rPr kumimoji="1" lang="ja-JP" altLang="en-US" sz="2400" dirty="0" smtClean="0">
                <a:latin typeface="メイリオ" panose="020B0604030504040204" pitchFamily="50" charset="-128"/>
                <a:ea typeface="メイリオ" panose="020B0604030504040204" pitchFamily="50" charset="-128"/>
              </a:rPr>
              <a:t>で移動</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4431323" y="4538259"/>
            <a:ext cx="5828840" cy="830997"/>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 </a:t>
            </a:r>
            <a:r>
              <a:rPr kumimoji="1" lang="en-US" altLang="ja-JP" sz="2400" dirty="0" smtClean="0">
                <a:latin typeface="メイリオ" panose="020B0604030504040204" pitchFamily="50" charset="-128"/>
                <a:ea typeface="メイリオ" panose="020B0604030504040204" pitchFamily="50" charset="-128"/>
              </a:rPr>
              <a:t>J</a:t>
            </a:r>
            <a:r>
              <a:rPr kumimoji="1" lang="ja-JP" altLang="en-US" sz="2400" dirty="0" smtClean="0">
                <a:latin typeface="メイリオ" panose="020B0604030504040204" pitchFamily="50" charset="-128"/>
                <a:ea typeface="メイリオ" panose="020B0604030504040204" pitchFamily="50" charset="-128"/>
              </a:rPr>
              <a:t>キーで攻撃</a:t>
            </a:r>
            <a:endParaRPr kumimoji="1" lang="en-US" altLang="ja-JP" sz="2400" dirty="0" smtClean="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smtClean="0">
                <a:latin typeface="メイリオ" panose="020B0604030504040204" pitchFamily="50" charset="-128"/>
                <a:ea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rPr>
              <a:t> 動きは武器によって異なる</a:t>
            </a:r>
            <a:endParaRPr kumimoji="1" lang="ja-JP" altLang="en-US"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2136531" y="4311891"/>
            <a:ext cx="914400" cy="914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J</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67390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操作方法</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2FEABC96-5738-4C70-88A1-261EC4392172}" type="slidenum">
              <a:rPr kumimoji="1" lang="ja-JP" altLang="en-US" sz="1800" smtClean="0"/>
              <a:t>5</a:t>
            </a:fld>
            <a:endParaRPr kumimoji="1" lang="ja-JP" altLang="en-US" sz="1800" dirty="0"/>
          </a:p>
        </p:txBody>
      </p:sp>
      <p:sp>
        <p:nvSpPr>
          <p:cNvPr id="5" name="テキスト ボックス 4"/>
          <p:cNvSpPr txBox="1"/>
          <p:nvPr/>
        </p:nvSpPr>
        <p:spPr>
          <a:xfrm>
            <a:off x="4431323" y="2408145"/>
            <a:ext cx="5848076" cy="461665"/>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a:t>
            </a:r>
            <a:r>
              <a:rPr kumimoji="1" lang="en-US" altLang="ja-JP" sz="2400" dirty="0" smtClean="0">
                <a:latin typeface="メイリオ" panose="020B0604030504040204" pitchFamily="50" charset="-128"/>
                <a:ea typeface="メイリオ" panose="020B0604030504040204" pitchFamily="50" charset="-128"/>
              </a:rPr>
              <a:t>I</a:t>
            </a:r>
            <a:r>
              <a:rPr kumimoji="1" lang="ja-JP" altLang="en-US" sz="2400" dirty="0" smtClean="0">
                <a:latin typeface="メイリオ" panose="020B0604030504040204" pitchFamily="50" charset="-128"/>
                <a:ea typeface="メイリオ" panose="020B0604030504040204" pitchFamily="50" charset="-128"/>
              </a:rPr>
              <a:t>キーでインベントリを開く</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4431323" y="4213443"/>
            <a:ext cx="6699270" cy="1200329"/>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 </a:t>
            </a:r>
            <a:r>
              <a:rPr kumimoji="1" lang="en-US" altLang="ja-JP" sz="2400" dirty="0" smtClean="0">
                <a:latin typeface="メイリオ" panose="020B0604030504040204" pitchFamily="50" charset="-128"/>
                <a:ea typeface="メイリオ" panose="020B0604030504040204" pitchFamily="50" charset="-128"/>
              </a:rPr>
              <a:t>M</a:t>
            </a:r>
            <a:r>
              <a:rPr kumimoji="1" lang="ja-JP" altLang="en-US" sz="2400" dirty="0" smtClean="0">
                <a:latin typeface="メイリオ" panose="020B0604030504040204" pitchFamily="50" charset="-128"/>
                <a:ea typeface="メイリオ" panose="020B0604030504040204" pitchFamily="50" charset="-128"/>
              </a:rPr>
              <a:t>キーでゲージが溜まっていれば</a:t>
            </a:r>
            <a:endParaRPr kumimoji="1" lang="en-US" altLang="ja-JP" sz="2400" dirty="0" smtClean="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kumimoji="1" lang="en-US" altLang="ja-JP" sz="2400" dirty="0" smtClean="0">
                <a:latin typeface="メイリオ" panose="020B0604030504040204" pitchFamily="50" charset="-128"/>
                <a:ea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rPr>
              <a:t> 必殺技を発動</a:t>
            </a:r>
            <a:endParaRPr kumimoji="1" lang="en-US" altLang="ja-JP" sz="2400" dirty="0" smtClean="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ja-JP" altLang="en-US" sz="2400" dirty="0" smtClean="0">
                <a:latin typeface="メイリオ" panose="020B0604030504040204" pitchFamily="50" charset="-128"/>
                <a:ea typeface="メイリオ" panose="020B0604030504040204" pitchFamily="50" charset="-128"/>
              </a:rPr>
              <a:t>                  武器ごとに異なる</a:t>
            </a:r>
            <a:endParaRPr kumimoji="1" lang="ja-JP" altLang="en-US"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2110154" y="2181777"/>
            <a:ext cx="914400" cy="914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I</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2110154" y="4356408"/>
            <a:ext cx="914400" cy="914400"/>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latin typeface="メイリオ" panose="020B0604030504040204" pitchFamily="50" charset="-128"/>
                <a:ea typeface="メイリオ" panose="020B0604030504040204" pitchFamily="50" charset="-128"/>
              </a:rPr>
              <a:t>M</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9481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メイリオ" panose="020B0604030504040204" pitchFamily="50" charset="-128"/>
                <a:ea typeface="メイリオ" panose="020B0604030504040204" pitchFamily="50" charset="-128"/>
              </a:rPr>
              <a:t>ゲームの流れ</a:t>
            </a:r>
            <a:endParaRPr kumimoji="1" lang="ja-JP" altLang="en-US" dirty="0">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2FEABC96-5738-4C70-88A1-261EC4392172}" type="slidenum">
              <a:rPr kumimoji="1" lang="ja-JP" altLang="en-US" sz="1800" smtClean="0"/>
              <a:t>6</a:t>
            </a:fld>
            <a:endParaRPr kumimoji="1" lang="ja-JP" altLang="en-US" sz="1800" dirty="0"/>
          </a:p>
        </p:txBody>
      </p:sp>
      <p:sp>
        <p:nvSpPr>
          <p:cNvPr id="3" name="正方形/長方形 2"/>
          <p:cNvSpPr/>
          <p:nvPr/>
        </p:nvSpPr>
        <p:spPr>
          <a:xfrm>
            <a:off x="886199" y="2070592"/>
            <a:ext cx="1660789" cy="88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タイトル画面</a:t>
            </a:r>
            <a:endParaRPr kumimoji="1" lang="en-US" altLang="ja-JP" sz="1600" dirty="0" smtClean="0">
              <a:latin typeface="メイリオ" panose="020B0604030504040204" pitchFamily="50" charset="-128"/>
              <a:ea typeface="メイリオ" panose="020B0604030504040204" pitchFamily="50" charset="-128"/>
            </a:endParaRPr>
          </a:p>
        </p:txBody>
      </p:sp>
      <p:sp>
        <p:nvSpPr>
          <p:cNvPr id="21" name="正方形/長方形 20"/>
          <p:cNvSpPr/>
          <p:nvPr/>
        </p:nvSpPr>
        <p:spPr>
          <a:xfrm>
            <a:off x="2899081" y="1737360"/>
            <a:ext cx="8379063" cy="44436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rPr>
              <a:t>バトル中の操作</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897824" y="3524261"/>
            <a:ext cx="1660789" cy="88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他プレイヤーと</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a:latin typeface="メイリオ" panose="020B0604030504040204" pitchFamily="50" charset="-128"/>
                <a:ea typeface="メイリオ" panose="020B0604030504040204" pitchFamily="50" charset="-128"/>
              </a:rPr>
              <a:t>マッチング</a:t>
            </a:r>
            <a:endParaRPr kumimoji="1" lang="en-US" altLang="ja-JP" sz="1600"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5294250" y="2070591"/>
            <a:ext cx="1660789" cy="88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敵と</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バトル</a:t>
            </a:r>
            <a:endParaRPr kumimoji="1" lang="en-US" altLang="ja-JP" sz="1600" dirty="0">
              <a:latin typeface="メイリオ" panose="020B0604030504040204" pitchFamily="50" charset="-128"/>
              <a:ea typeface="メイリオ" panose="020B0604030504040204" pitchFamily="50" charset="-128"/>
            </a:endParaRPr>
          </a:p>
        </p:txBody>
      </p:sp>
      <p:sp>
        <p:nvSpPr>
          <p:cNvPr id="16" name="右矢印 15"/>
          <p:cNvSpPr/>
          <p:nvPr/>
        </p:nvSpPr>
        <p:spPr>
          <a:xfrm>
            <a:off x="2622673" y="5202888"/>
            <a:ext cx="20072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36845" y="3478057"/>
            <a:ext cx="1853142" cy="88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撃破すると</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a:latin typeface="メイリオ" panose="020B0604030504040204" pitchFamily="50" charset="-128"/>
                <a:ea typeface="メイリオ" panose="020B0604030504040204" pitchFamily="50" charset="-128"/>
              </a:rPr>
              <a:t>ランダム</a:t>
            </a:r>
            <a:r>
              <a:rPr kumimoji="1" lang="ja-JP" altLang="en-US" sz="1600" dirty="0" smtClean="0">
                <a:latin typeface="メイリオ" panose="020B0604030504040204" pitchFamily="50" charset="-128"/>
                <a:ea typeface="メイリオ" panose="020B0604030504040204" pitchFamily="50" charset="-128"/>
              </a:rPr>
              <a:t>で</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武器をドロップ</a:t>
            </a:r>
            <a:endParaRPr kumimoji="1" lang="en-US" altLang="ja-JP" sz="1600" dirty="0" smtClean="0">
              <a:latin typeface="メイリオ" panose="020B0604030504040204" pitchFamily="50" charset="-128"/>
              <a:ea typeface="メイリオ" panose="020B0604030504040204" pitchFamily="50" charset="-128"/>
            </a:endParaRPr>
          </a:p>
        </p:txBody>
      </p:sp>
      <p:sp>
        <p:nvSpPr>
          <p:cNvPr id="20" name="正方形/長方形 19"/>
          <p:cNvSpPr/>
          <p:nvPr/>
        </p:nvSpPr>
        <p:spPr>
          <a:xfrm>
            <a:off x="7001316" y="3470313"/>
            <a:ext cx="1853142" cy="88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敵に</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攻撃されて</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しまった！</a:t>
            </a:r>
            <a:endParaRPr kumimoji="1" lang="en-US" altLang="ja-JP" sz="16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3441108" y="4779786"/>
            <a:ext cx="1853142" cy="88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武器を装備して</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a:latin typeface="メイリオ" panose="020B0604030504040204" pitchFamily="50" charset="-128"/>
                <a:ea typeface="メイリオ" panose="020B0604030504040204" pitchFamily="50" charset="-128"/>
              </a:rPr>
              <a:t>クエスト</a:t>
            </a:r>
            <a:r>
              <a:rPr kumimoji="1" lang="ja-JP" altLang="en-US" sz="1600" dirty="0" smtClean="0">
                <a:latin typeface="メイリオ" panose="020B0604030504040204" pitchFamily="50" charset="-128"/>
                <a:ea typeface="メイリオ" panose="020B0604030504040204" pitchFamily="50" charset="-128"/>
              </a:rPr>
              <a:t>を進める</a:t>
            </a:r>
            <a:endParaRPr kumimoji="1" lang="en-US" altLang="ja-JP" sz="1600" dirty="0" smtClean="0">
              <a:latin typeface="メイリオ" panose="020B0604030504040204" pitchFamily="50" charset="-128"/>
              <a:ea typeface="メイリオ" panose="020B0604030504040204" pitchFamily="50" charset="-128"/>
            </a:endParaRPr>
          </a:p>
        </p:txBody>
      </p:sp>
      <p:sp>
        <p:nvSpPr>
          <p:cNvPr id="12" name="正方形/長方形 11"/>
          <p:cNvSpPr/>
          <p:nvPr/>
        </p:nvSpPr>
        <p:spPr>
          <a:xfrm>
            <a:off x="7001316" y="4779786"/>
            <a:ext cx="1853142" cy="1122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smtClean="0">
                <a:latin typeface="メイリオ" panose="020B0604030504040204" pitchFamily="50" charset="-128"/>
                <a:ea typeface="メイリオ" panose="020B0604030504040204" pitchFamily="50" charset="-128"/>
              </a:rPr>
              <a:t>PT</a:t>
            </a:r>
            <a:r>
              <a:rPr kumimoji="1" lang="ja-JP" altLang="en-US" sz="1200" dirty="0" smtClean="0">
                <a:latin typeface="メイリオ" panose="020B0604030504040204" pitchFamily="50" charset="-128"/>
                <a:ea typeface="メイリオ" panose="020B0604030504040204" pitchFamily="50" charset="-128"/>
              </a:rPr>
              <a:t>メンバー</a:t>
            </a:r>
            <a:endParaRPr kumimoji="1" lang="en-US" altLang="ja-JP" sz="1200" dirty="0" smtClean="0">
              <a:latin typeface="メイリオ" panose="020B0604030504040204" pitchFamily="50" charset="-128"/>
              <a:ea typeface="メイリオ" panose="020B0604030504040204" pitchFamily="50" charset="-128"/>
            </a:endParaRPr>
          </a:p>
          <a:p>
            <a:pPr algn="ctr"/>
            <a:r>
              <a:rPr kumimoji="1" lang="ja-JP" altLang="en-US" sz="1200" dirty="0" smtClean="0">
                <a:latin typeface="メイリオ" panose="020B0604030504040204" pitchFamily="50" charset="-128"/>
                <a:ea typeface="メイリオ" panose="020B0604030504040204" pitchFamily="50" charset="-128"/>
              </a:rPr>
              <a:t>全員が死亡すると</a:t>
            </a:r>
            <a:endParaRPr kumimoji="1" lang="en-US" altLang="ja-JP" sz="1200" dirty="0" smtClean="0">
              <a:latin typeface="メイリオ" panose="020B0604030504040204" pitchFamily="50" charset="-128"/>
              <a:ea typeface="メイリオ" panose="020B0604030504040204" pitchFamily="50" charset="-128"/>
            </a:endParaRPr>
          </a:p>
          <a:p>
            <a:pPr algn="ctr"/>
            <a:r>
              <a:rPr kumimoji="1" lang="ja-JP" altLang="en-US" sz="1200" dirty="0" smtClean="0">
                <a:latin typeface="メイリオ" panose="020B0604030504040204" pitchFamily="50" charset="-128"/>
                <a:ea typeface="メイリオ" panose="020B0604030504040204" pitchFamily="50" charset="-128"/>
              </a:rPr>
              <a:t>ゲームオーバー</a:t>
            </a:r>
            <a:endParaRPr kumimoji="1" lang="en-US" altLang="ja-JP" sz="1200" dirty="0" smtClean="0">
              <a:latin typeface="メイリオ" panose="020B0604030504040204" pitchFamily="50" charset="-128"/>
              <a:ea typeface="メイリオ" panose="020B0604030504040204" pitchFamily="50" charset="-128"/>
            </a:endParaRPr>
          </a:p>
          <a:p>
            <a:pPr algn="ctr"/>
            <a:r>
              <a:rPr kumimoji="1" lang="ja-JP" altLang="en-US" sz="1200" dirty="0" smtClean="0">
                <a:latin typeface="メイリオ" panose="020B0604030504040204" pitchFamily="50" charset="-128"/>
                <a:ea typeface="メイリオ" panose="020B0604030504040204" pitchFamily="50" charset="-128"/>
              </a:rPr>
              <a:t>ダンジョン選択画面へ</a:t>
            </a:r>
            <a:endParaRPr kumimoji="1" lang="en-US" altLang="ja-JP" sz="1200" dirty="0" smtClean="0">
              <a:latin typeface="メイリオ" panose="020B0604030504040204" pitchFamily="50" charset="-128"/>
              <a:ea typeface="メイリオ" panose="020B0604030504040204" pitchFamily="50" charset="-128"/>
            </a:endParaRPr>
          </a:p>
        </p:txBody>
      </p:sp>
      <p:sp>
        <p:nvSpPr>
          <p:cNvPr id="5" name="右矢印 4"/>
          <p:cNvSpPr/>
          <p:nvPr/>
        </p:nvSpPr>
        <p:spPr>
          <a:xfrm rot="8305954">
            <a:off x="4664411" y="2945245"/>
            <a:ext cx="5876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右矢印 7"/>
          <p:cNvSpPr/>
          <p:nvPr/>
        </p:nvSpPr>
        <p:spPr>
          <a:xfrm rot="5400000">
            <a:off x="4195662" y="4327079"/>
            <a:ext cx="3355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右矢印 17"/>
          <p:cNvSpPr/>
          <p:nvPr/>
        </p:nvSpPr>
        <p:spPr>
          <a:xfrm rot="2235149">
            <a:off x="6936543" y="2939733"/>
            <a:ext cx="58769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屈折矢印 8"/>
          <p:cNvSpPr/>
          <p:nvPr/>
        </p:nvSpPr>
        <p:spPr>
          <a:xfrm>
            <a:off x="5417799" y="3134650"/>
            <a:ext cx="1217800" cy="2310554"/>
          </a:xfrm>
          <a:prstGeom prst="bentUpArrow">
            <a:avLst>
              <a:gd name="adj1" fmla="val 25000"/>
              <a:gd name="adj2" fmla="val 265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9234336" y="2280606"/>
            <a:ext cx="19213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一定数敵撃破で</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ボス登場</a:t>
            </a:r>
            <a:endParaRPr kumimoji="1" lang="ja-JP" altLang="en-US" sz="1600" dirty="0">
              <a:latin typeface="メイリオ" panose="020B0604030504040204" pitchFamily="50" charset="-128"/>
              <a:ea typeface="メイリオ" panose="020B0604030504040204" pitchFamily="50" charset="-128"/>
            </a:endParaRPr>
          </a:p>
        </p:txBody>
      </p:sp>
      <p:sp>
        <p:nvSpPr>
          <p:cNvPr id="23" name="右矢印 22"/>
          <p:cNvSpPr/>
          <p:nvPr/>
        </p:nvSpPr>
        <p:spPr>
          <a:xfrm rot="334373">
            <a:off x="7096761" y="2455079"/>
            <a:ext cx="2021992" cy="472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9234335" y="3634305"/>
            <a:ext cx="19213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ボスを撃破した</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クエスト</a:t>
            </a:r>
            <a:r>
              <a:rPr kumimoji="1" lang="ja-JP" altLang="en-US" sz="1600" dirty="0">
                <a:latin typeface="メイリオ" panose="020B0604030504040204" pitchFamily="50" charset="-128"/>
                <a:ea typeface="メイリオ" panose="020B0604030504040204" pitchFamily="50" charset="-128"/>
              </a:rPr>
              <a:t>クリア</a:t>
            </a:r>
          </a:p>
        </p:txBody>
      </p:sp>
      <p:sp>
        <p:nvSpPr>
          <p:cNvPr id="25" name="右矢印 24"/>
          <p:cNvSpPr/>
          <p:nvPr/>
        </p:nvSpPr>
        <p:spPr>
          <a:xfrm rot="5400000">
            <a:off x="10036794" y="3163297"/>
            <a:ext cx="31642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9234335" y="4988004"/>
            <a:ext cx="192134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ダンジョン</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選択画面へ</a:t>
            </a:r>
            <a:endParaRPr kumimoji="1" lang="ja-JP" altLang="en-US" sz="1600" dirty="0">
              <a:latin typeface="メイリオ" panose="020B0604030504040204" pitchFamily="50" charset="-128"/>
              <a:ea typeface="メイリオ" panose="020B0604030504040204" pitchFamily="50" charset="-128"/>
            </a:endParaRPr>
          </a:p>
        </p:txBody>
      </p:sp>
      <p:sp>
        <p:nvSpPr>
          <p:cNvPr id="27" name="右矢印 26"/>
          <p:cNvSpPr/>
          <p:nvPr/>
        </p:nvSpPr>
        <p:spPr>
          <a:xfrm rot="5400000">
            <a:off x="10036793" y="4520436"/>
            <a:ext cx="31642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右矢印 27"/>
          <p:cNvSpPr/>
          <p:nvPr/>
        </p:nvSpPr>
        <p:spPr>
          <a:xfrm rot="5400000">
            <a:off x="7764610" y="4318248"/>
            <a:ext cx="31642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下矢印 29"/>
          <p:cNvSpPr/>
          <p:nvPr/>
        </p:nvSpPr>
        <p:spPr>
          <a:xfrm>
            <a:off x="1474277" y="3025101"/>
            <a:ext cx="484632" cy="452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886199" y="4977930"/>
            <a:ext cx="1660789" cy="880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メイリオ" panose="020B0604030504040204" pitchFamily="50" charset="-128"/>
                <a:ea typeface="メイリオ" panose="020B0604030504040204" pitchFamily="50" charset="-128"/>
              </a:rPr>
              <a:t>ダンジョンを</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選択して</a:t>
            </a:r>
            <a:endParaRPr kumimoji="1" lang="en-US" altLang="ja-JP" sz="1600" dirty="0" smtClean="0">
              <a:latin typeface="メイリオ" panose="020B0604030504040204" pitchFamily="50" charset="-128"/>
              <a:ea typeface="メイリオ" panose="020B0604030504040204" pitchFamily="50" charset="-128"/>
            </a:endParaRPr>
          </a:p>
          <a:p>
            <a:pPr algn="ctr"/>
            <a:r>
              <a:rPr kumimoji="1" lang="ja-JP" altLang="en-US" sz="1600" dirty="0" smtClean="0">
                <a:latin typeface="メイリオ" panose="020B0604030504040204" pitchFamily="50" charset="-128"/>
                <a:ea typeface="メイリオ" panose="020B0604030504040204" pitchFamily="50" charset="-128"/>
              </a:rPr>
              <a:t>クエスト開始</a:t>
            </a:r>
            <a:endParaRPr kumimoji="1" lang="en-US" altLang="ja-JP" sz="1600" dirty="0" smtClean="0">
              <a:latin typeface="メイリオ" panose="020B0604030504040204" pitchFamily="50" charset="-128"/>
              <a:ea typeface="メイリオ" panose="020B0604030504040204" pitchFamily="50" charset="-128"/>
            </a:endParaRPr>
          </a:p>
        </p:txBody>
      </p:sp>
      <p:sp>
        <p:nvSpPr>
          <p:cNvPr id="31" name="下矢印 30"/>
          <p:cNvSpPr/>
          <p:nvPr/>
        </p:nvSpPr>
        <p:spPr>
          <a:xfrm>
            <a:off x="1474277" y="4451412"/>
            <a:ext cx="484632" cy="4529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006694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ネットワークに関して</a:t>
            </a:r>
            <a:endParaRPr kumimoji="1" lang="ja-JP" altLang="en-US" dirty="0"/>
          </a:p>
        </p:txBody>
      </p:sp>
      <p:sp>
        <p:nvSpPr>
          <p:cNvPr id="3" name="コンテンツ プレースホルダー 2"/>
          <p:cNvSpPr>
            <a:spLocks noGrp="1"/>
          </p:cNvSpPr>
          <p:nvPr>
            <p:ph idx="1"/>
          </p:nvPr>
        </p:nvSpPr>
        <p:spPr/>
        <p:txBody>
          <a:bodyPr/>
          <a:lstStyle/>
          <a:p>
            <a:pPr algn="ctr"/>
            <a:r>
              <a:rPr kumimoji="1" lang="ja-JP" altLang="en-US" dirty="0" smtClean="0"/>
              <a:t>今回はローカルネットワークで通信</a:t>
            </a:r>
            <a:r>
              <a:rPr lang="ja-JP" altLang="en-US" dirty="0" smtClean="0"/>
              <a:t>を行う</a:t>
            </a:r>
            <a:endParaRPr lang="en-US" altLang="ja-JP" dirty="0" smtClean="0"/>
          </a:p>
        </p:txBody>
      </p:sp>
      <p:sp>
        <p:nvSpPr>
          <p:cNvPr id="4" name="スライド番号プレースホルダー 3"/>
          <p:cNvSpPr>
            <a:spLocks noGrp="1"/>
          </p:cNvSpPr>
          <p:nvPr>
            <p:ph type="sldNum" sz="quarter" idx="12"/>
          </p:nvPr>
        </p:nvSpPr>
        <p:spPr/>
        <p:txBody>
          <a:bodyPr/>
          <a:lstStyle/>
          <a:p>
            <a:fld id="{6E69CD86-7918-49F5-A9CE-D96E3D57A251}" type="slidenum">
              <a:rPr kumimoji="1" lang="ja-JP" altLang="en-US" smtClean="0"/>
              <a:pPr/>
              <a:t>7</a:t>
            </a:fld>
            <a:endParaRPr kumimoji="1" lang="ja-JP" altLang="en-US" dirty="0"/>
          </a:p>
        </p:txBody>
      </p:sp>
      <p:sp>
        <p:nvSpPr>
          <p:cNvPr id="5" name="スマイル 4"/>
          <p:cNvSpPr/>
          <p:nvPr/>
        </p:nvSpPr>
        <p:spPr>
          <a:xfrm>
            <a:off x="2497016" y="466339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マイル 5"/>
          <p:cNvSpPr/>
          <p:nvPr/>
        </p:nvSpPr>
        <p:spPr>
          <a:xfrm>
            <a:off x="3654084" y="2745514"/>
            <a:ext cx="914400" cy="914400"/>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スマイル 6"/>
          <p:cNvSpPr/>
          <p:nvPr/>
        </p:nvSpPr>
        <p:spPr>
          <a:xfrm>
            <a:off x="2497016" y="2745514"/>
            <a:ext cx="914400" cy="914400"/>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スマイル 7"/>
          <p:cNvSpPr/>
          <p:nvPr/>
        </p:nvSpPr>
        <p:spPr>
          <a:xfrm>
            <a:off x="1339948" y="2745514"/>
            <a:ext cx="914400" cy="914400"/>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 name="直線矢印コネクタ 9"/>
          <p:cNvCxnSpPr>
            <a:stCxn id="5" idx="1"/>
            <a:endCxn id="8" idx="4"/>
          </p:cNvCxnSpPr>
          <p:nvPr/>
        </p:nvCxnSpPr>
        <p:spPr>
          <a:xfrm flipH="1" flipV="1">
            <a:off x="1797148" y="3659914"/>
            <a:ext cx="833779" cy="113738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線矢印コネクタ 11"/>
          <p:cNvCxnSpPr>
            <a:stCxn id="5" idx="0"/>
            <a:endCxn id="7" idx="4"/>
          </p:cNvCxnSpPr>
          <p:nvPr/>
        </p:nvCxnSpPr>
        <p:spPr>
          <a:xfrm flipV="1">
            <a:off x="2954216" y="3659914"/>
            <a:ext cx="0" cy="1003478"/>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直線矢印コネクタ 13"/>
          <p:cNvCxnSpPr>
            <a:stCxn id="5" idx="7"/>
            <a:endCxn id="6" idx="4"/>
          </p:cNvCxnSpPr>
          <p:nvPr/>
        </p:nvCxnSpPr>
        <p:spPr>
          <a:xfrm flipV="1">
            <a:off x="3277505" y="3659914"/>
            <a:ext cx="833779" cy="113738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5" name="テキスト ボックス 14"/>
          <p:cNvSpPr txBox="1"/>
          <p:nvPr/>
        </p:nvSpPr>
        <p:spPr>
          <a:xfrm>
            <a:off x="1489712" y="2321995"/>
            <a:ext cx="2929007" cy="369332"/>
          </a:xfrm>
          <a:prstGeom prst="rect">
            <a:avLst/>
          </a:prstGeom>
          <a:noFill/>
        </p:spPr>
        <p:txBody>
          <a:bodyPr wrap="none" rtlCol="0">
            <a:spAutoFit/>
          </a:bodyPr>
          <a:lstStyle/>
          <a:p>
            <a:r>
              <a:rPr kumimoji="1" lang="en-US" altLang="ja-JP" dirty="0" smtClean="0">
                <a:latin typeface="メイリオ" panose="020B0604030504040204" pitchFamily="50" charset="-128"/>
                <a:ea typeface="メイリオ" panose="020B0604030504040204" pitchFamily="50" charset="-128"/>
              </a:rPr>
              <a:t>PC1</a:t>
            </a:r>
            <a:r>
              <a:rPr kumimoji="1" lang="ja-JP" altLang="en-US" dirty="0" smtClean="0">
                <a:latin typeface="メイリオ" panose="020B0604030504040204" pitchFamily="50" charset="-128"/>
                <a:ea typeface="メイリオ" panose="020B0604030504040204" pitchFamily="50" charset="-128"/>
              </a:rPr>
              <a:t>をホストにマッチング</a:t>
            </a:r>
            <a:endParaRPr kumimoji="1" lang="ja-JP" altLang="en-US" dirty="0">
              <a:latin typeface="メイリオ" panose="020B0604030504040204" pitchFamily="50" charset="-128"/>
              <a:ea typeface="メイリオ" panose="020B0604030504040204" pitchFamily="50" charset="-128"/>
            </a:endParaRPr>
          </a:p>
        </p:txBody>
      </p:sp>
      <p:sp>
        <p:nvSpPr>
          <p:cNvPr id="16" name="右矢印 15"/>
          <p:cNvSpPr/>
          <p:nvPr/>
        </p:nvSpPr>
        <p:spPr>
          <a:xfrm>
            <a:off x="4998251" y="391933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スマイル 16"/>
          <p:cNvSpPr/>
          <p:nvPr/>
        </p:nvSpPr>
        <p:spPr>
          <a:xfrm>
            <a:off x="6567854" y="274496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スマイル 17"/>
          <p:cNvSpPr/>
          <p:nvPr/>
        </p:nvSpPr>
        <p:spPr>
          <a:xfrm>
            <a:off x="9024424" y="4603720"/>
            <a:ext cx="914400" cy="914400"/>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スマイル 18"/>
          <p:cNvSpPr/>
          <p:nvPr/>
        </p:nvSpPr>
        <p:spPr>
          <a:xfrm>
            <a:off x="9024423" y="2744962"/>
            <a:ext cx="914400" cy="914400"/>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スマイル 19"/>
          <p:cNvSpPr/>
          <p:nvPr/>
        </p:nvSpPr>
        <p:spPr>
          <a:xfrm>
            <a:off x="6566974" y="4603720"/>
            <a:ext cx="914400" cy="914400"/>
          </a:xfrm>
          <a:prstGeom prst="smileyFac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3" name="直線矢印コネクタ 32"/>
          <p:cNvCxnSpPr>
            <a:stCxn id="17" idx="6"/>
            <a:endCxn id="19" idx="2"/>
          </p:cNvCxnSpPr>
          <p:nvPr/>
        </p:nvCxnSpPr>
        <p:spPr>
          <a:xfrm>
            <a:off x="7482254" y="3202162"/>
            <a:ext cx="1542169" cy="0"/>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直線コネクタ 34"/>
          <p:cNvCxnSpPr>
            <a:stCxn id="17" idx="4"/>
            <a:endCxn id="20" idx="0"/>
          </p:cNvCxnSpPr>
          <p:nvPr/>
        </p:nvCxnSpPr>
        <p:spPr>
          <a:xfrm flipH="1">
            <a:off x="7024174" y="3659362"/>
            <a:ext cx="880" cy="944358"/>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直線コネクタ 38"/>
          <p:cNvCxnSpPr>
            <a:stCxn id="17" idx="5"/>
            <a:endCxn id="18" idx="1"/>
          </p:cNvCxnSpPr>
          <p:nvPr/>
        </p:nvCxnSpPr>
        <p:spPr>
          <a:xfrm>
            <a:off x="7348343" y="3525451"/>
            <a:ext cx="1809992" cy="121218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コネクタ 40"/>
          <p:cNvCxnSpPr>
            <a:stCxn id="19" idx="4"/>
            <a:endCxn id="18" idx="0"/>
          </p:cNvCxnSpPr>
          <p:nvPr/>
        </p:nvCxnSpPr>
        <p:spPr>
          <a:xfrm>
            <a:off x="9481623" y="3659362"/>
            <a:ext cx="1" cy="944358"/>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直線コネクタ 42"/>
          <p:cNvCxnSpPr>
            <a:stCxn id="19" idx="3"/>
            <a:endCxn id="20" idx="7"/>
          </p:cNvCxnSpPr>
          <p:nvPr/>
        </p:nvCxnSpPr>
        <p:spPr>
          <a:xfrm flipH="1">
            <a:off x="7347463" y="3525451"/>
            <a:ext cx="1810871" cy="121218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直線コネクタ 44"/>
          <p:cNvCxnSpPr>
            <a:stCxn id="20" idx="6"/>
            <a:endCxn id="18" idx="2"/>
          </p:cNvCxnSpPr>
          <p:nvPr/>
        </p:nvCxnSpPr>
        <p:spPr>
          <a:xfrm>
            <a:off x="7481374" y="5060920"/>
            <a:ext cx="1543050" cy="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5" name="テキスト ボックス 54"/>
          <p:cNvSpPr txBox="1"/>
          <p:nvPr/>
        </p:nvSpPr>
        <p:spPr>
          <a:xfrm>
            <a:off x="5967657" y="2321443"/>
            <a:ext cx="4570482" cy="369332"/>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ゲーム中はメッシュ形式で全員と相互通信</a:t>
            </a:r>
            <a:endParaRPr kumimoji="1" lang="ja-JP" altLang="en-US" dirty="0">
              <a:latin typeface="メイリオ" panose="020B0604030504040204" pitchFamily="50" charset="-128"/>
              <a:ea typeface="メイリオ" panose="020B0604030504040204" pitchFamily="50" charset="-128"/>
            </a:endParaRPr>
          </a:p>
        </p:txBody>
      </p:sp>
      <p:sp>
        <p:nvSpPr>
          <p:cNvPr id="56" name="テキスト ボックス 55"/>
          <p:cNvSpPr txBox="1"/>
          <p:nvPr/>
        </p:nvSpPr>
        <p:spPr>
          <a:xfrm>
            <a:off x="3433046" y="5581740"/>
            <a:ext cx="5255349" cy="646331"/>
          </a:xfrm>
          <a:prstGeom prst="rect">
            <a:avLst/>
          </a:prstGeom>
          <a:noFill/>
        </p:spPr>
        <p:txBody>
          <a:bodyPr wrap="none" rtlCol="0">
            <a:spAutoFit/>
          </a:bodyPr>
          <a:lstStyle/>
          <a:p>
            <a:r>
              <a:rPr kumimoji="1" lang="ja-JP" altLang="en-US" dirty="0" smtClean="0">
                <a:latin typeface="メイリオ" panose="020B0604030504040204" pitchFamily="50" charset="-128"/>
                <a:ea typeface="メイリオ" panose="020B0604030504040204" pitchFamily="50" charset="-128"/>
              </a:rPr>
              <a:t>エネミーの情報等はホストが持つ</a:t>
            </a:r>
            <a:r>
              <a:rPr kumimoji="1" lang="ja-JP" altLang="en-US" dirty="0" smtClean="0">
                <a:latin typeface="メイリオ" panose="020B0604030504040204" pitchFamily="50" charset="-128"/>
                <a:ea typeface="メイリオ" panose="020B0604030504040204" pitchFamily="50" charset="-128"/>
              </a:rPr>
              <a:t>予定</a:t>
            </a:r>
            <a:endParaRPr kumimoji="1" lang="en-US" altLang="ja-JP" dirty="0" smtClean="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マッチング</a:t>
            </a:r>
            <a:r>
              <a:rPr kumimoji="1" lang="ja-JP" altLang="en-US" dirty="0" smtClean="0">
                <a:latin typeface="メイリオ" panose="020B0604030504040204" pitchFamily="50" charset="-128"/>
                <a:ea typeface="メイリオ" panose="020B0604030504040204" pitchFamily="50" charset="-128"/>
              </a:rPr>
              <a:t>の際は</a:t>
            </a:r>
            <a:r>
              <a:rPr kumimoji="1" lang="en-US" altLang="ja-JP" dirty="0" smtClean="0">
                <a:latin typeface="メイリオ" panose="020B0604030504040204" pitchFamily="50" charset="-128"/>
                <a:ea typeface="メイリオ" panose="020B0604030504040204" pitchFamily="50" charset="-128"/>
              </a:rPr>
              <a:t>TCP</a:t>
            </a:r>
            <a:r>
              <a:rPr kumimoji="1" lang="ja-JP" altLang="en-US" dirty="0" smtClean="0">
                <a:latin typeface="メイリオ" panose="020B0604030504040204" pitchFamily="50" charset="-128"/>
                <a:ea typeface="メイリオ" panose="020B0604030504040204" pitchFamily="50" charset="-128"/>
              </a:rPr>
              <a:t>、ゲーム中は</a:t>
            </a:r>
            <a:r>
              <a:rPr kumimoji="1" lang="en-US" altLang="ja-JP" dirty="0" smtClean="0">
                <a:latin typeface="メイリオ" panose="020B0604030504040204" pitchFamily="50" charset="-128"/>
                <a:ea typeface="メイリオ" panose="020B0604030504040204" pitchFamily="50" charset="-128"/>
              </a:rPr>
              <a:t>UDP</a:t>
            </a:r>
            <a:r>
              <a:rPr kumimoji="1" lang="ja-JP" altLang="en-US" dirty="0" smtClean="0">
                <a:latin typeface="メイリオ" panose="020B0604030504040204" pitchFamily="50" charset="-128"/>
                <a:ea typeface="メイリオ" panose="020B0604030504040204" pitchFamily="50" charset="-128"/>
              </a:rPr>
              <a:t>で通信。</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21055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ネットワークの処理問題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・敵の表示数を調整して負荷軽減</a:t>
            </a:r>
            <a:endParaRPr kumimoji="1" lang="en-US" altLang="ja-JP" dirty="0" smtClean="0"/>
          </a:p>
          <a:p>
            <a:r>
              <a:rPr lang="ja-JP" altLang="en-US" dirty="0" smtClean="0"/>
              <a:t>・マップの大きさは１画面内に収まるように</a:t>
            </a:r>
            <a:endParaRPr lang="en-US" altLang="ja-JP" dirty="0" smtClean="0"/>
          </a:p>
          <a:p>
            <a:r>
              <a:rPr kumimoji="1" lang="ja-JP" altLang="en-US" dirty="0" smtClean="0"/>
              <a:t>・とりあえず人の数は最大</a:t>
            </a:r>
            <a:r>
              <a:rPr lang="ja-JP" altLang="en-US" dirty="0" smtClean="0"/>
              <a:t>３０体</a:t>
            </a:r>
            <a:r>
              <a:rPr lang="en-US" altLang="ja-JP" dirty="0" smtClean="0"/>
              <a:t>(</a:t>
            </a:r>
            <a:r>
              <a:rPr lang="ja-JP" altLang="en-US" dirty="0" smtClean="0"/>
              <a:t>プレイヤー４人＋ザコ</a:t>
            </a:r>
            <a:r>
              <a:rPr lang="en-US" altLang="ja-JP" dirty="0" smtClean="0"/>
              <a:t>20</a:t>
            </a:r>
            <a:r>
              <a:rPr lang="ja-JP" altLang="en-US" dirty="0" smtClean="0"/>
              <a:t>体＋中ボス４～６体</a:t>
            </a:r>
            <a:r>
              <a:rPr lang="en-US" altLang="ja-JP" dirty="0" smtClean="0"/>
              <a:t>)</a:t>
            </a:r>
          </a:p>
          <a:p>
            <a:r>
              <a:rPr kumimoji="1" lang="ja-JP" altLang="en-US" dirty="0"/>
              <a:t> </a:t>
            </a:r>
            <a:r>
              <a:rPr kumimoji="1" lang="ja-JP" altLang="en-US" dirty="0" smtClean="0"/>
              <a:t>   実際に動かしながら増やすか減らすかも</a:t>
            </a:r>
            <a:endParaRPr kumimoji="1" lang="ja-JP" altLang="en-US" dirty="0"/>
          </a:p>
        </p:txBody>
      </p:sp>
      <p:sp>
        <p:nvSpPr>
          <p:cNvPr id="4" name="スライド番号プレースホルダー 3"/>
          <p:cNvSpPr>
            <a:spLocks noGrp="1"/>
          </p:cNvSpPr>
          <p:nvPr>
            <p:ph type="sldNum" sz="quarter" idx="12"/>
          </p:nvPr>
        </p:nvSpPr>
        <p:spPr/>
        <p:txBody>
          <a:bodyPr/>
          <a:lstStyle/>
          <a:p>
            <a:fld id="{6E69CD86-7918-49F5-A9CE-D96E3D57A251}" type="slidenum">
              <a:rPr kumimoji="1" lang="ja-JP" altLang="en-US" smtClean="0"/>
              <a:pPr/>
              <a:t>8</a:t>
            </a:fld>
            <a:endParaRPr kumimoji="1" lang="ja-JP" altLang="en-US" dirty="0"/>
          </a:p>
        </p:txBody>
      </p:sp>
    </p:spTree>
    <p:extLst>
      <p:ext uri="{BB962C8B-B14F-4D97-AF65-F5344CB8AC3E}">
        <p14:creationId xmlns:p14="http://schemas.microsoft.com/office/powerpoint/2010/main" val="316534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その他追加要素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・プレイヤーごとに与えたダメージ量を計測</a:t>
            </a:r>
            <a:endParaRPr kumimoji="1" lang="en-US" altLang="ja-JP" dirty="0" smtClean="0"/>
          </a:p>
          <a:p>
            <a:r>
              <a:rPr lang="ja-JP" altLang="en-US" dirty="0"/>
              <a:t> </a:t>
            </a:r>
            <a:r>
              <a:rPr lang="ja-JP" altLang="en-US" dirty="0" smtClean="0"/>
              <a:t>  リザルト画面でダメージ量に応じて貢献度ランキングが表示される</a:t>
            </a:r>
            <a:endParaRPr lang="en-US" altLang="ja-JP" dirty="0" smtClean="0"/>
          </a:p>
          <a:p>
            <a:r>
              <a:rPr lang="ja-JP" altLang="en-US" dirty="0" smtClean="0"/>
              <a:t>・総ダメージ量・倒したザコの数・倒した中ボスの数によって</a:t>
            </a:r>
            <a:endParaRPr lang="en-US" altLang="ja-JP" dirty="0" smtClean="0"/>
          </a:p>
          <a:p>
            <a:r>
              <a:rPr kumimoji="1" lang="ja-JP" altLang="en-US" dirty="0"/>
              <a:t> </a:t>
            </a:r>
            <a:r>
              <a:rPr kumimoji="1" lang="ja-JP" altLang="en-US" dirty="0" smtClean="0"/>
              <a:t>  称号が与えられる。リザルト画面で表示</a:t>
            </a:r>
            <a:r>
              <a:rPr kumimoji="1" lang="ja-JP" altLang="en-US" smtClean="0"/>
              <a:t>される。</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6E69CD86-7918-49F5-A9CE-D96E3D57A251}" type="slidenum">
              <a:rPr kumimoji="1" lang="ja-JP" altLang="en-US" smtClean="0"/>
              <a:pPr/>
              <a:t>9</a:t>
            </a:fld>
            <a:endParaRPr kumimoji="1" lang="ja-JP" altLang="en-US" dirty="0"/>
          </a:p>
        </p:txBody>
      </p:sp>
    </p:spTree>
    <p:extLst>
      <p:ext uri="{BB962C8B-B14F-4D97-AF65-F5344CB8AC3E}">
        <p14:creationId xmlns:p14="http://schemas.microsoft.com/office/powerpoint/2010/main" val="2678518461"/>
      </p:ext>
    </p:extLst>
  </p:cSld>
  <p:clrMapOvr>
    <a:masterClrMapping/>
  </p:clrMapOvr>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511</TotalTime>
  <Words>484</Words>
  <Application>Microsoft Office PowerPoint</Application>
  <PresentationFormat>ワイド画面</PresentationFormat>
  <Paragraphs>92</Paragraphs>
  <Slides>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ＭＳ Ｐゴシック</vt:lpstr>
      <vt:lpstr>メイリオ</vt:lpstr>
      <vt:lpstr>游ゴシック</vt:lpstr>
      <vt:lpstr>Calibri</vt:lpstr>
      <vt:lpstr>Calibri Light</vt:lpstr>
      <vt:lpstr>レトロスペクト</vt:lpstr>
      <vt:lpstr>PowerPoint プレゼンテーション</vt:lpstr>
      <vt:lpstr>どんなゲームか</vt:lpstr>
      <vt:lpstr>画面の見方</vt:lpstr>
      <vt:lpstr>操作方法</vt:lpstr>
      <vt:lpstr>操作方法</vt:lpstr>
      <vt:lpstr>ゲームの流れ</vt:lpstr>
      <vt:lpstr>ネットワークに関して</vt:lpstr>
      <vt:lpstr>ネットワークの処理問題</vt:lpstr>
      <vt:lpstr>その他追加要素</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卒業制作企画書</dc:title>
  <dc:creator>富永 征</dc:creator>
  <cp:lastModifiedBy>富永 征</cp:lastModifiedBy>
  <cp:revision>34</cp:revision>
  <dcterms:created xsi:type="dcterms:W3CDTF">2020-07-13T00:50:15Z</dcterms:created>
  <dcterms:modified xsi:type="dcterms:W3CDTF">2020-07-27T02:23:00Z</dcterms:modified>
</cp:coreProperties>
</file>