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96" r:id="rId3"/>
    <p:sldId id="257" r:id="rId4"/>
    <p:sldId id="258" r:id="rId5"/>
    <p:sldId id="260" r:id="rId6"/>
    <p:sldId id="259" r:id="rId7"/>
    <p:sldId id="261" r:id="rId8"/>
    <p:sldId id="263" r:id="rId9"/>
    <p:sldId id="281" r:id="rId10"/>
    <p:sldId id="264" r:id="rId11"/>
    <p:sldId id="282" r:id="rId12"/>
    <p:sldId id="268" r:id="rId13"/>
    <p:sldId id="283" r:id="rId14"/>
    <p:sldId id="267" r:id="rId15"/>
    <p:sldId id="284" r:id="rId16"/>
    <p:sldId id="269" r:id="rId17"/>
    <p:sldId id="285" r:id="rId18"/>
    <p:sldId id="299" r:id="rId19"/>
    <p:sldId id="298" r:id="rId20"/>
    <p:sldId id="297" r:id="rId21"/>
    <p:sldId id="270" r:id="rId22"/>
    <p:sldId id="286" r:id="rId23"/>
    <p:sldId id="271" r:id="rId24"/>
    <p:sldId id="287" r:id="rId25"/>
    <p:sldId id="273" r:id="rId26"/>
    <p:sldId id="288" r:id="rId27"/>
    <p:sldId id="272" r:id="rId28"/>
    <p:sldId id="289" r:id="rId29"/>
    <p:sldId id="274" r:id="rId30"/>
    <p:sldId id="290" r:id="rId31"/>
    <p:sldId id="275" r:id="rId32"/>
    <p:sldId id="291" r:id="rId33"/>
    <p:sldId id="276" r:id="rId34"/>
    <p:sldId id="277" r:id="rId35"/>
    <p:sldId id="292" r:id="rId36"/>
    <p:sldId id="278" r:id="rId37"/>
    <p:sldId id="293" r:id="rId38"/>
    <p:sldId id="279" r:id="rId39"/>
    <p:sldId id="294" r:id="rId40"/>
    <p:sldId id="280" r:id="rId41"/>
    <p:sldId id="295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4" autoAdjust="0"/>
    <p:restoredTop sz="9466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03EF5-F60D-441B-ABA4-D145D551C6B7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EC0D-8B8A-4998-A4AF-8AE4383A67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3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C0D-8B8A-4998-A4AF-8AE4383A67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13A600-BAC2-43EC-BC7A-171823A9A0BE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22A2D3-04F4-46BC-BB35-D7F8BC48E38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387" y="3523423"/>
            <a:ext cx="3654152" cy="657926"/>
          </a:xfrm>
        </p:spPr>
        <p:txBody>
          <a:bodyPr/>
          <a:lstStyle/>
          <a:p>
            <a:r>
              <a:rPr lang="pt-BR" dirty="0" smtClean="0"/>
              <a:t>Sistema de rede interativo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40768"/>
            <a:ext cx="315321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3 – </a:t>
            </a:r>
            <a:r>
              <a:rPr lang="pt-BR" sz="2400" dirty="0" smtClean="0">
                <a:solidFill>
                  <a:srgbClr val="FF0000"/>
                </a:solidFill>
              </a:rPr>
              <a:t>Alterar Dados do Perfil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O usuário deve estar autenticado no sistema</a:t>
            </a:r>
          </a:p>
          <a:p>
            <a:r>
              <a:rPr lang="pt-BR" dirty="0" smtClean="0"/>
              <a:t>Fluxo de Eventos Primários</a:t>
            </a:r>
          </a:p>
          <a:p>
            <a:pPr lvl="1"/>
            <a:r>
              <a:rPr lang="pt-BR" dirty="0" smtClean="0"/>
              <a:t>O caso de uso começa quando o usuário seleciona a opção de configuração.</a:t>
            </a:r>
          </a:p>
          <a:p>
            <a:pPr lvl="1"/>
            <a:r>
              <a:rPr lang="pt-BR" dirty="0" smtClean="0"/>
              <a:t>O sistema mostra todos os dados pessoais do perfil disponíveis para modificação</a:t>
            </a:r>
          </a:p>
          <a:p>
            <a:pPr lvl="1"/>
            <a:r>
              <a:rPr lang="pt-BR" dirty="0" smtClean="0"/>
              <a:t>O usuário modifica os dados.</a:t>
            </a:r>
          </a:p>
          <a:p>
            <a:pPr lvl="1"/>
            <a:r>
              <a:rPr lang="pt-BR" dirty="0" smtClean="0"/>
              <a:t>O usuário submete os dados.</a:t>
            </a:r>
          </a:p>
          <a:p>
            <a:pPr lvl="1"/>
            <a:r>
              <a:rPr lang="pt-BR" dirty="0" smtClean="0"/>
              <a:t>O sistema verifica as informações submetidas e salvas as alterações no perfil.</a:t>
            </a:r>
          </a:p>
          <a:p>
            <a:r>
              <a:rPr lang="pt-BR" dirty="0" smtClean="0"/>
              <a:t>Fluxo de Eventos Secundários</a:t>
            </a:r>
          </a:p>
          <a:p>
            <a:pPr lvl="1"/>
            <a:r>
              <a:rPr lang="pt-BR" dirty="0" smtClean="0"/>
              <a:t>Se durante a verificação existir algum dado inválido o sistema informa ao usuário qual informação está incorreta e não salva as alterações.</a:t>
            </a:r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Os Dados do perfil devem ter sido alterados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3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3 – </a:t>
            </a:r>
            <a:r>
              <a:rPr lang="pt-BR" sz="2400" dirty="0">
                <a:solidFill>
                  <a:srgbClr val="FF0000"/>
                </a:solidFill>
              </a:rPr>
              <a:t>Alterar Dados do Perfil</a:t>
            </a:r>
            <a:endParaRPr lang="pt-BR" sz="24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79" y="1600200"/>
            <a:ext cx="3167242" cy="4873625"/>
          </a:xfrm>
        </p:spPr>
      </p:pic>
    </p:spTree>
    <p:extLst>
      <p:ext uri="{BB962C8B-B14F-4D97-AF65-F5344CB8AC3E}">
        <p14:creationId xmlns:p14="http://schemas.microsoft.com/office/powerpoint/2010/main" val="389080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4 </a:t>
            </a:r>
            <a:r>
              <a:rPr lang="pt-BR" sz="2400" dirty="0" smtClean="0"/>
              <a:t>–</a:t>
            </a:r>
            <a:r>
              <a:rPr lang="pt-BR" sz="2400" dirty="0" smtClean="0">
                <a:solidFill>
                  <a:srgbClr val="FF0000"/>
                </a:solidFill>
              </a:rPr>
              <a:t> Deletar Perfil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O usuário deve estar autenticado no sistema.</a:t>
            </a:r>
          </a:p>
          <a:p>
            <a:r>
              <a:rPr lang="pt-BR" dirty="0" smtClean="0"/>
              <a:t>Fluxo de Eventos Primários</a:t>
            </a:r>
          </a:p>
          <a:p>
            <a:pPr lvl="1"/>
            <a:r>
              <a:rPr lang="pt-BR" dirty="0" smtClean="0"/>
              <a:t>O usuário seleciona a opção de configuração</a:t>
            </a:r>
          </a:p>
          <a:p>
            <a:pPr lvl="1"/>
            <a:r>
              <a:rPr lang="pt-BR" dirty="0" smtClean="0"/>
              <a:t>O usuário seleciona a opção de excluir perfil</a:t>
            </a:r>
          </a:p>
          <a:p>
            <a:pPr lvl="1"/>
            <a:r>
              <a:rPr lang="pt-BR" dirty="0" smtClean="0"/>
              <a:t>O sistema pede a senha do perfil</a:t>
            </a:r>
          </a:p>
          <a:p>
            <a:pPr lvl="1"/>
            <a:r>
              <a:rPr lang="pt-BR" dirty="0" smtClean="0"/>
              <a:t>O usuário fornece a senha e submete</a:t>
            </a:r>
          </a:p>
          <a:p>
            <a:pPr lvl="1"/>
            <a:r>
              <a:rPr lang="pt-BR" dirty="0" smtClean="0"/>
              <a:t>O sistema exclui o perfil</a:t>
            </a:r>
          </a:p>
          <a:p>
            <a:r>
              <a:rPr lang="pt-BR" dirty="0" smtClean="0"/>
              <a:t>Fluxo de Eventos Secundários</a:t>
            </a:r>
          </a:p>
          <a:p>
            <a:pPr lvl="1"/>
            <a:r>
              <a:rPr lang="pt-BR" dirty="0" smtClean="0"/>
              <a:t>Se na confirmação a senha fornecida estiver incorreta o sistema não exclui a conta</a:t>
            </a:r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perfil deve ter sido excluido.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3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Caso de Uso </a:t>
            </a:r>
            <a:r>
              <a:rPr lang="pt-BR" sz="3200" dirty="0" smtClean="0"/>
              <a:t>4 </a:t>
            </a:r>
            <a:r>
              <a:rPr lang="pt-BR" sz="3200" dirty="0"/>
              <a:t>–</a:t>
            </a:r>
            <a:r>
              <a:rPr lang="pt-BR" sz="3200" dirty="0">
                <a:solidFill>
                  <a:srgbClr val="FF0000"/>
                </a:solidFill>
              </a:rPr>
              <a:t> Deletar Perfil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98" y="1600200"/>
            <a:ext cx="2966003" cy="4873625"/>
          </a:xfrm>
        </p:spPr>
      </p:pic>
    </p:spTree>
    <p:extLst>
      <p:ext uri="{BB962C8B-B14F-4D97-AF65-F5344CB8AC3E}">
        <p14:creationId xmlns:p14="http://schemas.microsoft.com/office/powerpoint/2010/main" val="364544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5 – </a:t>
            </a:r>
            <a:r>
              <a:rPr lang="pt-BR" sz="2400" dirty="0" smtClean="0">
                <a:solidFill>
                  <a:srgbClr val="FF0000"/>
                </a:solidFill>
              </a:rPr>
              <a:t>Procurar Perfil ou Turma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O usuário deve estar autenticado no sistema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usuário acessa a página de busca</a:t>
            </a:r>
          </a:p>
          <a:p>
            <a:pPr lvl="1"/>
            <a:r>
              <a:rPr lang="pt-BR" dirty="0" smtClean="0"/>
              <a:t>O sistema solicita o tipo de busca (por aluno ou por turma) e um nome.</a:t>
            </a:r>
          </a:p>
          <a:p>
            <a:pPr lvl="1"/>
            <a:r>
              <a:rPr lang="pt-BR" dirty="0" smtClean="0"/>
              <a:t>O usuário seleciona o tipo da busca e fornece um nome.</a:t>
            </a:r>
          </a:p>
          <a:p>
            <a:pPr lvl="1"/>
            <a:r>
              <a:rPr lang="pt-BR" dirty="0" smtClean="0"/>
              <a:t>O usuário submete a busca.</a:t>
            </a:r>
          </a:p>
          <a:p>
            <a:pPr lvl="1"/>
            <a:r>
              <a:rPr lang="pt-BR" dirty="0" smtClean="0"/>
              <a:t>O sistema realiza a busca e mostra os resultados ao usuário.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Caso o sistema não encontrar nenhum resultado deve ser informado ao usuário.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mostrar sempre algum resultado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3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5 – </a:t>
            </a:r>
            <a:r>
              <a:rPr lang="pt-BR" sz="2400" dirty="0">
                <a:solidFill>
                  <a:srgbClr val="FF0000"/>
                </a:solidFill>
              </a:rPr>
              <a:t>Procurar Perfil ou Turma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00" y="1600200"/>
            <a:ext cx="3743600" cy="4873625"/>
          </a:xfrm>
        </p:spPr>
      </p:pic>
    </p:spTree>
    <p:extLst>
      <p:ext uri="{BB962C8B-B14F-4D97-AF65-F5344CB8AC3E}">
        <p14:creationId xmlns:p14="http://schemas.microsoft.com/office/powerpoint/2010/main" val="25204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6 –</a:t>
            </a:r>
            <a:r>
              <a:rPr lang="pt-BR" sz="2400" dirty="0" smtClean="0">
                <a:solidFill>
                  <a:srgbClr val="FF0000"/>
                </a:solidFill>
              </a:rPr>
              <a:t> Adicionar Perfis da Lista de Amigos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O usuário deve estar autenticado no sistema.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um usuário entra na pagina de outro perfil ou acessa a página de pessoas.</a:t>
            </a:r>
          </a:p>
          <a:p>
            <a:pPr lvl="1"/>
            <a:r>
              <a:rPr lang="pt-BR" dirty="0" smtClean="0"/>
              <a:t>O usuário seleciona a opção de “adicionar amigo”.</a:t>
            </a:r>
          </a:p>
          <a:p>
            <a:pPr lvl="1"/>
            <a:r>
              <a:rPr lang="pt-BR" dirty="0" smtClean="0"/>
              <a:t>O sistema adiciona o perfil a lista de amigos do usuário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Nenhum</a:t>
            </a:r>
            <a:endParaRPr lang="pt-BR" dirty="0"/>
          </a:p>
          <a:p>
            <a:r>
              <a:rPr lang="pt-BR" dirty="0"/>
              <a:t>Pós-Condição</a:t>
            </a:r>
          </a:p>
          <a:p>
            <a:pPr lvl="1"/>
            <a:r>
              <a:rPr lang="pt-BR" dirty="0" smtClean="0"/>
              <a:t>O Perfil deve ter sido adicionado a lista de amigos do usuário e notificado o perfil adicionado.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5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6 –</a:t>
            </a:r>
            <a:r>
              <a:rPr lang="pt-BR" sz="2400" dirty="0">
                <a:solidFill>
                  <a:srgbClr val="FF0000"/>
                </a:solidFill>
              </a:rPr>
              <a:t> Adicionar </a:t>
            </a:r>
            <a:r>
              <a:rPr lang="pt-BR" sz="2400" dirty="0" smtClean="0">
                <a:solidFill>
                  <a:srgbClr val="FF0000"/>
                </a:solidFill>
              </a:rPr>
              <a:t>Perfis </a:t>
            </a:r>
            <a:r>
              <a:rPr lang="pt-BR" sz="2400" dirty="0">
                <a:solidFill>
                  <a:srgbClr val="FF0000"/>
                </a:solidFill>
              </a:rPr>
              <a:t>da Lista de Amigos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3417573" cy="4873625"/>
          </a:xfrm>
        </p:spPr>
      </p:pic>
    </p:spTree>
    <p:extLst>
      <p:ext uri="{BB962C8B-B14F-4D97-AF65-F5344CB8AC3E}">
        <p14:creationId xmlns:p14="http://schemas.microsoft.com/office/powerpoint/2010/main" val="2111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Caso de Uso 6 –</a:t>
            </a:r>
            <a:r>
              <a:rPr lang="pt-BR" sz="3200" dirty="0">
                <a:solidFill>
                  <a:srgbClr val="FF0000"/>
                </a:solidFill>
              </a:rPr>
              <a:t> Adicionar ou </a:t>
            </a:r>
            <a:r>
              <a:rPr lang="pt-BR" sz="3200" dirty="0" smtClean="0">
                <a:solidFill>
                  <a:srgbClr val="FF0000"/>
                </a:solidFill>
              </a:rPr>
              <a:t>Perfis </a:t>
            </a:r>
            <a:r>
              <a:rPr lang="pt-BR" sz="3200" dirty="0">
                <a:solidFill>
                  <a:srgbClr val="FF0000"/>
                </a:solidFill>
              </a:rPr>
              <a:t>da Lista de Amigos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31883"/>
            <a:ext cx="8820472" cy="5226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32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Caso de Uso </a:t>
            </a:r>
            <a:r>
              <a:rPr lang="pt-BR" sz="3200" dirty="0" smtClean="0"/>
              <a:t>7 </a:t>
            </a:r>
            <a:r>
              <a:rPr lang="pt-BR" sz="3200" dirty="0"/>
              <a:t>–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smtClean="0">
                <a:solidFill>
                  <a:srgbClr val="FF0000"/>
                </a:solidFill>
              </a:rPr>
              <a:t>Remover Perfis </a:t>
            </a:r>
            <a:r>
              <a:rPr lang="pt-BR" sz="3200" dirty="0">
                <a:solidFill>
                  <a:srgbClr val="FF0000"/>
                </a:solidFill>
              </a:rPr>
              <a:t>da Lista de Amigos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Pré-Condição</a:t>
            </a:r>
          </a:p>
          <a:p>
            <a:pPr lvl="1"/>
            <a:endParaRPr lang="pt-BR" dirty="0"/>
          </a:p>
          <a:p>
            <a:r>
              <a:rPr lang="pt-BR" dirty="0"/>
              <a:t>Fluxo de Eventos Primários</a:t>
            </a:r>
          </a:p>
          <a:p>
            <a:r>
              <a:rPr lang="pt-BR" dirty="0" smtClean="0"/>
              <a:t>Fluxo </a:t>
            </a:r>
            <a:r>
              <a:rPr lang="pt-BR" dirty="0"/>
              <a:t>de Eventos Secundários</a:t>
            </a:r>
          </a:p>
          <a:p>
            <a:pPr lvl="1"/>
            <a:r>
              <a:rPr lang="pt-BR" dirty="0"/>
              <a:t>Nenhum</a:t>
            </a:r>
          </a:p>
          <a:p>
            <a:r>
              <a:rPr lang="pt-BR" dirty="0"/>
              <a:t>Pós-Condição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9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Cadastrar Usuário</a:t>
            </a:r>
          </a:p>
          <a:p>
            <a:r>
              <a:rPr lang="pt-BR" smtClean="0"/>
              <a:t>Autenticar no </a:t>
            </a:r>
            <a:r>
              <a:rPr lang="pt-BR" dirty="0" smtClean="0"/>
              <a:t>Sistema</a:t>
            </a:r>
          </a:p>
          <a:p>
            <a:r>
              <a:rPr lang="pt-BR" dirty="0" smtClean="0"/>
              <a:t>Alterar Dados do Perfil</a:t>
            </a:r>
          </a:p>
          <a:p>
            <a:r>
              <a:rPr lang="pt-BR" dirty="0" smtClean="0"/>
              <a:t>Deletar Perfil</a:t>
            </a:r>
          </a:p>
          <a:p>
            <a:r>
              <a:rPr lang="pt-BR" dirty="0" smtClean="0"/>
              <a:t>Procurar Perfil ou Turma</a:t>
            </a:r>
          </a:p>
          <a:p>
            <a:r>
              <a:rPr lang="pt-BR" dirty="0" smtClean="0"/>
              <a:t>Adicionar ou remover perfis da lista de amigos</a:t>
            </a:r>
          </a:p>
          <a:p>
            <a:r>
              <a:rPr lang="pt-BR" dirty="0" smtClean="0"/>
              <a:t>Criar Turma</a:t>
            </a:r>
          </a:p>
          <a:p>
            <a:r>
              <a:rPr lang="pt-BR" dirty="0" smtClean="0"/>
              <a:t>Convidar Aluno Para uma Turma</a:t>
            </a:r>
          </a:p>
          <a:p>
            <a:r>
              <a:rPr lang="pt-BR" dirty="0" smtClean="0"/>
              <a:t>Retirar Aluno de Uma Turma</a:t>
            </a:r>
          </a:p>
          <a:p>
            <a:r>
              <a:rPr lang="pt-BR" dirty="0" smtClean="0"/>
              <a:t>Entrar em Uma Turma</a:t>
            </a:r>
          </a:p>
          <a:p>
            <a:r>
              <a:rPr lang="pt-BR" dirty="0" smtClean="0"/>
              <a:t>Sair de Uma Turma</a:t>
            </a:r>
          </a:p>
          <a:p>
            <a:r>
              <a:rPr lang="pt-BR" dirty="0" smtClean="0"/>
              <a:t>Postar em uma Turma</a:t>
            </a:r>
          </a:p>
          <a:p>
            <a:r>
              <a:rPr lang="pt-BR" dirty="0" smtClean="0"/>
              <a:t>Gerenciar Arquivos</a:t>
            </a:r>
          </a:p>
          <a:p>
            <a:r>
              <a:rPr lang="pt-BR" dirty="0" smtClean="0"/>
              <a:t>Adicionar Arquivos</a:t>
            </a:r>
          </a:p>
          <a:p>
            <a:r>
              <a:rPr lang="pt-BR" dirty="0" smtClean="0"/>
              <a:t>Excluir Arquivos</a:t>
            </a:r>
          </a:p>
          <a:p>
            <a:r>
              <a:rPr lang="pt-BR" dirty="0" smtClean="0"/>
              <a:t>Baixar Arquivos</a:t>
            </a:r>
          </a:p>
          <a:p>
            <a:r>
              <a:rPr lang="pt-BR" dirty="0" smtClean="0"/>
              <a:t>Gerenciar visibilidade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4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Caso de Uso </a:t>
            </a:r>
            <a:r>
              <a:rPr lang="pt-BR" sz="3200" dirty="0" smtClean="0"/>
              <a:t>7 –</a:t>
            </a:r>
            <a:r>
              <a:rPr lang="pt-BR" sz="3200" dirty="0" smtClean="0">
                <a:solidFill>
                  <a:srgbClr val="FF0000"/>
                </a:solidFill>
              </a:rPr>
              <a:t>Remover </a:t>
            </a:r>
            <a:r>
              <a:rPr lang="pt-BR" sz="3200" dirty="0">
                <a:solidFill>
                  <a:srgbClr val="FF0000"/>
                </a:solidFill>
              </a:rPr>
              <a:t>Perfis da Lista de Amigos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19504"/>
            <a:ext cx="3086511" cy="49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/>
              <a:t>8</a:t>
            </a:r>
            <a:r>
              <a:rPr lang="pt-BR" sz="2400" dirty="0" smtClean="0"/>
              <a:t> </a:t>
            </a:r>
            <a:r>
              <a:rPr lang="pt-BR" sz="2400" dirty="0" smtClean="0"/>
              <a:t>–</a:t>
            </a:r>
            <a:r>
              <a:rPr lang="pt-BR" sz="2400" dirty="0" smtClean="0">
                <a:solidFill>
                  <a:srgbClr val="FF0000"/>
                </a:solidFill>
              </a:rPr>
              <a:t> Criar Turma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O usuário deve estar autenticao no sistema.</a:t>
            </a:r>
          </a:p>
          <a:p>
            <a:pPr lvl="1"/>
            <a:r>
              <a:rPr lang="pt-BR" dirty="0" smtClean="0"/>
              <a:t>O usuário deve possuir um perfil do tipo Professor.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o usuário seleciona a opção de “Criar Turma”.</a:t>
            </a:r>
          </a:p>
          <a:p>
            <a:pPr lvl="1"/>
            <a:r>
              <a:rPr lang="pt-BR" dirty="0" smtClean="0"/>
              <a:t>O sistema solicita nome da turma, descrição.</a:t>
            </a:r>
          </a:p>
          <a:p>
            <a:pPr lvl="1"/>
            <a:r>
              <a:rPr lang="pt-BR" dirty="0" smtClean="0"/>
              <a:t>O usuário inseri esses dados e submete.</a:t>
            </a:r>
          </a:p>
          <a:p>
            <a:pPr lvl="1"/>
            <a:r>
              <a:rPr lang="pt-BR" dirty="0" smtClean="0"/>
              <a:t>O sistema cria a turma e mostra uma mensagem confirmando.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Nenhum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A turma deve ter sido criada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Caso de Uso </a:t>
            </a:r>
            <a:r>
              <a:rPr lang="pt-BR" sz="3200" dirty="0" smtClean="0"/>
              <a:t>8 </a:t>
            </a:r>
            <a:r>
              <a:rPr lang="pt-BR" sz="3200" dirty="0"/>
              <a:t>–</a:t>
            </a:r>
            <a:r>
              <a:rPr lang="pt-BR" sz="3200" dirty="0">
                <a:solidFill>
                  <a:srgbClr val="FF0000"/>
                </a:solidFill>
              </a:rPr>
              <a:t> Criar Turma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12" y="1600200"/>
            <a:ext cx="3100775" cy="4873625"/>
          </a:xfrm>
        </p:spPr>
      </p:pic>
    </p:spTree>
    <p:extLst>
      <p:ext uri="{BB962C8B-B14F-4D97-AF65-F5344CB8AC3E}">
        <p14:creationId xmlns:p14="http://schemas.microsoft.com/office/powerpoint/2010/main" val="34739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Caso de Uso </a:t>
            </a:r>
            <a:r>
              <a:rPr lang="pt-BR" sz="2000" dirty="0" smtClean="0"/>
              <a:t>9 –</a:t>
            </a:r>
            <a:r>
              <a:rPr lang="pt-BR" sz="2000" dirty="0" smtClean="0">
                <a:solidFill>
                  <a:srgbClr val="FF0000"/>
                </a:solidFill>
              </a:rPr>
              <a:t> Convidar Alunos Para Uma Turma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</a:t>
            </a:r>
          </a:p>
          <a:p>
            <a:pPr lvl="1"/>
            <a:r>
              <a:rPr lang="pt-BR" dirty="0" smtClean="0"/>
              <a:t>Ter um perfil do tipo Professor</a:t>
            </a:r>
          </a:p>
          <a:p>
            <a:pPr lvl="1"/>
            <a:r>
              <a:rPr lang="pt-BR" dirty="0" smtClean="0"/>
              <a:t>Ter uma turma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o professor acessa a página da sua turma e seleciona a opção de convidar alunos.</a:t>
            </a:r>
          </a:p>
          <a:p>
            <a:pPr lvl="1"/>
            <a:r>
              <a:rPr lang="pt-BR" dirty="0" smtClean="0"/>
              <a:t>O sistema mostra uma lista de amigos com perfil do tipo aluno que ainda não estiverem na turma.</a:t>
            </a:r>
          </a:p>
          <a:p>
            <a:pPr lvl="1"/>
            <a:r>
              <a:rPr lang="pt-BR" dirty="0" smtClean="0"/>
              <a:t>O Professor seleciona quais alunos ele quer convidar para a turma e submete.</a:t>
            </a:r>
          </a:p>
          <a:p>
            <a:pPr lvl="1"/>
            <a:r>
              <a:rPr lang="pt-BR" dirty="0" smtClean="0"/>
              <a:t>O sistema adiciona os alunos a turma.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Nenhum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adicionado os alunos selecionados na turma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21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/>
              <a:t>9</a:t>
            </a:r>
            <a:r>
              <a:rPr lang="pt-BR" sz="2400" dirty="0" smtClean="0"/>
              <a:t> </a:t>
            </a:r>
            <a:r>
              <a:rPr lang="pt-BR" sz="2400" dirty="0"/>
              <a:t>–</a:t>
            </a:r>
            <a:r>
              <a:rPr lang="pt-BR" sz="2400" dirty="0">
                <a:solidFill>
                  <a:srgbClr val="FF0000"/>
                </a:solidFill>
              </a:rPr>
              <a:t> Convidar Alunos Para Uma Turma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98" y="1600200"/>
            <a:ext cx="3532403" cy="4873625"/>
          </a:xfrm>
        </p:spPr>
      </p:pic>
    </p:spTree>
    <p:extLst>
      <p:ext uri="{BB962C8B-B14F-4D97-AF65-F5344CB8AC3E}">
        <p14:creationId xmlns:p14="http://schemas.microsoft.com/office/powerpoint/2010/main" val="51116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10 </a:t>
            </a:r>
            <a:r>
              <a:rPr lang="pt-BR" sz="2400" dirty="0" smtClean="0"/>
              <a:t>–</a:t>
            </a:r>
            <a:r>
              <a:rPr lang="pt-BR" sz="2400" dirty="0" smtClean="0">
                <a:solidFill>
                  <a:srgbClr val="FF0000"/>
                </a:solidFill>
              </a:rPr>
              <a:t> Retirar Aluno de Uma Turma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</a:p>
          <a:p>
            <a:pPr lvl="1"/>
            <a:r>
              <a:rPr lang="pt-BR" dirty="0" smtClean="0"/>
              <a:t>Ter um perfil do tipo professor.</a:t>
            </a:r>
          </a:p>
          <a:p>
            <a:pPr lvl="1"/>
            <a:r>
              <a:rPr lang="pt-BR" dirty="0" smtClean="0"/>
              <a:t>Ter uma turma com no minimo um aluno.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um Professor asseça uma turma a qual ele é dono e seleciona a opção de remover aluno.</a:t>
            </a:r>
          </a:p>
          <a:p>
            <a:pPr lvl="1"/>
            <a:r>
              <a:rPr lang="pt-BR" dirty="0" smtClean="0"/>
              <a:t>O sistema lista todos os alunos da turma.</a:t>
            </a:r>
          </a:p>
          <a:p>
            <a:pPr lvl="1"/>
            <a:r>
              <a:rPr lang="pt-BR" dirty="0" smtClean="0"/>
              <a:t>O professor seleciona o aluno que quer remover.</a:t>
            </a:r>
          </a:p>
          <a:p>
            <a:pPr lvl="1"/>
            <a:r>
              <a:rPr lang="pt-BR" dirty="0" smtClean="0"/>
              <a:t>O sistema solicita uma confirmação.</a:t>
            </a:r>
          </a:p>
          <a:p>
            <a:pPr lvl="1"/>
            <a:r>
              <a:rPr lang="pt-BR" dirty="0" smtClean="0"/>
              <a:t>O professor confirma a ação.</a:t>
            </a:r>
          </a:p>
          <a:p>
            <a:pPr lvl="1"/>
            <a:r>
              <a:rPr lang="pt-BR" dirty="0" smtClean="0"/>
              <a:t>O sistema remove o aluno da turma.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a ação for cancelada o sistema não remove o aluno.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removido a aluno e notificado-o.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10 </a:t>
            </a:r>
            <a:r>
              <a:rPr lang="pt-BR" sz="2400" dirty="0"/>
              <a:t>–</a:t>
            </a:r>
            <a:r>
              <a:rPr lang="pt-BR" sz="2400" dirty="0">
                <a:solidFill>
                  <a:srgbClr val="FF0000"/>
                </a:solidFill>
              </a:rPr>
              <a:t> Retirar Aluno de Uma Turma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84" y="1600200"/>
            <a:ext cx="2831832" cy="4873625"/>
          </a:xfrm>
        </p:spPr>
      </p:pic>
    </p:spTree>
    <p:extLst>
      <p:ext uri="{BB962C8B-B14F-4D97-AF65-F5344CB8AC3E}">
        <p14:creationId xmlns:p14="http://schemas.microsoft.com/office/powerpoint/2010/main" val="259306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11 </a:t>
            </a:r>
            <a:r>
              <a:rPr lang="pt-BR" sz="2400" dirty="0" smtClean="0"/>
              <a:t>–</a:t>
            </a:r>
            <a:r>
              <a:rPr lang="pt-BR" sz="2400" dirty="0" smtClean="0">
                <a:solidFill>
                  <a:srgbClr val="FF0000"/>
                </a:solidFill>
              </a:rPr>
              <a:t> Entrar em uma Turma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</a:p>
          <a:p>
            <a:pPr lvl="1"/>
            <a:r>
              <a:rPr lang="pt-BR" dirty="0" smtClean="0"/>
              <a:t>Ter um perfil do tipo Aluno.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acessa a pagina de uma turma.</a:t>
            </a:r>
          </a:p>
          <a:p>
            <a:pPr lvl="1"/>
            <a:r>
              <a:rPr lang="pt-BR" dirty="0" smtClean="0"/>
              <a:t>O aluno solicita a entrada.</a:t>
            </a:r>
          </a:p>
          <a:p>
            <a:pPr lvl="1"/>
            <a:r>
              <a:rPr lang="pt-BR" dirty="0" smtClean="0"/>
              <a:t>O sistema notifica o professor responsável pela turma.</a:t>
            </a:r>
          </a:p>
          <a:p>
            <a:pPr lvl="1"/>
            <a:r>
              <a:rPr lang="pt-BR" dirty="0" smtClean="0"/>
              <a:t>O professor aceita a solicitição</a:t>
            </a:r>
          </a:p>
          <a:p>
            <a:pPr lvl="1"/>
            <a:r>
              <a:rPr lang="pt-BR" dirty="0" smtClean="0"/>
              <a:t>O sistema adiciona o aluno na turma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o professor negar a solicitação o aluno é notificado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adicionado o aluno na turma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195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9" y="1600200"/>
            <a:ext cx="2984101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11 </a:t>
            </a:r>
            <a:r>
              <a:rPr lang="pt-BR" sz="2400" dirty="0" smtClean="0"/>
              <a:t>–</a:t>
            </a:r>
            <a:r>
              <a:rPr lang="pt-BR" sz="2400" dirty="0" smtClean="0">
                <a:solidFill>
                  <a:srgbClr val="FF0000"/>
                </a:solidFill>
              </a:rPr>
              <a:t> Entrar em uma Turma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1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11 –</a:t>
            </a:r>
            <a:r>
              <a:rPr lang="pt-BR" sz="2400" dirty="0" smtClean="0">
                <a:solidFill>
                  <a:srgbClr val="FF0000"/>
                </a:solidFill>
              </a:rPr>
              <a:t> Sair de Uma Turma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</a:p>
          <a:p>
            <a:pPr lvl="1"/>
            <a:r>
              <a:rPr lang="pt-BR" dirty="0" smtClean="0"/>
              <a:t>Ter um Perfil do tipo aluno.</a:t>
            </a:r>
          </a:p>
          <a:p>
            <a:pPr lvl="1"/>
            <a:r>
              <a:rPr lang="pt-BR" dirty="0" smtClean="0"/>
              <a:t>Participar de uma turma.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inicia quando o aluno entra na página de uma turma em que participa.</a:t>
            </a:r>
          </a:p>
          <a:p>
            <a:pPr lvl="1"/>
            <a:r>
              <a:rPr lang="pt-BR" dirty="0" smtClean="0"/>
              <a:t>O aluno seleciona a opção “Sair da Turma”.</a:t>
            </a:r>
          </a:p>
          <a:p>
            <a:pPr lvl="1"/>
            <a:r>
              <a:rPr lang="pt-BR" dirty="0" smtClean="0"/>
              <a:t>O sistema solicita uma confirmação.</a:t>
            </a:r>
          </a:p>
          <a:p>
            <a:pPr lvl="1"/>
            <a:r>
              <a:rPr lang="pt-BR" dirty="0" smtClean="0"/>
              <a:t>O aluno confirma a ação.</a:t>
            </a:r>
          </a:p>
          <a:p>
            <a:pPr lvl="1"/>
            <a:r>
              <a:rPr lang="pt-BR" dirty="0" smtClean="0"/>
              <a:t>O sistema remove o aluno da turma.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o aluno cancelar a ação o sistema não o remove da turma.</a:t>
            </a:r>
            <a:endParaRPr lang="pt-BR" dirty="0"/>
          </a:p>
          <a:p>
            <a:r>
              <a:rPr lang="pt-BR" dirty="0"/>
              <a:t>Pós-Condição</a:t>
            </a:r>
          </a:p>
          <a:p>
            <a:pPr lvl="1"/>
            <a:r>
              <a:rPr lang="pt-BR" dirty="0" smtClean="0"/>
              <a:t>O sistema deve ter removido o aluno da turma.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7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SysRedIN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0694"/>
            <a:ext cx="5771379" cy="42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6" y="1600200"/>
            <a:ext cx="2896688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11 –</a:t>
            </a:r>
            <a:r>
              <a:rPr lang="pt-BR" sz="2400" dirty="0" smtClean="0">
                <a:solidFill>
                  <a:srgbClr val="FF0000"/>
                </a:solidFill>
              </a:rPr>
              <a:t> Sair de Uma Turma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70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12 –</a:t>
            </a:r>
            <a:r>
              <a:rPr lang="pt-BR" sz="2400" dirty="0" smtClean="0">
                <a:solidFill>
                  <a:srgbClr val="FF0000"/>
                </a:solidFill>
              </a:rPr>
              <a:t> Postar em Uma Turma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</a:t>
            </a:r>
          </a:p>
          <a:p>
            <a:pPr lvl="1"/>
            <a:r>
              <a:rPr lang="pt-BR" dirty="0" smtClean="0"/>
              <a:t>Participar da turma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inicia quando o usuário acessa a pagina de uma turma que participa.</a:t>
            </a:r>
          </a:p>
          <a:p>
            <a:pPr lvl="1"/>
            <a:r>
              <a:rPr lang="pt-BR" dirty="0" smtClean="0"/>
              <a:t>O sistema deixa disponível uma área para inserir o conteúdo do post.</a:t>
            </a:r>
          </a:p>
          <a:p>
            <a:pPr lvl="1"/>
            <a:r>
              <a:rPr lang="pt-BR" dirty="0" smtClean="0"/>
              <a:t>O usuário inseri o conteúdo e submete.</a:t>
            </a:r>
          </a:p>
          <a:p>
            <a:pPr lvl="1"/>
            <a:r>
              <a:rPr lang="pt-BR" dirty="0" smtClean="0"/>
              <a:t>O sistema grava o post na turma junto ao nome do autor do conteúdo e a data </a:t>
            </a:r>
            <a:r>
              <a:rPr lang="pt-BR" dirty="0"/>
              <a:t>e</a:t>
            </a:r>
            <a:r>
              <a:rPr lang="pt-BR" dirty="0" smtClean="0"/>
              <a:t>m que foi submetido.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o post ultrapassar 200 caracteres o sistema não grava o post.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disponibilizado o post para visualização na turma.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12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87" y="1600200"/>
            <a:ext cx="2963425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12 –</a:t>
            </a:r>
            <a:r>
              <a:rPr lang="pt-BR" sz="2400" dirty="0" smtClean="0">
                <a:solidFill>
                  <a:srgbClr val="FF0000"/>
                </a:solidFill>
              </a:rPr>
              <a:t> Postar em Uma Turma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43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13 –</a:t>
            </a:r>
            <a:r>
              <a:rPr lang="pt-BR" sz="2400" dirty="0" smtClean="0">
                <a:solidFill>
                  <a:srgbClr val="FF0000"/>
                </a:solidFill>
              </a:rPr>
              <a:t> Gerenciar Arquivos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inicia quando o usuário acessa a pagina de arquivos.</a:t>
            </a:r>
          </a:p>
          <a:p>
            <a:pPr lvl="1"/>
            <a:r>
              <a:rPr lang="pt-BR" dirty="0" smtClean="0"/>
              <a:t>O usuário tem a opção de fazer upload de arquivos, deletar arquivos, fazer download de arquivos, e gerenciar a visibilidade.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Nenhum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Nenhuma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28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14 –</a:t>
            </a:r>
            <a:r>
              <a:rPr lang="pt-BR" sz="2400" dirty="0" smtClean="0">
                <a:solidFill>
                  <a:srgbClr val="FF0000"/>
                </a:solidFill>
              </a:rPr>
              <a:t> Adicionar Arquivo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inicia quando o usuário acessa a página de arquivo e seleciona a opção “Adicionar Arquivos”.</a:t>
            </a:r>
          </a:p>
          <a:p>
            <a:pPr lvl="1"/>
            <a:r>
              <a:rPr lang="pt-BR" dirty="0" smtClean="0"/>
              <a:t>O sistema solicita qual arquivo será salvo no perfil.</a:t>
            </a:r>
          </a:p>
          <a:p>
            <a:pPr lvl="1"/>
            <a:r>
              <a:rPr lang="pt-BR" dirty="0" smtClean="0"/>
              <a:t>O usuário seleciona o arquivo e confirma.</a:t>
            </a:r>
          </a:p>
          <a:p>
            <a:pPr lvl="1"/>
            <a:r>
              <a:rPr lang="pt-BR" dirty="0" smtClean="0"/>
              <a:t>O sistema carrega o arquivo e salva.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o usuário não tiver espaço suficiente no perfil para armazenar o arquivo o sistema não carrega o arquivo.</a:t>
            </a:r>
          </a:p>
          <a:p>
            <a:pPr lvl="1"/>
            <a:r>
              <a:rPr lang="pt-BR" dirty="0" smtClean="0"/>
              <a:t>Se o formato do arquivo for invalido ou não for permitido o sistema não grava o arquivo e mostra uma mensagem informando ao usuário sobre a restrição.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salvo o arquivo no perfil.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442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8" y="1600200"/>
            <a:ext cx="3364863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14 –</a:t>
            </a:r>
            <a:r>
              <a:rPr lang="pt-BR" sz="2400" dirty="0" smtClean="0">
                <a:solidFill>
                  <a:srgbClr val="FF0000"/>
                </a:solidFill>
              </a:rPr>
              <a:t> Adicionar Arquivo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06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15 –</a:t>
            </a:r>
            <a:r>
              <a:rPr lang="pt-BR" sz="2400" dirty="0" smtClean="0">
                <a:solidFill>
                  <a:srgbClr val="FF0000"/>
                </a:solidFill>
              </a:rPr>
              <a:t> Excluir Arquivo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</a:p>
          <a:p>
            <a:pPr lvl="1"/>
            <a:r>
              <a:rPr lang="pt-BR" dirty="0" smtClean="0"/>
              <a:t>Ter no mínimo um arquivo armazenado no perfil.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inicia quando o usuário acessa a página de arquivos.</a:t>
            </a:r>
          </a:p>
          <a:p>
            <a:pPr lvl="1"/>
            <a:r>
              <a:rPr lang="pt-BR" dirty="0" smtClean="0"/>
              <a:t>O usuário seleciona a opção de excluir de um arquivo.</a:t>
            </a:r>
          </a:p>
          <a:p>
            <a:pPr lvl="1"/>
            <a:r>
              <a:rPr lang="pt-BR" dirty="0" smtClean="0"/>
              <a:t>O sistema solicita uma confirmação.</a:t>
            </a:r>
          </a:p>
          <a:p>
            <a:pPr lvl="1"/>
            <a:r>
              <a:rPr lang="pt-BR" dirty="0" smtClean="0"/>
              <a:t>O usuário confirma a ação.</a:t>
            </a:r>
          </a:p>
          <a:p>
            <a:pPr lvl="1"/>
            <a:r>
              <a:rPr lang="pt-BR" dirty="0" smtClean="0"/>
              <a:t>O sistema deleta o arquivo do perfil.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o usuário cancelar a ação o sistema não deleta o arquivo.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deletado o arquivo.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894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89" y="1600200"/>
            <a:ext cx="3586622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15 –</a:t>
            </a:r>
            <a:r>
              <a:rPr lang="pt-BR" sz="2400" dirty="0" smtClean="0">
                <a:solidFill>
                  <a:srgbClr val="FF0000"/>
                </a:solidFill>
              </a:rPr>
              <a:t> Excluir Arquivo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6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16 –</a:t>
            </a:r>
            <a:r>
              <a:rPr lang="pt-BR" sz="2400" dirty="0" smtClean="0">
                <a:solidFill>
                  <a:srgbClr val="FF0000"/>
                </a:solidFill>
              </a:rPr>
              <a:t> Baixar Arquivo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</a:p>
          <a:p>
            <a:pPr lvl="1"/>
            <a:r>
              <a:rPr lang="pt-BR" dirty="0" smtClean="0"/>
              <a:t>Ter permissão de acessar o arquivo.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o usuário acessa sua página de arquivos ou a de outro perfil.</a:t>
            </a:r>
          </a:p>
          <a:p>
            <a:pPr lvl="1"/>
            <a:r>
              <a:rPr lang="pt-BR" dirty="0" smtClean="0"/>
              <a:t>O usuário seleciona a opção de baixar o arquivo.</a:t>
            </a:r>
          </a:p>
          <a:p>
            <a:pPr lvl="2"/>
            <a:r>
              <a:rPr lang="pt-BR" dirty="0" smtClean="0"/>
              <a:t>Se não tiver permissão para baixar, o sistema da a opção de solicitar ao dono do arquivo a permissão.</a:t>
            </a:r>
          </a:p>
          <a:p>
            <a:pPr lvl="2"/>
            <a:r>
              <a:rPr lang="pt-BR" dirty="0" smtClean="0"/>
              <a:t>O dono do arquivo aceita a solicitação.</a:t>
            </a:r>
          </a:p>
          <a:p>
            <a:pPr lvl="1"/>
            <a:r>
              <a:rPr lang="pt-BR" dirty="0" smtClean="0"/>
              <a:t>O sistema fornece o arquivo ao usuário.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Se o dono do arquivo recusar a solicitação o sistema não permite o download do arquivo</a:t>
            </a:r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Arquivo deve ser fornecido ao usuário.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27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04" y="1600200"/>
            <a:ext cx="4156391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Caso de Uso </a:t>
            </a:r>
            <a:r>
              <a:rPr lang="pt-BR" sz="2400" dirty="0" smtClean="0"/>
              <a:t>16 –</a:t>
            </a:r>
            <a:r>
              <a:rPr lang="pt-BR" sz="2400" dirty="0" smtClean="0">
                <a:solidFill>
                  <a:srgbClr val="FF0000"/>
                </a:solidFill>
              </a:rPr>
              <a:t> Baixar Arquivo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1 – </a:t>
            </a:r>
            <a:r>
              <a:rPr lang="pt-BR" dirty="0" smtClean="0">
                <a:solidFill>
                  <a:srgbClr val="FF0000"/>
                </a:solidFill>
              </a:rPr>
              <a:t>Cadastrar Usuário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Nenhuma</a:t>
            </a:r>
          </a:p>
          <a:p>
            <a:r>
              <a:rPr lang="pt-BR" dirty="0" smtClean="0"/>
              <a:t>Fluxo de Eventos Primários</a:t>
            </a:r>
          </a:p>
          <a:p>
            <a:pPr lvl="1"/>
            <a:r>
              <a:rPr lang="pt-BR" dirty="0" smtClean="0"/>
              <a:t>O caso de uso começa quando o usuario seleciona “Cadastrar”.</a:t>
            </a:r>
          </a:p>
          <a:p>
            <a:pPr lvl="1"/>
            <a:r>
              <a:rPr lang="pt-BR" dirty="0" smtClean="0"/>
              <a:t>O usuário fonecer seu nome, email, senha, imagem, instituição, Estado, categoria (Aluno ou Professor), Curso (Aluno), Graduação (Professor).</a:t>
            </a:r>
          </a:p>
          <a:p>
            <a:pPr lvl="2"/>
            <a:r>
              <a:rPr lang="pt-BR" dirty="0" smtClean="0"/>
              <a:t>Quando o usuário fornece a instituição o sistema preenche automaticamente o campo “Estado”.</a:t>
            </a:r>
          </a:p>
          <a:p>
            <a:pPr lvl="1"/>
            <a:r>
              <a:rPr lang="pt-BR" dirty="0" smtClean="0"/>
              <a:t>O usuário submete os dados ao sistema.</a:t>
            </a:r>
          </a:p>
          <a:p>
            <a:pPr lvl="1"/>
            <a:r>
              <a:rPr lang="pt-BR" dirty="0" smtClean="0"/>
              <a:t>O sistema verifica as informações fornecidas depois cria o perfil.</a:t>
            </a:r>
          </a:p>
          <a:p>
            <a:r>
              <a:rPr lang="pt-BR" dirty="0" smtClean="0"/>
              <a:t>Fluxo de Eventos Secundários</a:t>
            </a:r>
          </a:p>
          <a:p>
            <a:pPr lvl="1"/>
            <a:r>
              <a:rPr lang="pt-BR" dirty="0" smtClean="0"/>
              <a:t>A qualquer momento do cadastro o usuário pode sair da página. As informações não são gravadas.</a:t>
            </a:r>
          </a:p>
          <a:p>
            <a:pPr lvl="1"/>
            <a:r>
              <a:rPr lang="pt-BR" dirty="0" smtClean="0"/>
              <a:t>Antes do usuario submeter os dados o sistema os verifica e, se ouver algum dado inválido é mostrado na tela quais dados devem ser corrigidos.</a:t>
            </a:r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perfil deve ter sido criado e pronto para o usuário acessá-lo.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6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Caso de Uso </a:t>
            </a:r>
            <a:r>
              <a:rPr lang="pt-BR" sz="2000" dirty="0" smtClean="0"/>
              <a:t>17 –</a:t>
            </a:r>
            <a:r>
              <a:rPr lang="pt-BR" sz="2000" dirty="0" smtClean="0">
                <a:solidFill>
                  <a:srgbClr val="FF0000"/>
                </a:solidFill>
              </a:rPr>
              <a:t> Gerenciar Visibilidade do Arquivo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Estar autenticado no sistema.</a:t>
            </a:r>
          </a:p>
          <a:p>
            <a:pPr lvl="1"/>
            <a:r>
              <a:rPr lang="pt-BR" dirty="0" smtClean="0"/>
              <a:t>Ter no mínimo um arquivo no perfil.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Primários</a:t>
            </a:r>
          </a:p>
          <a:p>
            <a:pPr lvl="1"/>
            <a:r>
              <a:rPr lang="pt-BR" dirty="0" smtClean="0"/>
              <a:t>O caso de uso começa quando o usuário acessa sua página de arquivo.</a:t>
            </a:r>
          </a:p>
          <a:p>
            <a:pPr lvl="1"/>
            <a:r>
              <a:rPr lang="pt-BR" dirty="0" smtClean="0"/>
              <a:t>O usuário seleciona a opção “Mudar visibilidade” de um arquivo.</a:t>
            </a:r>
          </a:p>
          <a:p>
            <a:pPr lvl="1"/>
            <a:r>
              <a:rPr lang="pt-BR" dirty="0" smtClean="0"/>
              <a:t>O sistema fornece as opções de Privado, Público e Restrito.</a:t>
            </a:r>
          </a:p>
          <a:p>
            <a:pPr lvl="1"/>
            <a:r>
              <a:rPr lang="pt-BR" dirty="0" smtClean="0"/>
              <a:t>O usuário seleciona o tipo e submete.</a:t>
            </a:r>
          </a:p>
          <a:p>
            <a:pPr lvl="1"/>
            <a:r>
              <a:rPr lang="pt-BR" dirty="0" smtClean="0"/>
              <a:t>O sistema altera a visibilidade.</a:t>
            </a:r>
            <a:endParaRPr lang="pt-BR" dirty="0"/>
          </a:p>
          <a:p>
            <a:r>
              <a:rPr lang="pt-BR" dirty="0"/>
              <a:t>Fluxo de Eventos </a:t>
            </a:r>
            <a:r>
              <a:rPr lang="pt-BR" dirty="0" smtClean="0"/>
              <a:t>Secundários</a:t>
            </a:r>
          </a:p>
          <a:p>
            <a:pPr lvl="1"/>
            <a:r>
              <a:rPr lang="pt-BR" dirty="0" smtClean="0"/>
              <a:t>Nenhuma</a:t>
            </a:r>
            <a:endParaRPr lang="pt-BR" dirty="0"/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sistema deve ter alterado o tipo </a:t>
            </a:r>
            <a:r>
              <a:rPr lang="pt-BR" smtClean="0"/>
              <a:t>de visibilidade.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53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8" y="1600200"/>
            <a:ext cx="3131563" cy="487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Caso de Uso </a:t>
            </a:r>
            <a:r>
              <a:rPr lang="pt-BR" sz="2000" dirty="0" smtClean="0"/>
              <a:t>17 –</a:t>
            </a:r>
            <a:r>
              <a:rPr lang="pt-BR" sz="2000" dirty="0" smtClean="0">
                <a:solidFill>
                  <a:srgbClr val="FF0000"/>
                </a:solidFill>
              </a:rPr>
              <a:t> Gerenciar Visibilidade do Arquivo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1 – </a:t>
            </a:r>
            <a:r>
              <a:rPr lang="pt-BR" dirty="0" smtClean="0">
                <a:solidFill>
                  <a:srgbClr val="FF0000"/>
                </a:solidFill>
              </a:rPr>
              <a:t>Cadastrar Usuário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35" y="2435406"/>
            <a:ext cx="3807735" cy="3758567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628800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Diagrama de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6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120680" cy="446314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1 – </a:t>
            </a:r>
            <a:r>
              <a:rPr lang="pt-BR" dirty="0" smtClean="0">
                <a:solidFill>
                  <a:srgbClr val="FF0000"/>
                </a:solidFill>
              </a:rPr>
              <a:t>Cadastrar Usuário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628800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Protótipo de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2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Caso de Uso </a:t>
            </a:r>
            <a:r>
              <a:rPr lang="pt-BR" sz="2800" dirty="0" smtClean="0"/>
              <a:t>2 </a:t>
            </a:r>
            <a:r>
              <a:rPr lang="pt-BR" sz="2800" dirty="0"/>
              <a:t>– </a:t>
            </a:r>
            <a:r>
              <a:rPr lang="pt-BR" sz="2800" dirty="0" smtClean="0">
                <a:solidFill>
                  <a:srgbClr val="FF0000"/>
                </a:solidFill>
              </a:rPr>
              <a:t>Autenticar no Sistema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Pré-Condição</a:t>
            </a:r>
          </a:p>
          <a:p>
            <a:pPr lvl="1"/>
            <a:r>
              <a:rPr lang="pt-BR" dirty="0" smtClean="0"/>
              <a:t>O usuário já deve estar cadastrado no sistema.</a:t>
            </a:r>
          </a:p>
          <a:p>
            <a:r>
              <a:rPr lang="pt-BR" dirty="0" smtClean="0"/>
              <a:t>Fluxo de Eventos Primários</a:t>
            </a:r>
          </a:p>
          <a:p>
            <a:pPr lvl="1"/>
            <a:r>
              <a:rPr lang="pt-BR" dirty="0" smtClean="0"/>
              <a:t>O caso de uso começa quando o usuário acessa a página inicial do sistema.</a:t>
            </a:r>
          </a:p>
          <a:p>
            <a:pPr lvl="1"/>
            <a:r>
              <a:rPr lang="pt-BR" dirty="0" smtClean="0"/>
              <a:t>O usuário fornece email e senha.</a:t>
            </a:r>
          </a:p>
          <a:p>
            <a:pPr lvl="1"/>
            <a:r>
              <a:rPr lang="pt-BR" dirty="0" smtClean="0"/>
              <a:t>O usuário submete os dados ao sistema.</a:t>
            </a:r>
          </a:p>
          <a:p>
            <a:pPr lvl="1"/>
            <a:r>
              <a:rPr lang="pt-BR" dirty="0" smtClean="0"/>
              <a:t>O sistema verifica as informações fornecidas e inicia a sessão do usuário.</a:t>
            </a:r>
          </a:p>
          <a:p>
            <a:r>
              <a:rPr lang="pt-BR" dirty="0" smtClean="0"/>
              <a:t>Fluxo de Eventos Secundários</a:t>
            </a:r>
          </a:p>
          <a:p>
            <a:pPr lvl="1"/>
            <a:r>
              <a:rPr lang="pt-BR" dirty="0" smtClean="0"/>
              <a:t>Se os dados submetidos forem invalidos o sistema não inicia a sessão e mostra uma mesagem de erro.</a:t>
            </a:r>
          </a:p>
          <a:p>
            <a:r>
              <a:rPr lang="pt-BR" dirty="0" smtClean="0"/>
              <a:t>Pós-Condição</a:t>
            </a:r>
          </a:p>
          <a:p>
            <a:pPr lvl="1"/>
            <a:r>
              <a:rPr lang="pt-BR" dirty="0" smtClean="0"/>
              <a:t>O usuario deve ter acesso ao seu respectivo perfil.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Caso de Uso 2 – </a:t>
            </a:r>
            <a:r>
              <a:rPr lang="pt-BR" sz="2800" dirty="0">
                <a:solidFill>
                  <a:srgbClr val="FF0000"/>
                </a:solidFill>
              </a:rPr>
              <a:t>Autenticar no Sistema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7" y="2204864"/>
            <a:ext cx="4945550" cy="40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Caso de Uso 2 – </a:t>
            </a:r>
            <a:r>
              <a:rPr lang="pt-BR" sz="2800" dirty="0">
                <a:solidFill>
                  <a:srgbClr val="FF0000"/>
                </a:solidFill>
              </a:rPr>
              <a:t>Autenticar no Sistema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Protótipo de Tela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21" y="2132856"/>
            <a:ext cx="5842902" cy="43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585</TotalTime>
  <Words>2035</Words>
  <Application>Microsoft Office PowerPoint</Application>
  <PresentationFormat>Apresentação na tela (4:3)</PresentationFormat>
  <Paragraphs>279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Oriel</vt:lpstr>
      <vt:lpstr>Apresentação do PowerPoint</vt:lpstr>
      <vt:lpstr>Casos de Uso</vt:lpstr>
      <vt:lpstr>Diagrama de Casos de Uso</vt:lpstr>
      <vt:lpstr>Caso de Uso 1 – Cadastrar Usuário</vt:lpstr>
      <vt:lpstr>Caso de Uso 1 – Cadastrar Usuário</vt:lpstr>
      <vt:lpstr>Caso de Uso 1 – Cadastrar Usuário</vt:lpstr>
      <vt:lpstr>Caso de Uso 2 – Autenticar no Sistema</vt:lpstr>
      <vt:lpstr>Caso de Uso 2 – Autenticar no Sistema</vt:lpstr>
      <vt:lpstr>Caso de Uso 2 – Autenticar no Sistema</vt:lpstr>
      <vt:lpstr>Caso de Uso 3 – Alterar Dados do Perfil</vt:lpstr>
      <vt:lpstr>Caso de Uso 3 – Alterar Dados do Perfil</vt:lpstr>
      <vt:lpstr>Caso de Uso 4 – Deletar Perfil</vt:lpstr>
      <vt:lpstr>Caso de Uso 4 – Deletar Perfil</vt:lpstr>
      <vt:lpstr>Caso de Uso 5 – Procurar Perfil ou Turma</vt:lpstr>
      <vt:lpstr>Caso de Uso 5 – Procurar Perfil ou Turma</vt:lpstr>
      <vt:lpstr>Caso de Uso 6 – Adicionar Perfis da Lista de Amigos</vt:lpstr>
      <vt:lpstr>Caso de Uso 6 – Adicionar Perfis da Lista de Amigos</vt:lpstr>
      <vt:lpstr>Caso de Uso 6 – Adicionar ou Perfis da Lista de Amigos</vt:lpstr>
      <vt:lpstr>Caso de Uso 7 – Remover Perfis da Lista de Amigos</vt:lpstr>
      <vt:lpstr>Caso de Uso 7 –Remover Perfis da Lista de Amigos</vt:lpstr>
      <vt:lpstr>Caso de Uso 8 – Criar Turma</vt:lpstr>
      <vt:lpstr>Caso de Uso 8 – Criar Turma</vt:lpstr>
      <vt:lpstr>Caso de Uso 9 – Convidar Alunos Para Uma Turma</vt:lpstr>
      <vt:lpstr>Caso de Uso 9 – Convidar Alunos Para Uma Turma</vt:lpstr>
      <vt:lpstr>Caso de Uso 10 – Retirar Aluno de Uma Turma</vt:lpstr>
      <vt:lpstr>Caso de Uso 10 – Retirar Aluno de Uma Turma</vt:lpstr>
      <vt:lpstr>Caso de Uso 11 – Entrar em uma Turma</vt:lpstr>
      <vt:lpstr>Caso de Uso 11 – Entrar em uma Turma</vt:lpstr>
      <vt:lpstr>Caso de Uso 11 – Sair de Uma Turma</vt:lpstr>
      <vt:lpstr>Caso de Uso 11 – Sair de Uma Turma</vt:lpstr>
      <vt:lpstr>Caso de Uso 12 – Postar em Uma Turma</vt:lpstr>
      <vt:lpstr>Caso de Uso 12 – Postar em Uma Turma</vt:lpstr>
      <vt:lpstr>Caso de Uso 13 – Gerenciar Arquivos</vt:lpstr>
      <vt:lpstr>Caso de Uso 14 – Adicionar Arquivo</vt:lpstr>
      <vt:lpstr>Caso de Uso 14 – Adicionar Arquivo</vt:lpstr>
      <vt:lpstr>Caso de Uso 15 – Excluir Arquivo</vt:lpstr>
      <vt:lpstr>Caso de Uso 15 – Excluir Arquivo</vt:lpstr>
      <vt:lpstr>Caso de Uso 16 – Baixar Arquivo</vt:lpstr>
      <vt:lpstr>Caso de Uso 16 – Baixar Arquivo</vt:lpstr>
      <vt:lpstr>Caso de Uso 17 – Gerenciar Visibilidade do Arquivo</vt:lpstr>
      <vt:lpstr>Caso de Uso 17 – Gerenciar Visibilidade do Arquivo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SYSREDIN</dc:title>
  <dc:creator>Alejandro Silva</dc:creator>
  <cp:lastModifiedBy>Suzyanne Oliveira</cp:lastModifiedBy>
  <cp:revision>56</cp:revision>
  <dcterms:created xsi:type="dcterms:W3CDTF">2014-01-15T02:28:58Z</dcterms:created>
  <dcterms:modified xsi:type="dcterms:W3CDTF">2014-02-13T18:08:46Z</dcterms:modified>
</cp:coreProperties>
</file>