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4"/>
  </p:notesMasterIdLst>
  <p:sldIdLst>
    <p:sldId id="256" r:id="rId2"/>
    <p:sldId id="257" r:id="rId3"/>
    <p:sldId id="258" r:id="rId4"/>
    <p:sldId id="259" r:id="rId5"/>
    <p:sldId id="262" r:id="rId6"/>
    <p:sldId id="263" r:id="rId7"/>
    <p:sldId id="265" r:id="rId8"/>
    <p:sldId id="267" r:id="rId9"/>
    <p:sldId id="270" r:id="rId10"/>
    <p:sldId id="271"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zzie Yang" initials="SY" lastIdx="2" clrIdx="0">
    <p:extLst>
      <p:ext uri="{19B8F6BF-5375-455C-9EA6-DF929625EA0E}">
        <p15:presenceInfo xmlns:p15="http://schemas.microsoft.com/office/powerpoint/2012/main" userId="529efd9405ac6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7839" autoAdjust="0"/>
  </p:normalViewPr>
  <p:slideViewPr>
    <p:cSldViewPr snapToGrid="0">
      <p:cViewPr varScale="1">
        <p:scale>
          <a:sx n="53" d="100"/>
          <a:sy n="53" d="100"/>
        </p:scale>
        <p:origin x="60" y="3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6" d="100"/>
          <a:sy n="76" d="100"/>
        </p:scale>
        <p:origin x="343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AF756-2EC4-4625-8CD1-DEEF1A1E631C}" type="datetimeFigureOut">
              <a:rPr lang="en-NZ" smtClean="0"/>
              <a:t>24/10/2016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752E-D0D0-4AF0-820E-937171EF249E}" type="slidenum">
              <a:rPr lang="en-NZ" smtClean="0"/>
              <a:t>‹#›</a:t>
            </a:fld>
            <a:endParaRPr lang="en-NZ"/>
          </a:p>
        </p:txBody>
      </p:sp>
    </p:spTree>
    <p:extLst>
      <p:ext uri="{BB962C8B-B14F-4D97-AF65-F5344CB8AC3E}">
        <p14:creationId xmlns:p14="http://schemas.microsoft.com/office/powerpoint/2010/main" val="302808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1</a:t>
            </a:fld>
            <a:endParaRPr lang="en-NZ"/>
          </a:p>
        </p:txBody>
      </p:sp>
    </p:spTree>
    <p:extLst>
      <p:ext uri="{BB962C8B-B14F-4D97-AF65-F5344CB8AC3E}">
        <p14:creationId xmlns:p14="http://schemas.microsoft.com/office/powerpoint/2010/main" val="68771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12</a:t>
            </a:fld>
            <a:endParaRPr lang="en-NZ"/>
          </a:p>
        </p:txBody>
      </p:sp>
    </p:spTree>
    <p:extLst>
      <p:ext uri="{BB962C8B-B14F-4D97-AF65-F5344CB8AC3E}">
        <p14:creationId xmlns:p14="http://schemas.microsoft.com/office/powerpoint/2010/main" val="38011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Before going into detail</a:t>
            </a:r>
            <a:r>
              <a:rPr lang="en-NZ" baseline="0" dirty="0"/>
              <a:t> about my project I want to briefly talk about the company. The company is a retail store called Wow Digital Image that started in 1996. They offer photo taking and printing services. Recent years the number of people visiting photo labs for photo print outs has decreased due to the convenience of storing pictures online and digitally, as a result the passport photo and studio photo taking have become the main services for the company.</a:t>
            </a:r>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2</a:t>
            </a:fld>
            <a:endParaRPr lang="en-NZ"/>
          </a:p>
        </p:txBody>
      </p:sp>
    </p:spTree>
    <p:extLst>
      <p:ext uri="{BB962C8B-B14F-4D97-AF65-F5344CB8AC3E}">
        <p14:creationId xmlns:p14="http://schemas.microsoft.com/office/powerpoint/2010/main" val="350554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project is</a:t>
            </a:r>
            <a:r>
              <a:rPr lang="en-NZ" baseline="0" dirty="0"/>
              <a:t> called idphoto.co.nz and the</a:t>
            </a:r>
            <a:r>
              <a:rPr lang="en-NZ" dirty="0"/>
              <a:t> idea </a:t>
            </a:r>
            <a:r>
              <a:rPr lang="en-NZ" baseline="0" dirty="0"/>
              <a:t>was established following the introduction of online passport renewal service. The service came out in late 2012 other New Zealand formal applications have also started processing their applications online. The project aim is to create a website platform for customers to obtain their passport photos that meet the New Zealand passport standard through our website. Our website allow our customers to obtain both the digital photo and physical photo print out through their registered account. </a:t>
            </a:r>
            <a:r>
              <a:rPr lang="en-NZ" dirty="0"/>
              <a:t>Bringing</a:t>
            </a:r>
            <a:r>
              <a:rPr lang="en-NZ" baseline="0" dirty="0"/>
              <a:t> our passport photo service online provides low cost, convenient service and also target customers nationwide. The website scales very well with the current trend of online processing applications in New Zealand. The main challenge for this project would be how to market the website.</a:t>
            </a:r>
          </a:p>
          <a:p>
            <a:endParaRPr lang="en-NZ" baseline="0" dirty="0"/>
          </a:p>
          <a:p>
            <a:r>
              <a:rPr lang="en-NZ" baseline="0" dirty="0"/>
              <a:t>In late 2012 the government service for renewing passport online was announced and soon after that the company thus established the project idea for developing idphoto.co.nz.</a:t>
            </a:r>
          </a:p>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3</a:t>
            </a:fld>
            <a:endParaRPr lang="en-NZ"/>
          </a:p>
        </p:txBody>
      </p:sp>
    </p:spTree>
    <p:extLst>
      <p:ext uri="{BB962C8B-B14F-4D97-AF65-F5344CB8AC3E}">
        <p14:creationId xmlns:p14="http://schemas.microsoft.com/office/powerpoint/2010/main" val="42894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a:t>The company team previously worked on a prototype for </a:t>
            </a:r>
            <a:r>
              <a:rPr lang="en-NZ" baseline="0" dirty="0" err="1"/>
              <a:t>idphoto</a:t>
            </a:r>
            <a:r>
              <a:rPr lang="en-NZ" baseline="0" dirty="0"/>
              <a:t> however the front-end design was not user friendly and lake of consistency. The majority of the website database was already established and I was given the task to redesign the front-end and also integrating the back-end design. For my front-end design I am working with html, </a:t>
            </a:r>
            <a:r>
              <a:rPr lang="en-NZ" baseline="0" dirty="0" err="1"/>
              <a:t>css</a:t>
            </a:r>
            <a:r>
              <a:rPr lang="en-NZ" baseline="0" dirty="0"/>
              <a:t> and </a:t>
            </a:r>
            <a:r>
              <a:rPr lang="en-NZ" baseline="0" dirty="0" err="1"/>
              <a:t>jquery</a:t>
            </a:r>
            <a:r>
              <a:rPr lang="en-NZ" baseline="0" dirty="0"/>
              <a:t> and also using bootstrap frameworks to aid my implementation. Later in the semester I will be working on the back-end design with PHP. Improving the already existing database and implement new features. Security measures will be looked into and implemented into the website once both front-end and back-end design are completed. Post-project maintenance is also important as well.</a:t>
            </a:r>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4</a:t>
            </a:fld>
            <a:endParaRPr lang="en-NZ"/>
          </a:p>
        </p:txBody>
      </p:sp>
    </p:spTree>
    <p:extLst>
      <p:ext uri="{BB962C8B-B14F-4D97-AF65-F5344CB8AC3E}">
        <p14:creationId xmlns:p14="http://schemas.microsoft.com/office/powerpoint/2010/main" val="207920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5</a:t>
            </a:fld>
            <a:endParaRPr lang="en-NZ"/>
          </a:p>
        </p:txBody>
      </p:sp>
    </p:spTree>
    <p:extLst>
      <p:ext uri="{BB962C8B-B14F-4D97-AF65-F5344CB8AC3E}">
        <p14:creationId xmlns:p14="http://schemas.microsoft.com/office/powerpoint/2010/main" val="74559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6</a:t>
            </a:fld>
            <a:endParaRPr lang="en-NZ"/>
          </a:p>
        </p:txBody>
      </p:sp>
    </p:spTree>
    <p:extLst>
      <p:ext uri="{BB962C8B-B14F-4D97-AF65-F5344CB8AC3E}">
        <p14:creationId xmlns:p14="http://schemas.microsoft.com/office/powerpoint/2010/main" val="25188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http://www.codeproject.com/Articles/102854/PHP-and-ASP-NET-A-Feature-List</a:t>
            </a:r>
          </a:p>
        </p:txBody>
      </p:sp>
      <p:sp>
        <p:nvSpPr>
          <p:cNvPr id="4" name="Slide Number Placeholder 3"/>
          <p:cNvSpPr>
            <a:spLocks noGrp="1"/>
          </p:cNvSpPr>
          <p:nvPr>
            <p:ph type="sldNum" sz="quarter" idx="10"/>
          </p:nvPr>
        </p:nvSpPr>
        <p:spPr/>
        <p:txBody>
          <a:bodyPr/>
          <a:lstStyle/>
          <a:p>
            <a:fld id="{9567752E-D0D0-4AF0-820E-937171EF249E}" type="slidenum">
              <a:rPr lang="en-NZ" smtClean="0"/>
              <a:t>7</a:t>
            </a:fld>
            <a:endParaRPr lang="en-NZ"/>
          </a:p>
        </p:txBody>
      </p:sp>
    </p:spTree>
    <p:extLst>
      <p:ext uri="{BB962C8B-B14F-4D97-AF65-F5344CB8AC3E}">
        <p14:creationId xmlns:p14="http://schemas.microsoft.com/office/powerpoint/2010/main" val="350450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2012</a:t>
            </a:r>
          </a:p>
        </p:txBody>
      </p:sp>
      <p:sp>
        <p:nvSpPr>
          <p:cNvPr id="4" name="Slide Number Placeholder 3"/>
          <p:cNvSpPr>
            <a:spLocks noGrp="1"/>
          </p:cNvSpPr>
          <p:nvPr>
            <p:ph type="sldNum" sz="quarter" idx="10"/>
          </p:nvPr>
        </p:nvSpPr>
        <p:spPr/>
        <p:txBody>
          <a:bodyPr/>
          <a:lstStyle/>
          <a:p>
            <a:fld id="{9567752E-D0D0-4AF0-820E-937171EF249E}" type="slidenum">
              <a:rPr lang="en-NZ" smtClean="0"/>
              <a:t>8</a:t>
            </a:fld>
            <a:endParaRPr lang="en-NZ"/>
          </a:p>
        </p:txBody>
      </p:sp>
    </p:spTree>
    <p:extLst>
      <p:ext uri="{BB962C8B-B14F-4D97-AF65-F5344CB8AC3E}">
        <p14:creationId xmlns:p14="http://schemas.microsoft.com/office/powerpoint/2010/main" val="181107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11</a:t>
            </a:fld>
            <a:endParaRPr lang="en-NZ"/>
          </a:p>
        </p:txBody>
      </p:sp>
    </p:spTree>
    <p:extLst>
      <p:ext uri="{BB962C8B-B14F-4D97-AF65-F5344CB8AC3E}">
        <p14:creationId xmlns:p14="http://schemas.microsoft.com/office/powerpoint/2010/main" val="185112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7760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44B3B-282B-46AE-8672-2D83CE9990B9}" type="datetimeFigureOut">
              <a:rPr lang="en-NZ" smtClean="0"/>
              <a:t>24/10/2016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5499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99527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622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55520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1734955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528216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77775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80823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4206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138192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44B3B-282B-46AE-8672-2D83CE9990B9}" type="datetimeFigureOut">
              <a:rPr lang="en-NZ" smtClean="0"/>
              <a:t>24/10/2016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26170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44B3B-282B-46AE-8672-2D83CE9990B9}" type="datetimeFigureOut">
              <a:rPr lang="en-NZ" smtClean="0"/>
              <a:t>24/10/2016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14248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3"/>
          <p:cNvSpPr>
            <a:spLocks noGrp="1"/>
          </p:cNvSpPr>
          <p:nvPr>
            <p:ph type="ftr" sz="quarter" idx="11"/>
          </p:nvPr>
        </p:nvSpPr>
        <p:spPr/>
        <p:txBody>
          <a:bodyPr/>
          <a:lstStyle/>
          <a:p>
            <a:endParaRPr lang="en-NZ"/>
          </a:p>
        </p:txBody>
      </p:sp>
      <p:sp>
        <p:nvSpPr>
          <p:cNvPr id="6" name="Slide Number Placeholder 4"/>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416602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2"/>
          <p:cNvSpPr>
            <a:spLocks noGrp="1"/>
          </p:cNvSpPr>
          <p:nvPr>
            <p:ph type="ftr" sz="quarter" idx="11"/>
          </p:nvPr>
        </p:nvSpPr>
        <p:spPr/>
        <p:txBody>
          <a:bodyPr/>
          <a:lstStyle/>
          <a:p>
            <a:endParaRPr lang="en-NZ"/>
          </a:p>
        </p:txBody>
      </p:sp>
      <p:sp>
        <p:nvSpPr>
          <p:cNvPr id="6" name="Slide Number Placeholder 3"/>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95288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444B3B-282B-46AE-8672-2D83CE9990B9}" type="datetimeFigureOut">
              <a:rPr lang="en-NZ" smtClean="0"/>
              <a:t>24/10/2016</a:t>
            </a:fld>
            <a:endParaRPr lang="en-NZ"/>
          </a:p>
        </p:txBody>
      </p:sp>
      <p:sp>
        <p:nvSpPr>
          <p:cNvPr id="5" name="Footer Placeholder 5"/>
          <p:cNvSpPr>
            <a:spLocks noGrp="1"/>
          </p:cNvSpPr>
          <p:nvPr>
            <p:ph type="ftr" sz="quarter" idx="11"/>
          </p:nvPr>
        </p:nvSpPr>
        <p:spPr/>
        <p:txBody>
          <a:bodyPr/>
          <a:lstStyle/>
          <a:p>
            <a:endParaRPr lang="en-NZ"/>
          </a:p>
        </p:txBody>
      </p:sp>
      <p:sp>
        <p:nvSpPr>
          <p:cNvPr id="6"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10612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44B3B-282B-46AE-8672-2D83CE9990B9}" type="datetimeFigureOut">
              <a:rPr lang="en-NZ" smtClean="0"/>
              <a:t>24/10/2016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36798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444B3B-282B-46AE-8672-2D83CE9990B9}" type="datetimeFigureOut">
              <a:rPr lang="en-NZ" smtClean="0"/>
              <a:t>24/10/2016</a:t>
            </a:fld>
            <a:endParaRPr lang="en-NZ"/>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Z"/>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B2498E-900B-4B21-B8C6-EC9A59E33135}" type="slidenum">
              <a:rPr lang="en-NZ" smtClean="0"/>
              <a:t>‹#›</a:t>
            </a:fld>
            <a:endParaRPr lang="en-NZ"/>
          </a:p>
        </p:txBody>
      </p:sp>
    </p:spTree>
    <p:extLst>
      <p:ext uri="{BB962C8B-B14F-4D97-AF65-F5344CB8AC3E}">
        <p14:creationId xmlns:p14="http://schemas.microsoft.com/office/powerpoint/2010/main" val="3121670404"/>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dphoto.co.nz/"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7355" y="601580"/>
            <a:ext cx="8825658" cy="1118936"/>
          </a:xfrm>
        </p:spPr>
        <p:txBody>
          <a:bodyPr/>
          <a:lstStyle/>
          <a:p>
            <a:r>
              <a:rPr lang="en-NZ" sz="6000" dirty="0"/>
              <a:t>BTECH 451</a:t>
            </a:r>
          </a:p>
        </p:txBody>
      </p:sp>
      <p:sp>
        <p:nvSpPr>
          <p:cNvPr id="3" name="Subtitle 2"/>
          <p:cNvSpPr>
            <a:spLocks noGrp="1"/>
          </p:cNvSpPr>
          <p:nvPr>
            <p:ph type="subTitle" idx="1"/>
          </p:nvPr>
        </p:nvSpPr>
        <p:spPr>
          <a:xfrm>
            <a:off x="1307355" y="5022866"/>
            <a:ext cx="8825658" cy="1118094"/>
          </a:xfrm>
        </p:spPr>
        <p:txBody>
          <a:bodyPr>
            <a:normAutofit fontScale="92500" lnSpcReduction="20000"/>
          </a:bodyPr>
          <a:lstStyle/>
          <a:p>
            <a:r>
              <a:rPr lang="en-NZ" cap="none" dirty="0">
                <a:latin typeface="+mn-lt"/>
              </a:rPr>
              <a:t>Suzzie Yang</a:t>
            </a:r>
          </a:p>
          <a:p>
            <a:r>
              <a:rPr lang="en-NZ" cap="none" dirty="0">
                <a:latin typeface="+mn-lt"/>
              </a:rPr>
              <a:t>Academic supervisor: </a:t>
            </a:r>
            <a:r>
              <a:rPr lang="en-NZ" cap="none" dirty="0" err="1">
                <a:latin typeface="+mn-lt"/>
              </a:rPr>
              <a:t>Xinfeng</a:t>
            </a:r>
            <a:r>
              <a:rPr lang="en-NZ" cap="none" dirty="0">
                <a:latin typeface="+mn-lt"/>
              </a:rPr>
              <a:t> Ye</a:t>
            </a:r>
          </a:p>
          <a:p>
            <a:r>
              <a:rPr lang="en-NZ" cap="none" dirty="0">
                <a:latin typeface="+mn-lt"/>
              </a:rPr>
              <a:t>Industry supervisor: Paul Young</a:t>
            </a:r>
          </a:p>
        </p:txBody>
      </p:sp>
      <p:sp>
        <p:nvSpPr>
          <p:cNvPr id="5" name="Title 1"/>
          <p:cNvSpPr txBox="1">
            <a:spLocks/>
          </p:cNvSpPr>
          <p:nvPr/>
        </p:nvSpPr>
        <p:spPr>
          <a:xfrm>
            <a:off x="1307355" y="2931695"/>
            <a:ext cx="8825658" cy="199808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6000" dirty="0"/>
              <a:t>Final Seminar</a:t>
            </a:r>
            <a:br>
              <a:rPr lang="en-NZ" sz="6000" dirty="0"/>
            </a:br>
            <a:r>
              <a:rPr lang="en-NZ" sz="6000" dirty="0"/>
              <a:t>idphoto.co.nz</a:t>
            </a:r>
          </a:p>
        </p:txBody>
      </p:sp>
    </p:spTree>
    <p:extLst>
      <p:ext uri="{BB962C8B-B14F-4D97-AF65-F5344CB8AC3E}">
        <p14:creationId xmlns:p14="http://schemas.microsoft.com/office/powerpoint/2010/main" val="196615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Permutation </a:t>
            </a:r>
          </a:p>
        </p:txBody>
      </p:sp>
      <p:sp>
        <p:nvSpPr>
          <p:cNvPr id="3" name="Content Placeholder 2"/>
          <p:cNvSpPr>
            <a:spLocks noGrp="1"/>
          </p:cNvSpPr>
          <p:nvPr>
            <p:ph idx="1"/>
          </p:nvPr>
        </p:nvSpPr>
        <p:spPr/>
        <p:txBody>
          <a:bodyPr/>
          <a:lstStyle/>
          <a:p>
            <a:r>
              <a:rPr lang="en-NZ" dirty="0"/>
              <a:t>Image pixels that are adjacent to each other are highly correlated</a:t>
            </a:r>
          </a:p>
          <a:p>
            <a:r>
              <a:rPr lang="en-NZ" dirty="0"/>
              <a:t>Permutation after ciphered image between adjacent pixels decrease the correlation and so prevent statistical attack</a:t>
            </a:r>
          </a:p>
          <a:p>
            <a:endParaRPr lang="en-NZ" dirty="0"/>
          </a:p>
        </p:txBody>
      </p:sp>
      <p:pic>
        <p:nvPicPr>
          <p:cNvPr id="4" name="Picture 3"/>
          <p:cNvPicPr>
            <a:picLocks noChangeAspect="1"/>
          </p:cNvPicPr>
          <p:nvPr/>
        </p:nvPicPr>
        <p:blipFill>
          <a:blip r:embed="rId2"/>
          <a:stretch>
            <a:fillRect/>
          </a:stretch>
        </p:blipFill>
        <p:spPr>
          <a:xfrm>
            <a:off x="2729418" y="3993461"/>
            <a:ext cx="2421438" cy="2454608"/>
          </a:xfrm>
          <a:prstGeom prst="rect">
            <a:avLst/>
          </a:prstGeom>
        </p:spPr>
      </p:pic>
      <p:pic>
        <p:nvPicPr>
          <p:cNvPr id="5" name="Picture 4"/>
          <p:cNvPicPr>
            <a:picLocks noChangeAspect="1"/>
          </p:cNvPicPr>
          <p:nvPr/>
        </p:nvPicPr>
        <p:blipFill>
          <a:blip r:embed="rId3"/>
          <a:stretch>
            <a:fillRect/>
          </a:stretch>
        </p:blipFill>
        <p:spPr>
          <a:xfrm>
            <a:off x="6776962" y="3993461"/>
            <a:ext cx="2460513" cy="2452200"/>
          </a:xfrm>
          <a:prstGeom prst="rect">
            <a:avLst/>
          </a:prstGeom>
        </p:spPr>
      </p:pic>
      <p:sp>
        <p:nvSpPr>
          <p:cNvPr id="8" name="Right Arrow 7"/>
          <p:cNvSpPr/>
          <p:nvPr/>
        </p:nvSpPr>
        <p:spPr>
          <a:xfrm>
            <a:off x="5348472" y="5005137"/>
            <a:ext cx="1208739" cy="63767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0072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published website</a:t>
            </a:r>
          </a:p>
        </p:txBody>
      </p:sp>
      <p:sp>
        <p:nvSpPr>
          <p:cNvPr id="3" name="Content Placeholder 2"/>
          <p:cNvSpPr>
            <a:spLocks noGrp="1"/>
          </p:cNvSpPr>
          <p:nvPr>
            <p:ph idx="1"/>
          </p:nvPr>
        </p:nvSpPr>
        <p:spPr>
          <a:xfrm>
            <a:off x="8486729" y="5578172"/>
            <a:ext cx="1772127" cy="606061"/>
          </a:xfrm>
        </p:spPr>
        <p:txBody>
          <a:bodyPr/>
          <a:lstStyle/>
          <a:p>
            <a:pPr marL="0" indent="0" algn="ctr">
              <a:buNone/>
            </a:pPr>
            <a:r>
              <a:rPr lang="en-NZ" dirty="0">
                <a:hlinkClick r:id="rId3"/>
              </a:rPr>
              <a:t>Demo</a:t>
            </a:r>
            <a:endParaRPr lang="en-NZ" dirty="0"/>
          </a:p>
        </p:txBody>
      </p:sp>
      <p:pic>
        <p:nvPicPr>
          <p:cNvPr id="7" name="Picture 6"/>
          <p:cNvPicPr>
            <a:picLocks noChangeAspect="1"/>
          </p:cNvPicPr>
          <p:nvPr/>
        </p:nvPicPr>
        <p:blipFill>
          <a:blip r:embed="rId4"/>
          <a:stretch>
            <a:fillRect/>
          </a:stretch>
        </p:blipFill>
        <p:spPr>
          <a:xfrm>
            <a:off x="1822543" y="1568761"/>
            <a:ext cx="5020437" cy="4795946"/>
          </a:xfrm>
          <a:prstGeom prst="rect">
            <a:avLst/>
          </a:prstGeom>
        </p:spPr>
      </p:pic>
    </p:spTree>
    <p:extLst>
      <p:ext uri="{BB962C8B-B14F-4D97-AF65-F5344CB8AC3E}">
        <p14:creationId xmlns:p14="http://schemas.microsoft.com/office/powerpoint/2010/main" val="275102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522" y="2883097"/>
            <a:ext cx="9404723" cy="1400530"/>
          </a:xfrm>
        </p:spPr>
        <p:txBody>
          <a:bodyPr/>
          <a:lstStyle/>
          <a:p>
            <a:pPr algn="ctr"/>
            <a:r>
              <a:rPr lang="en-NZ" dirty="0"/>
              <a:t>Thank you</a:t>
            </a:r>
            <a:br>
              <a:rPr lang="en-NZ" dirty="0"/>
            </a:br>
            <a:r>
              <a:rPr lang="en-NZ" dirty="0"/>
              <a:t>Questions?</a:t>
            </a:r>
          </a:p>
        </p:txBody>
      </p:sp>
    </p:spTree>
    <p:extLst>
      <p:ext uri="{BB962C8B-B14F-4D97-AF65-F5344CB8AC3E}">
        <p14:creationId xmlns:p14="http://schemas.microsoft.com/office/powerpoint/2010/main" val="14552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Company-Wow Digital Image</a:t>
            </a:r>
          </a:p>
        </p:txBody>
      </p:sp>
      <p:sp>
        <p:nvSpPr>
          <p:cNvPr id="3" name="Content Placeholder 2"/>
          <p:cNvSpPr>
            <a:spLocks noGrp="1"/>
          </p:cNvSpPr>
          <p:nvPr>
            <p:ph idx="1"/>
          </p:nvPr>
        </p:nvSpPr>
        <p:spPr>
          <a:xfrm>
            <a:off x="1103312" y="2052918"/>
            <a:ext cx="10767811" cy="4195481"/>
          </a:xfrm>
        </p:spPr>
        <p:txBody>
          <a:bodyPr>
            <a:normAutofit/>
          </a:bodyPr>
          <a:lstStyle/>
          <a:p>
            <a:r>
              <a:rPr lang="en-NZ" dirty="0"/>
              <a:t>A retail store that offers photo taking and printing services</a:t>
            </a:r>
          </a:p>
          <a:p>
            <a:r>
              <a:rPr lang="en-NZ" dirty="0"/>
              <a:t>20 years of business and photo handling experience</a:t>
            </a:r>
          </a:p>
          <a:p>
            <a:r>
              <a:rPr lang="en-NZ" dirty="0"/>
              <a:t>Close down retail shop and promote their online servicing website</a:t>
            </a:r>
          </a:p>
        </p:txBody>
      </p:sp>
      <p:pic>
        <p:nvPicPr>
          <p:cNvPr id="4" name="Picture 3"/>
          <p:cNvPicPr>
            <a:picLocks noChangeAspect="1"/>
          </p:cNvPicPr>
          <p:nvPr/>
        </p:nvPicPr>
        <p:blipFill>
          <a:blip r:embed="rId3"/>
          <a:stretch>
            <a:fillRect/>
          </a:stretch>
        </p:blipFill>
        <p:spPr>
          <a:xfrm>
            <a:off x="8315385" y="4150658"/>
            <a:ext cx="3640579" cy="2564887"/>
          </a:xfrm>
          <a:prstGeom prst="rect">
            <a:avLst/>
          </a:prstGeom>
        </p:spPr>
      </p:pic>
    </p:spTree>
    <p:extLst>
      <p:ext uri="{BB962C8B-B14F-4D97-AF65-F5344CB8AC3E}">
        <p14:creationId xmlns:p14="http://schemas.microsoft.com/office/powerpoint/2010/main" val="145836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Project-idphoto.co.nz</a:t>
            </a:r>
          </a:p>
        </p:txBody>
      </p:sp>
      <p:sp>
        <p:nvSpPr>
          <p:cNvPr id="3" name="Content Placeholder 2"/>
          <p:cNvSpPr>
            <a:spLocks noGrp="1"/>
          </p:cNvSpPr>
          <p:nvPr>
            <p:ph idx="1"/>
          </p:nvPr>
        </p:nvSpPr>
        <p:spPr/>
        <p:txBody>
          <a:bodyPr>
            <a:normAutofit/>
          </a:bodyPr>
          <a:lstStyle/>
          <a:p>
            <a:r>
              <a:rPr lang="en-NZ" dirty="0"/>
              <a:t>Transferring the company’s passport photo service online</a:t>
            </a:r>
          </a:p>
          <a:p>
            <a:r>
              <a:rPr lang="en-NZ" dirty="0"/>
              <a:t>A website platform for customer to obtain standard passport photos</a:t>
            </a:r>
          </a:p>
          <a:p>
            <a:endParaRPr lang="en-NZ" dirty="0"/>
          </a:p>
          <a:p>
            <a:endParaRPr lang="en-NZ" dirty="0"/>
          </a:p>
        </p:txBody>
      </p:sp>
      <p:pic>
        <p:nvPicPr>
          <p:cNvPr id="4" name="Picture 3"/>
          <p:cNvPicPr>
            <a:picLocks noChangeAspect="1"/>
          </p:cNvPicPr>
          <p:nvPr/>
        </p:nvPicPr>
        <p:blipFill>
          <a:blip r:embed="rId3"/>
          <a:stretch>
            <a:fillRect/>
          </a:stretch>
        </p:blipFill>
        <p:spPr>
          <a:xfrm>
            <a:off x="357354" y="3717758"/>
            <a:ext cx="9154985" cy="2730311"/>
          </a:xfrm>
          <a:prstGeom prst="rect">
            <a:avLst/>
          </a:prstGeom>
        </p:spPr>
      </p:pic>
      <p:pic>
        <p:nvPicPr>
          <p:cNvPr id="5" name="Picture 4"/>
          <p:cNvPicPr>
            <a:picLocks noChangeAspect="1"/>
          </p:cNvPicPr>
          <p:nvPr/>
        </p:nvPicPr>
        <p:blipFill>
          <a:blip r:embed="rId4"/>
          <a:stretch>
            <a:fillRect/>
          </a:stretch>
        </p:blipFill>
        <p:spPr>
          <a:xfrm>
            <a:off x="10149801" y="2619846"/>
            <a:ext cx="1292019" cy="1841283"/>
          </a:xfrm>
          <a:prstGeom prst="rect">
            <a:avLst/>
          </a:prstGeom>
        </p:spPr>
      </p:pic>
      <p:pic>
        <p:nvPicPr>
          <p:cNvPr id="6" name="Picture 5"/>
          <p:cNvPicPr>
            <a:picLocks noChangeAspect="1"/>
          </p:cNvPicPr>
          <p:nvPr/>
        </p:nvPicPr>
        <p:blipFill>
          <a:blip r:embed="rId5"/>
          <a:stretch>
            <a:fillRect/>
          </a:stretch>
        </p:blipFill>
        <p:spPr>
          <a:xfrm>
            <a:off x="9512339" y="4793146"/>
            <a:ext cx="2633691" cy="1818373"/>
          </a:xfrm>
          <a:prstGeom prst="rect">
            <a:avLst/>
          </a:prstGeom>
        </p:spPr>
      </p:pic>
    </p:spTree>
    <p:extLst>
      <p:ext uri="{BB962C8B-B14F-4D97-AF65-F5344CB8AC3E}">
        <p14:creationId xmlns:p14="http://schemas.microsoft.com/office/powerpoint/2010/main" val="10749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Rationales of idphoto.co.nz</a:t>
            </a:r>
          </a:p>
        </p:txBody>
      </p:sp>
      <p:sp>
        <p:nvSpPr>
          <p:cNvPr id="3" name="Content Placeholder 2"/>
          <p:cNvSpPr>
            <a:spLocks noGrp="1"/>
          </p:cNvSpPr>
          <p:nvPr>
            <p:ph idx="1"/>
          </p:nvPr>
        </p:nvSpPr>
        <p:spPr/>
        <p:txBody>
          <a:bodyPr>
            <a:normAutofit/>
          </a:bodyPr>
          <a:lstStyle/>
          <a:p>
            <a:r>
              <a:rPr lang="en-NZ" dirty="0"/>
              <a:t>Scales very well with New Zealand’s online passport  application</a:t>
            </a:r>
          </a:p>
          <a:p>
            <a:r>
              <a:rPr lang="en-NZ" dirty="0"/>
              <a:t>Expending local business nationwide</a:t>
            </a:r>
          </a:p>
          <a:p>
            <a:r>
              <a:rPr lang="en-NZ" dirty="0"/>
              <a:t>Offer a more convenient and low cost way to obtain passport photos</a:t>
            </a:r>
          </a:p>
          <a:p>
            <a:r>
              <a:rPr lang="en-NZ" dirty="0"/>
              <a:t>Capable of replacing existing passport photo services </a:t>
            </a:r>
          </a:p>
        </p:txBody>
      </p:sp>
    </p:spTree>
    <p:extLst>
      <p:ext uri="{BB962C8B-B14F-4D97-AF65-F5344CB8AC3E}">
        <p14:creationId xmlns:p14="http://schemas.microsoft.com/office/powerpoint/2010/main" val="138163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problem</a:t>
            </a:r>
          </a:p>
        </p:txBody>
      </p:sp>
      <p:sp>
        <p:nvSpPr>
          <p:cNvPr id="3" name="Content Placeholder 2"/>
          <p:cNvSpPr>
            <a:spLocks noGrp="1"/>
          </p:cNvSpPr>
          <p:nvPr>
            <p:ph idx="1"/>
          </p:nvPr>
        </p:nvSpPr>
        <p:spPr/>
        <p:txBody>
          <a:bodyPr>
            <a:normAutofit/>
          </a:bodyPr>
          <a:lstStyle/>
          <a:p>
            <a:r>
              <a:rPr lang="en-NZ" dirty="0"/>
              <a:t>Back end: PHP vs </a:t>
            </a:r>
            <a:r>
              <a:rPr lang="en-NZ" dirty="0" err="1"/>
              <a:t>ASP.Net</a:t>
            </a:r>
            <a:endParaRPr lang="en-NZ" dirty="0"/>
          </a:p>
          <a:p>
            <a:r>
              <a:rPr lang="en-NZ" dirty="0"/>
              <a:t>Improve efficiency and security</a:t>
            </a:r>
          </a:p>
          <a:p>
            <a:pPr lvl="1"/>
            <a:r>
              <a:rPr lang="en-NZ" dirty="0"/>
              <a:t>Auto facial recognition system</a:t>
            </a:r>
          </a:p>
          <a:p>
            <a:pPr lvl="1"/>
            <a:r>
              <a:rPr lang="en-NZ" dirty="0"/>
              <a:t>Encryption with user’s uploaded photo</a:t>
            </a:r>
          </a:p>
          <a:p>
            <a:r>
              <a:rPr lang="en-NZ" dirty="0"/>
              <a:t>Redesign user interface</a:t>
            </a:r>
          </a:p>
          <a:p>
            <a:pPr lvl="1"/>
            <a:r>
              <a:rPr lang="en-NZ" dirty="0"/>
              <a:t>Html5/</a:t>
            </a:r>
            <a:r>
              <a:rPr lang="en-NZ" dirty="0" err="1"/>
              <a:t>css</a:t>
            </a:r>
            <a:r>
              <a:rPr lang="en-NZ" dirty="0"/>
              <a:t>/</a:t>
            </a:r>
            <a:r>
              <a:rPr lang="en-NZ" dirty="0" err="1"/>
              <a:t>javascript</a:t>
            </a:r>
            <a:r>
              <a:rPr lang="en-NZ" dirty="0"/>
              <a:t>/</a:t>
            </a:r>
            <a:r>
              <a:rPr lang="en-NZ" dirty="0" err="1"/>
              <a:t>jquery</a:t>
            </a:r>
            <a:endParaRPr lang="en-NZ" dirty="0"/>
          </a:p>
          <a:p>
            <a:pPr lvl="1"/>
            <a:r>
              <a:rPr lang="en-NZ" dirty="0"/>
              <a:t>demo</a:t>
            </a:r>
          </a:p>
          <a:p>
            <a:pPr lvl="1"/>
            <a:endParaRPr lang="en-NZ" dirty="0"/>
          </a:p>
          <a:p>
            <a:pPr lvl="1"/>
            <a:endParaRPr lang="en-NZ" dirty="0"/>
          </a:p>
          <a:p>
            <a:endParaRPr lang="en-NZ" dirty="0"/>
          </a:p>
        </p:txBody>
      </p:sp>
    </p:spTree>
    <p:extLst>
      <p:ext uri="{BB962C8B-B14F-4D97-AF65-F5344CB8AC3E}">
        <p14:creationId xmlns:p14="http://schemas.microsoft.com/office/powerpoint/2010/main" val="167032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Comparison</a:t>
            </a:r>
            <a:br>
              <a:rPr lang="en-NZ" dirty="0"/>
            </a:br>
            <a:r>
              <a:rPr lang="en-NZ" dirty="0"/>
              <a:t>PHP vs </a:t>
            </a:r>
            <a:r>
              <a:rPr lang="en-NZ" dirty="0" err="1"/>
              <a:t>ASP.Net</a:t>
            </a:r>
            <a:endParaRPr lang="en-NZ" dirty="0"/>
          </a:p>
        </p:txBody>
      </p:sp>
      <p:sp>
        <p:nvSpPr>
          <p:cNvPr id="3" name="Content Placeholder 2"/>
          <p:cNvSpPr>
            <a:spLocks noGrp="1"/>
          </p:cNvSpPr>
          <p:nvPr>
            <p:ph idx="1"/>
          </p:nvPr>
        </p:nvSpPr>
        <p:spPr/>
        <p:txBody>
          <a:bodyPr/>
          <a:lstStyle/>
          <a:p>
            <a:r>
              <a:rPr lang="en-NZ" dirty="0"/>
              <a:t>Factors taken into account:</a:t>
            </a:r>
          </a:p>
          <a:p>
            <a:pPr lvl="1"/>
            <a:r>
              <a:rPr lang="en-NZ" dirty="0"/>
              <a:t>Traffic load</a:t>
            </a:r>
          </a:p>
          <a:p>
            <a:pPr lvl="1"/>
            <a:r>
              <a:rPr lang="en-NZ" dirty="0"/>
              <a:t>Efficiency-query execution, on load, upload speed</a:t>
            </a:r>
          </a:p>
          <a:p>
            <a:pPr lvl="1"/>
            <a:r>
              <a:rPr lang="en-NZ" dirty="0"/>
              <a:t>Easy to learn</a:t>
            </a:r>
          </a:p>
          <a:p>
            <a:pPr lvl="1"/>
            <a:r>
              <a:rPr lang="en-NZ" dirty="0"/>
              <a:t>Security</a:t>
            </a:r>
          </a:p>
          <a:p>
            <a:pPr lvl="1"/>
            <a:r>
              <a:rPr lang="en-NZ" dirty="0"/>
              <a:t>Cost</a:t>
            </a:r>
          </a:p>
          <a:p>
            <a:pPr marL="457200" lvl="1" indent="0">
              <a:buNone/>
            </a:pPr>
            <a:endParaRPr lang="en-NZ" dirty="0"/>
          </a:p>
        </p:txBody>
      </p:sp>
    </p:spTree>
    <p:extLst>
      <p:ext uri="{BB962C8B-B14F-4D97-AF65-F5344CB8AC3E}">
        <p14:creationId xmlns:p14="http://schemas.microsoft.com/office/powerpoint/2010/main" val="333519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PHP vs ASP.NET</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28988039"/>
              </p:ext>
            </p:extLst>
          </p:nvPr>
        </p:nvGraphicFramePr>
        <p:xfrm>
          <a:off x="1167063" y="2052638"/>
          <a:ext cx="10154527" cy="4131594"/>
        </p:xfrm>
        <a:graphic>
          <a:graphicData uri="http://schemas.openxmlformats.org/drawingml/2006/table">
            <a:tbl>
              <a:tblPr firstRow="1" bandRow="1">
                <a:tableStyleId>{5C22544A-7EE6-4342-B048-85BDC9FD1C3A}</a:tableStyleId>
              </a:tblPr>
              <a:tblGrid>
                <a:gridCol w="3342341">
                  <a:extLst>
                    <a:ext uri="{9D8B030D-6E8A-4147-A177-3AD203B41FA5}">
                      <a16:colId xmlns:a16="http://schemas.microsoft.com/office/drawing/2014/main" val="604896342"/>
                    </a:ext>
                  </a:extLst>
                </a:gridCol>
                <a:gridCol w="3406093">
                  <a:extLst>
                    <a:ext uri="{9D8B030D-6E8A-4147-A177-3AD203B41FA5}">
                      <a16:colId xmlns:a16="http://schemas.microsoft.com/office/drawing/2014/main" val="4037167059"/>
                    </a:ext>
                  </a:extLst>
                </a:gridCol>
                <a:gridCol w="3406093">
                  <a:extLst>
                    <a:ext uri="{9D8B030D-6E8A-4147-A177-3AD203B41FA5}">
                      <a16:colId xmlns:a16="http://schemas.microsoft.com/office/drawing/2014/main" val="3595438753"/>
                    </a:ext>
                  </a:extLst>
                </a:gridCol>
              </a:tblGrid>
              <a:tr h="359020">
                <a:tc>
                  <a:txBody>
                    <a:bodyPr/>
                    <a:lstStyle/>
                    <a:p>
                      <a:endParaRPr lang="en-NZ" dirty="0"/>
                    </a:p>
                  </a:txBody>
                  <a:tcPr/>
                </a:tc>
                <a:tc>
                  <a:txBody>
                    <a:bodyPr/>
                    <a:lstStyle/>
                    <a:p>
                      <a:r>
                        <a:rPr lang="en-NZ" dirty="0"/>
                        <a:t>PHP</a:t>
                      </a:r>
                    </a:p>
                  </a:txBody>
                  <a:tcPr/>
                </a:tc>
                <a:tc>
                  <a:txBody>
                    <a:bodyPr/>
                    <a:lstStyle/>
                    <a:p>
                      <a:r>
                        <a:rPr lang="en-NZ" dirty="0"/>
                        <a:t>ASP.net</a:t>
                      </a:r>
                    </a:p>
                  </a:txBody>
                  <a:tcPr/>
                </a:tc>
                <a:extLst>
                  <a:ext uri="{0D108BD9-81ED-4DB2-BD59-A6C34878D82A}">
                    <a16:rowId xmlns:a16="http://schemas.microsoft.com/office/drawing/2014/main" val="3910580868"/>
                  </a:ext>
                </a:extLst>
              </a:tr>
              <a:tr h="359020">
                <a:tc>
                  <a:txBody>
                    <a:bodyPr/>
                    <a:lstStyle/>
                    <a:p>
                      <a:r>
                        <a:rPr lang="en-NZ" b="1" dirty="0"/>
                        <a:t>Compatibility</a:t>
                      </a:r>
                    </a:p>
                  </a:txBody>
                  <a:tcPr/>
                </a:tc>
                <a:tc>
                  <a:txBody>
                    <a:bodyPr/>
                    <a:lstStyle/>
                    <a:p>
                      <a:r>
                        <a:rPr lang="en-NZ" dirty="0"/>
                        <a:t>Linux </a:t>
                      </a:r>
                    </a:p>
                    <a:p>
                      <a:r>
                        <a:rPr lang="en-NZ" dirty="0"/>
                        <a:t>Windows</a:t>
                      </a:r>
                    </a:p>
                    <a:p>
                      <a:r>
                        <a:rPr lang="en-NZ" dirty="0"/>
                        <a:t>Solaris</a:t>
                      </a:r>
                    </a:p>
                  </a:txBody>
                  <a:tcPr/>
                </a:tc>
                <a:tc>
                  <a:txBody>
                    <a:bodyPr/>
                    <a:lstStyle/>
                    <a:p>
                      <a:r>
                        <a:rPr lang="en-NZ" dirty="0"/>
                        <a:t>Windows</a:t>
                      </a:r>
                    </a:p>
                    <a:p>
                      <a:r>
                        <a:rPr lang="en-NZ" dirty="0"/>
                        <a:t>*Require</a:t>
                      </a:r>
                      <a:r>
                        <a:rPr lang="en-NZ" baseline="0" dirty="0"/>
                        <a:t> extra hardware/software and so higher cost</a:t>
                      </a:r>
                      <a:endParaRPr lang="en-NZ" dirty="0"/>
                    </a:p>
                  </a:txBody>
                  <a:tcPr/>
                </a:tc>
                <a:extLst>
                  <a:ext uri="{0D108BD9-81ED-4DB2-BD59-A6C34878D82A}">
                    <a16:rowId xmlns:a16="http://schemas.microsoft.com/office/drawing/2014/main" val="1609786820"/>
                  </a:ext>
                </a:extLst>
              </a:tr>
              <a:tr h="359020">
                <a:tc>
                  <a:txBody>
                    <a:bodyPr/>
                    <a:lstStyle/>
                    <a:p>
                      <a:r>
                        <a:rPr lang="en-NZ" b="1" dirty="0"/>
                        <a:t>Cost</a:t>
                      </a:r>
                    </a:p>
                  </a:txBody>
                  <a:tcPr/>
                </a:tc>
                <a:tc>
                  <a:txBody>
                    <a:bodyPr/>
                    <a:lstStyle/>
                    <a:p>
                      <a:r>
                        <a:rPr lang="en-NZ" dirty="0"/>
                        <a:t>Low</a:t>
                      </a:r>
                    </a:p>
                  </a:txBody>
                  <a:tcPr/>
                </a:tc>
                <a:tc>
                  <a:txBody>
                    <a:bodyPr/>
                    <a:lstStyle/>
                    <a:p>
                      <a:r>
                        <a:rPr lang="en-NZ" dirty="0"/>
                        <a:t>Relatively</a:t>
                      </a:r>
                      <a:r>
                        <a:rPr lang="en-NZ" baseline="0" dirty="0"/>
                        <a:t> high</a:t>
                      </a:r>
                      <a:endParaRPr lang="en-NZ" dirty="0"/>
                    </a:p>
                  </a:txBody>
                  <a:tcPr/>
                </a:tc>
                <a:extLst>
                  <a:ext uri="{0D108BD9-81ED-4DB2-BD59-A6C34878D82A}">
                    <a16:rowId xmlns:a16="http://schemas.microsoft.com/office/drawing/2014/main" val="2269214567"/>
                  </a:ext>
                </a:extLst>
              </a:tr>
              <a:tr h="382554">
                <a:tc>
                  <a:txBody>
                    <a:bodyPr/>
                    <a:lstStyle/>
                    <a:p>
                      <a:r>
                        <a:rPr lang="en-NZ" dirty="0"/>
                        <a:t>Traffic flow handling</a:t>
                      </a:r>
                    </a:p>
                  </a:txBody>
                  <a:tcPr/>
                </a:tc>
                <a:tc>
                  <a:txBody>
                    <a:bodyPr/>
                    <a:lstStyle/>
                    <a:p>
                      <a:r>
                        <a:rPr lang="en-NZ" dirty="0"/>
                        <a:t>Low </a:t>
                      </a:r>
                    </a:p>
                  </a:txBody>
                  <a:tcPr/>
                </a:tc>
                <a:tc>
                  <a:txBody>
                    <a:bodyPr/>
                    <a:lstStyle/>
                    <a:p>
                      <a:r>
                        <a:rPr lang="en-NZ" dirty="0"/>
                        <a:t>High </a:t>
                      </a:r>
                    </a:p>
                  </a:txBody>
                  <a:tcPr/>
                </a:tc>
                <a:extLst>
                  <a:ext uri="{0D108BD9-81ED-4DB2-BD59-A6C34878D82A}">
                    <a16:rowId xmlns:a16="http://schemas.microsoft.com/office/drawing/2014/main" val="1436596146"/>
                  </a:ext>
                </a:extLst>
              </a:tr>
              <a:tr h="359020">
                <a:tc>
                  <a:txBody>
                    <a:bodyPr/>
                    <a:lstStyle/>
                    <a:p>
                      <a:r>
                        <a:rPr lang="en-NZ" dirty="0"/>
                        <a:t>Processing speed</a:t>
                      </a:r>
                    </a:p>
                  </a:txBody>
                  <a:tcPr/>
                </a:tc>
                <a:tc>
                  <a:txBody>
                    <a:bodyPr/>
                    <a:lstStyle/>
                    <a:p>
                      <a:r>
                        <a:rPr lang="en-NZ" dirty="0"/>
                        <a:t>Even results</a:t>
                      </a:r>
                    </a:p>
                  </a:txBody>
                  <a:tcPr/>
                </a:tc>
                <a:tc>
                  <a:txBody>
                    <a:bodyPr/>
                    <a:lstStyle/>
                    <a:p>
                      <a:r>
                        <a:rPr lang="en-NZ" dirty="0"/>
                        <a:t>Even results</a:t>
                      </a:r>
                    </a:p>
                  </a:txBody>
                  <a:tcPr/>
                </a:tc>
                <a:extLst>
                  <a:ext uri="{0D108BD9-81ED-4DB2-BD59-A6C34878D82A}">
                    <a16:rowId xmlns:a16="http://schemas.microsoft.com/office/drawing/2014/main" val="3754763326"/>
                  </a:ext>
                </a:extLst>
              </a:tr>
              <a:tr h="359020">
                <a:tc>
                  <a:txBody>
                    <a:bodyPr/>
                    <a:lstStyle/>
                    <a:p>
                      <a:r>
                        <a:rPr lang="en-NZ" dirty="0"/>
                        <a:t>Database management</a:t>
                      </a:r>
                    </a:p>
                  </a:txBody>
                  <a:tcPr/>
                </a:tc>
                <a:tc>
                  <a:txBody>
                    <a:bodyPr/>
                    <a:lstStyle/>
                    <a:p>
                      <a:r>
                        <a:rPr lang="en-NZ" dirty="0"/>
                        <a:t>Fast</a:t>
                      </a:r>
                    </a:p>
                  </a:txBody>
                  <a:tcPr/>
                </a:tc>
                <a:tc>
                  <a:txBody>
                    <a:bodyPr/>
                    <a:lstStyle/>
                    <a:p>
                      <a:r>
                        <a:rPr lang="en-NZ" dirty="0"/>
                        <a:t>Relatively slow</a:t>
                      </a:r>
                    </a:p>
                  </a:txBody>
                  <a:tcPr/>
                </a:tc>
                <a:extLst>
                  <a:ext uri="{0D108BD9-81ED-4DB2-BD59-A6C34878D82A}">
                    <a16:rowId xmlns:a16="http://schemas.microsoft.com/office/drawing/2014/main" val="4192991544"/>
                  </a:ext>
                </a:extLst>
              </a:tr>
              <a:tr h="315177">
                <a:tc>
                  <a:txBody>
                    <a:bodyPr/>
                    <a:lstStyle/>
                    <a:p>
                      <a:r>
                        <a:rPr lang="en-NZ" dirty="0"/>
                        <a:t>Security</a:t>
                      </a:r>
                    </a:p>
                  </a:txBody>
                  <a:tcPr/>
                </a:tc>
                <a:tc>
                  <a:txBody>
                    <a:bodyPr/>
                    <a:lstStyle/>
                    <a:p>
                      <a:r>
                        <a:rPr lang="en-NZ" dirty="0"/>
                        <a:t>Even results</a:t>
                      </a:r>
                    </a:p>
                  </a:txBody>
                  <a:tcPr/>
                </a:tc>
                <a:tc>
                  <a:txBody>
                    <a:bodyPr/>
                    <a:lstStyle/>
                    <a:p>
                      <a:r>
                        <a:rPr lang="en-NZ" dirty="0"/>
                        <a:t>Even results</a:t>
                      </a:r>
                    </a:p>
                  </a:txBody>
                  <a:tcPr/>
                </a:tc>
                <a:extLst>
                  <a:ext uri="{0D108BD9-81ED-4DB2-BD59-A6C34878D82A}">
                    <a16:rowId xmlns:a16="http://schemas.microsoft.com/office/drawing/2014/main" val="43835597"/>
                  </a:ext>
                </a:extLst>
              </a:tr>
              <a:tr h="359020">
                <a:tc>
                  <a:txBody>
                    <a:bodyPr/>
                    <a:lstStyle/>
                    <a:p>
                      <a:r>
                        <a:rPr lang="en-NZ" dirty="0"/>
                        <a:t>Open source</a:t>
                      </a:r>
                    </a:p>
                  </a:txBody>
                  <a:tcPr/>
                </a:tc>
                <a:tc>
                  <a:txBody>
                    <a:bodyPr/>
                    <a:lstStyle/>
                    <a:p>
                      <a:r>
                        <a:rPr lang="en-NZ" dirty="0"/>
                        <a:t>Yes</a:t>
                      </a:r>
                    </a:p>
                  </a:txBody>
                  <a:tcPr/>
                </a:tc>
                <a:tc>
                  <a:txBody>
                    <a:bodyPr/>
                    <a:lstStyle/>
                    <a:p>
                      <a:r>
                        <a:rPr lang="en-NZ" dirty="0"/>
                        <a:t>No</a:t>
                      </a:r>
                    </a:p>
                  </a:txBody>
                  <a:tcPr/>
                </a:tc>
                <a:extLst>
                  <a:ext uri="{0D108BD9-81ED-4DB2-BD59-A6C34878D82A}">
                    <a16:rowId xmlns:a16="http://schemas.microsoft.com/office/drawing/2014/main" val="3007792272"/>
                  </a:ext>
                </a:extLst>
              </a:tr>
              <a:tr h="359020">
                <a:tc>
                  <a:txBody>
                    <a:bodyPr/>
                    <a:lstStyle/>
                    <a:p>
                      <a:r>
                        <a:rPr lang="en-NZ" dirty="0"/>
                        <a:t>Development time</a:t>
                      </a:r>
                    </a:p>
                  </a:txBody>
                  <a:tcPr/>
                </a:tc>
                <a:tc>
                  <a:txBody>
                    <a:bodyPr/>
                    <a:lstStyle/>
                    <a:p>
                      <a:r>
                        <a:rPr lang="en-NZ" dirty="0"/>
                        <a:t>Differs</a:t>
                      </a:r>
                      <a:r>
                        <a:rPr lang="en-NZ" baseline="0" dirty="0"/>
                        <a:t> situationally</a:t>
                      </a:r>
                      <a:endParaRPr lang="en-NZ" dirty="0"/>
                    </a:p>
                  </a:txBody>
                  <a:tcPr/>
                </a:tc>
                <a:tc>
                  <a:txBody>
                    <a:bodyPr/>
                    <a:lstStyle/>
                    <a:p>
                      <a:r>
                        <a:rPr lang="en-NZ" dirty="0"/>
                        <a:t>Fast </a:t>
                      </a:r>
                    </a:p>
                  </a:txBody>
                  <a:tcPr/>
                </a:tc>
                <a:extLst>
                  <a:ext uri="{0D108BD9-81ED-4DB2-BD59-A6C34878D82A}">
                    <a16:rowId xmlns:a16="http://schemas.microsoft.com/office/drawing/2014/main" val="402512456"/>
                  </a:ext>
                </a:extLst>
              </a:tr>
            </a:tbl>
          </a:graphicData>
        </a:graphic>
      </p:graphicFrame>
    </p:spTree>
    <p:extLst>
      <p:ext uri="{BB962C8B-B14F-4D97-AF65-F5344CB8AC3E}">
        <p14:creationId xmlns:p14="http://schemas.microsoft.com/office/powerpoint/2010/main" val="416103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Image encryption scheme</a:t>
            </a:r>
            <a:br>
              <a:rPr lang="en-NZ" dirty="0"/>
            </a:br>
            <a:r>
              <a:rPr lang="en-NZ" dirty="0"/>
              <a:t>Chaos-based encryption</a:t>
            </a:r>
          </a:p>
        </p:txBody>
      </p:sp>
      <p:sp>
        <p:nvSpPr>
          <p:cNvPr id="3" name="Content Placeholder 2"/>
          <p:cNvSpPr>
            <a:spLocks noGrp="1"/>
          </p:cNvSpPr>
          <p:nvPr>
            <p:ph idx="1"/>
          </p:nvPr>
        </p:nvSpPr>
        <p:spPr/>
        <p:txBody>
          <a:bodyPr>
            <a:normAutofit/>
          </a:bodyPr>
          <a:lstStyle/>
          <a:p>
            <a:r>
              <a:rPr lang="en-NZ" dirty="0"/>
              <a:t>A protection of the customer’s personal photo</a:t>
            </a:r>
          </a:p>
          <a:p>
            <a:r>
              <a:rPr lang="en-NZ" dirty="0"/>
              <a:t>Attacks:</a:t>
            </a:r>
          </a:p>
          <a:p>
            <a:pPr lvl="1"/>
            <a:r>
              <a:rPr lang="en-NZ" dirty="0"/>
              <a:t>Brute-force work our of the encryption key sequence</a:t>
            </a:r>
          </a:p>
          <a:p>
            <a:pPr lvl="1"/>
            <a:r>
              <a:rPr lang="en-NZ" dirty="0"/>
              <a:t>Statistical attack</a:t>
            </a:r>
          </a:p>
          <a:p>
            <a:pPr marL="0" indent="0">
              <a:buNone/>
            </a:pPr>
            <a:r>
              <a:rPr lang="en-NZ" dirty="0"/>
              <a:t>Process:</a:t>
            </a:r>
          </a:p>
          <a:p>
            <a:pPr marL="457200" indent="-457200">
              <a:buFont typeface="+mj-lt"/>
              <a:buAutoNum type="arabicPeriod"/>
            </a:pPr>
            <a:r>
              <a:rPr lang="en-NZ" dirty="0"/>
              <a:t>Apply randomised key sequence to image pixel -&gt; cipher image</a:t>
            </a:r>
          </a:p>
          <a:p>
            <a:pPr marL="457200" indent="-457200">
              <a:buFont typeface="+mj-lt"/>
              <a:buAutoNum type="arabicPeriod"/>
            </a:pPr>
            <a:r>
              <a:rPr lang="en-NZ" dirty="0"/>
              <a:t>Apply permutation to cipher image -&gt; encrypted image</a:t>
            </a:r>
          </a:p>
        </p:txBody>
      </p:sp>
    </p:spTree>
    <p:extLst>
      <p:ext uri="{BB962C8B-B14F-4D97-AF65-F5344CB8AC3E}">
        <p14:creationId xmlns:p14="http://schemas.microsoft.com/office/powerpoint/2010/main" val="330339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Logistic map</a:t>
            </a:r>
          </a:p>
        </p:txBody>
      </p:sp>
      <p:sp>
        <p:nvSpPr>
          <p:cNvPr id="3" name="Content Placeholder 2"/>
          <p:cNvSpPr>
            <a:spLocks noGrp="1"/>
          </p:cNvSpPr>
          <p:nvPr>
            <p:ph idx="1"/>
          </p:nvPr>
        </p:nvSpPr>
        <p:spPr/>
        <p:txBody>
          <a:bodyPr/>
          <a:lstStyle/>
          <a:p>
            <a:r>
              <a:rPr lang="en-NZ" dirty="0"/>
              <a:t>Logistic maps has higher key space </a:t>
            </a:r>
          </a:p>
          <a:p>
            <a:pPr lvl="1"/>
            <a:r>
              <a:rPr lang="en-NZ" dirty="0"/>
              <a:t>Produce random sequence to apply to the image pixels</a:t>
            </a:r>
          </a:p>
          <a:p>
            <a:r>
              <a:rPr lang="en-NZ" dirty="0"/>
              <a:t>Bigger the r , broader the range of randomised true number</a:t>
            </a:r>
          </a:p>
          <a:p>
            <a:r>
              <a:rPr lang="en-NZ" dirty="0"/>
              <a:t>Brute-force attack doesn’t stand a chance</a:t>
            </a:r>
          </a:p>
        </p:txBody>
      </p:sp>
      <p:pic>
        <p:nvPicPr>
          <p:cNvPr id="4" name="Picture 3"/>
          <p:cNvPicPr>
            <a:picLocks noChangeAspect="1"/>
          </p:cNvPicPr>
          <p:nvPr/>
        </p:nvPicPr>
        <p:blipFill>
          <a:blip r:embed="rId2"/>
          <a:stretch>
            <a:fillRect/>
          </a:stretch>
        </p:blipFill>
        <p:spPr>
          <a:xfrm>
            <a:off x="8095776" y="3883897"/>
            <a:ext cx="4096224" cy="2862664"/>
          </a:xfrm>
          <a:prstGeom prst="rect">
            <a:avLst/>
          </a:prstGeom>
        </p:spPr>
      </p:pic>
      <p:pic>
        <p:nvPicPr>
          <p:cNvPr id="5" name="Picture 4"/>
          <p:cNvPicPr>
            <a:picLocks noChangeAspect="1"/>
          </p:cNvPicPr>
          <p:nvPr/>
        </p:nvPicPr>
        <p:blipFill>
          <a:blip r:embed="rId3"/>
          <a:stretch>
            <a:fillRect/>
          </a:stretch>
        </p:blipFill>
        <p:spPr>
          <a:xfrm>
            <a:off x="1843807" y="5315229"/>
            <a:ext cx="5763841" cy="903339"/>
          </a:xfrm>
          <a:prstGeom prst="rect">
            <a:avLst/>
          </a:prstGeom>
        </p:spPr>
      </p:pic>
    </p:spTree>
    <p:extLst>
      <p:ext uri="{BB962C8B-B14F-4D97-AF65-F5344CB8AC3E}">
        <p14:creationId xmlns:p14="http://schemas.microsoft.com/office/powerpoint/2010/main" val="79572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3411</TotalTime>
  <Words>695</Words>
  <Application>Microsoft Office PowerPoint</Application>
  <PresentationFormat>Widescreen</PresentationFormat>
  <Paragraphs>99</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BTECH 451</vt:lpstr>
      <vt:lpstr>Company-Wow Digital Image</vt:lpstr>
      <vt:lpstr>The Project-idphoto.co.nz</vt:lpstr>
      <vt:lpstr>Rationales of idphoto.co.nz</vt:lpstr>
      <vt:lpstr>The problem</vt:lpstr>
      <vt:lpstr>Comparison PHP vs ASP.Net</vt:lpstr>
      <vt:lpstr>PHP vs ASP.NET</vt:lpstr>
      <vt:lpstr>Image encryption scheme Chaos-based encryption</vt:lpstr>
      <vt:lpstr>Logistic map</vt:lpstr>
      <vt:lpstr>Permutation </vt:lpstr>
      <vt:lpstr>The published website</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Suzzie Yang</dc:creator>
  <cp:lastModifiedBy>Suzzie Yang</cp:lastModifiedBy>
  <cp:revision>92</cp:revision>
  <dcterms:created xsi:type="dcterms:W3CDTF">2016-04-25T00:13:07Z</dcterms:created>
  <dcterms:modified xsi:type="dcterms:W3CDTF">2016-10-24T19:46:14Z</dcterms:modified>
</cp:coreProperties>
</file>