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4" r:id="rId2"/>
    <p:sldId id="259" r:id="rId3"/>
    <p:sldId id="257" r:id="rId4"/>
    <p:sldId id="260" r:id="rId5"/>
    <p:sldId id="262" r:id="rId6"/>
    <p:sldId id="263" r:id="rId7"/>
    <p:sldId id="264" r:id="rId8"/>
    <p:sldId id="261" r:id="rId9"/>
    <p:sldId id="266" r:id="rId10"/>
    <p:sldId id="267" r:id="rId11"/>
    <p:sldId id="268" r:id="rId12"/>
    <p:sldId id="271" r:id="rId13"/>
    <p:sldId id="272" r:id="rId14"/>
    <p:sldId id="269" r:id="rId15"/>
    <p:sldId id="265" r:id="rId16"/>
    <p:sldId id="273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7C"/>
    <a:srgbClr val="F93D3C"/>
    <a:srgbClr val="5F57DB"/>
    <a:srgbClr val="57DB5F"/>
    <a:srgbClr val="382741"/>
    <a:srgbClr val="DB57D3"/>
    <a:srgbClr val="DB5F57"/>
    <a:srgbClr val="5791DB"/>
    <a:srgbClr val="57DBA1"/>
    <a:srgbClr val="15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5" autoAdjust="0"/>
    <p:restoredTop sz="66125" autoAdjust="0"/>
  </p:normalViewPr>
  <p:slideViewPr>
    <p:cSldViewPr snapToGrid="0">
      <p:cViewPr varScale="1">
        <p:scale>
          <a:sx n="10" d="100"/>
          <a:sy n="10" d="100"/>
        </p:scale>
        <p:origin x="-9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91597-0A1C-4EF8-A3F4-EC50BF6B5F9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1F784-BCB0-4C8A-9DB5-9BA87291A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9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이수진입니다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2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Publisher </a:t>
            </a:r>
            <a:r>
              <a:rPr lang="ko-KR" altLang="en-US" dirty="0"/>
              <a:t>별로 그룹화 하였을 때도 마찬가지 임을 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Lato"/>
              </a:rPr>
              <a:t>Boxplot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/>
              </a:rPr>
              <a:t>에서 볼 수 있듯이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/>
              </a:rPr>
              <a:t>평균값의 차이가 실제로 의미가 있는 차이인지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/>
              </a:rPr>
              <a:t>분산이 커서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/>
              </a:rPr>
              <a:t>그런것인지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/>
              </a:rPr>
              <a:t> 애매한 상황입니다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1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여러 그룹 간의 평균의 차이가 통계적으로 </a:t>
            </a:r>
            <a:r>
              <a:rPr lang="ko-KR" altLang="en-US" dirty="0" err="1"/>
              <a:t>유의미</a:t>
            </a:r>
            <a:r>
              <a:rPr lang="ko-KR" altLang="en-US" dirty="0"/>
              <a:t> 한지를 판단하기 위한 </a:t>
            </a:r>
            <a:r>
              <a:rPr lang="ko-KR" altLang="en-US" dirty="0" err="1"/>
              <a:t>아노바</a:t>
            </a:r>
            <a:r>
              <a:rPr lang="ko-KR" altLang="en-US" dirty="0"/>
              <a:t> 테스트를 진행 했습니다</a:t>
            </a:r>
            <a:r>
              <a:rPr lang="en-US" altLang="ko-KR" dirty="0"/>
              <a:t>. </a:t>
            </a:r>
            <a:r>
              <a:rPr lang="ko-KR" altLang="en-US" dirty="0"/>
              <a:t>다양한 그룹 별 총 매출 간의 평균의 차이가 있는지 알기 위해서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총 매출이 </a:t>
            </a:r>
            <a:r>
              <a:rPr lang="en-US" altLang="ko-KR" dirty="0"/>
              <a:t>10m </a:t>
            </a:r>
            <a:r>
              <a:rPr lang="ko-KR" altLang="en-US" dirty="0"/>
              <a:t>이상을 낼 수 있는 게임을 출시하고 싶기 </a:t>
            </a:r>
            <a:r>
              <a:rPr lang="ko-KR" altLang="en-US" dirty="0" err="1"/>
              <a:t>떄문에</a:t>
            </a:r>
            <a:r>
              <a:rPr lang="ko-KR" altLang="en-US" dirty="0"/>
              <a:t> 해당 데이터 셋의 </a:t>
            </a:r>
            <a:r>
              <a:rPr lang="en-US" altLang="ko-KR" dirty="0" err="1"/>
              <a:t>pvalue</a:t>
            </a:r>
            <a:r>
              <a:rPr lang="ko-KR" altLang="en-US" dirty="0"/>
              <a:t>를 살펴 보겠습니다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Anova</a:t>
            </a:r>
            <a:r>
              <a:rPr lang="en-US" altLang="ko-KR" dirty="0"/>
              <a:t> test</a:t>
            </a:r>
            <a:r>
              <a:rPr lang="ko-KR" altLang="en-US" dirty="0"/>
              <a:t>에서 </a:t>
            </a:r>
            <a:r>
              <a:rPr lang="en-US" altLang="ko-KR" dirty="0" err="1"/>
              <a:t>pvalue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크면 통계적으로 유의미하지 않다</a:t>
            </a:r>
            <a:r>
              <a:rPr lang="en-US" altLang="ko-KR" dirty="0"/>
              <a:t>, 0.05</a:t>
            </a:r>
            <a:r>
              <a:rPr lang="ko-KR" altLang="en-US" dirty="0"/>
              <a:t>보다 작으면 통계적으로 </a:t>
            </a:r>
            <a:r>
              <a:rPr lang="ko-KR" altLang="en-US" dirty="0" err="1"/>
              <a:t>유의미하다라고</a:t>
            </a:r>
            <a:r>
              <a:rPr lang="ko-KR" altLang="en-US" dirty="0"/>
              <a:t> 보는데  </a:t>
            </a:r>
            <a:endParaRPr lang="en-US" altLang="ko-KR" dirty="0"/>
          </a:p>
          <a:p>
            <a:r>
              <a:rPr lang="en-US" altLang="ko-KR" dirty="0"/>
              <a:t>(0.05</a:t>
            </a:r>
            <a:r>
              <a:rPr lang="ko-KR" altLang="en-US" dirty="0"/>
              <a:t>보다 작은 경우</a:t>
            </a:r>
            <a:r>
              <a:rPr lang="en-US" altLang="ko-KR" dirty="0"/>
              <a:t>, </a:t>
            </a:r>
            <a:r>
              <a:rPr lang="ko-KR" altLang="en-US" dirty="0"/>
              <a:t>유의미하다 </a:t>
            </a:r>
            <a:r>
              <a:rPr lang="en-US" altLang="ko-KR" dirty="0"/>
              <a:t>-&gt; </a:t>
            </a:r>
            <a:r>
              <a:rPr lang="ko-KR" altLang="en-US" dirty="0"/>
              <a:t>차이가 존재한다</a:t>
            </a:r>
            <a:r>
              <a:rPr lang="en-US" altLang="ko-KR" dirty="0"/>
              <a:t>, </a:t>
            </a:r>
            <a:r>
              <a:rPr lang="ko-KR" altLang="en-US" dirty="0"/>
              <a:t>평균이 같지 않다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(0.05</a:t>
            </a:r>
            <a:r>
              <a:rPr lang="ko-KR" altLang="en-US" dirty="0"/>
              <a:t>보다 큰 경우</a:t>
            </a:r>
            <a:r>
              <a:rPr lang="en-US" altLang="ko-KR" dirty="0"/>
              <a:t>, </a:t>
            </a:r>
            <a:r>
              <a:rPr lang="ko-KR" altLang="en-US" dirty="0"/>
              <a:t>유의미하지 않다 </a:t>
            </a:r>
            <a:r>
              <a:rPr lang="en-US" altLang="ko-KR" dirty="0"/>
              <a:t>-&gt;</a:t>
            </a:r>
            <a:r>
              <a:rPr lang="ko-KR" altLang="en-US" dirty="0"/>
              <a:t>차이가 존재하지 않는다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59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총매출이 </a:t>
            </a:r>
            <a:r>
              <a:rPr lang="en-US" altLang="ko-KR" dirty="0"/>
              <a:t>10m</a:t>
            </a:r>
            <a:r>
              <a:rPr lang="ko-KR" altLang="en-US" dirty="0"/>
              <a:t>이상인 데이터 셋을 </a:t>
            </a:r>
            <a:r>
              <a:rPr lang="en-US" altLang="ko-KR" dirty="0"/>
              <a:t>platform </a:t>
            </a:r>
            <a:r>
              <a:rPr lang="ko-KR" altLang="en-US" dirty="0"/>
              <a:t>과 </a:t>
            </a:r>
            <a:r>
              <a:rPr lang="en-US" altLang="ko-KR" dirty="0"/>
              <a:t>publisher </a:t>
            </a:r>
            <a:r>
              <a:rPr lang="ko-KR" altLang="en-US" dirty="0"/>
              <a:t>별로 그룹화 하며 </a:t>
            </a:r>
            <a:r>
              <a:rPr lang="en-US" altLang="ko-KR" dirty="0" err="1"/>
              <a:t>anova</a:t>
            </a:r>
            <a:r>
              <a:rPr lang="en-US" altLang="ko-KR" dirty="0"/>
              <a:t> test</a:t>
            </a:r>
            <a:r>
              <a:rPr lang="ko-KR" altLang="en-US" dirty="0"/>
              <a:t>를 진행하였을 때 </a:t>
            </a:r>
            <a:r>
              <a:rPr lang="en-US" altLang="ko-KR" dirty="0" err="1"/>
              <a:t>pvalue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커 통계적으로 유의미하지 않다고 볼 수 잇으므로 게임의 </a:t>
            </a:r>
            <a:r>
              <a:rPr lang="en-US" altLang="ko-KR" dirty="0"/>
              <a:t>platform </a:t>
            </a:r>
            <a:r>
              <a:rPr lang="ko-KR" altLang="en-US" dirty="0"/>
              <a:t>과 </a:t>
            </a:r>
            <a:r>
              <a:rPr lang="en-US" altLang="ko-KR" dirty="0"/>
              <a:t>publisher</a:t>
            </a:r>
            <a:r>
              <a:rPr lang="ko-KR" altLang="en-US" dirty="0"/>
              <a:t>는 매출을 </a:t>
            </a:r>
            <a:r>
              <a:rPr lang="en-US" altLang="ko-KR" dirty="0"/>
              <a:t>10m </a:t>
            </a:r>
            <a:r>
              <a:rPr lang="ko-KR" altLang="en-US" dirty="0"/>
              <a:t>이상 달성하는 데에는 중요하지 않다고 판단하였습니다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Gerne</a:t>
            </a:r>
            <a:r>
              <a:rPr lang="ko-KR" altLang="en-US" dirty="0"/>
              <a:t>에 집중하여 분석을 진행하기로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장르로 출시해야 </a:t>
            </a:r>
            <a:r>
              <a:rPr lang="en-US" altLang="ko-KR" dirty="0"/>
              <a:t>10m </a:t>
            </a:r>
            <a:r>
              <a:rPr lang="ko-KR" altLang="en-US" dirty="0"/>
              <a:t>이상의 매출을 달성했는지 알기 위해 </a:t>
            </a:r>
            <a:r>
              <a:rPr lang="ko-KR" altLang="en-US" dirty="0" err="1"/>
              <a:t>베이시안</a:t>
            </a:r>
            <a:r>
              <a:rPr lang="ko-KR" altLang="en-US" dirty="0"/>
              <a:t> 통계를 이용하였습니다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베이시안이란</a:t>
            </a:r>
            <a:r>
              <a:rPr lang="ko-KR" altLang="en-US" dirty="0"/>
              <a:t> </a:t>
            </a:r>
            <a:r>
              <a:rPr lang="ko-KR" altLang="en-US" dirty="0" err="1"/>
              <a:t>아는것</a:t>
            </a:r>
            <a:r>
              <a:rPr lang="en-US" altLang="ko-KR" dirty="0"/>
              <a:t>,</a:t>
            </a:r>
            <a:r>
              <a:rPr lang="ko-KR" altLang="en-US" dirty="0"/>
              <a:t> 사전확률을 이용하여 </a:t>
            </a:r>
            <a:r>
              <a:rPr lang="ko-KR" altLang="en-US" dirty="0" err="1"/>
              <a:t>모르는것</a:t>
            </a:r>
            <a:r>
              <a:rPr lang="en-US" altLang="ko-KR" dirty="0"/>
              <a:t>, </a:t>
            </a:r>
            <a:r>
              <a:rPr lang="ko-KR" altLang="en-US" dirty="0"/>
              <a:t>즉 사후확률을 추정하는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전체 데이터셋에서 성공한 게임의 확률과 총 매출이 </a:t>
            </a:r>
            <a:r>
              <a:rPr lang="en-US" altLang="ko-KR" dirty="0"/>
              <a:t>10m</a:t>
            </a:r>
            <a:r>
              <a:rPr lang="ko-KR" altLang="en-US" dirty="0"/>
              <a:t>이상인 데이터 셋에서 특정 장르가 속하는 확률을 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사전확률들로 특정 장르로 게임을 출시 했을 </a:t>
            </a:r>
            <a:r>
              <a:rPr lang="ko-KR" altLang="en-US" dirty="0" err="1"/>
              <a:t>떄</a:t>
            </a:r>
            <a:r>
              <a:rPr lang="en-US" altLang="ko-KR" dirty="0"/>
              <a:t>, </a:t>
            </a:r>
            <a:r>
              <a:rPr lang="ko-KR" altLang="en-US" dirty="0"/>
              <a:t>성공할 확률을 구하는 것이 저희의 목표이고</a:t>
            </a:r>
            <a:endParaRPr lang="en-US" altLang="ko-KR" dirty="0"/>
          </a:p>
          <a:p>
            <a:r>
              <a:rPr lang="ko-KR" altLang="en-US" dirty="0"/>
              <a:t>아래와 같은 수식으로 구할 수 잇습니다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15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해당 표는 사전확률들을 정리해 놓은 것들이며 총확률의 법칙으로 모든 가능한 이벤트의 총합은 </a:t>
            </a:r>
            <a:r>
              <a:rPr lang="en-US" altLang="ko-KR" dirty="0"/>
              <a:t>1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성공할 확률</a:t>
            </a:r>
            <a:r>
              <a:rPr lang="en-US" altLang="ko-KR" dirty="0"/>
              <a:t>, 10m</a:t>
            </a:r>
            <a:r>
              <a:rPr lang="ko-KR" altLang="en-US" dirty="0"/>
              <a:t>이상의 매출을 달성할 확률은 </a:t>
            </a:r>
            <a:r>
              <a:rPr lang="en-US" altLang="ko-KR" dirty="0"/>
              <a:t>0.0037</a:t>
            </a:r>
            <a:r>
              <a:rPr lang="ko-KR" altLang="en-US" dirty="0"/>
              <a:t>이고 예시로</a:t>
            </a:r>
            <a:r>
              <a:rPr lang="en-US" altLang="ko-KR" dirty="0"/>
              <a:t>, </a:t>
            </a:r>
            <a:r>
              <a:rPr lang="ko-KR" altLang="en-US" dirty="0"/>
              <a:t>성공한 게임들 중 장르가 </a:t>
            </a:r>
            <a:r>
              <a:rPr lang="en-US" altLang="ko-KR" dirty="0"/>
              <a:t>action</a:t>
            </a:r>
            <a:r>
              <a:rPr lang="ko-KR" altLang="en-US" dirty="0"/>
              <a:t>일 확률은 </a:t>
            </a:r>
            <a:r>
              <a:rPr lang="en-US" altLang="ko-KR" dirty="0"/>
              <a:t>0.000537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62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해서 저희가 구하고자 했던 특정 장르의 게임이 성공할 확률은 다음의 표와 같고</a:t>
            </a:r>
            <a:endParaRPr lang="en-US" altLang="ko-KR" dirty="0"/>
          </a:p>
          <a:p>
            <a:r>
              <a:rPr lang="en-US" altLang="ko-KR" dirty="0"/>
              <a:t>Platform </a:t>
            </a:r>
            <a:r>
              <a:rPr lang="ko-KR" altLang="en-US" dirty="0"/>
              <a:t>장르를 출시하면 </a:t>
            </a:r>
            <a:r>
              <a:rPr lang="en-US" altLang="ko-KR" dirty="0"/>
              <a:t>10m</a:t>
            </a:r>
            <a:r>
              <a:rPr lang="ko-KR" altLang="en-US" dirty="0"/>
              <a:t>이상의 매출을 달성할 확률이 가장 높습니다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23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이렇게 해서 다음 분기에 플랫폼 장르의 게임을 설계하는 것이 가장 좋을 것이라고 결론 지었습니다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48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표에서 보여진 사전확률들을 앞서 보여드린 수식에 적용하여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장르의 게임이 성공할 확률을 구하면 다음과 같습니다</a:t>
            </a:r>
            <a:r>
              <a:rPr lang="en-US" altLang="ko-KR" dirty="0"/>
              <a:t>. Platform </a:t>
            </a:r>
            <a:r>
              <a:rPr lang="ko-KR" altLang="en-US" dirty="0"/>
              <a:t>장르로 출시하였을 때가 가장 성공확률이 높으므로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분기에 플랫폼 장르의 게임을 </a:t>
            </a:r>
            <a:r>
              <a:rPr lang="ko-KR" altLang="en-US" dirty="0" err="1"/>
              <a:t>출시해야한다고</a:t>
            </a:r>
            <a:r>
              <a:rPr lang="ko-KR" altLang="en-US" dirty="0"/>
              <a:t> 결론 </a:t>
            </a:r>
            <a:r>
              <a:rPr lang="ko-KR" altLang="en-US" dirty="0" err="1"/>
              <a:t>내렷습니다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9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문제에 대한 가설 및 데이터 셋에 대해 먼저 </a:t>
            </a:r>
            <a:r>
              <a:rPr lang="ko-KR" altLang="en-US" dirty="0" err="1"/>
              <a:t>설명하겟습니다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6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지역에 따라 선호하는 게임 장르가 </a:t>
            </a:r>
            <a:r>
              <a:rPr lang="ko-KR" altLang="en-US" dirty="0" err="1"/>
              <a:t>다른지</a:t>
            </a:r>
            <a:r>
              <a:rPr lang="ko-KR" altLang="en-US" dirty="0"/>
              <a:t> 알기 위해 장르별 매출의 평균을 지역별로 나타내 </a:t>
            </a:r>
            <a:r>
              <a:rPr lang="ko-KR" altLang="en-US" dirty="0" err="1"/>
              <a:t>보았을때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북미에서는 </a:t>
            </a:r>
            <a:r>
              <a:rPr lang="en-US" altLang="ko-KR" dirty="0"/>
              <a:t>PLATFORM SHOOTER</a:t>
            </a:r>
          </a:p>
          <a:p>
            <a:r>
              <a:rPr lang="ko-KR" altLang="en-US" dirty="0"/>
              <a:t>유럽에서는 </a:t>
            </a:r>
            <a:r>
              <a:rPr lang="en-US" altLang="ko-KR" dirty="0"/>
              <a:t>shooter platform </a:t>
            </a:r>
            <a:r>
              <a:rPr lang="ko-KR" altLang="en-US" dirty="0"/>
              <a:t>순</a:t>
            </a:r>
            <a:endParaRPr lang="en-US" altLang="ko-KR" dirty="0"/>
          </a:p>
          <a:p>
            <a:r>
              <a:rPr lang="ko-KR" altLang="en-US" dirty="0"/>
              <a:t>일본에서는 </a:t>
            </a:r>
            <a:r>
              <a:rPr lang="en-US" altLang="ko-KR" dirty="0"/>
              <a:t>role playing platform </a:t>
            </a:r>
            <a:r>
              <a:rPr lang="ko-KR" altLang="en-US" dirty="0"/>
              <a:t>순으로 매출을 보이고 있으며 </a:t>
            </a:r>
            <a:endParaRPr lang="en-US" altLang="ko-KR" dirty="0"/>
          </a:p>
          <a:p>
            <a:r>
              <a:rPr lang="en-US" altLang="ko-KR" dirty="0"/>
              <a:t>Platform </a:t>
            </a:r>
            <a:r>
              <a:rPr lang="ko-KR" altLang="en-US" dirty="0"/>
              <a:t>장르는 모두 공통됨을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0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연도별 게임의 트렌드를 알아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80</a:t>
            </a:r>
            <a:r>
              <a:rPr lang="ko-KR" altLang="en-US" dirty="0"/>
              <a:t>년대에는 </a:t>
            </a:r>
            <a:r>
              <a:rPr lang="en-US" altLang="ko-KR" dirty="0" err="1"/>
              <a:t>nintendo</a:t>
            </a:r>
            <a:r>
              <a:rPr lang="ko-KR" altLang="en-US" dirty="0"/>
              <a:t>에서 출시한 플랫폼 장르의 슈퍼 </a:t>
            </a:r>
            <a:r>
              <a:rPr lang="ko-KR" altLang="en-US" dirty="0" err="1"/>
              <a:t>마리오</a:t>
            </a:r>
            <a:r>
              <a:rPr lang="ko-KR" altLang="en-US" dirty="0"/>
              <a:t> 게임이 다양한 시리즈로 출시되며 눈에 띌 정도로 상당한 매출을 기록하고 있고</a:t>
            </a:r>
            <a:endParaRPr lang="en-US" altLang="ko-KR" dirty="0"/>
          </a:p>
          <a:p>
            <a:r>
              <a:rPr lang="ko-KR" altLang="en-US" dirty="0"/>
              <a:t>그 다음에도 역시 </a:t>
            </a:r>
            <a:r>
              <a:rPr lang="en-US" altLang="ko-KR" dirty="0" err="1"/>
              <a:t>nintendo</a:t>
            </a:r>
            <a:r>
              <a:rPr lang="ko-KR" altLang="en-US" dirty="0"/>
              <a:t>에서 출시한 </a:t>
            </a:r>
            <a:r>
              <a:rPr lang="ko-KR" altLang="en-US" dirty="0" err="1"/>
              <a:t>테트리스와</a:t>
            </a:r>
            <a:r>
              <a:rPr lang="ko-KR" altLang="en-US" dirty="0"/>
              <a:t> 같은 퍼즐 장르의 고전게임이 자리하고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0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90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년대에는 계속해서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PLATFORM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장르의 첫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3D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버전인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SUPER MARIO 64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와 같은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마리오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시리즈 들을 계속해서 출시하며 높은 매출을 기록하고 있고</a:t>
            </a:r>
            <a:endParaRPr lang="en-US" altLang="ko-KR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ROLE-PLAYING </a:t>
            </a:r>
            <a:r>
              <a:rPr lang="ko-KR" altLang="en-US" dirty="0"/>
              <a:t>장르에서는 포켓몬 시리즈들을 선보이며 가장 큰 매출을 보이고 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ACTIVISION</a:t>
            </a:r>
            <a:r>
              <a:rPr lang="ko-KR" altLang="en-US" dirty="0"/>
              <a:t>에서 제작한 보드 게임인 </a:t>
            </a:r>
            <a:r>
              <a:rPr lang="en-US" altLang="ko-KR" dirty="0"/>
              <a:t>TONY HAWK’S(</a:t>
            </a:r>
            <a:r>
              <a:rPr lang="ko-KR" altLang="en-US" dirty="0" err="1"/>
              <a:t>토니하크</a:t>
            </a:r>
            <a:r>
              <a:rPr lang="en-US" altLang="ko-KR" dirty="0"/>
              <a:t>)</a:t>
            </a:r>
            <a:r>
              <a:rPr lang="ko-KR" altLang="en-US" dirty="0"/>
              <a:t>와 같은 </a:t>
            </a:r>
            <a:r>
              <a:rPr lang="en-US" altLang="ko-KR" dirty="0"/>
              <a:t>SPORTS </a:t>
            </a:r>
            <a:r>
              <a:rPr lang="ko-KR" altLang="en-US" dirty="0"/>
              <a:t>장르  역시 높은 매출을 달성했다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09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2000</a:t>
            </a:r>
            <a:r>
              <a:rPr lang="ko-KR" altLang="en-US" dirty="0"/>
              <a:t>년대에는 </a:t>
            </a:r>
            <a:r>
              <a:rPr lang="en-US" altLang="ko-KR" dirty="0"/>
              <a:t>Grand theft auto </a:t>
            </a:r>
            <a:r>
              <a:rPr lang="ko-KR" altLang="en-US" dirty="0"/>
              <a:t>가 다양한 시리즈로 출시되며 </a:t>
            </a:r>
            <a:r>
              <a:rPr lang="en-US" altLang="ko-KR" dirty="0"/>
              <a:t>action </a:t>
            </a:r>
            <a:r>
              <a:rPr lang="ko-KR" altLang="en-US" dirty="0"/>
              <a:t>장르에서 가장 높은 매출을 보이고 있고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Nintendo</a:t>
            </a:r>
            <a:r>
              <a:rPr lang="ko-KR" altLang="en-US" dirty="0"/>
              <a:t>에서 제작한 </a:t>
            </a:r>
            <a:r>
              <a:rPr lang="en-US" altLang="ko-KR" dirty="0"/>
              <a:t>will sports</a:t>
            </a:r>
            <a:r>
              <a:rPr lang="ko-KR" altLang="en-US" dirty="0"/>
              <a:t>가 출시되어 </a:t>
            </a:r>
            <a:r>
              <a:rPr lang="en-US" altLang="ko-KR" dirty="0"/>
              <a:t>sports </a:t>
            </a:r>
            <a:r>
              <a:rPr lang="ko-KR" altLang="en-US" dirty="0"/>
              <a:t>장르 역시 높은 매출을 기록하고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5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년대에는 </a:t>
            </a:r>
            <a:r>
              <a:rPr lang="en-US" altLang="ko-KR" dirty="0"/>
              <a:t>00</a:t>
            </a:r>
            <a:r>
              <a:rPr lang="ko-KR" altLang="en-US" dirty="0" err="1"/>
              <a:t>년대에와</a:t>
            </a:r>
            <a:r>
              <a:rPr lang="ko-KR" altLang="en-US" dirty="0"/>
              <a:t> 마찬가지로 </a:t>
            </a:r>
            <a:r>
              <a:rPr lang="en-US" altLang="ko-KR" dirty="0"/>
              <a:t>grand theft auto</a:t>
            </a:r>
            <a:r>
              <a:rPr lang="ko-KR" altLang="en-US" dirty="0"/>
              <a:t>가 다양한 플랫폼에서 출시되고 </a:t>
            </a:r>
            <a:r>
              <a:rPr lang="en-US" altLang="ko-KR" dirty="0" err="1"/>
              <a:t>fifa</a:t>
            </a:r>
            <a:r>
              <a:rPr lang="en-US" altLang="ko-KR" dirty="0"/>
              <a:t> soccer</a:t>
            </a:r>
            <a:r>
              <a:rPr lang="ko-KR" altLang="en-US" dirty="0"/>
              <a:t>의 성과로 </a:t>
            </a:r>
            <a:r>
              <a:rPr lang="en-US" altLang="ko-KR" dirty="0"/>
              <a:t>action </a:t>
            </a:r>
            <a:r>
              <a:rPr lang="ko-KR" altLang="en-US" dirty="0"/>
              <a:t>장르에서 가장 높은 매출을 보이고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Call of duty </a:t>
            </a:r>
            <a:r>
              <a:rPr lang="ko-KR" altLang="en-US" dirty="0"/>
              <a:t>게임이 다양한 시리즈와 플랫폼에서 출시되며 </a:t>
            </a:r>
            <a:r>
              <a:rPr lang="en-US" altLang="ko-KR" dirty="0"/>
              <a:t>shooter </a:t>
            </a:r>
            <a:r>
              <a:rPr lang="ko-KR" altLang="en-US" dirty="0"/>
              <a:t>장르 역시 강세를 보이고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8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총 매출이 </a:t>
            </a:r>
            <a:r>
              <a:rPr lang="en-US" altLang="ko-KR" dirty="0"/>
              <a:t>10million </a:t>
            </a:r>
            <a:r>
              <a:rPr lang="ko-KR" altLang="en-US" dirty="0"/>
              <a:t>이상인 데이터 셋들을 출고량이 높은 게임 으로 잡고 </a:t>
            </a:r>
            <a:r>
              <a:rPr lang="en-US" altLang="ko-KR" dirty="0"/>
              <a:t>boxplot</a:t>
            </a:r>
            <a:r>
              <a:rPr lang="ko-KR" altLang="en-US" dirty="0"/>
              <a:t>으로 시각화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장르별로 그룹화 하였을 때</a:t>
            </a:r>
            <a:r>
              <a:rPr lang="en-US" altLang="ko-KR" dirty="0"/>
              <a:t>, sports </a:t>
            </a:r>
            <a:r>
              <a:rPr lang="ko-KR" altLang="en-US" dirty="0"/>
              <a:t>종목이 제일 큰 박스로 </a:t>
            </a:r>
            <a:r>
              <a:rPr lang="ko-KR" altLang="en-US" dirty="0" err="1"/>
              <a:t>그려짐으로</a:t>
            </a:r>
            <a:r>
              <a:rPr lang="ko-KR" altLang="en-US" dirty="0"/>
              <a:t> 분산이 가장 크다는 것을 </a:t>
            </a:r>
            <a:r>
              <a:rPr lang="ko-KR" altLang="en-US" dirty="0" err="1"/>
              <a:t>알수</a:t>
            </a:r>
            <a:r>
              <a:rPr lang="ko-KR" altLang="en-US" dirty="0"/>
              <a:t>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바로 </a:t>
            </a:r>
            <a:r>
              <a:rPr lang="en-US" altLang="ko-KR" dirty="0"/>
              <a:t>sports </a:t>
            </a:r>
            <a:r>
              <a:rPr lang="ko-KR" altLang="en-US" dirty="0"/>
              <a:t>장르에 빨간색 화살표로 </a:t>
            </a:r>
            <a:r>
              <a:rPr lang="ko-KR" altLang="en-US" dirty="0" err="1"/>
              <a:t>표시해놓은</a:t>
            </a:r>
            <a:r>
              <a:rPr lang="ko-KR" altLang="en-US" dirty="0"/>
              <a:t> 큰 이상치가 존재하는데 바로 전체 데이터셋에서 가장 높은 매출을 기록한 </a:t>
            </a:r>
            <a:r>
              <a:rPr lang="en-US" altLang="ko-KR" dirty="0" err="1"/>
              <a:t>nintendo</a:t>
            </a:r>
            <a:r>
              <a:rPr lang="ko-KR" altLang="en-US" dirty="0"/>
              <a:t>에서 출시한 </a:t>
            </a:r>
            <a:r>
              <a:rPr lang="en-US" altLang="ko-KR" dirty="0" err="1"/>
              <a:t>wii</a:t>
            </a:r>
            <a:r>
              <a:rPr lang="en-US" altLang="ko-KR" dirty="0"/>
              <a:t> sports</a:t>
            </a:r>
            <a:r>
              <a:rPr lang="ko-KR" altLang="en-US" dirty="0"/>
              <a:t>라는 </a:t>
            </a:r>
            <a:r>
              <a:rPr lang="ko-KR" altLang="en-US" dirty="0" err="1"/>
              <a:t>게임때문입니다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15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Platform </a:t>
            </a:r>
            <a:r>
              <a:rPr lang="ko-KR" altLang="en-US" dirty="0"/>
              <a:t>별로 그룹화 하였을 때도</a:t>
            </a:r>
            <a:r>
              <a:rPr lang="en-US" altLang="ko-KR" dirty="0"/>
              <a:t> will </a:t>
            </a:r>
            <a:r>
              <a:rPr lang="ko-KR" altLang="en-US" dirty="0"/>
              <a:t>라는 플랫폼의 </a:t>
            </a:r>
            <a:r>
              <a:rPr lang="ko-KR" altLang="en-US" dirty="0" err="1"/>
              <a:t>박스플롯에</a:t>
            </a:r>
            <a:r>
              <a:rPr lang="ko-KR" altLang="en-US" dirty="0"/>
              <a:t> 큰 이상치가 있음을 </a:t>
            </a:r>
            <a:r>
              <a:rPr lang="ko-KR" altLang="en-US" dirty="0" err="1"/>
              <a:t>확인할수</a:t>
            </a:r>
            <a:r>
              <a:rPr lang="ko-KR" altLang="en-US" dirty="0"/>
              <a:t> 잇습니다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1F784-BCB0-4C8A-9DB5-9BA87291A4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8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0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6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6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3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9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310ACD9-D554-4523-9F39-61FE1C43D37C}"/>
              </a:ext>
            </a:extLst>
          </p:cNvPr>
          <p:cNvSpPr txBox="1"/>
          <p:nvPr/>
        </p:nvSpPr>
        <p:spPr>
          <a:xfrm>
            <a:off x="732971" y="2688916"/>
            <a:ext cx="10236226" cy="277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</a:t>
            </a:r>
            <a:r>
              <a:rPr lang="ko-KR" altLang="en-US" sz="4000" b="1" i="0" dirty="0">
                <a:solidFill>
                  <a:schemeClr val="bg1"/>
                </a:solidFill>
                <a:effectLst/>
                <a:latin typeface="-apple-system"/>
              </a:rPr>
              <a:t>다음 분기에 어떤 게임을 설계해야 할까</a:t>
            </a:r>
            <a:r>
              <a:rPr lang="en-US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br>
              <a:rPr lang="en-US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endParaRPr lang="ko-KR" altLang="en-US" sz="40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2342C5-9D20-4A8A-83F5-CE1594DD6BBD}"/>
              </a:ext>
            </a:extLst>
          </p:cNvPr>
          <p:cNvSpPr txBox="1"/>
          <p:nvPr/>
        </p:nvSpPr>
        <p:spPr>
          <a:xfrm>
            <a:off x="5865305" y="397986"/>
            <a:ext cx="923532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AI_02_</a:t>
            </a:r>
            <a:r>
              <a:rPr lang="ko-KR" altLang="en-US" sz="2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이수진</a:t>
            </a:r>
            <a:br>
              <a:rPr lang="en-US" altLang="ko-KR" sz="2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endParaRPr lang="ko-KR" altLang="en-US" sz="20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66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969A14-95EB-43F7-9F0A-FA45B1067E2B}"/>
              </a:ext>
            </a:extLst>
          </p:cNvPr>
          <p:cNvSpPr txBox="1"/>
          <p:nvPr/>
        </p:nvSpPr>
        <p:spPr>
          <a:xfrm>
            <a:off x="1059545" y="673103"/>
            <a:ext cx="656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출고량이 높은 게임에 대한 분석 및 시각화 프로세스</a:t>
            </a:r>
            <a:endParaRPr lang="en-US" altLang="ko-KR" b="1" i="0" dirty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-  </a:t>
            </a:r>
            <a:r>
              <a:rPr lang="en-US" altLang="ko-KR" b="1" i="0" dirty="0">
                <a:solidFill>
                  <a:srgbClr val="F93D3C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[Publisher]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 로 그룹화</a:t>
            </a:r>
            <a:endParaRPr lang="en-US" altLang="ko-KR" b="1" i="0" dirty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539D336-DEDA-4462-9DD4-A4D998171089}"/>
              </a:ext>
            </a:extLst>
          </p:cNvPr>
          <p:cNvGrpSpPr/>
          <p:nvPr/>
        </p:nvGrpSpPr>
        <p:grpSpPr>
          <a:xfrm>
            <a:off x="9863637" y="162515"/>
            <a:ext cx="3742537" cy="1704449"/>
            <a:chOff x="8475250" y="988601"/>
            <a:chExt cx="4361121" cy="198000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B4A54EF-4D68-4109-BE32-31FCF21FE085}"/>
                </a:ext>
              </a:extLst>
            </p:cNvPr>
            <p:cNvSpPr/>
            <p:nvPr/>
          </p:nvSpPr>
          <p:spPr>
            <a:xfrm>
              <a:off x="8961625" y="988601"/>
              <a:ext cx="1980000" cy="198000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01F28B1-90BC-43AE-99B9-EEF3EDD4FEA5}"/>
                </a:ext>
              </a:extLst>
            </p:cNvPr>
            <p:cNvGrpSpPr/>
            <p:nvPr/>
          </p:nvGrpSpPr>
          <p:grpSpPr>
            <a:xfrm>
              <a:off x="8475250" y="1168806"/>
              <a:ext cx="4361121" cy="1620000"/>
              <a:chOff x="6980349" y="1343856"/>
              <a:chExt cx="4361121" cy="162000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12CEDE25-2705-4734-B176-1F1FF7EB5BA1}"/>
                  </a:ext>
                </a:extLst>
              </p:cNvPr>
              <p:cNvSpPr/>
              <p:nvPr/>
            </p:nvSpPr>
            <p:spPr>
              <a:xfrm>
                <a:off x="7646624" y="1343856"/>
                <a:ext cx="1620000" cy="1620000"/>
              </a:xfrm>
              <a:prstGeom prst="ellipse">
                <a:avLst/>
              </a:prstGeom>
              <a:solidFill>
                <a:srgbClr val="10BEF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765CFB-9843-44D0-B081-59F2D8605901}"/>
                  </a:ext>
                </a:extLst>
              </p:cNvPr>
              <p:cNvSpPr txBox="1"/>
              <p:nvPr/>
            </p:nvSpPr>
            <p:spPr>
              <a:xfrm>
                <a:off x="6980349" y="1509467"/>
                <a:ext cx="2917498" cy="117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10</a:t>
                </a:r>
                <a:br>
                  <a:rPr lang="en-US" altLang="ko-KR" sz="30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</a:br>
                <a:r>
                  <a:rPr lang="en-US" altLang="ko-KR" sz="2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MILLION   </a:t>
                </a:r>
                <a:endParaRPr lang="ko-KR" altLang="en-US" sz="2500" b="1" dirty="0">
                  <a:solidFill>
                    <a:srgbClr val="382741"/>
                  </a:solidFill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C2364A8-130B-42ED-BE3E-1E54B99A8D6D}"/>
                  </a:ext>
                </a:extLst>
              </p:cNvPr>
              <p:cNvSpPr txBox="1"/>
              <p:nvPr/>
            </p:nvSpPr>
            <p:spPr>
              <a:xfrm>
                <a:off x="8642382" y="1443247"/>
                <a:ext cx="2699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382741"/>
                    </a:solidFill>
                    <a:effectLst/>
                    <a:latin typeface="궁서체" panose="02030609000101010101" pitchFamily="17" charset="-127"/>
                    <a:ea typeface="궁서체" panose="02030609000101010101" pitchFamily="17" charset="-127"/>
                  </a:rPr>
                  <a:t>+</a:t>
                </a:r>
                <a:endParaRPr lang="ko-KR" altLang="en-US" sz="2000" b="1" dirty="0">
                  <a:solidFill>
                    <a:srgbClr val="382741"/>
                  </a:solidFill>
                  <a:effectLst/>
                  <a:latin typeface="궁서체" panose="02030609000101010101" pitchFamily="17" charset="-127"/>
                  <a:ea typeface="궁서체" panose="02030609000101010101" pitchFamily="17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0AB3E3D-4E02-4D10-ACBD-B8014A353CB7}"/>
              </a:ext>
            </a:extLst>
          </p:cNvPr>
          <p:cNvGrpSpPr/>
          <p:nvPr/>
        </p:nvGrpSpPr>
        <p:grpSpPr>
          <a:xfrm>
            <a:off x="2747732" y="1817345"/>
            <a:ext cx="6318887" cy="3885166"/>
            <a:chOff x="1059546" y="1229787"/>
            <a:chExt cx="5262405" cy="331087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1C21C4C-CC9F-4016-851F-787F81641C99}"/>
                </a:ext>
              </a:extLst>
            </p:cNvPr>
            <p:cNvSpPr/>
            <p:nvPr/>
          </p:nvSpPr>
          <p:spPr>
            <a:xfrm>
              <a:off x="1059546" y="1229787"/>
              <a:ext cx="5260006" cy="3275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22" name="Picture 6">
              <a:extLst>
                <a:ext uri="{FF2B5EF4-FFF2-40B4-BE49-F238E27FC236}">
                  <a16:creationId xmlns:a16="http://schemas.microsoft.com/office/drawing/2014/main" id="{0ED22386-41F4-4AD1-AE90-57258BC3E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676" y="1264057"/>
              <a:ext cx="5248275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" name="그래픽 60" descr="시계 방향으로 굽은 화살표 단색으로 채워진">
            <a:extLst>
              <a:ext uri="{FF2B5EF4-FFF2-40B4-BE49-F238E27FC236}">
                <a16:creationId xmlns:a16="http://schemas.microsoft.com/office/drawing/2014/main" id="{D6FAACF5-490A-4BF7-8118-CCC10AC29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503634">
            <a:off x="3787489" y="1846828"/>
            <a:ext cx="629743" cy="6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5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969A14-95EB-43F7-9F0A-FA45B1067E2B}"/>
              </a:ext>
            </a:extLst>
          </p:cNvPr>
          <p:cNvSpPr txBox="1"/>
          <p:nvPr/>
        </p:nvSpPr>
        <p:spPr>
          <a:xfrm>
            <a:off x="1333847" y="660669"/>
            <a:ext cx="91762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[ANOVA TEST] </a:t>
            </a:r>
            <a:br>
              <a:rPr lang="en-US" altLang="ko-KR" sz="25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여러 그룹 간의 평균의 차이가 통계적으로 </a:t>
            </a:r>
            <a:r>
              <a:rPr lang="ko-KR" altLang="en-US" sz="2200" b="0" i="0" dirty="0" err="1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유의미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한지를 판단하기 위한 시험법</a:t>
            </a:r>
            <a:r>
              <a:rPr lang="en-US" altLang="ko-KR" sz="2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2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AA6BEF-5437-4B0A-85DC-A39949A9981D}"/>
              </a:ext>
            </a:extLst>
          </p:cNvPr>
          <p:cNvSpPr txBox="1"/>
          <p:nvPr/>
        </p:nvSpPr>
        <p:spPr>
          <a:xfrm>
            <a:off x="1419146" y="1983083"/>
            <a:ext cx="1029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=&gt;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다양한 그룹 별 총 매출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Total_values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간의 평균의 차이가 있는지 알기 위해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ANOBA TEST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진행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5834624-930C-45BB-B46B-26849B3E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74671"/>
              </p:ext>
            </p:extLst>
          </p:nvPr>
        </p:nvGraphicFramePr>
        <p:xfrm>
          <a:off x="2014754" y="2562756"/>
          <a:ext cx="8127999" cy="14833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53198">
                  <a:extLst>
                    <a:ext uri="{9D8B030D-6E8A-4147-A177-3AD203B41FA5}">
                      <a16:colId xmlns:a16="http://schemas.microsoft.com/office/drawing/2014/main" val="1804686292"/>
                    </a:ext>
                  </a:extLst>
                </a:gridCol>
                <a:gridCol w="3128211">
                  <a:extLst>
                    <a:ext uri="{9D8B030D-6E8A-4147-A177-3AD203B41FA5}">
                      <a16:colId xmlns:a16="http://schemas.microsoft.com/office/drawing/2014/main" val="4092392478"/>
                    </a:ext>
                  </a:extLst>
                </a:gridCol>
                <a:gridCol w="3246590">
                  <a:extLst>
                    <a:ext uri="{9D8B030D-6E8A-4147-A177-3AD203B41FA5}">
                      <a16:colId xmlns:a16="http://schemas.microsoft.com/office/drawing/2014/main" val="262613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 – 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데이터셋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매출 </a:t>
                      </a:r>
                      <a:r>
                        <a:rPr lang="en-US" altLang="ko-KR" dirty="0"/>
                        <a:t>10M </a:t>
                      </a:r>
                      <a:r>
                        <a:rPr lang="ko-KR" altLang="en-US" dirty="0"/>
                        <a:t>이상 데이터셋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Gerne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0.01748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Platform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</a:rPr>
                        <a:t>0.08728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4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Publisher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</a:rPr>
                        <a:t>0.17959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59174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826B79C7-F19D-4FB6-B351-E0C6848F3743}"/>
              </a:ext>
            </a:extLst>
          </p:cNvPr>
          <p:cNvGrpSpPr/>
          <p:nvPr/>
        </p:nvGrpSpPr>
        <p:grpSpPr>
          <a:xfrm>
            <a:off x="9863637" y="162515"/>
            <a:ext cx="3742537" cy="1704449"/>
            <a:chOff x="8475250" y="988601"/>
            <a:chExt cx="4361121" cy="198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0F9B3AD-C790-47D4-A17E-DF062A590745}"/>
                </a:ext>
              </a:extLst>
            </p:cNvPr>
            <p:cNvSpPr/>
            <p:nvPr/>
          </p:nvSpPr>
          <p:spPr>
            <a:xfrm>
              <a:off x="8961625" y="988601"/>
              <a:ext cx="1980000" cy="198000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EA376FD-0837-4E41-9270-EFA37955A17F}"/>
                </a:ext>
              </a:extLst>
            </p:cNvPr>
            <p:cNvGrpSpPr/>
            <p:nvPr/>
          </p:nvGrpSpPr>
          <p:grpSpPr>
            <a:xfrm>
              <a:off x="8475250" y="1168806"/>
              <a:ext cx="4361121" cy="1620000"/>
              <a:chOff x="6980349" y="1343856"/>
              <a:chExt cx="4361121" cy="162000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8687A53-D706-44FC-82DB-C65059C3D4C9}"/>
                  </a:ext>
                </a:extLst>
              </p:cNvPr>
              <p:cNvSpPr/>
              <p:nvPr/>
            </p:nvSpPr>
            <p:spPr>
              <a:xfrm>
                <a:off x="7646624" y="1343856"/>
                <a:ext cx="1620000" cy="1620000"/>
              </a:xfrm>
              <a:prstGeom prst="ellipse">
                <a:avLst/>
              </a:prstGeom>
              <a:solidFill>
                <a:srgbClr val="10BEF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B14695-B848-4DDB-BAC3-8EB892AED67F}"/>
                  </a:ext>
                </a:extLst>
              </p:cNvPr>
              <p:cNvSpPr txBox="1"/>
              <p:nvPr/>
            </p:nvSpPr>
            <p:spPr>
              <a:xfrm>
                <a:off x="6980349" y="1509467"/>
                <a:ext cx="2917498" cy="117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10</a:t>
                </a:r>
                <a:br>
                  <a:rPr lang="en-US" altLang="ko-KR" sz="30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</a:br>
                <a:r>
                  <a:rPr lang="en-US" altLang="ko-KR" sz="2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MILLION   </a:t>
                </a:r>
                <a:endParaRPr lang="ko-KR" altLang="en-US" sz="2500" b="1" dirty="0">
                  <a:solidFill>
                    <a:srgbClr val="382741"/>
                  </a:solidFill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AF8D8E-B1B9-46BE-83FD-19B3351BA409}"/>
                  </a:ext>
                </a:extLst>
              </p:cNvPr>
              <p:cNvSpPr txBox="1"/>
              <p:nvPr/>
            </p:nvSpPr>
            <p:spPr>
              <a:xfrm>
                <a:off x="8642382" y="1443247"/>
                <a:ext cx="2699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382741"/>
                    </a:solidFill>
                    <a:effectLst/>
                    <a:latin typeface="궁서체" panose="02030609000101010101" pitchFamily="17" charset="-127"/>
                    <a:ea typeface="궁서체" panose="02030609000101010101" pitchFamily="17" charset="-127"/>
                  </a:rPr>
                  <a:t>+</a:t>
                </a:r>
                <a:endParaRPr lang="ko-KR" altLang="en-US" sz="2000" b="1" dirty="0">
                  <a:solidFill>
                    <a:srgbClr val="382741"/>
                  </a:solidFill>
                  <a:effectLst/>
                  <a:latin typeface="궁서체" panose="02030609000101010101" pitchFamily="17" charset="-127"/>
                  <a:ea typeface="궁서체" panose="02030609000101010101" pitchFamily="17" charset="-127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6C218DF-0FEF-4BA4-912C-BFA49F8137A4}"/>
              </a:ext>
            </a:extLst>
          </p:cNvPr>
          <p:cNvSpPr txBox="1"/>
          <p:nvPr/>
        </p:nvSpPr>
        <p:spPr>
          <a:xfrm>
            <a:off x="3440729" y="4381771"/>
            <a:ext cx="5275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ANOVA TEST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P-Value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의미</a:t>
            </a:r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P-value&gt;0.05 :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통계적으로 유의미하지 않다</a:t>
            </a:r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P-value&lt;0.05 :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통계적으로 유의미하다 </a:t>
            </a:r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75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69A14-95EB-43F7-9F0A-FA45B1067E2B}"/>
              </a:ext>
            </a:extLst>
          </p:cNvPr>
          <p:cNvSpPr txBox="1"/>
          <p:nvPr/>
        </p:nvSpPr>
        <p:spPr>
          <a:xfrm>
            <a:off x="1333847" y="660669"/>
            <a:ext cx="91762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[ANOVA TEST] </a:t>
            </a:r>
            <a:br>
              <a:rPr lang="en-US" altLang="ko-KR" sz="25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여러 그룹 간의 평균의 차이가 통계적으로 </a:t>
            </a:r>
            <a:r>
              <a:rPr lang="ko-KR" altLang="en-US" sz="2200" b="0" i="0" dirty="0" err="1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유의미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한지를 판단하기 위한 시험법</a:t>
            </a:r>
            <a:r>
              <a:rPr lang="en-US" altLang="ko-KR" sz="2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2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AA6BEF-5437-4B0A-85DC-A39949A9981D}"/>
              </a:ext>
            </a:extLst>
          </p:cNvPr>
          <p:cNvSpPr txBox="1"/>
          <p:nvPr/>
        </p:nvSpPr>
        <p:spPr>
          <a:xfrm>
            <a:off x="1724187" y="1980210"/>
            <a:ext cx="1029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=&gt;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장르 별 총 매출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Total_values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간의 평균의 차이가 있는지 알기 위해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ANOBA TEST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진행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5834624-930C-45BB-B46B-26849B3EDAF3}"/>
              </a:ext>
            </a:extLst>
          </p:cNvPr>
          <p:cNvGraphicFramePr>
            <a:graphicFrameLocks noGrp="1"/>
          </p:cNvGraphicFramePr>
          <p:nvPr/>
        </p:nvGraphicFramePr>
        <p:xfrm>
          <a:off x="2014754" y="2515881"/>
          <a:ext cx="8127999" cy="14833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53198">
                  <a:extLst>
                    <a:ext uri="{9D8B030D-6E8A-4147-A177-3AD203B41FA5}">
                      <a16:colId xmlns:a16="http://schemas.microsoft.com/office/drawing/2014/main" val="1804686292"/>
                    </a:ext>
                  </a:extLst>
                </a:gridCol>
                <a:gridCol w="3128211">
                  <a:extLst>
                    <a:ext uri="{9D8B030D-6E8A-4147-A177-3AD203B41FA5}">
                      <a16:colId xmlns:a16="http://schemas.microsoft.com/office/drawing/2014/main" val="4092392478"/>
                    </a:ext>
                  </a:extLst>
                </a:gridCol>
                <a:gridCol w="3246590">
                  <a:extLst>
                    <a:ext uri="{9D8B030D-6E8A-4147-A177-3AD203B41FA5}">
                      <a16:colId xmlns:a16="http://schemas.microsoft.com/office/drawing/2014/main" val="262613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 – 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데이터셋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매출 </a:t>
                      </a:r>
                      <a:r>
                        <a:rPr lang="en-US" altLang="ko-KR" dirty="0"/>
                        <a:t>10M </a:t>
                      </a:r>
                      <a:r>
                        <a:rPr lang="ko-KR" altLang="en-US" dirty="0"/>
                        <a:t>이상 데이터셋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Gerne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0.01748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Platform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</a:rPr>
                        <a:t>0.08728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4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Publisher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</a:rPr>
                        <a:t>0.17959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59174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826B79C7-F19D-4FB6-B351-E0C6848F3743}"/>
              </a:ext>
            </a:extLst>
          </p:cNvPr>
          <p:cNvGrpSpPr/>
          <p:nvPr/>
        </p:nvGrpSpPr>
        <p:grpSpPr>
          <a:xfrm>
            <a:off x="9863637" y="162515"/>
            <a:ext cx="3742537" cy="1704449"/>
            <a:chOff x="8475250" y="988601"/>
            <a:chExt cx="4361121" cy="198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0F9B3AD-C790-47D4-A17E-DF062A590745}"/>
                </a:ext>
              </a:extLst>
            </p:cNvPr>
            <p:cNvSpPr/>
            <p:nvPr/>
          </p:nvSpPr>
          <p:spPr>
            <a:xfrm>
              <a:off x="8961625" y="988601"/>
              <a:ext cx="1980000" cy="198000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EA376FD-0837-4E41-9270-EFA37955A17F}"/>
                </a:ext>
              </a:extLst>
            </p:cNvPr>
            <p:cNvGrpSpPr/>
            <p:nvPr/>
          </p:nvGrpSpPr>
          <p:grpSpPr>
            <a:xfrm>
              <a:off x="8475250" y="1168806"/>
              <a:ext cx="4361121" cy="1620000"/>
              <a:chOff x="6980349" y="1343856"/>
              <a:chExt cx="4361121" cy="162000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8687A53-D706-44FC-82DB-C65059C3D4C9}"/>
                  </a:ext>
                </a:extLst>
              </p:cNvPr>
              <p:cNvSpPr/>
              <p:nvPr/>
            </p:nvSpPr>
            <p:spPr>
              <a:xfrm>
                <a:off x="7646624" y="1343856"/>
                <a:ext cx="1620000" cy="1620000"/>
              </a:xfrm>
              <a:prstGeom prst="ellipse">
                <a:avLst/>
              </a:prstGeom>
              <a:solidFill>
                <a:srgbClr val="10BEF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B14695-B848-4DDB-BAC3-8EB892AED67F}"/>
                  </a:ext>
                </a:extLst>
              </p:cNvPr>
              <p:cNvSpPr txBox="1"/>
              <p:nvPr/>
            </p:nvSpPr>
            <p:spPr>
              <a:xfrm>
                <a:off x="6980349" y="1509467"/>
                <a:ext cx="2917498" cy="117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10</a:t>
                </a:r>
                <a:br>
                  <a:rPr lang="en-US" altLang="ko-KR" sz="30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</a:br>
                <a:r>
                  <a:rPr lang="en-US" altLang="ko-KR" sz="2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MILLION   </a:t>
                </a:r>
                <a:endParaRPr lang="ko-KR" altLang="en-US" sz="2500" b="1" dirty="0">
                  <a:solidFill>
                    <a:srgbClr val="382741"/>
                  </a:solidFill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AF8D8E-B1B9-46BE-83FD-19B3351BA409}"/>
                  </a:ext>
                </a:extLst>
              </p:cNvPr>
              <p:cNvSpPr txBox="1"/>
              <p:nvPr/>
            </p:nvSpPr>
            <p:spPr>
              <a:xfrm>
                <a:off x="8642382" y="1443247"/>
                <a:ext cx="2699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382741"/>
                    </a:solidFill>
                    <a:effectLst/>
                    <a:latin typeface="궁서체" panose="02030609000101010101" pitchFamily="17" charset="-127"/>
                    <a:ea typeface="궁서체" panose="02030609000101010101" pitchFamily="17" charset="-127"/>
                  </a:rPr>
                  <a:t>+</a:t>
                </a:r>
                <a:endParaRPr lang="ko-KR" altLang="en-US" sz="2000" b="1" dirty="0">
                  <a:solidFill>
                    <a:srgbClr val="382741"/>
                  </a:solidFill>
                  <a:effectLst/>
                  <a:latin typeface="궁서체" panose="02030609000101010101" pitchFamily="17" charset="-127"/>
                  <a:ea typeface="궁서체" panose="02030609000101010101" pitchFamily="17" charset="-127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6C218DF-0FEF-4BA4-912C-BFA49F8137A4}"/>
              </a:ext>
            </a:extLst>
          </p:cNvPr>
          <p:cNvSpPr txBox="1"/>
          <p:nvPr/>
        </p:nvSpPr>
        <p:spPr>
          <a:xfrm>
            <a:off x="2932049" y="4280185"/>
            <a:ext cx="6201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ANOVA TEST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P-Value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의미</a:t>
            </a:r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P-value&gt;0.05 :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그룹 간의 평균은 차이가 없다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비슷하다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P-value&lt;0.05 :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그룹 간의 평균은 차이가 있다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비슷하지 않다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 algn="ctr"/>
            <a:endParaRPr lang="ko-KR" altLang="en-US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모서리가 둥근 직사각형 1">
            <a:extLst>
              <a:ext uri="{FF2B5EF4-FFF2-40B4-BE49-F238E27FC236}">
                <a16:creationId xmlns:a16="http://schemas.microsoft.com/office/drawing/2014/main" id="{5EDD612F-53D5-4918-A390-A39B21BB6E39}"/>
              </a:ext>
            </a:extLst>
          </p:cNvPr>
          <p:cNvSpPr/>
          <p:nvPr/>
        </p:nvSpPr>
        <p:spPr>
          <a:xfrm>
            <a:off x="620649" y="292811"/>
            <a:ext cx="10960630" cy="5996033"/>
          </a:xfrm>
          <a:prstGeom prst="roundRect">
            <a:avLst>
              <a:gd name="adj" fmla="val 8346"/>
            </a:avLst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64E6B56-2D71-4B74-91E9-986E9E6E1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52340"/>
              </p:ext>
            </p:extLst>
          </p:nvPr>
        </p:nvGraphicFramePr>
        <p:xfrm>
          <a:off x="6904739" y="3257561"/>
          <a:ext cx="3246590" cy="7416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46590">
                  <a:extLst>
                    <a:ext uri="{9D8B030D-6E8A-4147-A177-3AD203B41FA5}">
                      <a16:colId xmlns:a16="http://schemas.microsoft.com/office/drawing/2014/main" val="317751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</a:rPr>
                        <a:t>0.08728 </a:t>
                      </a:r>
                      <a:r>
                        <a:rPr lang="en-US" altLang="ko-KR" sz="1800" b="1" kern="1200" dirty="0">
                          <a:solidFill>
                            <a:srgbClr val="4A4A7C"/>
                          </a:solidFill>
                          <a:effectLst/>
                        </a:rPr>
                        <a:t>&gt; 0.05</a:t>
                      </a:r>
                      <a:endParaRPr lang="ko-KR" altLang="en-US" b="1" dirty="0">
                        <a:solidFill>
                          <a:srgbClr val="4A4A7C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83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</a:rPr>
                        <a:t>0.17959 </a:t>
                      </a:r>
                      <a:r>
                        <a:rPr lang="en-US" altLang="ko-KR" sz="1800" b="1" kern="1200" dirty="0">
                          <a:solidFill>
                            <a:srgbClr val="4A4A7C"/>
                          </a:solidFill>
                          <a:effectLst/>
                        </a:rPr>
                        <a:t>&gt; 0.05</a:t>
                      </a:r>
                      <a:endParaRPr lang="ko-KR" altLang="en-US" b="1" dirty="0">
                        <a:solidFill>
                          <a:srgbClr val="4A4A7C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51750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736E884C-C371-4CB9-9181-C8679EB70D33}"/>
              </a:ext>
            </a:extLst>
          </p:cNvPr>
          <p:cNvSpPr txBox="1"/>
          <p:nvPr/>
        </p:nvSpPr>
        <p:spPr>
          <a:xfrm>
            <a:off x="1724187" y="1700624"/>
            <a:ext cx="10299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게임의 </a:t>
            </a:r>
            <a:r>
              <a:rPr lang="en-US" altLang="ko-KR" sz="2200" dirty="0">
                <a:solidFill>
                  <a:schemeClr val="bg1"/>
                </a:solidFill>
                <a:highlight>
                  <a:srgbClr val="FE3F3E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platform </a:t>
            </a:r>
            <a:r>
              <a:rPr lang="ko-KR" altLang="en-US" sz="2200" dirty="0">
                <a:solidFill>
                  <a:schemeClr val="bg1"/>
                </a:solidFill>
                <a:highlight>
                  <a:srgbClr val="FE3F3E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</a:t>
            </a:r>
            <a:r>
              <a:rPr lang="en-US" altLang="ko-KR" sz="2200" dirty="0">
                <a:solidFill>
                  <a:schemeClr val="bg1"/>
                </a:solidFill>
                <a:highlight>
                  <a:srgbClr val="FE3F3E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publisher </a:t>
            </a:r>
            <a:r>
              <a:rPr lang="ko-KR" altLang="en-US" sz="2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은 </a:t>
            </a:r>
            <a:br>
              <a:rPr lang="en-US" altLang="ko-KR" sz="2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2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매출 </a:t>
            </a:r>
            <a:r>
              <a:rPr lang="en-US" altLang="ko-KR" sz="2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10m </a:t>
            </a:r>
            <a:r>
              <a:rPr lang="ko-KR" altLang="en-US" sz="2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 달성하는 데에는 중요하지 않다고 판단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8017F8-1B38-4579-AEE0-F0784E4163B6}"/>
              </a:ext>
            </a:extLst>
          </p:cNvPr>
          <p:cNvSpPr txBox="1"/>
          <p:nvPr/>
        </p:nvSpPr>
        <p:spPr>
          <a:xfrm>
            <a:off x="5667444" y="4641504"/>
            <a:ext cx="5140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highlight>
                  <a:srgbClr val="FE3F3E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Gerne</a:t>
            </a:r>
            <a:r>
              <a:rPr lang="ko-KR" altLang="en-US" sz="2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대해 분석을 진행하기로 함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E4EE39B-0C82-4E01-96E0-973D1F336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19264"/>
              </p:ext>
            </p:extLst>
          </p:nvPr>
        </p:nvGraphicFramePr>
        <p:xfrm>
          <a:off x="5133436" y="3262992"/>
          <a:ext cx="1753198" cy="7416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53198">
                  <a:extLst>
                    <a:ext uri="{9D8B030D-6E8A-4147-A177-3AD203B41FA5}">
                      <a16:colId xmlns:a16="http://schemas.microsoft.com/office/drawing/2014/main" val="1219439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Platform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8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Publisher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80863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19C0556-FA40-48FB-ADC8-0D2F3C392013}"/>
              </a:ext>
            </a:extLst>
          </p:cNvPr>
          <p:cNvSpPr txBox="1"/>
          <p:nvPr/>
        </p:nvSpPr>
        <p:spPr>
          <a:xfrm>
            <a:off x="7109232" y="2816337"/>
            <a:ext cx="680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매출 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10M 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 데이터셋</a:t>
            </a:r>
          </a:p>
        </p:txBody>
      </p:sp>
    </p:spTree>
    <p:extLst>
      <p:ext uri="{BB962C8B-B14F-4D97-AF65-F5344CB8AC3E}">
        <p14:creationId xmlns:p14="http://schemas.microsoft.com/office/powerpoint/2010/main" val="347916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969A14-95EB-43F7-9F0A-FA45B1067E2B}"/>
              </a:ext>
            </a:extLst>
          </p:cNvPr>
          <p:cNvSpPr txBox="1"/>
          <p:nvPr/>
        </p:nvSpPr>
        <p:spPr>
          <a:xfrm>
            <a:off x="1333847" y="660669"/>
            <a:ext cx="91762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[BAYESIAN] </a:t>
            </a:r>
            <a:br>
              <a:rPr lang="en-US" altLang="ko-KR" sz="25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아는</a:t>
            </a:r>
            <a:r>
              <a:rPr lang="en-US" altLang="ko-KR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것</a:t>
            </a:r>
            <a:r>
              <a:rPr lang="en-US" altLang="ko-KR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사전확률</a:t>
            </a:r>
            <a:r>
              <a:rPr lang="en-US" altLang="ko-KR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으로 모르는 것</a:t>
            </a:r>
            <a:r>
              <a:rPr lang="en-US" altLang="ko-KR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사후확률</a:t>
            </a:r>
            <a:r>
              <a:rPr lang="en-US" altLang="ko-KR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추정하는 것</a:t>
            </a:r>
            <a:endParaRPr lang="ko-KR" altLang="en-US" sz="22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26B79C7-F19D-4FB6-B351-E0C6848F3743}"/>
              </a:ext>
            </a:extLst>
          </p:cNvPr>
          <p:cNvGrpSpPr/>
          <p:nvPr/>
        </p:nvGrpSpPr>
        <p:grpSpPr>
          <a:xfrm>
            <a:off x="9863637" y="162515"/>
            <a:ext cx="3742537" cy="1704449"/>
            <a:chOff x="8475250" y="988601"/>
            <a:chExt cx="4361121" cy="198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0F9B3AD-C790-47D4-A17E-DF062A590745}"/>
                </a:ext>
              </a:extLst>
            </p:cNvPr>
            <p:cNvSpPr/>
            <p:nvPr/>
          </p:nvSpPr>
          <p:spPr>
            <a:xfrm>
              <a:off x="8961625" y="988601"/>
              <a:ext cx="1980000" cy="198000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EA376FD-0837-4E41-9270-EFA37955A17F}"/>
                </a:ext>
              </a:extLst>
            </p:cNvPr>
            <p:cNvGrpSpPr/>
            <p:nvPr/>
          </p:nvGrpSpPr>
          <p:grpSpPr>
            <a:xfrm>
              <a:off x="8475250" y="1168806"/>
              <a:ext cx="4361121" cy="1620000"/>
              <a:chOff x="6980349" y="1343856"/>
              <a:chExt cx="4361121" cy="162000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8687A53-D706-44FC-82DB-C65059C3D4C9}"/>
                  </a:ext>
                </a:extLst>
              </p:cNvPr>
              <p:cNvSpPr/>
              <p:nvPr/>
            </p:nvSpPr>
            <p:spPr>
              <a:xfrm>
                <a:off x="7646624" y="1343856"/>
                <a:ext cx="1620000" cy="1620000"/>
              </a:xfrm>
              <a:prstGeom prst="ellipse">
                <a:avLst/>
              </a:prstGeom>
              <a:solidFill>
                <a:srgbClr val="10BEF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B14695-B848-4DDB-BAC3-8EB892AED67F}"/>
                  </a:ext>
                </a:extLst>
              </p:cNvPr>
              <p:cNvSpPr txBox="1"/>
              <p:nvPr/>
            </p:nvSpPr>
            <p:spPr>
              <a:xfrm>
                <a:off x="6980349" y="1509467"/>
                <a:ext cx="2917498" cy="117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10</a:t>
                </a:r>
                <a:br>
                  <a:rPr lang="en-US" altLang="ko-KR" sz="30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</a:br>
                <a:r>
                  <a:rPr lang="en-US" altLang="ko-KR" sz="2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MILLION   </a:t>
                </a:r>
                <a:endParaRPr lang="ko-KR" altLang="en-US" sz="2500" b="1" dirty="0">
                  <a:solidFill>
                    <a:srgbClr val="382741"/>
                  </a:solidFill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AF8D8E-B1B9-46BE-83FD-19B3351BA409}"/>
                  </a:ext>
                </a:extLst>
              </p:cNvPr>
              <p:cNvSpPr txBox="1"/>
              <p:nvPr/>
            </p:nvSpPr>
            <p:spPr>
              <a:xfrm>
                <a:off x="8642382" y="1443247"/>
                <a:ext cx="2699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382741"/>
                    </a:solidFill>
                    <a:effectLst/>
                    <a:latin typeface="궁서체" panose="02030609000101010101" pitchFamily="17" charset="-127"/>
                    <a:ea typeface="궁서체" panose="02030609000101010101" pitchFamily="17" charset="-127"/>
                  </a:rPr>
                  <a:t>+</a:t>
                </a:r>
                <a:endParaRPr lang="ko-KR" altLang="en-US" sz="2000" b="1" dirty="0">
                  <a:solidFill>
                    <a:srgbClr val="382741"/>
                  </a:solidFill>
                  <a:effectLst/>
                  <a:latin typeface="궁서체" panose="02030609000101010101" pitchFamily="17" charset="-127"/>
                  <a:ea typeface="궁서체" panose="02030609000101010101" pitchFamily="17" charset="-127"/>
                </a:endParaRPr>
              </a:p>
            </p:txBody>
          </p:sp>
        </p:grp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98C8F1D-4849-42BD-8D6B-0ACD5FB3EA7D}"/>
              </a:ext>
            </a:extLst>
          </p:cNvPr>
          <p:cNvSpPr/>
          <p:nvPr/>
        </p:nvSpPr>
        <p:spPr>
          <a:xfrm>
            <a:off x="1185221" y="2338602"/>
            <a:ext cx="4250227" cy="2209255"/>
          </a:xfrm>
          <a:prstGeom prst="roundRect">
            <a:avLst/>
          </a:prstGeom>
          <a:solidFill>
            <a:srgbClr val="15C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AA6BEF-5437-4B0A-85DC-A39949A9981D}"/>
              </a:ext>
            </a:extLst>
          </p:cNvPr>
          <p:cNvSpPr txBox="1"/>
          <p:nvPr/>
        </p:nvSpPr>
        <p:spPr>
          <a:xfrm>
            <a:off x="1118400" y="1840351"/>
            <a:ext cx="4445597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아는 것</a:t>
            </a:r>
            <a:r>
              <a:rPr lang="en-US" altLang="ko-KR" sz="23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3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사전확률</a:t>
            </a:r>
            <a:r>
              <a:rPr lang="en-US" altLang="ko-KR" sz="23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</a:t>
            </a:r>
          </a:p>
          <a:p>
            <a:pPr algn="ctr"/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 데이터셋에서 </a:t>
            </a:r>
            <a:b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성공한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(S)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게임의 확률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=P(S)</a:t>
            </a:r>
          </a:p>
          <a:p>
            <a:pPr algn="ctr"/>
            <a:b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매출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10M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 데이터 셋에서 </a:t>
            </a:r>
            <a:b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특정 장르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(G)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 속하는 확률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=P(G|S)</a:t>
            </a:r>
          </a:p>
          <a:p>
            <a:pPr algn="ctr"/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F7B168B-9B90-4A9D-B660-DD279B505DE1}"/>
              </a:ext>
            </a:extLst>
          </p:cNvPr>
          <p:cNvSpPr/>
          <p:nvPr/>
        </p:nvSpPr>
        <p:spPr>
          <a:xfrm>
            <a:off x="6691210" y="2338602"/>
            <a:ext cx="4250227" cy="2209256"/>
          </a:xfrm>
          <a:prstGeom prst="roundRect">
            <a:avLst/>
          </a:prstGeom>
          <a:solidFill>
            <a:srgbClr val="15C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CF70D-BE84-482A-8179-C6B20A110D0F}"/>
              </a:ext>
            </a:extLst>
          </p:cNvPr>
          <p:cNvSpPr txBox="1"/>
          <p:nvPr/>
        </p:nvSpPr>
        <p:spPr>
          <a:xfrm>
            <a:off x="6840987" y="1836576"/>
            <a:ext cx="405172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모르는 것</a:t>
            </a:r>
            <a:r>
              <a:rPr lang="en-US" altLang="ko-KR" sz="23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3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사후 확률</a:t>
            </a:r>
            <a:r>
              <a:rPr lang="en-US" altLang="ko-KR" sz="23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</a:t>
            </a:r>
            <a:b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b="1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b="1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특정 장르로 게임을 출시 했을 때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b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성공할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(10M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이상의 매출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확률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=P(S|G)</a:t>
            </a:r>
          </a:p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99E541E-3481-441B-9791-C3BB896C9A88}"/>
              </a:ext>
            </a:extLst>
          </p:cNvPr>
          <p:cNvSpPr/>
          <p:nvPr/>
        </p:nvSpPr>
        <p:spPr>
          <a:xfrm>
            <a:off x="5706670" y="3155669"/>
            <a:ext cx="792314" cy="585627"/>
          </a:xfrm>
          <a:prstGeom prst="rightArrow">
            <a:avLst/>
          </a:prstGeom>
          <a:solidFill>
            <a:srgbClr val="FFC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386EFC-624E-4CDC-8D6E-756CA8CAD9C4}"/>
                  </a:ext>
                </a:extLst>
              </p:cNvPr>
              <p:cNvSpPr txBox="1"/>
              <p:nvPr/>
            </p:nvSpPr>
            <p:spPr>
              <a:xfrm>
                <a:off x="3690957" y="4939351"/>
                <a:ext cx="6208372" cy="735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P(S|G)=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m:rPr>
                            <m:sty m:val="p"/>
                          </m:rP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US" altLang="ko-K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3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sup>
                        </m:sSup>
                        <m:r>
                          <a:rPr lang="en-US" altLang="ko-K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3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3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sup>
                        </m:sSup>
                        <m:r>
                          <a:rPr lang="en-US" altLang="ko-KR" sz="3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3000" dirty="0">
                  <a:solidFill>
                    <a:schemeClr val="bg1"/>
                  </a:solidFill>
                  <a:latin typeface="Cambria Math" panose="02040503050406030204" pitchFamily="18" charset="0"/>
                  <a:ea typeface="나눔스퀘어_ac Extra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386EFC-624E-4CDC-8D6E-756CA8CA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957" y="4939351"/>
                <a:ext cx="6208372" cy="735458"/>
              </a:xfrm>
              <a:prstGeom prst="rect">
                <a:avLst/>
              </a:prstGeom>
              <a:blipFill>
                <a:blip r:embed="rId3"/>
                <a:stretch>
                  <a:fillRect l="-3729" t="-2479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80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7F692B-EBDF-4C37-AC49-3864CBE94775}"/>
              </a:ext>
            </a:extLst>
          </p:cNvPr>
          <p:cNvGrpSpPr/>
          <p:nvPr/>
        </p:nvGrpSpPr>
        <p:grpSpPr>
          <a:xfrm>
            <a:off x="9863637" y="162515"/>
            <a:ext cx="3742537" cy="1704449"/>
            <a:chOff x="8475250" y="988601"/>
            <a:chExt cx="4361121" cy="1980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E701CB5-D331-4158-969E-776800FBE1E9}"/>
                </a:ext>
              </a:extLst>
            </p:cNvPr>
            <p:cNvSpPr/>
            <p:nvPr/>
          </p:nvSpPr>
          <p:spPr>
            <a:xfrm>
              <a:off x="8961625" y="988601"/>
              <a:ext cx="1980000" cy="198000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6823E77-3396-4BDC-BC56-FBC9E90FC16C}"/>
                </a:ext>
              </a:extLst>
            </p:cNvPr>
            <p:cNvGrpSpPr/>
            <p:nvPr/>
          </p:nvGrpSpPr>
          <p:grpSpPr>
            <a:xfrm>
              <a:off x="8475250" y="1168806"/>
              <a:ext cx="4361121" cy="1620000"/>
              <a:chOff x="6980349" y="1343856"/>
              <a:chExt cx="4361121" cy="1620000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C99AE0F-C083-4E8D-BB99-FDD89D09CD8E}"/>
                  </a:ext>
                </a:extLst>
              </p:cNvPr>
              <p:cNvSpPr/>
              <p:nvPr/>
            </p:nvSpPr>
            <p:spPr>
              <a:xfrm>
                <a:off x="7646624" y="1343856"/>
                <a:ext cx="1620000" cy="1620000"/>
              </a:xfrm>
              <a:prstGeom prst="ellipse">
                <a:avLst/>
              </a:prstGeom>
              <a:solidFill>
                <a:srgbClr val="10BEF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656144-9DE1-40E5-822A-0D6D78B5D4D0}"/>
                  </a:ext>
                </a:extLst>
              </p:cNvPr>
              <p:cNvSpPr txBox="1"/>
              <p:nvPr/>
            </p:nvSpPr>
            <p:spPr>
              <a:xfrm>
                <a:off x="6980349" y="1509467"/>
                <a:ext cx="2917498" cy="117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10</a:t>
                </a:r>
                <a:br>
                  <a:rPr lang="en-US" altLang="ko-KR" sz="30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</a:br>
                <a:r>
                  <a:rPr lang="en-US" altLang="ko-KR" sz="2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MILLION   </a:t>
                </a:r>
                <a:endParaRPr lang="ko-KR" altLang="en-US" sz="2500" b="1" dirty="0">
                  <a:solidFill>
                    <a:srgbClr val="382741"/>
                  </a:solidFill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B13BC2-9D30-4B92-844E-B4F2E1CDADD5}"/>
                  </a:ext>
                </a:extLst>
              </p:cNvPr>
              <p:cNvSpPr txBox="1"/>
              <p:nvPr/>
            </p:nvSpPr>
            <p:spPr>
              <a:xfrm>
                <a:off x="8642382" y="1443247"/>
                <a:ext cx="2699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382741"/>
                    </a:solidFill>
                    <a:effectLst/>
                    <a:latin typeface="궁서체" panose="02030609000101010101" pitchFamily="17" charset="-127"/>
                    <a:ea typeface="궁서체" panose="02030609000101010101" pitchFamily="17" charset="-127"/>
                  </a:rPr>
                  <a:t>+</a:t>
                </a:r>
                <a:endParaRPr lang="ko-KR" altLang="en-US" sz="2000" b="1" dirty="0">
                  <a:solidFill>
                    <a:srgbClr val="382741"/>
                  </a:solidFill>
                  <a:effectLst/>
                  <a:latin typeface="궁서체" panose="02030609000101010101" pitchFamily="17" charset="-127"/>
                  <a:ea typeface="궁서체" panose="02030609000101010101" pitchFamily="17" charset="-127"/>
                </a:endParaRPr>
              </a:p>
            </p:txBody>
          </p:sp>
        </p:grp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7A489F7-995F-4B0A-9CE8-6E2C42E45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63498"/>
              </p:ext>
            </p:extLst>
          </p:nvPr>
        </p:nvGraphicFramePr>
        <p:xfrm>
          <a:off x="2072664" y="690061"/>
          <a:ext cx="7577000" cy="505202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88734">
                  <a:extLst>
                    <a:ext uri="{9D8B030D-6E8A-4147-A177-3AD203B41FA5}">
                      <a16:colId xmlns:a16="http://schemas.microsoft.com/office/drawing/2014/main" val="3883940"/>
                    </a:ext>
                  </a:extLst>
                </a:gridCol>
                <a:gridCol w="3144133">
                  <a:extLst>
                    <a:ext uri="{9D8B030D-6E8A-4147-A177-3AD203B41FA5}">
                      <a16:colId xmlns:a16="http://schemas.microsoft.com/office/drawing/2014/main" val="1841517946"/>
                    </a:ext>
                  </a:extLst>
                </a:gridCol>
                <a:gridCol w="3144133">
                  <a:extLst>
                    <a:ext uri="{9D8B030D-6E8A-4147-A177-3AD203B41FA5}">
                      <a16:colId xmlns:a16="http://schemas.microsoft.com/office/drawing/2014/main" val="2489668103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성공할 확률 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P(S)=0.0037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실패할 확률 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P(F)=1-P(S)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75433"/>
                  </a:ext>
                </a:extLst>
              </a:tr>
              <a:tr h="394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Action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0.000537=P(</a:t>
                      </a:r>
                      <a:r>
                        <a:rPr lang="en-US" altLang="ko-KR" sz="15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Action|S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0.1985=P(</a:t>
                      </a:r>
                      <a:r>
                        <a:rPr lang="en-US" altLang="ko-KR" sz="15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Action|F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500" i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199038"/>
                  </a:ext>
                </a:extLst>
              </a:tr>
              <a:tr h="394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Adventure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0.000059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0.007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5807"/>
                  </a:ext>
                </a:extLst>
              </a:tr>
              <a:tr h="394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Fighting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0.000059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0.0509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68144"/>
                  </a:ext>
                </a:extLst>
              </a:tr>
              <a:tr h="394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Misc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0.000238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0.1042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44060"/>
                  </a:ext>
                </a:extLst>
              </a:tr>
              <a:tr h="394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Platform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0.000656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0.0525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69012"/>
                  </a:ext>
                </a:extLst>
              </a:tr>
              <a:tr h="394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Puzzle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0.000119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0.0347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88038"/>
                  </a:ext>
                </a:extLst>
              </a:tr>
              <a:tr h="394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Racing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0.000417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0.0744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55858"/>
                  </a:ext>
                </a:extLst>
              </a:tr>
              <a:tr h="394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Role-Playing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0.000477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0.0888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02283"/>
                  </a:ext>
                </a:extLst>
              </a:tr>
              <a:tr h="394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Shooter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0.000716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0.0780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56285"/>
                  </a:ext>
                </a:extLst>
              </a:tr>
              <a:tr h="394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Simulation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0.000119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0.0519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427119"/>
                  </a:ext>
                </a:extLst>
              </a:tr>
              <a:tr h="394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Sports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0.000238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0.1407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17139"/>
                  </a:ext>
                </a:extLst>
              </a:tr>
              <a:tr h="394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Strategy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0.000000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0.0409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9126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C2FD59BC-DB40-4EB4-AFE0-140A8F599CA4}"/>
              </a:ext>
            </a:extLst>
          </p:cNvPr>
          <p:cNvSpPr txBox="1"/>
          <p:nvPr/>
        </p:nvSpPr>
        <p:spPr>
          <a:xfrm flipH="1">
            <a:off x="9924625" y="2862130"/>
            <a:ext cx="997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1</a:t>
            </a:r>
            <a:endParaRPr lang="ko-KR" altLang="en-US" sz="40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48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032989-097D-4BAE-9005-568FF3F0BDB2}"/>
              </a:ext>
            </a:extLst>
          </p:cNvPr>
          <p:cNvGrpSpPr/>
          <p:nvPr/>
        </p:nvGrpSpPr>
        <p:grpSpPr>
          <a:xfrm>
            <a:off x="9863637" y="162515"/>
            <a:ext cx="3742537" cy="1704449"/>
            <a:chOff x="8475250" y="988601"/>
            <a:chExt cx="4361121" cy="198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56A23FC-BDCB-4E39-B4D6-EE23DD79E8B4}"/>
                </a:ext>
              </a:extLst>
            </p:cNvPr>
            <p:cNvSpPr/>
            <p:nvPr/>
          </p:nvSpPr>
          <p:spPr>
            <a:xfrm>
              <a:off x="8961625" y="988601"/>
              <a:ext cx="1980000" cy="198000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735F327-D4F3-4653-8633-34F2F2C39B02}"/>
                </a:ext>
              </a:extLst>
            </p:cNvPr>
            <p:cNvGrpSpPr/>
            <p:nvPr/>
          </p:nvGrpSpPr>
          <p:grpSpPr>
            <a:xfrm>
              <a:off x="8475250" y="1168806"/>
              <a:ext cx="4361121" cy="1620000"/>
              <a:chOff x="6980349" y="1343856"/>
              <a:chExt cx="4361121" cy="1620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9A8A66A2-1A28-4180-B7BA-9CD7118B3491}"/>
                  </a:ext>
                </a:extLst>
              </p:cNvPr>
              <p:cNvSpPr/>
              <p:nvPr/>
            </p:nvSpPr>
            <p:spPr>
              <a:xfrm>
                <a:off x="7646624" y="1343856"/>
                <a:ext cx="1620000" cy="1620000"/>
              </a:xfrm>
              <a:prstGeom prst="ellipse">
                <a:avLst/>
              </a:prstGeom>
              <a:solidFill>
                <a:srgbClr val="10BEF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BFBDD8-F66D-4151-8851-6237BB479EB2}"/>
                  </a:ext>
                </a:extLst>
              </p:cNvPr>
              <p:cNvSpPr txBox="1"/>
              <p:nvPr/>
            </p:nvSpPr>
            <p:spPr>
              <a:xfrm>
                <a:off x="6980349" y="1509467"/>
                <a:ext cx="2917498" cy="117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10</a:t>
                </a:r>
                <a:br>
                  <a:rPr lang="en-US" altLang="ko-KR" sz="30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</a:br>
                <a:r>
                  <a:rPr lang="en-US" altLang="ko-KR" sz="2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MILLION   </a:t>
                </a:r>
                <a:endParaRPr lang="ko-KR" altLang="en-US" sz="2500" b="1" dirty="0">
                  <a:solidFill>
                    <a:srgbClr val="382741"/>
                  </a:solidFill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D525CB-8BF5-4261-99B8-BCCDBC9167C5}"/>
                  </a:ext>
                </a:extLst>
              </p:cNvPr>
              <p:cNvSpPr txBox="1"/>
              <p:nvPr/>
            </p:nvSpPr>
            <p:spPr>
              <a:xfrm>
                <a:off x="8642382" y="1443247"/>
                <a:ext cx="2699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382741"/>
                    </a:solidFill>
                    <a:effectLst/>
                    <a:latin typeface="궁서체" panose="02030609000101010101" pitchFamily="17" charset="-127"/>
                    <a:ea typeface="궁서체" panose="02030609000101010101" pitchFamily="17" charset="-127"/>
                  </a:rPr>
                  <a:t>+</a:t>
                </a:r>
                <a:endParaRPr lang="ko-KR" altLang="en-US" sz="2000" b="1" dirty="0">
                  <a:solidFill>
                    <a:srgbClr val="382741"/>
                  </a:solidFill>
                  <a:effectLst/>
                  <a:latin typeface="궁서체" panose="02030609000101010101" pitchFamily="17" charset="-127"/>
                  <a:ea typeface="궁서체" panose="02030609000101010101" pitchFamily="17" charset="-127"/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F9B1B5C-CA1E-4491-A778-B45F93ED6A45}"/>
              </a:ext>
            </a:extLst>
          </p:cNvPr>
          <p:cNvSpPr txBox="1"/>
          <p:nvPr/>
        </p:nvSpPr>
        <p:spPr>
          <a:xfrm>
            <a:off x="874610" y="2868471"/>
            <a:ext cx="399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P(S|G)=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특정 장르의 게임이 성공할 확률</a:t>
            </a:r>
          </a:p>
        </p:txBody>
      </p:sp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id="{CF7C76BB-5827-468E-B72F-1CBA36C8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95821"/>
              </p:ext>
            </p:extLst>
          </p:nvPr>
        </p:nvGraphicFramePr>
        <p:xfrm>
          <a:off x="4945420" y="794694"/>
          <a:ext cx="5058195" cy="48209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20474">
                  <a:extLst>
                    <a:ext uri="{9D8B030D-6E8A-4147-A177-3AD203B41FA5}">
                      <a16:colId xmlns:a16="http://schemas.microsoft.com/office/drawing/2014/main" val="1583684665"/>
                    </a:ext>
                  </a:extLst>
                </a:gridCol>
                <a:gridCol w="3637721">
                  <a:extLst>
                    <a:ext uri="{9D8B030D-6E8A-4147-A177-3AD203B41FA5}">
                      <a16:colId xmlns:a16="http://schemas.microsoft.com/office/drawing/2014/main" val="1598822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G(Genre)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P(S|G)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3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Action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0.00001005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0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Adventure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0.00000288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5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Fighting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0.00000435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Misc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0.00000851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5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Platform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0.00004636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7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Puzzle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0.00001277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4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Racing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0.00002084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0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Role-Playing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0.00001995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98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Shooter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0.00003407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Simulation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0.00000853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0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Sports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0.00000630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Strategy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6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9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032989-097D-4BAE-9005-568FF3F0BDB2}"/>
              </a:ext>
            </a:extLst>
          </p:cNvPr>
          <p:cNvGrpSpPr/>
          <p:nvPr/>
        </p:nvGrpSpPr>
        <p:grpSpPr>
          <a:xfrm>
            <a:off x="9863637" y="162515"/>
            <a:ext cx="3742537" cy="1704449"/>
            <a:chOff x="8475250" y="988601"/>
            <a:chExt cx="4361121" cy="198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56A23FC-BDCB-4E39-B4D6-EE23DD79E8B4}"/>
                </a:ext>
              </a:extLst>
            </p:cNvPr>
            <p:cNvSpPr/>
            <p:nvPr/>
          </p:nvSpPr>
          <p:spPr>
            <a:xfrm>
              <a:off x="8961625" y="988601"/>
              <a:ext cx="1980000" cy="198000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735F327-D4F3-4653-8633-34F2F2C39B02}"/>
                </a:ext>
              </a:extLst>
            </p:cNvPr>
            <p:cNvGrpSpPr/>
            <p:nvPr/>
          </p:nvGrpSpPr>
          <p:grpSpPr>
            <a:xfrm>
              <a:off x="8475250" y="1168806"/>
              <a:ext cx="4361121" cy="1620000"/>
              <a:chOff x="6980349" y="1343856"/>
              <a:chExt cx="4361121" cy="1620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9A8A66A2-1A28-4180-B7BA-9CD7118B3491}"/>
                  </a:ext>
                </a:extLst>
              </p:cNvPr>
              <p:cNvSpPr/>
              <p:nvPr/>
            </p:nvSpPr>
            <p:spPr>
              <a:xfrm>
                <a:off x="7646624" y="1343856"/>
                <a:ext cx="1620000" cy="1620000"/>
              </a:xfrm>
              <a:prstGeom prst="ellipse">
                <a:avLst/>
              </a:prstGeom>
              <a:solidFill>
                <a:srgbClr val="10BEF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BFBDD8-F66D-4151-8851-6237BB479EB2}"/>
                  </a:ext>
                </a:extLst>
              </p:cNvPr>
              <p:cNvSpPr txBox="1"/>
              <p:nvPr/>
            </p:nvSpPr>
            <p:spPr>
              <a:xfrm>
                <a:off x="6980349" y="1509467"/>
                <a:ext cx="2917498" cy="117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10</a:t>
                </a:r>
                <a:br>
                  <a:rPr lang="en-US" altLang="ko-KR" sz="30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</a:br>
                <a:r>
                  <a:rPr lang="en-US" altLang="ko-KR" sz="2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MILLION   </a:t>
                </a:r>
                <a:endParaRPr lang="ko-KR" altLang="en-US" sz="2500" b="1" dirty="0">
                  <a:solidFill>
                    <a:srgbClr val="382741"/>
                  </a:solidFill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D525CB-8BF5-4261-99B8-BCCDBC9167C5}"/>
                  </a:ext>
                </a:extLst>
              </p:cNvPr>
              <p:cNvSpPr txBox="1"/>
              <p:nvPr/>
            </p:nvSpPr>
            <p:spPr>
              <a:xfrm>
                <a:off x="8642382" y="1443247"/>
                <a:ext cx="2699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382741"/>
                    </a:solidFill>
                    <a:effectLst/>
                    <a:latin typeface="궁서체" panose="02030609000101010101" pitchFamily="17" charset="-127"/>
                    <a:ea typeface="궁서체" panose="02030609000101010101" pitchFamily="17" charset="-127"/>
                  </a:rPr>
                  <a:t>+</a:t>
                </a:r>
                <a:endParaRPr lang="ko-KR" altLang="en-US" sz="2000" b="1" dirty="0">
                  <a:solidFill>
                    <a:srgbClr val="382741"/>
                  </a:solidFill>
                  <a:effectLst/>
                  <a:latin typeface="궁서체" panose="02030609000101010101" pitchFamily="17" charset="-127"/>
                  <a:ea typeface="궁서체" panose="02030609000101010101" pitchFamily="17" charset="-127"/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F9B1B5C-CA1E-4491-A778-B45F93ED6A45}"/>
              </a:ext>
            </a:extLst>
          </p:cNvPr>
          <p:cNvSpPr txBox="1"/>
          <p:nvPr/>
        </p:nvSpPr>
        <p:spPr>
          <a:xfrm>
            <a:off x="874610" y="2868471"/>
            <a:ext cx="399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P(S|G)=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특정 장르의 게임이 성공할 확률</a:t>
            </a:r>
          </a:p>
        </p:txBody>
      </p:sp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id="{CF7C76BB-5827-468E-B72F-1CBA36C85970}"/>
              </a:ext>
            </a:extLst>
          </p:cNvPr>
          <p:cNvGraphicFramePr>
            <a:graphicFrameLocks noGrp="1"/>
          </p:cNvGraphicFramePr>
          <p:nvPr/>
        </p:nvGraphicFramePr>
        <p:xfrm>
          <a:off x="4945420" y="794694"/>
          <a:ext cx="5058195" cy="48209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20474">
                  <a:extLst>
                    <a:ext uri="{9D8B030D-6E8A-4147-A177-3AD203B41FA5}">
                      <a16:colId xmlns:a16="http://schemas.microsoft.com/office/drawing/2014/main" val="1583684665"/>
                    </a:ext>
                  </a:extLst>
                </a:gridCol>
                <a:gridCol w="3637721">
                  <a:extLst>
                    <a:ext uri="{9D8B030D-6E8A-4147-A177-3AD203B41FA5}">
                      <a16:colId xmlns:a16="http://schemas.microsoft.com/office/drawing/2014/main" val="1598822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G(Genre)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P(S|G)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3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Action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0.00001005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0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Adventure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0.00000288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5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Fighting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0.00000435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Misc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0.00000851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5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Platform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0.00004636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7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Puzzle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0.00001277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4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Racing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0.00002084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0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Role-Playing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0.00001995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98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Shooter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0.00003407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Simulation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0.00000853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0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Sports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0.00000630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Strategy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60800"/>
                  </a:ext>
                </a:extLst>
              </a:tr>
            </a:tbl>
          </a:graphicData>
        </a:graphic>
      </p:graphicFrame>
      <p:sp>
        <p:nvSpPr>
          <p:cNvPr id="46" name="모서리가 둥근 직사각형 1">
            <a:extLst>
              <a:ext uri="{FF2B5EF4-FFF2-40B4-BE49-F238E27FC236}">
                <a16:creationId xmlns:a16="http://schemas.microsoft.com/office/drawing/2014/main" id="{E9D9C163-927C-4454-9936-B5FDE1EA4409}"/>
              </a:ext>
            </a:extLst>
          </p:cNvPr>
          <p:cNvSpPr/>
          <p:nvPr/>
        </p:nvSpPr>
        <p:spPr>
          <a:xfrm>
            <a:off x="620649" y="292811"/>
            <a:ext cx="10960630" cy="5996033"/>
          </a:xfrm>
          <a:prstGeom prst="roundRect">
            <a:avLst>
              <a:gd name="adj" fmla="val 8346"/>
            </a:avLst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4109148-4E7D-4C54-808A-CF1AF3FFECF7}"/>
              </a:ext>
            </a:extLst>
          </p:cNvPr>
          <p:cNvSpPr txBox="1"/>
          <p:nvPr/>
        </p:nvSpPr>
        <p:spPr>
          <a:xfrm>
            <a:off x="4616310" y="3114112"/>
            <a:ext cx="6672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highlight>
                  <a:srgbClr val="F93D3C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Platform</a:t>
            </a:r>
            <a:r>
              <a:rPr lang="en-US" altLang="ko-KR" sz="3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장르의 게임을 설계하자 </a:t>
            </a:r>
            <a:r>
              <a:rPr lang="en-US" altLang="ko-KR" sz="3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3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A012CDA8-382E-4656-BC80-4E11B60D9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5561"/>
              </p:ext>
            </p:extLst>
          </p:nvPr>
        </p:nvGraphicFramePr>
        <p:xfrm>
          <a:off x="4940456" y="2690861"/>
          <a:ext cx="5058195" cy="3657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20474">
                  <a:extLst>
                    <a:ext uri="{9D8B030D-6E8A-4147-A177-3AD203B41FA5}">
                      <a16:colId xmlns:a16="http://schemas.microsoft.com/office/drawing/2014/main" val="38587194"/>
                    </a:ext>
                  </a:extLst>
                </a:gridCol>
                <a:gridCol w="3637721">
                  <a:extLst>
                    <a:ext uri="{9D8B030D-6E8A-4147-A177-3AD203B41FA5}">
                      <a16:colId xmlns:a16="http://schemas.microsoft.com/office/drawing/2014/main" val="3803615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Platform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0.00004636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5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2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E5839C5-A7FC-4082-9117-71E9C3C4E399}"/>
              </a:ext>
            </a:extLst>
          </p:cNvPr>
          <p:cNvSpPr txBox="1"/>
          <p:nvPr/>
        </p:nvSpPr>
        <p:spPr>
          <a:xfrm>
            <a:off x="3031768" y="2806916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r>
              <a:rPr lang="en-US" altLang="ko-KR" sz="5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5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55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310ACD9-D554-4523-9F39-61FE1C43D37C}"/>
              </a:ext>
            </a:extLst>
          </p:cNvPr>
          <p:cNvSpPr txBox="1"/>
          <p:nvPr/>
        </p:nvSpPr>
        <p:spPr>
          <a:xfrm>
            <a:off x="1478336" y="1125525"/>
            <a:ext cx="9235329" cy="432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3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문제에 대한 가설 및 데이터 셋 설명</a:t>
            </a:r>
            <a:endParaRPr lang="en-US" altLang="ko-KR" sz="23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매출의 단위를 동일하게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M(million)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으로 </a:t>
            </a:r>
            <a:r>
              <a:rPr lang="ko-KR" altLang="en-US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함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[Year]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보다 작을 경우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2000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대로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20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보다 클 경우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1900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년대로 간주하여 </a:t>
            </a:r>
            <a:r>
              <a:rPr lang="ko-KR" altLang="en-US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함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[Year]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80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년대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90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년대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00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년대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10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년대로 분류하여 카테고리 컬럼을 생성함</a:t>
            </a:r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매출을 계산한 새로운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feature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생성함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b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Sum_Sales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NA_Sales+EU_Sales+JP_Sales+Other_Sales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매출이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10M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이상인 게임들을 성공했다고 간주하며 우리의 목표로 선정하였다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b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_10M=df[df[‘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Sum_Sales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’]&gt;10]</a:t>
            </a:r>
            <a:b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7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E8E082-C197-4EA1-A1B2-AC10BC25414A}"/>
              </a:ext>
            </a:extLst>
          </p:cNvPr>
          <p:cNvGrpSpPr/>
          <p:nvPr/>
        </p:nvGrpSpPr>
        <p:grpSpPr>
          <a:xfrm>
            <a:off x="1184475" y="1151262"/>
            <a:ext cx="9978329" cy="4574983"/>
            <a:chOff x="1394709" y="1544215"/>
            <a:chExt cx="8324850" cy="40627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4C004F-AAA0-4C24-80F2-803B24241313}"/>
                </a:ext>
              </a:extLst>
            </p:cNvPr>
            <p:cNvSpPr/>
            <p:nvPr/>
          </p:nvSpPr>
          <p:spPr>
            <a:xfrm>
              <a:off x="1397724" y="1544215"/>
              <a:ext cx="8318821" cy="4031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3A2EA28-25DB-435A-8795-9F3D55D28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09" y="1558814"/>
              <a:ext cx="8324850" cy="404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9FF68AF-795C-47F6-AE08-1777FA4773D0}"/>
              </a:ext>
            </a:extLst>
          </p:cNvPr>
          <p:cNvSpPr txBox="1"/>
          <p:nvPr/>
        </p:nvSpPr>
        <p:spPr>
          <a:xfrm>
            <a:off x="916000" y="488437"/>
            <a:ext cx="65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지역에 따라서 선호하는 게임 장르가 다를까</a:t>
            </a:r>
            <a:endParaRPr lang="ko-KR" altLang="en-US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0DC8C-183D-462E-940E-FF3AF1301025}"/>
              </a:ext>
            </a:extLst>
          </p:cNvPr>
          <p:cNvSpPr txBox="1"/>
          <p:nvPr/>
        </p:nvSpPr>
        <p:spPr>
          <a:xfrm>
            <a:off x="5640404" y="297420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B83F2-679D-4FD7-935B-5EE5F89BD7A4}"/>
              </a:ext>
            </a:extLst>
          </p:cNvPr>
          <p:cNvSpPr txBox="1"/>
          <p:nvPr/>
        </p:nvSpPr>
        <p:spPr>
          <a:xfrm>
            <a:off x="6096000" y="1992877"/>
            <a:ext cx="3770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8274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NA : </a:t>
            </a:r>
            <a:r>
              <a:rPr lang="en-US" altLang="ko-KR" dirty="0">
                <a:solidFill>
                  <a:srgbClr val="DB5F5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Platform</a:t>
            </a:r>
            <a:r>
              <a:rPr lang="en-US" altLang="ko-KR" dirty="0">
                <a:solidFill>
                  <a:srgbClr val="38274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Shooter</a:t>
            </a:r>
          </a:p>
          <a:p>
            <a:r>
              <a:rPr lang="en-US" altLang="ko-KR" dirty="0">
                <a:solidFill>
                  <a:srgbClr val="38274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EU : Shooter, </a:t>
            </a:r>
            <a:r>
              <a:rPr lang="en-US" altLang="ko-KR" dirty="0">
                <a:solidFill>
                  <a:srgbClr val="DB5F5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Platform</a:t>
            </a:r>
          </a:p>
          <a:p>
            <a:r>
              <a:rPr lang="en-US" altLang="ko-KR" dirty="0">
                <a:solidFill>
                  <a:srgbClr val="38274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JP : Role-Playing, </a:t>
            </a:r>
            <a:r>
              <a:rPr lang="en-US" altLang="ko-KR" dirty="0">
                <a:solidFill>
                  <a:srgbClr val="DB5F5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Platform</a:t>
            </a:r>
            <a:endParaRPr lang="ko-KR" altLang="en-US" dirty="0">
              <a:solidFill>
                <a:srgbClr val="DB5F57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3D5C9B-63FA-4881-8839-728E45A1268E}"/>
              </a:ext>
            </a:extLst>
          </p:cNvPr>
          <p:cNvSpPr txBox="1"/>
          <p:nvPr/>
        </p:nvSpPr>
        <p:spPr>
          <a:xfrm>
            <a:off x="6683222" y="1576884"/>
            <a:ext cx="3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8274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장르별 매출 순위</a:t>
            </a:r>
          </a:p>
        </p:txBody>
      </p:sp>
    </p:spTree>
    <p:extLst>
      <p:ext uri="{BB962C8B-B14F-4D97-AF65-F5344CB8AC3E}">
        <p14:creationId xmlns:p14="http://schemas.microsoft.com/office/powerpoint/2010/main" val="35087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258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969A14-95EB-43F7-9F0A-FA45B1067E2B}"/>
              </a:ext>
            </a:extLst>
          </p:cNvPr>
          <p:cNvSpPr txBox="1"/>
          <p:nvPr/>
        </p:nvSpPr>
        <p:spPr>
          <a:xfrm>
            <a:off x="916000" y="488437"/>
            <a:ext cx="65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게임의 트렌드가 있을까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- 80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년대</a:t>
            </a:r>
            <a:endParaRPr lang="ko-KR" altLang="en-US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A0B7FA1-7208-46CC-A6AF-E7952A4D6763}"/>
              </a:ext>
            </a:extLst>
          </p:cNvPr>
          <p:cNvGrpSpPr/>
          <p:nvPr/>
        </p:nvGrpSpPr>
        <p:grpSpPr>
          <a:xfrm>
            <a:off x="1236000" y="1041948"/>
            <a:ext cx="9720000" cy="4680000"/>
            <a:chOff x="1190891" y="1294301"/>
            <a:chExt cx="8389772" cy="25608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4C004F-AAA0-4C24-80F2-803B24241313}"/>
                </a:ext>
              </a:extLst>
            </p:cNvPr>
            <p:cNvSpPr/>
            <p:nvPr/>
          </p:nvSpPr>
          <p:spPr>
            <a:xfrm>
              <a:off x="1190891" y="1295819"/>
              <a:ext cx="8389772" cy="2559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85" name="Picture 13">
              <a:extLst>
                <a:ext uri="{FF2B5EF4-FFF2-40B4-BE49-F238E27FC236}">
                  <a16:creationId xmlns:a16="http://schemas.microsoft.com/office/drawing/2014/main" id="{F80C5F2A-3DE8-4BF4-B184-13F556B45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891" y="1294301"/>
              <a:ext cx="835342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 descr="Mario PNG">
            <a:extLst>
              <a:ext uri="{FF2B5EF4-FFF2-40B4-BE49-F238E27FC236}">
                <a16:creationId xmlns:a16="http://schemas.microsoft.com/office/drawing/2014/main" id="{0EC1B801-9778-4313-A44C-209C0388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49" y="1583867"/>
            <a:ext cx="1174662" cy="113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FFE849-45DC-48B3-A59B-F3659264684F}"/>
              </a:ext>
            </a:extLst>
          </p:cNvPr>
          <p:cNvSpPr txBox="1"/>
          <p:nvPr/>
        </p:nvSpPr>
        <p:spPr>
          <a:xfrm>
            <a:off x="2111630" y="2767824"/>
            <a:ext cx="27239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rgbClr val="57DB5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[Nintendo </a:t>
            </a:r>
            <a:r>
              <a:rPr lang="ko-KR" altLang="en-US" sz="1500" dirty="0">
                <a:solidFill>
                  <a:srgbClr val="57DB5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제작</a:t>
            </a:r>
            <a:r>
              <a:rPr lang="en-US" altLang="ko-KR" sz="1500" dirty="0">
                <a:solidFill>
                  <a:srgbClr val="57DB5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</a:t>
            </a:r>
          </a:p>
          <a:p>
            <a:pPr algn="r"/>
            <a:r>
              <a:rPr lang="en-US" altLang="ko-KR" sz="1500" b="0" i="0" dirty="0">
                <a:solidFill>
                  <a:srgbClr val="57DB5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Super Mario World</a:t>
            </a:r>
          </a:p>
          <a:p>
            <a:pPr algn="r"/>
            <a:r>
              <a:rPr lang="en-US" altLang="ko-KR" sz="1500" b="0" i="0" dirty="0">
                <a:solidFill>
                  <a:srgbClr val="57DB5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Super Mario Bros. 3</a:t>
            </a:r>
          </a:p>
          <a:p>
            <a:pPr algn="r"/>
            <a:r>
              <a:rPr lang="en-US" altLang="ko-KR" sz="1500" dirty="0">
                <a:solidFill>
                  <a:srgbClr val="57DB5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Super Mario land</a:t>
            </a:r>
          </a:p>
          <a:p>
            <a:pPr algn="r"/>
            <a:r>
              <a:rPr lang="en-US" altLang="ko-KR" sz="1500" b="0" i="0" dirty="0">
                <a:solidFill>
                  <a:srgbClr val="57DB5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Super Mario Bros.</a:t>
            </a:r>
            <a:endParaRPr lang="en-US" altLang="ko-KR" sz="1500" dirty="0">
              <a:solidFill>
                <a:srgbClr val="57DB5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endParaRPr lang="en-US" altLang="ko-KR" sz="1500" b="0" i="0" dirty="0">
              <a:solidFill>
                <a:srgbClr val="57DB5F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endParaRPr lang="en-US" altLang="ko-KR" sz="1500" b="0" i="0" dirty="0">
              <a:solidFill>
                <a:srgbClr val="57DB5F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endParaRPr lang="en-US" altLang="ko-KR" sz="1500" dirty="0">
              <a:solidFill>
                <a:srgbClr val="57DB5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endParaRPr lang="ko-KR" altLang="en-US" sz="1500" dirty="0">
              <a:solidFill>
                <a:srgbClr val="57DB5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E37C9F-E0EC-41C9-BAE8-3A1AA0FC6C30}"/>
              </a:ext>
            </a:extLst>
          </p:cNvPr>
          <p:cNvSpPr txBox="1"/>
          <p:nvPr/>
        </p:nvSpPr>
        <p:spPr>
          <a:xfrm>
            <a:off x="5517369" y="2932558"/>
            <a:ext cx="183907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rgbClr val="57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[Nintendo </a:t>
            </a:r>
            <a:r>
              <a:rPr lang="ko-KR" altLang="en-US" sz="1500" dirty="0">
                <a:solidFill>
                  <a:srgbClr val="57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제작</a:t>
            </a:r>
            <a:r>
              <a:rPr lang="en-US" altLang="ko-KR" sz="1500" dirty="0">
                <a:solidFill>
                  <a:srgbClr val="57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</a:t>
            </a:r>
          </a:p>
          <a:p>
            <a:pPr algn="r"/>
            <a:r>
              <a:rPr lang="en-US" altLang="ko-KR" sz="1500" b="0" i="0" dirty="0">
                <a:solidFill>
                  <a:srgbClr val="57DBA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Tetris</a:t>
            </a:r>
          </a:p>
          <a:p>
            <a:pPr algn="r"/>
            <a:endParaRPr lang="en-US" altLang="ko-KR" sz="1500" b="0" i="0" dirty="0">
              <a:solidFill>
                <a:srgbClr val="57DBA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endParaRPr lang="en-US" altLang="ko-KR" sz="1500" dirty="0">
              <a:solidFill>
                <a:srgbClr val="57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endParaRPr lang="ko-KR" altLang="en-US" sz="1500" dirty="0">
              <a:solidFill>
                <a:srgbClr val="57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087" name="Picture 15" descr="Tetris | Nintendo | Fandom">
            <a:extLst>
              <a:ext uri="{FF2B5EF4-FFF2-40B4-BE49-F238E27FC236}">
                <a16:creationId xmlns:a16="http://schemas.microsoft.com/office/drawing/2014/main" id="{1A2FE4D9-2AB6-4277-AA5C-44158394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82" y="3202547"/>
            <a:ext cx="1016765" cy="7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8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258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969A14-95EB-43F7-9F0A-FA45B1067E2B}"/>
              </a:ext>
            </a:extLst>
          </p:cNvPr>
          <p:cNvSpPr txBox="1"/>
          <p:nvPr/>
        </p:nvSpPr>
        <p:spPr>
          <a:xfrm>
            <a:off x="916000" y="488437"/>
            <a:ext cx="65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게임의 트렌드가 있을까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- 90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년대</a:t>
            </a:r>
            <a:endParaRPr lang="ko-KR" altLang="en-US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9D54165-18CC-4849-BE18-CEA3CA6E1190}"/>
              </a:ext>
            </a:extLst>
          </p:cNvPr>
          <p:cNvGrpSpPr/>
          <p:nvPr/>
        </p:nvGrpSpPr>
        <p:grpSpPr>
          <a:xfrm>
            <a:off x="1228606" y="980598"/>
            <a:ext cx="9720000" cy="4680000"/>
            <a:chOff x="1190891" y="1275503"/>
            <a:chExt cx="8389772" cy="25796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4C004F-AAA0-4C24-80F2-803B24241313}"/>
                </a:ext>
              </a:extLst>
            </p:cNvPr>
            <p:cNvSpPr/>
            <p:nvPr/>
          </p:nvSpPr>
          <p:spPr>
            <a:xfrm>
              <a:off x="1190891" y="1295819"/>
              <a:ext cx="8389772" cy="2559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E230FA4F-9B04-4CD4-A85F-7C1EA2C6A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439" y="1275503"/>
              <a:ext cx="835342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FFE849-45DC-48B3-A59B-F3659264684F}"/>
              </a:ext>
            </a:extLst>
          </p:cNvPr>
          <p:cNvSpPr txBox="1"/>
          <p:nvPr/>
        </p:nvSpPr>
        <p:spPr>
          <a:xfrm>
            <a:off x="2650634" y="1420695"/>
            <a:ext cx="22841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rgbClr val="57DB5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[Nintendo </a:t>
            </a:r>
            <a:r>
              <a:rPr lang="ko-KR" altLang="en-US" sz="1300" dirty="0">
                <a:solidFill>
                  <a:srgbClr val="57DB5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제작</a:t>
            </a:r>
            <a:r>
              <a:rPr lang="en-US" altLang="ko-KR" sz="1300" dirty="0">
                <a:solidFill>
                  <a:srgbClr val="57DB5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</a:t>
            </a:r>
          </a:p>
          <a:p>
            <a:pPr algn="r"/>
            <a:r>
              <a:rPr lang="en-US" altLang="ko-KR" sz="1300" dirty="0">
                <a:solidFill>
                  <a:srgbClr val="57DB5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Super Mario 64</a:t>
            </a:r>
          </a:p>
          <a:p>
            <a:pPr algn="r"/>
            <a:r>
              <a:rPr lang="en-US" altLang="ko-KR" sz="1300" b="0" i="0" dirty="0">
                <a:solidFill>
                  <a:srgbClr val="57DB5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Super Mario All-Stars</a:t>
            </a:r>
          </a:p>
          <a:p>
            <a:pPr algn="r"/>
            <a:endParaRPr lang="en-US" altLang="ko-KR" sz="1300" b="0" i="0" dirty="0">
              <a:solidFill>
                <a:srgbClr val="57DB5F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endParaRPr lang="en-US" altLang="ko-KR" sz="1300" dirty="0">
              <a:solidFill>
                <a:srgbClr val="57DB5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endParaRPr lang="ko-KR" altLang="en-US" sz="1300" dirty="0">
              <a:solidFill>
                <a:srgbClr val="57DB5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E37C9F-E0EC-41C9-BAE8-3A1AA0FC6C30}"/>
              </a:ext>
            </a:extLst>
          </p:cNvPr>
          <p:cNvSpPr txBox="1"/>
          <p:nvPr/>
        </p:nvSpPr>
        <p:spPr>
          <a:xfrm>
            <a:off x="7503208" y="2626063"/>
            <a:ext cx="23961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5791D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[Nintendo </a:t>
            </a:r>
            <a:r>
              <a:rPr lang="ko-KR" altLang="en-US" sz="1300" dirty="0">
                <a:solidFill>
                  <a:srgbClr val="5791D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제작</a:t>
            </a:r>
            <a:r>
              <a:rPr lang="en-US" altLang="ko-KR" sz="1300" dirty="0">
                <a:solidFill>
                  <a:srgbClr val="5791D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</a:t>
            </a:r>
          </a:p>
          <a:p>
            <a:r>
              <a:rPr lang="en-US" altLang="ko-KR" sz="1300" b="0" i="0" dirty="0" err="1">
                <a:solidFill>
                  <a:srgbClr val="5791DB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Pokemon</a:t>
            </a:r>
            <a:r>
              <a:rPr lang="en-US" altLang="ko-KR" sz="1300" b="0" i="0" dirty="0">
                <a:solidFill>
                  <a:srgbClr val="5791DB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Red/Blue</a:t>
            </a:r>
          </a:p>
          <a:p>
            <a:r>
              <a:rPr lang="en-US" altLang="ko-KR" sz="1300" b="0" i="0" dirty="0" err="1">
                <a:solidFill>
                  <a:srgbClr val="5791DB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Pokemon</a:t>
            </a:r>
            <a:r>
              <a:rPr lang="en-US" altLang="ko-KR" sz="1300" b="0" i="0" dirty="0">
                <a:solidFill>
                  <a:srgbClr val="5791DB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Silver/Gold</a:t>
            </a:r>
          </a:p>
          <a:p>
            <a:r>
              <a:rPr lang="en-US" altLang="ko-KR" sz="1300" b="0" i="0" dirty="0" err="1">
                <a:solidFill>
                  <a:srgbClr val="5791DB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Pokemon</a:t>
            </a:r>
            <a:r>
              <a:rPr lang="en-US" altLang="ko-KR" sz="1300" b="0" i="0" dirty="0">
                <a:solidFill>
                  <a:srgbClr val="5791DB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Yellow</a:t>
            </a:r>
          </a:p>
          <a:p>
            <a:r>
              <a:rPr lang="en-US" altLang="ko-KR" sz="1300" b="0" i="0" dirty="0" err="1">
                <a:solidFill>
                  <a:srgbClr val="5791DB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Pokemon</a:t>
            </a:r>
            <a:r>
              <a:rPr lang="en-US" altLang="ko-KR" sz="1300" b="0" i="0" dirty="0">
                <a:solidFill>
                  <a:srgbClr val="5791DB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Crystal</a:t>
            </a:r>
          </a:p>
          <a:p>
            <a:endParaRPr lang="en-US" altLang="ko-KR" sz="1300" b="0" i="0" dirty="0">
              <a:solidFill>
                <a:srgbClr val="5791DB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300" dirty="0">
              <a:solidFill>
                <a:srgbClr val="5791D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sz="1300" dirty="0">
              <a:solidFill>
                <a:srgbClr val="5791D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100" name="Picture 4" descr="Super Mario 64 - Wikipedia">
            <a:extLst>
              <a:ext uri="{FF2B5EF4-FFF2-40B4-BE49-F238E27FC236}">
                <a16:creationId xmlns:a16="http://schemas.microsoft.com/office/drawing/2014/main" id="{E8DAA62C-B3F7-4577-8846-1B1FE0123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077" y="2198376"/>
            <a:ext cx="1238354" cy="85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okémon Red Version and Pokémon Blue Version | Video Games &amp; Apps">
            <a:extLst>
              <a:ext uri="{FF2B5EF4-FFF2-40B4-BE49-F238E27FC236}">
                <a16:creationId xmlns:a16="http://schemas.microsoft.com/office/drawing/2014/main" id="{8A2911C5-810B-44C9-A123-24A8AB130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010" y="1684882"/>
            <a:ext cx="1597127" cy="89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ony Hawk's Pro Skater (video game) - Wikipedia">
            <a:extLst>
              <a:ext uri="{FF2B5EF4-FFF2-40B4-BE49-F238E27FC236}">
                <a16:creationId xmlns:a16="http://schemas.microsoft.com/office/drawing/2014/main" id="{63B7FC7C-186B-4D6F-89D1-92E3CCB0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773" y="2196275"/>
            <a:ext cx="1238354" cy="123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0AF9CD8-1C7D-4463-B809-903D3446C4CB}"/>
              </a:ext>
            </a:extLst>
          </p:cNvPr>
          <p:cNvSpPr txBox="1"/>
          <p:nvPr/>
        </p:nvSpPr>
        <p:spPr>
          <a:xfrm>
            <a:off x="9164744" y="1420695"/>
            <a:ext cx="19556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DB57D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en-US" altLang="ko-KR" sz="1300" b="0" i="0" dirty="0">
                <a:solidFill>
                  <a:srgbClr val="DB57D3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Activision </a:t>
            </a:r>
            <a:r>
              <a:rPr lang="ko-KR" altLang="en-US" sz="1300" b="0" i="0" dirty="0">
                <a:solidFill>
                  <a:srgbClr val="DB57D3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제작</a:t>
            </a:r>
            <a:r>
              <a:rPr lang="en-US" altLang="ko-KR" sz="1300" dirty="0">
                <a:solidFill>
                  <a:srgbClr val="DB57D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</a:t>
            </a:r>
          </a:p>
          <a:p>
            <a:r>
              <a:rPr lang="en-US" altLang="ko-KR" sz="1300" dirty="0">
                <a:solidFill>
                  <a:srgbClr val="DB57D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Tony Hawk's</a:t>
            </a:r>
          </a:p>
          <a:p>
            <a:endParaRPr lang="en-US" altLang="ko-KR" sz="1300" b="0" i="0" dirty="0">
              <a:solidFill>
                <a:srgbClr val="DB57D3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300" b="0" i="0" dirty="0">
              <a:solidFill>
                <a:srgbClr val="DB57D3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300" dirty="0">
              <a:solidFill>
                <a:srgbClr val="DB57D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sz="1300" dirty="0">
              <a:solidFill>
                <a:srgbClr val="DB57D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4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258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969A14-95EB-43F7-9F0A-FA45B1067E2B}"/>
              </a:ext>
            </a:extLst>
          </p:cNvPr>
          <p:cNvSpPr txBox="1"/>
          <p:nvPr/>
        </p:nvSpPr>
        <p:spPr>
          <a:xfrm>
            <a:off x="916000" y="488437"/>
            <a:ext cx="65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게임의 트렌드가 있을까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- 00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년대</a:t>
            </a:r>
            <a:endParaRPr lang="ko-KR" altLang="en-US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C66ECC-A566-4447-A645-B4A1FD3CFF04}"/>
              </a:ext>
            </a:extLst>
          </p:cNvPr>
          <p:cNvGrpSpPr/>
          <p:nvPr/>
        </p:nvGrpSpPr>
        <p:grpSpPr>
          <a:xfrm>
            <a:off x="1226916" y="1028230"/>
            <a:ext cx="9720000" cy="4680000"/>
            <a:chOff x="1190891" y="1286193"/>
            <a:chExt cx="8389772" cy="25690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4C004F-AAA0-4C24-80F2-803B24241313}"/>
                </a:ext>
              </a:extLst>
            </p:cNvPr>
            <p:cNvSpPr/>
            <p:nvPr/>
          </p:nvSpPr>
          <p:spPr>
            <a:xfrm>
              <a:off x="1190891" y="1295819"/>
              <a:ext cx="8389772" cy="2559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C308C53C-2D3B-4419-AD34-D5F8E6324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6591" y="1286193"/>
              <a:ext cx="835342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8" name="Picture 8" descr="Wii Sports - Wikipedia">
            <a:extLst>
              <a:ext uri="{FF2B5EF4-FFF2-40B4-BE49-F238E27FC236}">
                <a16:creationId xmlns:a16="http://schemas.microsoft.com/office/drawing/2014/main" id="{AA1CB548-4BEC-41B4-9702-84E885F8B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439" y="1645664"/>
            <a:ext cx="951344" cy="13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5126" name="Picture 6" descr="Amazon.com: Grand Theft Auto San Andreas: Video Games">
            <a:extLst>
              <a:ext uri="{FF2B5EF4-FFF2-40B4-BE49-F238E27FC236}">
                <a16:creationId xmlns:a16="http://schemas.microsoft.com/office/drawing/2014/main" id="{62616609-03A9-45F3-89D0-A983EEB0D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34" y="2153496"/>
            <a:ext cx="951344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FFE849-45DC-48B3-A59B-F3659264684F}"/>
              </a:ext>
            </a:extLst>
          </p:cNvPr>
          <p:cNvSpPr txBox="1"/>
          <p:nvPr/>
        </p:nvSpPr>
        <p:spPr>
          <a:xfrm>
            <a:off x="2566436" y="1583449"/>
            <a:ext cx="305863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i="0" dirty="0">
                <a:solidFill>
                  <a:srgbClr val="DB5F57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[Take-Two Interactive </a:t>
            </a:r>
            <a:r>
              <a:rPr lang="ko-KR" altLang="en-US" sz="1500" b="0" i="0" dirty="0">
                <a:solidFill>
                  <a:srgbClr val="DB5F57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제작</a:t>
            </a:r>
            <a:r>
              <a:rPr lang="en-US" altLang="ko-KR" sz="1500" b="0" i="0" dirty="0">
                <a:solidFill>
                  <a:srgbClr val="DB5F57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</a:t>
            </a:r>
            <a:br>
              <a:rPr lang="en-US" altLang="ko-KR" sz="1500" b="0" i="0" dirty="0">
                <a:solidFill>
                  <a:srgbClr val="DB5F57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500" b="0" i="0" dirty="0">
                <a:solidFill>
                  <a:srgbClr val="DB5F57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Grand Theft Auto </a:t>
            </a:r>
            <a:r>
              <a:rPr lang="ko-KR" altLang="en-US" sz="1500" b="0" i="0" dirty="0">
                <a:solidFill>
                  <a:srgbClr val="DB5F57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시리즈</a:t>
            </a:r>
            <a:endParaRPr lang="en-US" altLang="ko-KR" sz="1500" dirty="0">
              <a:solidFill>
                <a:srgbClr val="DB5F57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sz="1500" dirty="0">
              <a:solidFill>
                <a:srgbClr val="DB5F57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E37C9F-E0EC-41C9-BAE8-3A1AA0FC6C30}"/>
              </a:ext>
            </a:extLst>
          </p:cNvPr>
          <p:cNvSpPr txBox="1"/>
          <p:nvPr/>
        </p:nvSpPr>
        <p:spPr>
          <a:xfrm>
            <a:off x="8512400" y="1622889"/>
            <a:ext cx="2284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rgbClr val="DB57D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[Nintendo </a:t>
            </a:r>
            <a:r>
              <a:rPr lang="ko-KR" altLang="en-US" sz="1500" dirty="0">
                <a:solidFill>
                  <a:srgbClr val="DB57D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제작</a:t>
            </a:r>
            <a:r>
              <a:rPr lang="en-US" altLang="ko-KR" sz="1500" dirty="0">
                <a:solidFill>
                  <a:srgbClr val="DB57D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</a:t>
            </a:r>
          </a:p>
          <a:p>
            <a:pPr algn="r"/>
            <a:r>
              <a:rPr lang="en-US" altLang="ko-KR" sz="1500" b="0" i="0" dirty="0">
                <a:solidFill>
                  <a:srgbClr val="DB57D3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Wii Sports</a:t>
            </a:r>
          </a:p>
          <a:p>
            <a:endParaRPr lang="en-US" altLang="ko-KR" sz="1500" dirty="0">
              <a:solidFill>
                <a:srgbClr val="DB57D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sz="1500" dirty="0">
              <a:solidFill>
                <a:srgbClr val="DB57D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38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258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969A14-95EB-43F7-9F0A-FA45B1067E2B}"/>
              </a:ext>
            </a:extLst>
          </p:cNvPr>
          <p:cNvSpPr txBox="1"/>
          <p:nvPr/>
        </p:nvSpPr>
        <p:spPr>
          <a:xfrm>
            <a:off x="916000" y="488437"/>
            <a:ext cx="65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게임의 트렌드가 있을까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- 10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년대</a:t>
            </a:r>
            <a:endParaRPr lang="ko-KR" altLang="en-US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3312A7-C58B-4EE9-A942-99334A0E3794}"/>
              </a:ext>
            </a:extLst>
          </p:cNvPr>
          <p:cNvGrpSpPr/>
          <p:nvPr/>
        </p:nvGrpSpPr>
        <p:grpSpPr>
          <a:xfrm>
            <a:off x="1314473" y="1021777"/>
            <a:ext cx="9720000" cy="4680000"/>
            <a:chOff x="1190891" y="1295819"/>
            <a:chExt cx="8389772" cy="25593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4C004F-AAA0-4C24-80F2-803B24241313}"/>
                </a:ext>
              </a:extLst>
            </p:cNvPr>
            <p:cNvSpPr/>
            <p:nvPr/>
          </p:nvSpPr>
          <p:spPr>
            <a:xfrm>
              <a:off x="1190891" y="1295819"/>
              <a:ext cx="8389772" cy="2559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EFD9BE8C-49C6-45F0-9971-64BDE9353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891" y="1316608"/>
              <a:ext cx="835342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0" name="Picture 6" descr="Amazon.com: FIFA Soccer 13 - Playstation 3: Video Games">
            <a:extLst>
              <a:ext uri="{FF2B5EF4-FFF2-40B4-BE49-F238E27FC236}">
                <a16:creationId xmlns:a16="http://schemas.microsoft.com/office/drawing/2014/main" id="{84860061-D094-47E5-AF24-372A0F07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39" y="1747272"/>
            <a:ext cx="1226711" cy="14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uy Call of Duty: Modern Warfare 3 - Steam CD KEY cheap">
            <a:extLst>
              <a:ext uri="{FF2B5EF4-FFF2-40B4-BE49-F238E27FC236}">
                <a16:creationId xmlns:a16="http://schemas.microsoft.com/office/drawing/2014/main" id="{56739C84-0BFC-4029-8337-6F104CF8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763" y="2099523"/>
            <a:ext cx="1512155" cy="10611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rand Theft Auto V - Grand Theft Auto V: Premium Edition">
            <a:extLst>
              <a:ext uri="{FF2B5EF4-FFF2-40B4-BE49-F238E27FC236}">
                <a16:creationId xmlns:a16="http://schemas.microsoft.com/office/drawing/2014/main" id="{4322868A-7576-4CD0-96AE-4B64AC97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553" y="2785717"/>
            <a:ext cx="1565817" cy="8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D0B9371-2173-4E00-9174-5D113545EEED}"/>
              </a:ext>
            </a:extLst>
          </p:cNvPr>
          <p:cNvSpPr txBox="1"/>
          <p:nvPr/>
        </p:nvSpPr>
        <p:spPr>
          <a:xfrm>
            <a:off x="3663467" y="1806101"/>
            <a:ext cx="305863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i="0" dirty="0">
                <a:solidFill>
                  <a:srgbClr val="DB5F57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FIFA SOCCER 13</a:t>
            </a:r>
            <a:br>
              <a:rPr lang="en-US" altLang="ko-KR" sz="1500" b="0" i="0" dirty="0">
                <a:solidFill>
                  <a:srgbClr val="DB5F57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500" b="0" i="0" dirty="0">
                <a:solidFill>
                  <a:srgbClr val="DB5F57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Grand Theft Auto </a:t>
            </a:r>
            <a:r>
              <a:rPr lang="ko-KR" altLang="en-US" sz="1500" b="0" i="0" dirty="0">
                <a:solidFill>
                  <a:srgbClr val="DB5F57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시리즈</a:t>
            </a:r>
            <a:endParaRPr lang="en-US" altLang="ko-KR" sz="1500" dirty="0">
              <a:solidFill>
                <a:srgbClr val="DB5F57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sz="1500" dirty="0">
              <a:solidFill>
                <a:srgbClr val="DB5F57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E37C9F-E0EC-41C9-BAE8-3A1AA0FC6C30}"/>
              </a:ext>
            </a:extLst>
          </p:cNvPr>
          <p:cNvSpPr txBox="1"/>
          <p:nvPr/>
        </p:nvSpPr>
        <p:spPr>
          <a:xfrm>
            <a:off x="8162460" y="1747272"/>
            <a:ext cx="2284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5F57D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Call of Duty</a:t>
            </a:r>
          </a:p>
          <a:p>
            <a:endParaRPr lang="ko-KR" altLang="en-US" sz="1500" dirty="0">
              <a:solidFill>
                <a:srgbClr val="5F57D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81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969A14-95EB-43F7-9F0A-FA45B1067E2B}"/>
              </a:ext>
            </a:extLst>
          </p:cNvPr>
          <p:cNvSpPr txBox="1"/>
          <p:nvPr/>
        </p:nvSpPr>
        <p:spPr>
          <a:xfrm>
            <a:off x="1059545" y="673103"/>
            <a:ext cx="656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출고량이 높은 게임에 대한 분석 및 시각화 프로세스</a:t>
            </a:r>
            <a:endParaRPr lang="en-US" altLang="ko-KR" b="1" i="0" dirty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-  </a:t>
            </a:r>
            <a:r>
              <a:rPr lang="en-US" altLang="ko-KR" b="1" i="0" dirty="0">
                <a:solidFill>
                  <a:srgbClr val="F93D3C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[Genre]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 로 그룹화</a:t>
            </a:r>
            <a:endParaRPr lang="en-US" altLang="ko-KR" b="1" i="0" dirty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8ACB7D6-583C-4D77-8734-DE35135CAC78}"/>
              </a:ext>
            </a:extLst>
          </p:cNvPr>
          <p:cNvGrpSpPr/>
          <p:nvPr/>
        </p:nvGrpSpPr>
        <p:grpSpPr>
          <a:xfrm>
            <a:off x="9863637" y="162515"/>
            <a:ext cx="3742537" cy="1704449"/>
            <a:chOff x="8475250" y="988601"/>
            <a:chExt cx="4361121" cy="198000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5859CD7-440D-4638-B56B-55703C8CD52B}"/>
                </a:ext>
              </a:extLst>
            </p:cNvPr>
            <p:cNvSpPr/>
            <p:nvPr/>
          </p:nvSpPr>
          <p:spPr>
            <a:xfrm>
              <a:off x="8961625" y="988601"/>
              <a:ext cx="1980000" cy="198000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FC9E80E-3159-4F31-BB5F-55EFFA6025A4}"/>
                </a:ext>
              </a:extLst>
            </p:cNvPr>
            <p:cNvGrpSpPr/>
            <p:nvPr/>
          </p:nvGrpSpPr>
          <p:grpSpPr>
            <a:xfrm>
              <a:off x="8475250" y="1168806"/>
              <a:ext cx="4361121" cy="1620000"/>
              <a:chOff x="6980349" y="1343856"/>
              <a:chExt cx="4361121" cy="162000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14948B07-A53E-4438-B511-E5CB783A4A90}"/>
                  </a:ext>
                </a:extLst>
              </p:cNvPr>
              <p:cNvSpPr/>
              <p:nvPr/>
            </p:nvSpPr>
            <p:spPr>
              <a:xfrm>
                <a:off x="7646624" y="1343856"/>
                <a:ext cx="1620000" cy="1620000"/>
              </a:xfrm>
              <a:prstGeom prst="ellipse">
                <a:avLst/>
              </a:prstGeom>
              <a:solidFill>
                <a:srgbClr val="10BEF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AE2CD75-6452-4664-B47C-23DC3C9FEA6D}"/>
                  </a:ext>
                </a:extLst>
              </p:cNvPr>
              <p:cNvSpPr txBox="1"/>
              <p:nvPr/>
            </p:nvSpPr>
            <p:spPr>
              <a:xfrm>
                <a:off x="6980349" y="1509467"/>
                <a:ext cx="2917498" cy="117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10</a:t>
                </a:r>
                <a:br>
                  <a:rPr lang="en-US" altLang="ko-KR" sz="30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</a:br>
                <a:r>
                  <a:rPr lang="en-US" altLang="ko-KR" sz="2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MILLION   </a:t>
                </a:r>
                <a:endParaRPr lang="ko-KR" altLang="en-US" sz="2500" b="1" dirty="0">
                  <a:solidFill>
                    <a:srgbClr val="382741"/>
                  </a:solidFill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6B52B0-7B31-42A3-AFFD-428DB60AD37D}"/>
                  </a:ext>
                </a:extLst>
              </p:cNvPr>
              <p:cNvSpPr txBox="1"/>
              <p:nvPr/>
            </p:nvSpPr>
            <p:spPr>
              <a:xfrm>
                <a:off x="8642382" y="1443247"/>
                <a:ext cx="2699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382741"/>
                    </a:solidFill>
                    <a:effectLst/>
                    <a:latin typeface="궁서체" panose="02030609000101010101" pitchFamily="17" charset="-127"/>
                    <a:ea typeface="궁서체" panose="02030609000101010101" pitchFamily="17" charset="-127"/>
                  </a:rPr>
                  <a:t>+</a:t>
                </a:r>
                <a:endParaRPr lang="ko-KR" altLang="en-US" sz="2000" b="1" dirty="0">
                  <a:solidFill>
                    <a:srgbClr val="382741"/>
                  </a:solidFill>
                  <a:effectLst/>
                  <a:latin typeface="궁서체" panose="02030609000101010101" pitchFamily="17" charset="-127"/>
                  <a:ea typeface="궁서체" panose="02030609000101010101" pitchFamily="17" charset="-127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0393A5F-01DB-4FA0-B64D-5A2A64E542FB}"/>
              </a:ext>
            </a:extLst>
          </p:cNvPr>
          <p:cNvGrpSpPr/>
          <p:nvPr/>
        </p:nvGrpSpPr>
        <p:grpSpPr>
          <a:xfrm>
            <a:off x="1650674" y="1916881"/>
            <a:ext cx="8784733" cy="3506038"/>
            <a:chOff x="1018409" y="1199054"/>
            <a:chExt cx="8479035" cy="321939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F7CA7A1-C5B3-4DA0-AED1-047D9073D383}"/>
                </a:ext>
              </a:extLst>
            </p:cNvPr>
            <p:cNvGrpSpPr/>
            <p:nvPr/>
          </p:nvGrpSpPr>
          <p:grpSpPr>
            <a:xfrm>
              <a:off x="1018409" y="1229787"/>
              <a:ext cx="8479035" cy="3188657"/>
              <a:chOff x="1018409" y="1229787"/>
              <a:chExt cx="8479035" cy="318865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4C004F-AAA0-4C24-80F2-803B24241313}"/>
                  </a:ext>
                </a:extLst>
              </p:cNvPr>
              <p:cNvSpPr/>
              <p:nvPr/>
            </p:nvSpPr>
            <p:spPr>
              <a:xfrm>
                <a:off x="1059545" y="1229787"/>
                <a:ext cx="8437899" cy="3171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F2327F90-181D-40A0-8BD2-D2C0052DA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409" y="1246619"/>
                <a:ext cx="8429625" cy="3171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2" name="그래픽 21" descr="시계 방향으로 굽은 화살표 단색으로 채워진">
              <a:extLst>
                <a:ext uri="{FF2B5EF4-FFF2-40B4-BE49-F238E27FC236}">
                  <a16:creationId xmlns:a16="http://schemas.microsoft.com/office/drawing/2014/main" id="{963DB781-3C0E-4E34-848F-509976399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503634">
              <a:off x="1882988" y="1199054"/>
              <a:ext cx="629743" cy="629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23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969A14-95EB-43F7-9F0A-FA45B1067E2B}"/>
              </a:ext>
            </a:extLst>
          </p:cNvPr>
          <p:cNvSpPr txBox="1"/>
          <p:nvPr/>
        </p:nvSpPr>
        <p:spPr>
          <a:xfrm>
            <a:off x="1059545" y="673103"/>
            <a:ext cx="656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출고량이 높은 게임에 대한 분석 및 시각화 프로세스</a:t>
            </a:r>
            <a:endParaRPr lang="en-US" altLang="ko-KR" b="1" i="0" dirty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-  </a:t>
            </a:r>
            <a:r>
              <a:rPr lang="en-US" altLang="ko-KR" b="1" i="0" dirty="0">
                <a:solidFill>
                  <a:srgbClr val="F93D3C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[Platform]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 로 그룹화</a:t>
            </a:r>
            <a:endParaRPr lang="en-US" altLang="ko-KR" b="1" i="0" dirty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4F66D8E-B98A-4302-9B06-A4422C4198BB}"/>
              </a:ext>
            </a:extLst>
          </p:cNvPr>
          <p:cNvGrpSpPr/>
          <p:nvPr/>
        </p:nvGrpSpPr>
        <p:grpSpPr>
          <a:xfrm>
            <a:off x="9863637" y="162515"/>
            <a:ext cx="3742537" cy="1704449"/>
            <a:chOff x="8475250" y="988601"/>
            <a:chExt cx="4361121" cy="198000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4840E51-9BE6-465C-AA3C-33E7C35ED2CB}"/>
                </a:ext>
              </a:extLst>
            </p:cNvPr>
            <p:cNvSpPr/>
            <p:nvPr/>
          </p:nvSpPr>
          <p:spPr>
            <a:xfrm>
              <a:off x="8961625" y="988601"/>
              <a:ext cx="1980000" cy="198000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8644294-0DDD-4AFB-AECD-0E01A6798A32}"/>
                </a:ext>
              </a:extLst>
            </p:cNvPr>
            <p:cNvGrpSpPr/>
            <p:nvPr/>
          </p:nvGrpSpPr>
          <p:grpSpPr>
            <a:xfrm>
              <a:off x="8475250" y="1168806"/>
              <a:ext cx="4361121" cy="1620000"/>
              <a:chOff x="6980349" y="1343856"/>
              <a:chExt cx="4361121" cy="162000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46E1155-657C-4D1B-BE44-8AAABB2F0E40}"/>
                  </a:ext>
                </a:extLst>
              </p:cNvPr>
              <p:cNvSpPr/>
              <p:nvPr/>
            </p:nvSpPr>
            <p:spPr>
              <a:xfrm>
                <a:off x="7646624" y="1343856"/>
                <a:ext cx="1620000" cy="1620000"/>
              </a:xfrm>
              <a:prstGeom prst="ellipse">
                <a:avLst/>
              </a:prstGeom>
              <a:solidFill>
                <a:srgbClr val="10BEF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1EC05A2-DF40-4759-8A6F-7D710C483C42}"/>
                  </a:ext>
                </a:extLst>
              </p:cNvPr>
              <p:cNvSpPr txBox="1"/>
              <p:nvPr/>
            </p:nvSpPr>
            <p:spPr>
              <a:xfrm>
                <a:off x="6980349" y="1509467"/>
                <a:ext cx="2917498" cy="117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10</a:t>
                </a:r>
                <a:br>
                  <a:rPr lang="en-US" altLang="ko-KR" sz="30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</a:br>
                <a:r>
                  <a:rPr lang="en-US" altLang="ko-KR" sz="2500" b="1" dirty="0">
                    <a:solidFill>
                      <a:srgbClr val="382741"/>
                    </a:solidFill>
                    <a:effectLst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MILLION   </a:t>
                </a:r>
                <a:endParaRPr lang="ko-KR" altLang="en-US" sz="2500" b="1" dirty="0">
                  <a:solidFill>
                    <a:srgbClr val="382741"/>
                  </a:solidFill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288358-06C8-4CDB-A6EE-5C9D7315AE86}"/>
                  </a:ext>
                </a:extLst>
              </p:cNvPr>
              <p:cNvSpPr txBox="1"/>
              <p:nvPr/>
            </p:nvSpPr>
            <p:spPr>
              <a:xfrm>
                <a:off x="8642382" y="1443247"/>
                <a:ext cx="2699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382741"/>
                    </a:solidFill>
                    <a:effectLst/>
                    <a:latin typeface="궁서체" panose="02030609000101010101" pitchFamily="17" charset="-127"/>
                    <a:ea typeface="궁서체" panose="02030609000101010101" pitchFamily="17" charset="-127"/>
                  </a:rPr>
                  <a:t>+</a:t>
                </a:r>
                <a:endParaRPr lang="ko-KR" altLang="en-US" sz="2000" b="1" dirty="0">
                  <a:solidFill>
                    <a:srgbClr val="382741"/>
                  </a:solidFill>
                  <a:effectLst/>
                  <a:latin typeface="궁서체" panose="02030609000101010101" pitchFamily="17" charset="-127"/>
                  <a:ea typeface="궁서체" panose="02030609000101010101" pitchFamily="17" charset="-127"/>
                </a:endParaRP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C24FF9-D41D-41B3-9C48-FD2EBBD68B59}"/>
              </a:ext>
            </a:extLst>
          </p:cNvPr>
          <p:cNvGrpSpPr/>
          <p:nvPr/>
        </p:nvGrpSpPr>
        <p:grpSpPr>
          <a:xfrm>
            <a:off x="1638795" y="1848262"/>
            <a:ext cx="8699377" cy="3767351"/>
            <a:chOff x="1026050" y="1200416"/>
            <a:chExt cx="8471394" cy="322794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53A98C-A5C9-408A-AF9D-A2F0541BD214}"/>
                </a:ext>
              </a:extLst>
            </p:cNvPr>
            <p:cNvSpPr/>
            <p:nvPr/>
          </p:nvSpPr>
          <p:spPr>
            <a:xfrm>
              <a:off x="1059545" y="1229787"/>
              <a:ext cx="8437899" cy="3171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7F8E997-E7AA-4623-827E-54009ADB6C77}"/>
                </a:ext>
              </a:extLst>
            </p:cNvPr>
            <p:cNvGrpSpPr/>
            <p:nvPr/>
          </p:nvGrpSpPr>
          <p:grpSpPr>
            <a:xfrm>
              <a:off x="1026050" y="1200416"/>
              <a:ext cx="8429625" cy="3227945"/>
              <a:chOff x="1026050" y="1200416"/>
              <a:chExt cx="8429625" cy="3227945"/>
            </a:xfrm>
          </p:grpSpPr>
          <p:pic>
            <p:nvPicPr>
              <p:cNvPr id="8200" name="Picture 8">
                <a:extLst>
                  <a:ext uri="{FF2B5EF4-FFF2-40B4-BE49-F238E27FC236}">
                    <a16:creationId xmlns:a16="http://schemas.microsoft.com/office/drawing/2014/main" id="{59BAEF54-05F7-45F4-9FD6-20F22BF98A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050" y="1256536"/>
                <a:ext cx="8429625" cy="3171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그래픽 54" descr="시계 방향으로 굽은 화살표 단색으로 채워진">
                <a:extLst>
                  <a:ext uri="{FF2B5EF4-FFF2-40B4-BE49-F238E27FC236}">
                    <a16:creationId xmlns:a16="http://schemas.microsoft.com/office/drawing/2014/main" id="{6594FB24-75FF-4F5A-A135-E836D3F6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7503634">
                <a:off x="1791125" y="1200416"/>
                <a:ext cx="629743" cy="6297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5560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1540</Words>
  <Application>Microsoft Office PowerPoint</Application>
  <PresentationFormat>와이드스크린</PresentationFormat>
  <Paragraphs>373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-apple-system</vt:lpstr>
      <vt:lpstr>Lato</vt:lpstr>
      <vt:lpstr>궁서체</vt:lpstr>
      <vt:lpstr>나눔스퀘어_ac</vt:lpstr>
      <vt:lpstr>나눔스퀘어_ac ExtraBold</vt:lpstr>
      <vt:lpstr>맑은 고딕</vt:lpstr>
      <vt:lpstr>Arial</vt:lpstr>
      <vt:lpstr>Cambria Math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이수진</cp:lastModifiedBy>
  <cp:revision>57</cp:revision>
  <dcterms:created xsi:type="dcterms:W3CDTF">2020-06-22T03:32:06Z</dcterms:created>
  <dcterms:modified xsi:type="dcterms:W3CDTF">2021-03-30T05:56:29Z</dcterms:modified>
</cp:coreProperties>
</file>