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jpZCDNJeb4gs35yiFhFLCOTsh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5FFE9C-B60E-452E-BA0B-7FDB0A886496}">
  <a:tblStyle styleId="{885FFE9C-B60E-452E-BA0B-7FDB0A886496}" styleName="Table_0">
    <a:wholeTbl>
      <a:tcTxStyle b="off" i="off">
        <a:font>
          <a:latin typeface="Impact"/>
          <a:ea typeface="Impact"/>
          <a:cs typeface="Impac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6E6"/>
          </a:solidFill>
        </a:fill>
      </a:tcStyle>
    </a:wholeTbl>
    <a:band1H>
      <a:tcTxStyle/>
      <a:tcStyle>
        <a:tcBdr/>
        <a:fill>
          <a:solidFill>
            <a:srgbClr val="E6CACA"/>
          </a:solidFill>
        </a:fill>
      </a:tcStyle>
    </a:band1H>
    <a:band2H>
      <a:tcTxStyle/>
      <a:tcStyle>
        <a:tcBdr/>
      </a:tcStyle>
    </a:band2H>
    <a:band1V>
      <a:tcTxStyle/>
      <a:tcStyle>
        <a:tcBdr/>
        <a:fill>
          <a:solidFill>
            <a:srgbClr val="E6CACA"/>
          </a:solidFill>
        </a:fill>
      </a:tcStyle>
    </a:band1V>
    <a:band2V>
      <a:tcTxStyle/>
      <a:tcStyle>
        <a:tcBdr/>
      </a:tcStyle>
    </a:band2V>
    <a:lastCol>
      <a:tcTxStyle b="on" i="off">
        <a:font>
          <a:latin typeface="Impact"/>
          <a:ea typeface="Impact"/>
          <a:cs typeface="Impact"/>
        </a:font>
        <a:schemeClr val="lt1"/>
      </a:tcTxStyle>
      <a:tcStyle>
        <a:tcBdr/>
        <a:fill>
          <a:solidFill>
            <a:schemeClr val="accent1"/>
          </a:solidFill>
        </a:fill>
      </a:tcStyle>
    </a:lastCol>
    <a:firstCol>
      <a:tcTxStyle b="on" i="off">
        <a:font>
          <a:latin typeface="Impact"/>
          <a:ea typeface="Impact"/>
          <a:cs typeface="Impact"/>
        </a:font>
        <a:schemeClr val="lt1"/>
      </a:tcTxStyle>
      <a:tcStyle>
        <a:tcBdr/>
        <a:fill>
          <a:solidFill>
            <a:schemeClr val="accent1"/>
          </a:solidFill>
        </a:fill>
      </a:tcStyle>
    </a:firstCol>
    <a:lastRow>
      <a:tcTxStyle b="on" i="off">
        <a:font>
          <a:latin typeface="Impact"/>
          <a:ea typeface="Impact"/>
          <a:cs typeface="Impac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Impact"/>
          <a:ea typeface="Impact"/>
          <a:cs typeface="Impac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4144cfb28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4144cfb2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4144cfb28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4144cfb2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5281b0a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5281b0a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5281b0af2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5281b0a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281b0af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281b0af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5281b0a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5281b0a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len(set(vid_data_df['title'])) -&gt; 6455 videos total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4144cfb2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4144cfb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5281b0af2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5281b0af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pic>
        <p:nvPicPr>
          <p:cNvPr id="17" name="Google Shape;17;p7" descr="Brickwork-HD-R1a.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7"/>
          <p:cNvSpPr/>
          <p:nvPr/>
        </p:nvSpPr>
        <p:spPr>
          <a:xfrm>
            <a:off x="-15875" y="0"/>
            <a:ext cx="11683810" cy="6588125"/>
          </a:xfrm>
          <a:custGeom>
            <a:avLst/>
            <a:gdLst/>
            <a:ahLst/>
            <a:cxnLst/>
            <a:rect l="l" t="t" r="r" b="b"/>
            <a:pathLst>
              <a:path w="11683810" h="6588125" extrusionOk="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a:stretch>
          </a:blipFill>
          <a:ln>
            <a:noFill/>
          </a:ln>
          <a:effectLst>
            <a:outerShdw blurRad="101600" dist="152400" dir="4380000" algn="tl" rotWithShape="0">
              <a:srgbClr val="000000">
                <a:alpha val="4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7"/>
          <p:cNvSpPr/>
          <p:nvPr/>
        </p:nvSpPr>
        <p:spPr>
          <a:xfrm>
            <a:off x="0" y="4282257"/>
            <a:ext cx="11329257" cy="2028845"/>
          </a:xfrm>
          <a:custGeom>
            <a:avLst/>
            <a:gdLst/>
            <a:ahLst/>
            <a:cxnLst/>
            <a:rect l="l" t="t" r="r" b="b"/>
            <a:pathLst>
              <a:path w="11329257" h="2028845" extrusionOk="0">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5C0607"/>
              </a:gs>
            </a:gsLst>
            <a:path path="circle">
              <a:fillToRect l="50000" t="50000" r="50000" b="50000"/>
            </a:path>
            <a:tileRect/>
          </a:gradFill>
          <a:ln>
            <a:noFill/>
          </a:ln>
        </p:spPr>
      </p:sp>
      <p:sp>
        <p:nvSpPr>
          <p:cNvPr id="20" name="Google Shape;20;p7"/>
          <p:cNvSpPr/>
          <p:nvPr/>
        </p:nvSpPr>
        <p:spPr>
          <a:xfrm>
            <a:off x="0" y="0"/>
            <a:ext cx="8719579" cy="456877"/>
          </a:xfrm>
          <a:custGeom>
            <a:avLst/>
            <a:gdLst/>
            <a:ahLst/>
            <a:cxnLst/>
            <a:rect l="l" t="t" r="r" b="b"/>
            <a:pathLst>
              <a:path w="8719579" h="456877" extrusionOk="0">
                <a:moveTo>
                  <a:pt x="0" y="0"/>
                </a:moveTo>
                <a:lnTo>
                  <a:pt x="8719579" y="0"/>
                </a:lnTo>
                <a:lnTo>
                  <a:pt x="0" y="456877"/>
                </a:lnTo>
                <a:lnTo>
                  <a:pt x="0" y="0"/>
                </a:lnTo>
                <a:close/>
              </a:path>
            </a:pathLst>
          </a:custGeom>
          <a:gradFill>
            <a:gsLst>
              <a:gs pos="0">
                <a:schemeClr val="accent1"/>
              </a:gs>
              <a:gs pos="34000">
                <a:schemeClr val="accent1"/>
              </a:gs>
              <a:gs pos="100000">
                <a:srgbClr val="5C0607"/>
              </a:gs>
            </a:gsLst>
            <a:path path="circle">
              <a:fillToRect l="50000" t="50000" r="50000" b="50000"/>
            </a:path>
            <a:tileRect/>
          </a:gradFill>
          <a:ln>
            <a:noFill/>
          </a:ln>
        </p:spPr>
      </p:sp>
      <p:sp>
        <p:nvSpPr>
          <p:cNvPr id="21" name="Google Shape;21;p7"/>
          <p:cNvSpPr/>
          <p:nvPr/>
        </p:nvSpPr>
        <p:spPr>
          <a:xfrm rot="-180000">
            <a:off x="-161800" y="293317"/>
            <a:ext cx="11367116" cy="5751804"/>
          </a:xfrm>
          <a:custGeom>
            <a:avLst/>
            <a:gdLst/>
            <a:ahLst/>
            <a:cxnLst/>
            <a:rect l="l" t="t" r="r" b="b"/>
            <a:pathLst>
              <a:path w="11367116" h="5751804" extrusionOk="0">
                <a:moveTo>
                  <a:pt x="11346705" y="0"/>
                </a:moveTo>
                <a:cubicBezTo>
                  <a:pt x="11353509" y="1915114"/>
                  <a:pt x="11360312" y="3830229"/>
                  <a:pt x="11367116" y="5745343"/>
                </a:cubicBezTo>
                <a:lnTo>
                  <a:pt x="0" y="5751804"/>
                </a:lnTo>
              </a:path>
            </a:pathLst>
          </a:custGeom>
          <a:noFill/>
          <a:ln w="82550" cap="flat"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7"/>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a:endParaRPr/>
          </a:p>
        </p:txBody>
      </p:sp>
      <p:sp>
        <p:nvSpPr>
          <p:cNvPr id="24" name="Google Shape;24;p7"/>
          <p:cNvSpPr txBox="1">
            <a:spLocks noGrp="1"/>
          </p:cNvSpPr>
          <p:nvPr>
            <p:ph type="dt" idx="10"/>
          </p:nvPr>
        </p:nvSpPr>
        <p:spPr>
          <a:xfrm rot="-180000">
            <a:off x="4948541" y="4578463"/>
            <a:ext cx="6143653" cy="11631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5400">
                <a:solidFill>
                  <a:srgbClr val="5C060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rot="-180000">
            <a:off x="-5560" y="4883024"/>
            <a:ext cx="4047239" cy="11955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rot="-180000">
            <a:off x="9851758" y="3832648"/>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u="none" strike="noStrike" cap="none">
                <a:solidFill>
                  <a:srgbClr val="3F3F3F"/>
                </a:solidFill>
                <a:latin typeface="Impact"/>
                <a:ea typeface="Impact"/>
                <a:cs typeface="Impact"/>
                <a:sym typeface="Impact"/>
              </a:defRPr>
            </a:lvl1pPr>
            <a:lvl2pPr marL="0" lvl="1" indent="0" algn="ctr">
              <a:spcBef>
                <a:spcPts val="0"/>
              </a:spcBef>
              <a:buNone/>
              <a:defRPr sz="2400" b="0" i="0" u="none" strike="noStrike" cap="none">
                <a:solidFill>
                  <a:srgbClr val="3F3F3F"/>
                </a:solidFill>
                <a:latin typeface="Impact"/>
                <a:ea typeface="Impact"/>
                <a:cs typeface="Impact"/>
                <a:sym typeface="Impact"/>
              </a:defRPr>
            </a:lvl2pPr>
            <a:lvl3pPr marL="0" lvl="2" indent="0" algn="ctr">
              <a:spcBef>
                <a:spcPts val="0"/>
              </a:spcBef>
              <a:buNone/>
              <a:defRPr sz="2400" b="0" i="0" u="none" strike="noStrike" cap="none">
                <a:solidFill>
                  <a:srgbClr val="3F3F3F"/>
                </a:solidFill>
                <a:latin typeface="Impact"/>
                <a:ea typeface="Impact"/>
                <a:cs typeface="Impact"/>
                <a:sym typeface="Impact"/>
              </a:defRPr>
            </a:lvl3pPr>
            <a:lvl4pPr marL="0" lvl="3" indent="0" algn="ctr">
              <a:spcBef>
                <a:spcPts val="0"/>
              </a:spcBef>
              <a:buNone/>
              <a:defRPr sz="2400" b="0" i="0" u="none" strike="noStrike" cap="none">
                <a:solidFill>
                  <a:srgbClr val="3F3F3F"/>
                </a:solidFill>
                <a:latin typeface="Impact"/>
                <a:ea typeface="Impact"/>
                <a:cs typeface="Impact"/>
                <a:sym typeface="Impact"/>
              </a:defRPr>
            </a:lvl4pPr>
            <a:lvl5pPr marL="0" lvl="4" indent="0" algn="ctr">
              <a:spcBef>
                <a:spcPts val="0"/>
              </a:spcBef>
              <a:buNone/>
              <a:defRPr sz="2400" b="0" i="0" u="none" strike="noStrike" cap="none">
                <a:solidFill>
                  <a:srgbClr val="3F3F3F"/>
                </a:solidFill>
                <a:latin typeface="Impact"/>
                <a:ea typeface="Impact"/>
                <a:cs typeface="Impact"/>
                <a:sym typeface="Impact"/>
              </a:defRPr>
            </a:lvl5pPr>
            <a:lvl6pPr marL="0" lvl="5" indent="0" algn="ctr">
              <a:spcBef>
                <a:spcPts val="0"/>
              </a:spcBef>
              <a:buNone/>
              <a:defRPr sz="2400" b="0" i="0" u="none" strike="noStrike" cap="none">
                <a:solidFill>
                  <a:srgbClr val="3F3F3F"/>
                </a:solidFill>
                <a:latin typeface="Impact"/>
                <a:ea typeface="Impact"/>
                <a:cs typeface="Impact"/>
                <a:sym typeface="Impact"/>
              </a:defRPr>
            </a:lvl6pPr>
            <a:lvl7pPr marL="0" lvl="6" indent="0" algn="ctr">
              <a:spcBef>
                <a:spcPts val="0"/>
              </a:spcBef>
              <a:buNone/>
              <a:defRPr sz="2400" b="0" i="0" u="none" strike="noStrike" cap="none">
                <a:solidFill>
                  <a:srgbClr val="3F3F3F"/>
                </a:solidFill>
                <a:latin typeface="Impact"/>
                <a:ea typeface="Impact"/>
                <a:cs typeface="Impact"/>
                <a:sym typeface="Impact"/>
              </a:defRPr>
            </a:lvl7pPr>
            <a:lvl8pPr marL="0" lvl="7" indent="0" algn="ctr">
              <a:spcBef>
                <a:spcPts val="0"/>
              </a:spcBef>
              <a:buNone/>
              <a:defRPr sz="2400" b="0" i="0" u="none" strike="noStrike" cap="none">
                <a:solidFill>
                  <a:srgbClr val="3F3F3F"/>
                </a:solidFill>
                <a:latin typeface="Impact"/>
                <a:ea typeface="Impact"/>
                <a:cs typeface="Impact"/>
                <a:sym typeface="Impact"/>
              </a:defRPr>
            </a:lvl8pPr>
            <a:lvl9pPr marL="0" lvl="8" indent="0" algn="ctr">
              <a:spcBef>
                <a:spcPts val="0"/>
              </a:spcBef>
              <a:buNone/>
              <a:defRPr sz="2400" b="0" i="0" u="none" strike="noStrike" cap="none">
                <a:solidFill>
                  <a:srgbClr val="3F3F3F"/>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7"/>
          <p:cNvSpPr/>
          <p:nvPr/>
        </p:nvSpPr>
        <p:spPr>
          <a:xfrm rot="-180000">
            <a:off x="4221385" y="5111356"/>
            <a:ext cx="515386" cy="515386"/>
          </a:xfrm>
          <a:prstGeom prst="star5">
            <a:avLst>
              <a:gd name="adj" fmla="val 26693"/>
              <a:gd name="hf" fmla="val 105146"/>
              <a:gd name="vf" fmla="val 110557"/>
            </a:avLst>
          </a:prstGeom>
          <a:solidFill>
            <a:schemeClr val="dk1">
              <a:alpha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685800" y="4106333"/>
            <a:ext cx="10394708" cy="5888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a:spLocks noGrp="1"/>
          </p:cNvSpPr>
          <p:nvPr>
            <p:ph type="pic" idx="2"/>
          </p:nvPr>
        </p:nvSpPr>
        <p:spPr>
          <a:xfrm>
            <a:off x="685801" y="685799"/>
            <a:ext cx="10392513" cy="3194903"/>
          </a:xfrm>
          <a:prstGeom prst="rect">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5120"/>
              <a:buFont typeface="Arial"/>
              <a:buNone/>
              <a:defRPr sz="32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4480"/>
              <a:buFont typeface="Arial"/>
              <a:buNone/>
              <a:defRPr sz="28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3840"/>
              <a:buFont typeface="Arial"/>
              <a:buNone/>
              <a:defRPr sz="24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9pPr>
          </a:lstStyle>
          <a:p>
            <a:endParaRPr/>
          </a:p>
        </p:txBody>
      </p:sp>
      <p:sp>
        <p:nvSpPr>
          <p:cNvPr id="82" name="Google Shape;82;p16"/>
          <p:cNvSpPr txBox="1">
            <a:spLocks noGrp="1"/>
          </p:cNvSpPr>
          <p:nvPr>
            <p:ph type="body" idx="1"/>
          </p:nvPr>
        </p:nvSpPr>
        <p:spPr>
          <a:xfrm>
            <a:off x="685780" y="4702923"/>
            <a:ext cx="10394728"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560"/>
              <a:buNone/>
              <a:defRPr sz="16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83" name="Google Shape;83;p1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685801" y="685800"/>
            <a:ext cx="10396902" cy="319490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body" idx="1"/>
          </p:nvPr>
        </p:nvSpPr>
        <p:spPr>
          <a:xfrm>
            <a:off x="685779" y="4106333"/>
            <a:ext cx="10394729" cy="127360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89" name="Google Shape;89;p1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1121732" y="685800"/>
            <a:ext cx="9525020" cy="29167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8"/>
          <p:cNvSpPr txBox="1">
            <a:spLocks noGrp="1"/>
          </p:cNvSpPr>
          <p:nvPr>
            <p:ph type="body" idx="1"/>
          </p:nvPr>
        </p:nvSpPr>
        <p:spPr>
          <a:xfrm>
            <a:off x="1550264" y="3610032"/>
            <a:ext cx="8667956" cy="377768"/>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SzPts val="2240"/>
              <a:buNone/>
              <a:defRPr sz="1400">
                <a:solidFill>
                  <a:srgbClr val="7F7F7F"/>
                </a:solidFill>
              </a:defRPr>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95" name="Google Shape;95;p18"/>
          <p:cNvSpPr txBox="1">
            <a:spLocks noGrp="1"/>
          </p:cNvSpPr>
          <p:nvPr>
            <p:ph type="body" idx="2"/>
          </p:nvPr>
        </p:nvSpPr>
        <p:spPr>
          <a:xfrm>
            <a:off x="685801" y="4106334"/>
            <a:ext cx="10396882" cy="1268252"/>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96" name="Google Shape;96;p1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9" name="Google Shape;99;p18"/>
          <p:cNvSpPr txBox="1"/>
          <p:nvPr/>
        </p:nvSpPr>
        <p:spPr>
          <a:xfrm>
            <a:off x="685801" y="89262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
        <p:nvSpPr>
          <p:cNvPr id="100" name="Google Shape;100;p18"/>
          <p:cNvSpPr txBox="1"/>
          <p:nvPr/>
        </p:nvSpPr>
        <p:spPr>
          <a:xfrm>
            <a:off x="10473083" y="292282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685800" y="1723854"/>
            <a:ext cx="10394707"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9"/>
          <p:cNvSpPr txBox="1">
            <a:spLocks noGrp="1"/>
          </p:cNvSpPr>
          <p:nvPr>
            <p:ph type="body" idx="1"/>
          </p:nvPr>
        </p:nvSpPr>
        <p:spPr>
          <a:xfrm>
            <a:off x="685800" y="4247468"/>
            <a:ext cx="10394707"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4" name="Google Shape;104;p1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685802" y="685800"/>
            <a:ext cx="10394706"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0"/>
          <p:cNvSpPr txBox="1">
            <a:spLocks noGrp="1"/>
          </p:cNvSpPr>
          <p:nvPr>
            <p:ph type="body" idx="1"/>
          </p:nvPr>
        </p:nvSpPr>
        <p:spPr>
          <a:xfrm>
            <a:off x="68580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10" name="Google Shape;110;p20"/>
          <p:cNvSpPr txBox="1">
            <a:spLocks noGrp="1"/>
          </p:cNvSpPr>
          <p:nvPr>
            <p:ph type="body" idx="2"/>
          </p:nvPr>
        </p:nvSpPr>
        <p:spPr>
          <a:xfrm>
            <a:off x="685802"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11" name="Google Shape;111;p20"/>
          <p:cNvSpPr txBox="1">
            <a:spLocks noGrp="1"/>
          </p:cNvSpPr>
          <p:nvPr>
            <p:ph type="body" idx="3"/>
          </p:nvPr>
        </p:nvSpPr>
        <p:spPr>
          <a:xfrm>
            <a:off x="423462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12" name="Google Shape;112;p20"/>
          <p:cNvSpPr txBox="1">
            <a:spLocks noGrp="1"/>
          </p:cNvSpPr>
          <p:nvPr>
            <p:ph type="body" idx="4"/>
          </p:nvPr>
        </p:nvSpPr>
        <p:spPr>
          <a:xfrm>
            <a:off x="4234621"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13" name="Google Shape;113;p20"/>
          <p:cNvSpPr txBox="1">
            <a:spLocks noGrp="1"/>
          </p:cNvSpPr>
          <p:nvPr>
            <p:ph type="body" idx="5"/>
          </p:nvPr>
        </p:nvSpPr>
        <p:spPr>
          <a:xfrm>
            <a:off x="7770380"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14" name="Google Shape;114;p20"/>
          <p:cNvSpPr txBox="1">
            <a:spLocks noGrp="1"/>
          </p:cNvSpPr>
          <p:nvPr>
            <p:ph type="body" idx="6"/>
          </p:nvPr>
        </p:nvSpPr>
        <p:spPr>
          <a:xfrm>
            <a:off x="7770380"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15" name="Google Shape;115;p2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1"/>
          <p:cNvSpPr txBox="1">
            <a:spLocks noGrp="1"/>
          </p:cNvSpPr>
          <p:nvPr>
            <p:ph type="body" idx="1"/>
          </p:nvPr>
        </p:nvSpPr>
        <p:spPr>
          <a:xfrm>
            <a:off x="69184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1" name="Google Shape;121;p21"/>
          <p:cNvSpPr>
            <a:spLocks noGrp="1"/>
          </p:cNvSpPr>
          <p:nvPr>
            <p:ph type="pic" idx="2"/>
          </p:nvPr>
        </p:nvSpPr>
        <p:spPr>
          <a:xfrm>
            <a:off x="685780" y="2063395"/>
            <a:ext cx="3310128" cy="1536725"/>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9pPr>
          </a:lstStyle>
          <a:p>
            <a:endParaRPr/>
          </a:p>
        </p:txBody>
      </p:sp>
      <p:sp>
        <p:nvSpPr>
          <p:cNvPr id="122" name="Google Shape;122;p21"/>
          <p:cNvSpPr txBox="1">
            <a:spLocks noGrp="1"/>
          </p:cNvSpPr>
          <p:nvPr>
            <p:ph type="body" idx="3"/>
          </p:nvPr>
        </p:nvSpPr>
        <p:spPr>
          <a:xfrm>
            <a:off x="691840" y="4389287"/>
            <a:ext cx="3310128" cy="9852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3" name="Google Shape;123;p21"/>
          <p:cNvSpPr txBox="1">
            <a:spLocks noGrp="1"/>
          </p:cNvSpPr>
          <p:nvPr>
            <p:ph type="body" idx="4"/>
          </p:nvPr>
        </p:nvSpPr>
        <p:spPr>
          <a:xfrm>
            <a:off x="423741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4" name="Google Shape;124;p21"/>
          <p:cNvSpPr>
            <a:spLocks noGrp="1"/>
          </p:cNvSpPr>
          <p:nvPr>
            <p:ph type="pic" idx="5"/>
          </p:nvPr>
        </p:nvSpPr>
        <p:spPr>
          <a:xfrm>
            <a:off x="4235999" y="2063395"/>
            <a:ext cx="3310128" cy="1535237"/>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9pPr>
          </a:lstStyle>
          <a:p>
            <a:endParaRPr/>
          </a:p>
        </p:txBody>
      </p:sp>
      <p:sp>
        <p:nvSpPr>
          <p:cNvPr id="125" name="Google Shape;125;p21"/>
          <p:cNvSpPr txBox="1">
            <a:spLocks noGrp="1"/>
          </p:cNvSpPr>
          <p:nvPr>
            <p:ph type="body" idx="6"/>
          </p:nvPr>
        </p:nvSpPr>
        <p:spPr>
          <a:xfrm>
            <a:off x="4235999" y="4389286"/>
            <a:ext cx="3310128" cy="985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6" name="Google Shape;126;p21"/>
          <p:cNvSpPr txBox="1">
            <a:spLocks noGrp="1"/>
          </p:cNvSpPr>
          <p:nvPr>
            <p:ph type="body" idx="7"/>
          </p:nvPr>
        </p:nvSpPr>
        <p:spPr>
          <a:xfrm>
            <a:off x="7768944"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7" name="Google Shape;127;p21"/>
          <p:cNvSpPr>
            <a:spLocks noGrp="1"/>
          </p:cNvSpPr>
          <p:nvPr>
            <p:ph type="pic" idx="8"/>
          </p:nvPr>
        </p:nvSpPr>
        <p:spPr>
          <a:xfrm>
            <a:off x="7768819" y="2063394"/>
            <a:ext cx="3310128" cy="1537196"/>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2560"/>
              <a:buFont typeface="Arial"/>
              <a:buNone/>
              <a:defRPr sz="1600" b="0" i="0" u="none" strike="noStrike" cap="none">
                <a:solidFill>
                  <a:schemeClr val="dk1"/>
                </a:solidFill>
                <a:latin typeface="Impact"/>
                <a:ea typeface="Impact"/>
                <a:cs typeface="Impact"/>
                <a:sym typeface="Impact"/>
              </a:defRPr>
            </a:lvl9pPr>
          </a:lstStyle>
          <a:p>
            <a:endParaRPr/>
          </a:p>
        </p:txBody>
      </p:sp>
      <p:sp>
        <p:nvSpPr>
          <p:cNvPr id="128" name="Google Shape;128;p21"/>
          <p:cNvSpPr txBox="1">
            <a:spLocks noGrp="1"/>
          </p:cNvSpPr>
          <p:nvPr>
            <p:ph type="body" idx="9"/>
          </p:nvPr>
        </p:nvSpPr>
        <p:spPr>
          <a:xfrm>
            <a:off x="7768819" y="4389284"/>
            <a:ext cx="3310128" cy="98530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9" name="Google Shape;129;p2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2"/>
          <p:cNvSpPr txBox="1">
            <a:spLocks noGrp="1"/>
          </p:cNvSpPr>
          <p:nvPr>
            <p:ph type="body" idx="1"/>
          </p:nvPr>
        </p:nvSpPr>
        <p:spPr>
          <a:xfrm rot="5400000">
            <a:off x="4227558" y="-1478363"/>
            <a:ext cx="3311190" cy="10394707"/>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35" name="Google Shape;135;p2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rot="5400000">
            <a:off x="7603792" y="1897870"/>
            <a:ext cx="4688785" cy="2264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23"/>
          <p:cNvSpPr txBox="1">
            <a:spLocks noGrp="1"/>
          </p:cNvSpPr>
          <p:nvPr>
            <p:ph type="body" idx="1"/>
          </p:nvPr>
        </p:nvSpPr>
        <p:spPr>
          <a:xfrm rot="5400000">
            <a:off x="2293623" y="-922023"/>
            <a:ext cx="4688785" cy="7904431"/>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41" name="Google Shape;141;p2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31" name="Google Shape;31;p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685801" y="685800"/>
            <a:ext cx="10394707" cy="31934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685801" y="3742267"/>
            <a:ext cx="10394707" cy="16396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3200"/>
              <a:buNone/>
              <a:defRPr sz="2000">
                <a:solidFill>
                  <a:srgbClr val="7F7F7F"/>
                </a:solidFill>
              </a:defRPr>
            </a:lvl1pPr>
            <a:lvl2pPr marL="914400" lvl="1" indent="-228600" algn="l">
              <a:lnSpc>
                <a:spcPct val="120000"/>
              </a:lnSpc>
              <a:spcBef>
                <a:spcPts val="500"/>
              </a:spcBef>
              <a:spcAft>
                <a:spcPts val="0"/>
              </a:spcAft>
              <a:buSzPts val="3200"/>
              <a:buNone/>
              <a:defRPr sz="2000">
                <a:solidFill>
                  <a:srgbClr val="888888"/>
                </a:solidFill>
              </a:defRPr>
            </a:lvl2pPr>
            <a:lvl3pPr marL="1371600" lvl="2" indent="-228600" algn="l">
              <a:lnSpc>
                <a:spcPct val="120000"/>
              </a:lnSpc>
              <a:spcBef>
                <a:spcPts val="500"/>
              </a:spcBef>
              <a:spcAft>
                <a:spcPts val="0"/>
              </a:spcAft>
              <a:buSzPts val="2880"/>
              <a:buNone/>
              <a:defRPr sz="1800">
                <a:solidFill>
                  <a:srgbClr val="888888"/>
                </a:solidFill>
              </a:defRPr>
            </a:lvl3pPr>
            <a:lvl4pPr marL="1828800" lvl="3" indent="-228600" algn="l">
              <a:lnSpc>
                <a:spcPct val="120000"/>
              </a:lnSpc>
              <a:spcBef>
                <a:spcPts val="500"/>
              </a:spcBef>
              <a:spcAft>
                <a:spcPts val="0"/>
              </a:spcAft>
              <a:buSzPts val="2560"/>
              <a:buNone/>
              <a:defRPr sz="1600">
                <a:solidFill>
                  <a:srgbClr val="888888"/>
                </a:solidFill>
              </a:defRPr>
            </a:lvl4pPr>
            <a:lvl5pPr marL="2286000" lvl="4" indent="-228600" algn="l">
              <a:lnSpc>
                <a:spcPct val="120000"/>
              </a:lnSpc>
              <a:spcBef>
                <a:spcPts val="500"/>
              </a:spcBef>
              <a:spcAft>
                <a:spcPts val="0"/>
              </a:spcAft>
              <a:buSzPts val="2560"/>
              <a:buNone/>
              <a:defRPr sz="1600">
                <a:solidFill>
                  <a:srgbClr val="888888"/>
                </a:solidFill>
              </a:defRPr>
            </a:lvl5pPr>
            <a:lvl6pPr marL="2743200" lvl="5" indent="-228600" algn="l">
              <a:lnSpc>
                <a:spcPct val="120000"/>
              </a:lnSpc>
              <a:spcBef>
                <a:spcPts val="500"/>
              </a:spcBef>
              <a:spcAft>
                <a:spcPts val="0"/>
              </a:spcAft>
              <a:buSzPts val="2560"/>
              <a:buNone/>
              <a:defRPr sz="1600">
                <a:solidFill>
                  <a:srgbClr val="888888"/>
                </a:solidFill>
              </a:defRPr>
            </a:lvl6pPr>
            <a:lvl7pPr marL="3200400" lvl="6" indent="-228600" algn="l">
              <a:lnSpc>
                <a:spcPct val="120000"/>
              </a:lnSpc>
              <a:spcBef>
                <a:spcPts val="500"/>
              </a:spcBef>
              <a:spcAft>
                <a:spcPts val="0"/>
              </a:spcAft>
              <a:buSzPts val="2560"/>
              <a:buNone/>
              <a:defRPr sz="1600">
                <a:solidFill>
                  <a:srgbClr val="888888"/>
                </a:solidFill>
              </a:defRPr>
            </a:lvl7pPr>
            <a:lvl8pPr marL="3657600" lvl="7" indent="-228600" algn="l">
              <a:lnSpc>
                <a:spcPct val="120000"/>
              </a:lnSpc>
              <a:spcBef>
                <a:spcPts val="500"/>
              </a:spcBef>
              <a:spcAft>
                <a:spcPts val="0"/>
              </a:spcAft>
              <a:buSzPts val="2560"/>
              <a:buNone/>
              <a:defRPr sz="1600">
                <a:solidFill>
                  <a:srgbClr val="888888"/>
                </a:solidFill>
              </a:defRPr>
            </a:lvl8pPr>
            <a:lvl9pPr marL="4114800" lvl="8" indent="-228600" algn="l">
              <a:lnSpc>
                <a:spcPct val="120000"/>
              </a:lnSpc>
              <a:spcBef>
                <a:spcPts val="500"/>
              </a:spcBef>
              <a:spcAft>
                <a:spcPts val="0"/>
              </a:spcAft>
              <a:buSzPts val="2560"/>
              <a:buNone/>
              <a:defRPr sz="1600">
                <a:solidFill>
                  <a:srgbClr val="888888"/>
                </a:solidFill>
              </a:defRPr>
            </a:lvl9pPr>
          </a:lstStyle>
          <a:p>
            <a:endParaRPr/>
          </a:p>
        </p:txBody>
      </p:sp>
      <p:sp>
        <p:nvSpPr>
          <p:cNvPr id="37" name="Google Shape;37;p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85800" y="2063396"/>
            <a:ext cx="5088714"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43" name="Google Shape;43;p10"/>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44" name="Google Shape;44;p1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685801" y="685800"/>
            <a:ext cx="10394707"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1"/>
          <p:cNvSpPr txBox="1">
            <a:spLocks noGrp="1"/>
          </p:cNvSpPr>
          <p:nvPr>
            <p:ph type="body" idx="1"/>
          </p:nvPr>
        </p:nvSpPr>
        <p:spPr>
          <a:xfrm>
            <a:off x="918356" y="2063396"/>
            <a:ext cx="4856158"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50" name="Google Shape;50;p11"/>
          <p:cNvSpPr txBox="1">
            <a:spLocks noGrp="1"/>
          </p:cNvSpPr>
          <p:nvPr>
            <p:ph type="body" idx="2"/>
          </p:nvPr>
        </p:nvSpPr>
        <p:spPr>
          <a:xfrm>
            <a:off x="685802" y="2861733"/>
            <a:ext cx="5088712"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51" name="Google Shape;51;p11"/>
          <p:cNvSpPr txBox="1">
            <a:spLocks noGrp="1"/>
          </p:cNvSpPr>
          <p:nvPr>
            <p:ph type="body" idx="3"/>
          </p:nvPr>
        </p:nvSpPr>
        <p:spPr>
          <a:xfrm>
            <a:off x="6218191" y="2063396"/>
            <a:ext cx="4864491"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52" name="Google Shape;52;p11"/>
          <p:cNvSpPr txBox="1">
            <a:spLocks noGrp="1"/>
          </p:cNvSpPr>
          <p:nvPr>
            <p:ph type="body" idx="4"/>
          </p:nvPr>
        </p:nvSpPr>
        <p:spPr>
          <a:xfrm>
            <a:off x="5993969" y="2861733"/>
            <a:ext cx="5088713"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53" name="Google Shape;53;p1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693643" y="685800"/>
            <a:ext cx="4126860"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046132" y="685800"/>
            <a:ext cx="6034375" cy="4688785"/>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68" name="Google Shape;68;p14"/>
          <p:cNvSpPr txBox="1">
            <a:spLocks noGrp="1"/>
          </p:cNvSpPr>
          <p:nvPr>
            <p:ph type="body" idx="2"/>
          </p:nvPr>
        </p:nvSpPr>
        <p:spPr>
          <a:xfrm>
            <a:off x="693642" y="2709052"/>
            <a:ext cx="4126861" cy="266553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69" name="Google Shape;69;p1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85800" y="685800"/>
            <a:ext cx="6345302"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a:spLocks noGrp="1"/>
          </p:cNvSpPr>
          <p:nvPr>
            <p:ph type="pic" idx="2"/>
          </p:nvPr>
        </p:nvSpPr>
        <p:spPr>
          <a:xfrm>
            <a:off x="7482362" y="0"/>
            <a:ext cx="3598146" cy="5071533"/>
          </a:xfrm>
          <a:prstGeom prst="rect">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5120"/>
              <a:buFont typeface="Arial"/>
              <a:buNone/>
              <a:defRPr sz="3200" b="0" i="0" u="none" strike="noStrike" cap="none">
                <a:solidFill>
                  <a:schemeClr val="dk1"/>
                </a:solidFill>
                <a:latin typeface="Impact"/>
                <a:ea typeface="Impact"/>
                <a:cs typeface="Impact"/>
                <a:sym typeface="Impact"/>
              </a:defRPr>
            </a:lvl1pPr>
            <a:lvl2pPr marR="0" lvl="1" algn="l" rtl="0">
              <a:lnSpc>
                <a:spcPct val="120000"/>
              </a:lnSpc>
              <a:spcBef>
                <a:spcPts val="500"/>
              </a:spcBef>
              <a:spcAft>
                <a:spcPts val="0"/>
              </a:spcAft>
              <a:buClr>
                <a:schemeClr val="accent1"/>
              </a:buClr>
              <a:buSzPts val="4480"/>
              <a:buFont typeface="Arial"/>
              <a:buNone/>
              <a:defRPr sz="2800" b="0" i="0" u="none" strike="noStrike" cap="none">
                <a:solidFill>
                  <a:schemeClr val="dk1"/>
                </a:solidFill>
                <a:latin typeface="Impact"/>
                <a:ea typeface="Impact"/>
                <a:cs typeface="Impact"/>
                <a:sym typeface="Impact"/>
              </a:defRPr>
            </a:lvl2pPr>
            <a:lvl3pPr marR="0" lvl="2" algn="l" rtl="0">
              <a:lnSpc>
                <a:spcPct val="120000"/>
              </a:lnSpc>
              <a:spcBef>
                <a:spcPts val="500"/>
              </a:spcBef>
              <a:spcAft>
                <a:spcPts val="0"/>
              </a:spcAft>
              <a:buClr>
                <a:schemeClr val="accent1"/>
              </a:buClr>
              <a:buSzPts val="3840"/>
              <a:buFont typeface="Arial"/>
              <a:buNone/>
              <a:defRPr sz="2400" b="0" i="0" u="none" strike="noStrike" cap="none">
                <a:solidFill>
                  <a:schemeClr val="dk1"/>
                </a:solidFill>
                <a:latin typeface="Impact"/>
                <a:ea typeface="Impact"/>
                <a:cs typeface="Impact"/>
                <a:sym typeface="Impact"/>
              </a:defRPr>
            </a:lvl3pPr>
            <a:lvl4pPr marR="0" lvl="3"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4pPr>
            <a:lvl5pPr marR="0" lvl="4"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5pPr>
            <a:lvl6pPr marR="0" lvl="5"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6pPr>
            <a:lvl7pPr marR="0" lvl="6"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7pPr>
            <a:lvl8pPr marR="0" lvl="7"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8pPr>
            <a:lvl9pPr marR="0" lvl="8" algn="l" rtl="0">
              <a:lnSpc>
                <a:spcPct val="120000"/>
              </a:lnSpc>
              <a:spcBef>
                <a:spcPts val="500"/>
              </a:spcBef>
              <a:spcAft>
                <a:spcPts val="0"/>
              </a:spcAft>
              <a:buClr>
                <a:schemeClr val="accent1"/>
              </a:buClr>
              <a:buSzPts val="3200"/>
              <a:buFont typeface="Arial"/>
              <a:buNone/>
              <a:defRPr sz="2000" b="0" i="0" u="none" strike="noStrike" cap="none">
                <a:solidFill>
                  <a:schemeClr val="dk1"/>
                </a:solidFill>
                <a:latin typeface="Impact"/>
                <a:ea typeface="Impact"/>
                <a:cs typeface="Impact"/>
                <a:sym typeface="Impact"/>
              </a:defRPr>
            </a:lvl9pPr>
          </a:lstStyle>
          <a:p>
            <a:endParaRPr/>
          </a:p>
        </p:txBody>
      </p:sp>
      <p:sp>
        <p:nvSpPr>
          <p:cNvPr id="75" name="Google Shape;75;p15"/>
          <p:cNvSpPr txBox="1">
            <a:spLocks noGrp="1"/>
          </p:cNvSpPr>
          <p:nvPr>
            <p:ph type="body" idx="1"/>
          </p:nvPr>
        </p:nvSpPr>
        <p:spPr>
          <a:xfrm>
            <a:off x="685801" y="2709052"/>
            <a:ext cx="6345301" cy="236248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76" name="Google Shape;76;p1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6" descr="Brickwork-HD-R1a.jpg"/>
          <p:cNvPicPr preferRelativeResize="0"/>
          <p:nvPr/>
        </p:nvPicPr>
        <p:blipFill rotWithShape="1">
          <a:blip r:embed="rId20">
            <a:alphaModFix/>
          </a:blip>
          <a:srcRect/>
          <a:stretch/>
        </p:blipFill>
        <p:spPr>
          <a:xfrm>
            <a:off x="0" y="0"/>
            <a:ext cx="12192000" cy="6858000"/>
          </a:xfrm>
          <a:prstGeom prst="rect">
            <a:avLst/>
          </a:prstGeom>
          <a:noFill/>
          <a:ln>
            <a:noFill/>
          </a:ln>
        </p:spPr>
      </p:pic>
      <p:grpSp>
        <p:nvGrpSpPr>
          <p:cNvPr id="7" name="Google Shape;7;p6"/>
          <p:cNvGrpSpPr/>
          <p:nvPr/>
        </p:nvGrpSpPr>
        <p:grpSpPr>
          <a:xfrm>
            <a:off x="-25397" y="0"/>
            <a:ext cx="12005350" cy="6644081"/>
            <a:chOff x="-25397" y="0"/>
            <a:chExt cx="12005350" cy="6644081"/>
          </a:xfrm>
        </p:grpSpPr>
        <p:sp>
          <p:nvSpPr>
            <p:cNvPr id="8" name="Google Shape;8;p6"/>
            <p:cNvSpPr/>
            <p:nvPr/>
          </p:nvSpPr>
          <p:spPr>
            <a:xfrm>
              <a:off x="1" y="0"/>
              <a:ext cx="11979952" cy="6644081"/>
            </a:xfrm>
            <a:prstGeom prst="rect">
              <a:avLst/>
            </a:prstGeom>
            <a:blipFill rotWithShape="1">
              <a:blip r:embed="rId19">
                <a:alphaModFix/>
              </a:blip>
              <a:stretch>
                <a:fillRect/>
              </a:stretch>
            </a:blipFill>
            <a:ln>
              <a:noFill/>
            </a:ln>
            <a:effectLst>
              <a:outerShdw blurRad="98425" dist="76200" dir="4380000" algn="tl" rotWithShape="0">
                <a:srgbClr val="000000">
                  <a:alpha val="6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6"/>
            <p:cNvSpPr/>
            <p:nvPr/>
          </p:nvSpPr>
          <p:spPr>
            <a:xfrm>
              <a:off x="-25397" y="0"/>
              <a:ext cx="11773291" cy="6419514"/>
            </a:xfrm>
            <a:custGeom>
              <a:avLst/>
              <a:gdLst/>
              <a:ahLst/>
              <a:cxnLst/>
              <a:rect l="l" t="t" r="r" b="b"/>
              <a:pathLst>
                <a:path w="11773291" h="6419514" extrusionOk="0">
                  <a:moveTo>
                    <a:pt x="11750059" y="0"/>
                  </a:moveTo>
                  <a:lnTo>
                    <a:pt x="11773291" y="6419514"/>
                  </a:lnTo>
                  <a:lnTo>
                    <a:pt x="0" y="6411047"/>
                  </a:lnTo>
                </a:path>
              </a:pathLst>
            </a:custGeom>
            <a:noFill/>
            <a:ln w="82550" cap="flat" cmpd="sng">
              <a:solidFill>
                <a:srgbClr val="7F7F7F"/>
              </a:solidFill>
              <a:prstDash val="solid"/>
              <a:miter lim="800000"/>
              <a:headEnd type="none" w="sm" len="sm"/>
              <a:tailEnd type="none" w="sm" len="sm"/>
            </a:ln>
          </p:spPr>
        </p:sp>
        <p:sp>
          <p:nvSpPr>
            <p:cNvPr id="10" name="Google Shape;10;p6"/>
            <p:cNvSpPr/>
            <p:nvPr/>
          </p:nvSpPr>
          <p:spPr>
            <a:xfrm>
              <a:off x="1" y="5600215"/>
              <a:ext cx="11706512" cy="780581"/>
            </a:xfrm>
            <a:prstGeom prst="rect">
              <a:avLst/>
            </a:prstGeom>
            <a:gradFill>
              <a:gsLst>
                <a:gs pos="0">
                  <a:schemeClr val="accent1"/>
                </a:gs>
                <a:gs pos="34000">
                  <a:schemeClr val="accent1"/>
                </a:gs>
                <a:gs pos="100000">
                  <a:srgbClr val="5C060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6"/>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5400"/>
              <a:buFont typeface="Impact"/>
              <a:buNone/>
              <a:defRPr sz="5400" b="0" i="0" u="none" strike="noStrike" cap="non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6"/>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marR="0" lvl="0" indent="-431800" algn="l" rtl="0">
              <a:lnSpc>
                <a:spcPct val="120000"/>
              </a:lnSpc>
              <a:spcBef>
                <a:spcPts val="1000"/>
              </a:spcBef>
              <a:spcAft>
                <a:spcPts val="0"/>
              </a:spcAft>
              <a:buClr>
                <a:schemeClr val="accent1"/>
              </a:buClr>
              <a:buSzPts val="3200"/>
              <a:buFont typeface="Arial"/>
              <a:buChar char="•"/>
              <a:defRPr sz="2000" b="0" i="0" u="none" strike="noStrike" cap="none">
                <a:solidFill>
                  <a:schemeClr val="dk1"/>
                </a:solidFill>
                <a:latin typeface="Impact"/>
                <a:ea typeface="Impact"/>
                <a:cs typeface="Impact"/>
                <a:sym typeface="Impact"/>
              </a:defRPr>
            </a:lvl1pPr>
            <a:lvl2pPr marL="914400" marR="0" lvl="1" indent="-411480" algn="l" rtl="0">
              <a:lnSpc>
                <a:spcPct val="120000"/>
              </a:lnSpc>
              <a:spcBef>
                <a:spcPts val="500"/>
              </a:spcBef>
              <a:spcAft>
                <a:spcPts val="0"/>
              </a:spcAft>
              <a:buClr>
                <a:schemeClr val="accent1"/>
              </a:buClr>
              <a:buSzPts val="2880"/>
              <a:buFont typeface="Arial"/>
              <a:buChar char="•"/>
              <a:defRPr sz="1800" b="0" i="0" u="none" strike="noStrike" cap="none">
                <a:solidFill>
                  <a:schemeClr val="dk1"/>
                </a:solidFill>
                <a:latin typeface="Impact"/>
                <a:ea typeface="Impact"/>
                <a:cs typeface="Impact"/>
                <a:sym typeface="Impact"/>
              </a:defRPr>
            </a:lvl2pPr>
            <a:lvl3pPr marL="1371600" marR="0" lvl="2" indent="-391160" algn="l" rtl="0">
              <a:lnSpc>
                <a:spcPct val="120000"/>
              </a:lnSpc>
              <a:spcBef>
                <a:spcPts val="500"/>
              </a:spcBef>
              <a:spcAft>
                <a:spcPts val="0"/>
              </a:spcAft>
              <a:buClr>
                <a:schemeClr val="accent1"/>
              </a:buClr>
              <a:buSzPts val="2560"/>
              <a:buFont typeface="Arial"/>
              <a:buChar char="•"/>
              <a:defRPr sz="1600" b="0" i="0" u="none" strike="noStrike" cap="none">
                <a:solidFill>
                  <a:schemeClr val="dk1"/>
                </a:solidFill>
                <a:latin typeface="Impact"/>
                <a:ea typeface="Impact"/>
                <a:cs typeface="Impact"/>
                <a:sym typeface="Impact"/>
              </a:defRPr>
            </a:lvl3pPr>
            <a:lvl4pPr marL="1828800" marR="0" lvl="3"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4pPr>
            <a:lvl5pPr marL="2286000" marR="0" lvl="4"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5pPr>
            <a:lvl6pPr marL="2743200" marR="0" lvl="5"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6pPr>
            <a:lvl7pPr marL="3200400" marR="0" lvl="6"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7pPr>
            <a:lvl8pPr marL="3657600" marR="0" lvl="7"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8pPr>
            <a:lvl9pPr marL="4114800" marR="0" lvl="8"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9pPr>
          </a:lstStyle>
          <a:p>
            <a:endParaRPr/>
          </a:p>
        </p:txBody>
      </p:sp>
      <p:sp>
        <p:nvSpPr>
          <p:cNvPr id="13" name="Google Shape;13;p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32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4" name="Google Shape;14;p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5" name="Google Shape;15;p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3200" b="0" i="0" u="none" strike="noStrike" cap="none">
                <a:solidFill>
                  <a:srgbClr val="5C0607"/>
                </a:solidFill>
                <a:latin typeface="Impact"/>
                <a:ea typeface="Impact"/>
                <a:cs typeface="Impact"/>
                <a:sym typeface="Impact"/>
              </a:defRPr>
            </a:lvl1pPr>
            <a:lvl2pPr marL="0" marR="0" lvl="1" indent="0" algn="ctr" rtl="0">
              <a:spcBef>
                <a:spcPts val="0"/>
              </a:spcBef>
              <a:buNone/>
              <a:defRPr sz="3200" b="0" i="0" u="none" strike="noStrike" cap="none">
                <a:solidFill>
                  <a:srgbClr val="5C0607"/>
                </a:solidFill>
                <a:latin typeface="Impact"/>
                <a:ea typeface="Impact"/>
                <a:cs typeface="Impact"/>
                <a:sym typeface="Impact"/>
              </a:defRPr>
            </a:lvl2pPr>
            <a:lvl3pPr marL="0" marR="0" lvl="2" indent="0" algn="ctr" rtl="0">
              <a:spcBef>
                <a:spcPts val="0"/>
              </a:spcBef>
              <a:buNone/>
              <a:defRPr sz="3200" b="0" i="0" u="none" strike="noStrike" cap="none">
                <a:solidFill>
                  <a:srgbClr val="5C0607"/>
                </a:solidFill>
                <a:latin typeface="Impact"/>
                <a:ea typeface="Impact"/>
                <a:cs typeface="Impact"/>
                <a:sym typeface="Impact"/>
              </a:defRPr>
            </a:lvl3pPr>
            <a:lvl4pPr marL="0" marR="0" lvl="3" indent="0" algn="ctr" rtl="0">
              <a:spcBef>
                <a:spcPts val="0"/>
              </a:spcBef>
              <a:buNone/>
              <a:defRPr sz="3200" b="0" i="0" u="none" strike="noStrike" cap="none">
                <a:solidFill>
                  <a:srgbClr val="5C0607"/>
                </a:solidFill>
                <a:latin typeface="Impact"/>
                <a:ea typeface="Impact"/>
                <a:cs typeface="Impact"/>
                <a:sym typeface="Impact"/>
              </a:defRPr>
            </a:lvl4pPr>
            <a:lvl5pPr marL="0" marR="0" lvl="4" indent="0" algn="ctr" rtl="0">
              <a:spcBef>
                <a:spcPts val="0"/>
              </a:spcBef>
              <a:buNone/>
              <a:defRPr sz="3200" b="0" i="0" u="none" strike="noStrike" cap="none">
                <a:solidFill>
                  <a:srgbClr val="5C0607"/>
                </a:solidFill>
                <a:latin typeface="Impact"/>
                <a:ea typeface="Impact"/>
                <a:cs typeface="Impact"/>
                <a:sym typeface="Impact"/>
              </a:defRPr>
            </a:lvl5pPr>
            <a:lvl6pPr marL="0" marR="0" lvl="5" indent="0" algn="ctr" rtl="0">
              <a:spcBef>
                <a:spcPts val="0"/>
              </a:spcBef>
              <a:buNone/>
              <a:defRPr sz="3200" b="0" i="0" u="none" strike="noStrike" cap="none">
                <a:solidFill>
                  <a:srgbClr val="5C0607"/>
                </a:solidFill>
                <a:latin typeface="Impact"/>
                <a:ea typeface="Impact"/>
                <a:cs typeface="Impact"/>
                <a:sym typeface="Impact"/>
              </a:defRPr>
            </a:lvl6pPr>
            <a:lvl7pPr marL="0" marR="0" lvl="6" indent="0" algn="ctr" rtl="0">
              <a:spcBef>
                <a:spcPts val="0"/>
              </a:spcBef>
              <a:buNone/>
              <a:defRPr sz="3200" b="0" i="0" u="none" strike="noStrike" cap="none">
                <a:solidFill>
                  <a:srgbClr val="5C0607"/>
                </a:solidFill>
                <a:latin typeface="Impact"/>
                <a:ea typeface="Impact"/>
                <a:cs typeface="Impact"/>
                <a:sym typeface="Impact"/>
              </a:defRPr>
            </a:lvl7pPr>
            <a:lvl8pPr marL="0" marR="0" lvl="7" indent="0" algn="ctr" rtl="0">
              <a:spcBef>
                <a:spcPts val="0"/>
              </a:spcBef>
              <a:buNone/>
              <a:defRPr sz="3200" b="0" i="0" u="none" strike="noStrike" cap="none">
                <a:solidFill>
                  <a:srgbClr val="5C0607"/>
                </a:solidFill>
                <a:latin typeface="Impact"/>
                <a:ea typeface="Impact"/>
                <a:cs typeface="Impact"/>
                <a:sym typeface="Impact"/>
              </a:defRPr>
            </a:lvl8pPr>
            <a:lvl9pPr marL="0" marR="0" lvl="8" indent="0" algn="ctr" rtl="0">
              <a:spcBef>
                <a:spcPts val="0"/>
              </a:spcBef>
              <a:buNone/>
              <a:defRPr sz="3200" b="0" i="0" u="none" strike="noStrike" cap="none">
                <a:solidFill>
                  <a:srgbClr val="5C0607"/>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naek/youtube-new#US_category_id.js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rot="-180000">
            <a:off x="571655" y="409095"/>
            <a:ext cx="9755187" cy="2766528"/>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7200"/>
              <a:buFont typeface="Impact"/>
              <a:buNone/>
            </a:pPr>
            <a:r>
              <a:rPr lang="en-US" sz="7200"/>
              <a:t>YOUTUBE TREND ANALYSIS</a:t>
            </a:r>
            <a:endParaRPr/>
          </a:p>
        </p:txBody>
      </p:sp>
      <p:sp>
        <p:nvSpPr>
          <p:cNvPr id="149" name="Google Shape;149;p1"/>
          <p:cNvSpPr txBox="1">
            <a:spLocks noGrp="1"/>
          </p:cNvSpPr>
          <p:nvPr>
            <p:ph type="subTitle" idx="1"/>
          </p:nvPr>
        </p:nvSpPr>
        <p:spPr>
          <a:xfrm rot="-180000">
            <a:off x="1038817" y="3683897"/>
            <a:ext cx="9755187" cy="550333"/>
          </a:xfrm>
          <a:prstGeom prst="rect">
            <a:avLst/>
          </a:prstGeom>
          <a:noFill/>
          <a:ln>
            <a:noFill/>
          </a:ln>
        </p:spPr>
        <p:txBody>
          <a:bodyPr spcFirstLastPara="1" wrap="square" lIns="91425" tIns="45700" rIns="91425" bIns="45700" anchor="t" anchorCtr="0">
            <a:noAutofit/>
          </a:bodyPr>
          <a:lstStyle/>
          <a:p>
            <a:pPr marL="0" lvl="0" indent="0" algn="r" rtl="0">
              <a:lnSpc>
                <a:spcPct val="120000"/>
              </a:lnSpc>
              <a:spcBef>
                <a:spcPts val="0"/>
              </a:spcBef>
              <a:spcAft>
                <a:spcPts val="0"/>
              </a:spcAft>
              <a:buSzPts val="3840"/>
              <a:buNone/>
            </a:pPr>
            <a:r>
              <a:rPr lang="en-US" sz="2400"/>
              <a:t>JAMES SPADAFORA , HAYOU LIU , YAXIN WAN , SUZANNE ZHEN , YUTA HAGIWARA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84144cfb28_0_10"/>
          <p:cNvSpPr txBox="1">
            <a:spLocks noGrp="1"/>
          </p:cNvSpPr>
          <p:nvPr>
            <p:ph type="title"/>
          </p:nvPr>
        </p:nvSpPr>
        <p:spPr>
          <a:xfrm>
            <a:off x="710876" y="311625"/>
            <a:ext cx="10396800" cy="11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B80E0F"/>
                </a:solidFill>
              </a:rPr>
              <a:t>TREND BY LIKES &amp; PUBLISHED DATE </a:t>
            </a:r>
            <a:endParaRPr/>
          </a:p>
        </p:txBody>
      </p:sp>
      <p:pic>
        <p:nvPicPr>
          <p:cNvPr id="210" name="Google Shape;210;g84144cfb28_0_10"/>
          <p:cNvPicPr preferRelativeResize="0"/>
          <p:nvPr/>
        </p:nvPicPr>
        <p:blipFill>
          <a:blip r:embed="rId3">
            <a:alphaModFix/>
          </a:blip>
          <a:stretch>
            <a:fillRect/>
          </a:stretch>
        </p:blipFill>
        <p:spPr>
          <a:xfrm>
            <a:off x="1216125" y="1463625"/>
            <a:ext cx="8813848" cy="391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g84144cfb28_0_24"/>
          <p:cNvPicPr preferRelativeResize="0"/>
          <p:nvPr/>
        </p:nvPicPr>
        <p:blipFill>
          <a:blip r:embed="rId3">
            <a:alphaModFix/>
          </a:blip>
          <a:stretch>
            <a:fillRect/>
          </a:stretch>
        </p:blipFill>
        <p:spPr>
          <a:xfrm>
            <a:off x="3966050" y="86975"/>
            <a:ext cx="7751750" cy="5619000"/>
          </a:xfrm>
          <a:prstGeom prst="rect">
            <a:avLst/>
          </a:prstGeom>
          <a:noFill/>
          <a:ln>
            <a:noFill/>
          </a:ln>
        </p:spPr>
      </p:pic>
      <p:sp>
        <p:nvSpPr>
          <p:cNvPr id="216" name="Google Shape;216;g84144cfb28_0_24"/>
          <p:cNvSpPr txBox="1">
            <a:spLocks noGrp="1"/>
          </p:cNvSpPr>
          <p:nvPr>
            <p:ph type="title"/>
          </p:nvPr>
        </p:nvSpPr>
        <p:spPr>
          <a:xfrm>
            <a:off x="0" y="0"/>
            <a:ext cx="2908200" cy="2986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B80E0F"/>
                </a:solidFill>
              </a:rPr>
              <a:t>DAYS TRENDING GRAPH</a:t>
            </a:r>
            <a:endParaRPr>
              <a:solidFill>
                <a:srgbClr val="B80E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75281b0af2_0_21"/>
          <p:cNvSpPr txBox="1">
            <a:spLocks noGrp="1"/>
          </p:cNvSpPr>
          <p:nvPr>
            <p:ph type="title"/>
          </p:nvPr>
        </p:nvSpPr>
        <p:spPr>
          <a:xfrm>
            <a:off x="685801" y="685800"/>
            <a:ext cx="10396800" cy="11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Days Trending Graph Observation</a:t>
            </a:r>
            <a:endParaRPr/>
          </a:p>
        </p:txBody>
      </p:sp>
      <p:sp>
        <p:nvSpPr>
          <p:cNvPr id="222" name="Google Shape;222;g75281b0af2_0_21"/>
          <p:cNvSpPr txBox="1">
            <a:spLocks noGrp="1"/>
          </p:cNvSpPr>
          <p:nvPr>
            <p:ph type="body" idx="1"/>
          </p:nvPr>
        </p:nvSpPr>
        <p:spPr>
          <a:xfrm>
            <a:off x="685800" y="2063396"/>
            <a:ext cx="10394700" cy="3311100"/>
          </a:xfrm>
          <a:prstGeom prst="rect">
            <a:avLst/>
          </a:prstGeom>
        </p:spPr>
        <p:txBody>
          <a:bodyPr spcFirstLastPara="1" wrap="square" lIns="91425" tIns="45700" rIns="91425" bIns="45700" anchor="ctr" anchorCtr="0">
            <a:noAutofit/>
          </a:bodyPr>
          <a:lstStyle/>
          <a:p>
            <a:pPr marL="228600" lvl="0" indent="-228600" algn="l" rtl="0">
              <a:spcBef>
                <a:spcPts val="1000"/>
              </a:spcBef>
              <a:spcAft>
                <a:spcPts val="0"/>
              </a:spcAft>
              <a:buSzPts val="2880"/>
              <a:buChar char="•"/>
            </a:pPr>
            <a:r>
              <a:rPr lang="en-US"/>
              <a:t>The days trending graph showcases how long a video stays in a “trending” status after its original post date</a:t>
            </a:r>
            <a:endParaRPr/>
          </a:p>
          <a:p>
            <a:pPr marL="228600" lvl="0" indent="-228600" algn="l" rtl="0">
              <a:spcBef>
                <a:spcPts val="0"/>
              </a:spcBef>
              <a:spcAft>
                <a:spcPts val="0"/>
              </a:spcAft>
              <a:buSzPts val="2880"/>
              <a:buChar char="•"/>
            </a:pPr>
            <a:r>
              <a:rPr lang="en-US"/>
              <a:t>Due to social marketing, we tend to see consistent growth in videos over a 30 day period, usually the first month is a consistent growth and attraction period, with extreme cases like the outlier showing that sometimes there is a second wave of popularity</a:t>
            </a:r>
            <a:endParaRPr/>
          </a:p>
          <a:p>
            <a:pPr marL="228600" lvl="0" indent="-228600" algn="l" rtl="0">
              <a:spcBef>
                <a:spcPts val="0"/>
              </a:spcBef>
              <a:spcAft>
                <a:spcPts val="0"/>
              </a:spcAft>
              <a:buSzPts val="2880"/>
              <a:buChar char="•"/>
            </a:pPr>
            <a:r>
              <a:rPr lang="en-US"/>
              <a:t>Overall conclusion could be made for advertisers that entry into a video sponsorship should be made right away, and they can ride the wave with the video as its “trending” status grows, as it will more than likely die out after the first 30 day period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75281b0af2_0_26"/>
          <p:cNvSpPr txBox="1">
            <a:spLocks noGrp="1"/>
          </p:cNvSpPr>
          <p:nvPr>
            <p:ph type="title"/>
          </p:nvPr>
        </p:nvSpPr>
        <p:spPr>
          <a:xfrm>
            <a:off x="685801" y="685800"/>
            <a:ext cx="10396800" cy="11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Overall Conclusion</a:t>
            </a:r>
            <a:endParaRPr/>
          </a:p>
        </p:txBody>
      </p:sp>
      <p:sp>
        <p:nvSpPr>
          <p:cNvPr id="228" name="Google Shape;228;g75281b0af2_0_26"/>
          <p:cNvSpPr txBox="1">
            <a:spLocks noGrp="1"/>
          </p:cNvSpPr>
          <p:nvPr>
            <p:ph type="body" idx="1"/>
          </p:nvPr>
        </p:nvSpPr>
        <p:spPr>
          <a:xfrm>
            <a:off x="685800" y="2063396"/>
            <a:ext cx="10394700" cy="3311100"/>
          </a:xfrm>
          <a:prstGeom prst="rect">
            <a:avLst/>
          </a:prstGeom>
        </p:spPr>
        <p:txBody>
          <a:bodyPr spcFirstLastPara="1" wrap="square" lIns="91425" tIns="45700" rIns="91425" bIns="45700" anchor="ctr" anchorCtr="0">
            <a:noAutofit/>
          </a:bodyPr>
          <a:lstStyle/>
          <a:p>
            <a:pPr marL="228600" lvl="0" indent="-228600" algn="l" rtl="0">
              <a:spcBef>
                <a:spcPts val="1000"/>
              </a:spcBef>
              <a:spcAft>
                <a:spcPts val="0"/>
              </a:spcAft>
              <a:buSzPts val="2880"/>
              <a:buChar char="•"/>
            </a:pPr>
            <a:r>
              <a:rPr lang="en-US"/>
              <a:t>Shown by both the most frequented words in YT video titles and by the most frequented genres, music videos are definitely the most trended videos on the web</a:t>
            </a:r>
            <a:endParaRPr/>
          </a:p>
          <a:p>
            <a:pPr marL="228600" lvl="0" indent="-228600" algn="l" rtl="0">
              <a:spcBef>
                <a:spcPts val="0"/>
              </a:spcBef>
              <a:spcAft>
                <a:spcPts val="0"/>
              </a:spcAft>
              <a:buSzPts val="2880"/>
              <a:buChar char="•"/>
            </a:pPr>
            <a:r>
              <a:rPr lang="en-US"/>
              <a:t>Videos also have a long lifespan to go trending, as most are seen to still be growing within a 30 day period, however, the first month tends to be the best for monetization and ad revenue generation</a:t>
            </a:r>
            <a:endParaRPr/>
          </a:p>
          <a:p>
            <a:pPr marL="228600" lvl="0" indent="-228600" algn="l" rtl="0">
              <a:spcBef>
                <a:spcPts val="0"/>
              </a:spcBef>
              <a:spcAft>
                <a:spcPts val="0"/>
              </a:spcAft>
              <a:buSzPts val="2880"/>
              <a:buChar char="•"/>
            </a:pPr>
            <a:r>
              <a:rPr lang="en-US"/>
              <a:t>Advertisers should take this into account when choosing to sponsor or endorse certain videos</a:t>
            </a:r>
            <a:endParaRPr/>
          </a:p>
          <a:p>
            <a:pPr marL="0" lvl="0" indent="0" algn="l"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PROJECT DESCRIPTION</a:t>
            </a:r>
            <a:endParaRPr/>
          </a:p>
        </p:txBody>
      </p:sp>
      <p:sp>
        <p:nvSpPr>
          <p:cNvPr id="155" name="Google Shape;155;p2"/>
          <p:cNvSpPr txBox="1">
            <a:spLocks noGrp="1"/>
          </p:cNvSpPr>
          <p:nvPr>
            <p:ph type="body" idx="1"/>
          </p:nvPr>
        </p:nvSpPr>
        <p:spPr>
          <a:xfrm>
            <a:off x="686888" y="1938021"/>
            <a:ext cx="10394700" cy="3311100"/>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None/>
            </a:pPr>
            <a:endParaRPr sz="2600"/>
          </a:p>
          <a:p>
            <a:pPr marL="457200" lvl="0" indent="-393700" algn="l" rtl="0">
              <a:lnSpc>
                <a:spcPct val="120000"/>
              </a:lnSpc>
              <a:spcBef>
                <a:spcPts val="0"/>
              </a:spcBef>
              <a:spcAft>
                <a:spcPts val="0"/>
              </a:spcAft>
              <a:buSzPts val="2600"/>
              <a:buChar char="•"/>
            </a:pPr>
            <a:r>
              <a:rPr lang="en-US" sz="2600"/>
              <a:t>Analyze which factors will affect how popular a Youtube video will be</a:t>
            </a:r>
            <a:endParaRPr sz="2600"/>
          </a:p>
          <a:p>
            <a:pPr marL="457200" lvl="0" indent="-393700" algn="l" rtl="0">
              <a:lnSpc>
                <a:spcPct val="120000"/>
              </a:lnSpc>
              <a:spcBef>
                <a:spcPts val="0"/>
              </a:spcBef>
              <a:spcAft>
                <a:spcPts val="0"/>
              </a:spcAft>
              <a:buSzPts val="2600"/>
              <a:buChar char="•"/>
            </a:pPr>
            <a:r>
              <a:rPr lang="en-US" sz="2600"/>
              <a:t>Investigate frequently used words and phrases in certain Youtube videos and correlate the relationship between words and popularity</a:t>
            </a:r>
            <a:endParaRPr sz="2600"/>
          </a:p>
          <a:p>
            <a:pPr marL="457200" lvl="0" indent="-393700" algn="l" rtl="0">
              <a:lnSpc>
                <a:spcPct val="120000"/>
              </a:lnSpc>
              <a:spcBef>
                <a:spcPts val="0"/>
              </a:spcBef>
              <a:spcAft>
                <a:spcPts val="0"/>
              </a:spcAft>
              <a:buSzPts val="2600"/>
              <a:buChar char="•"/>
            </a:pPr>
            <a:r>
              <a:rPr lang="en-US" sz="2600"/>
              <a:t>Model and organize a database through coding to layout a table of most popular videos, from there, perform analysis on what helped certain videos to be popular</a:t>
            </a:r>
            <a:endParaRPr sz="2600"/>
          </a:p>
          <a:p>
            <a:pPr marL="457200" lvl="0" indent="-393700" algn="l" rtl="0">
              <a:lnSpc>
                <a:spcPct val="120000"/>
              </a:lnSpc>
              <a:spcBef>
                <a:spcPts val="0"/>
              </a:spcBef>
              <a:spcAft>
                <a:spcPts val="0"/>
              </a:spcAft>
              <a:buSzPts val="2600"/>
              <a:buChar char="•"/>
            </a:pPr>
            <a:r>
              <a:rPr lang="en-US" sz="2600"/>
              <a:t>Our goal: help advertisers/sponsors decide what kind of video would be best to promote</a:t>
            </a:r>
            <a:endParaRPr sz="2600"/>
          </a:p>
          <a:p>
            <a:pPr marL="228600" lvl="0" indent="-25400" algn="l" rtl="0">
              <a:lnSpc>
                <a:spcPct val="120000"/>
              </a:lnSpc>
              <a:spcBef>
                <a:spcPts val="0"/>
              </a:spcBef>
              <a:spcAft>
                <a:spcPts val="0"/>
              </a:spcAft>
              <a:buSzPts val="3200"/>
              <a:buNone/>
            </a:pP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75281b0af2_0_6"/>
          <p:cNvSpPr txBox="1">
            <a:spLocks noGrp="1"/>
          </p:cNvSpPr>
          <p:nvPr>
            <p:ph type="title"/>
          </p:nvPr>
        </p:nvSpPr>
        <p:spPr>
          <a:xfrm>
            <a:off x="685801" y="685800"/>
            <a:ext cx="10396800" cy="11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HYPOTHESIS</a:t>
            </a:r>
            <a:endParaRPr/>
          </a:p>
        </p:txBody>
      </p:sp>
      <p:sp>
        <p:nvSpPr>
          <p:cNvPr id="161" name="Google Shape;161;g75281b0af2_0_6"/>
          <p:cNvSpPr txBox="1">
            <a:spLocks noGrp="1"/>
          </p:cNvSpPr>
          <p:nvPr>
            <p:ph type="body" idx="1"/>
          </p:nvPr>
        </p:nvSpPr>
        <p:spPr>
          <a:xfrm>
            <a:off x="685800" y="2063400"/>
            <a:ext cx="10394700" cy="3489000"/>
          </a:xfrm>
          <a:prstGeom prst="rect">
            <a:avLst/>
          </a:prstGeom>
        </p:spPr>
        <p:txBody>
          <a:bodyPr spcFirstLastPara="1" wrap="square" lIns="91425" tIns="45700" rIns="91425" bIns="45700" anchor="ctr" anchorCtr="0">
            <a:noAutofit/>
          </a:bodyPr>
          <a:lstStyle/>
          <a:p>
            <a:pPr marL="457200" lvl="0" indent="-393700" algn="l" rtl="0">
              <a:spcBef>
                <a:spcPts val="0"/>
              </a:spcBef>
              <a:spcAft>
                <a:spcPts val="0"/>
              </a:spcAft>
              <a:buSzPts val="2600"/>
              <a:buChar char="•"/>
            </a:pPr>
            <a:r>
              <a:rPr lang="en-US" sz="2600"/>
              <a:t>Key words such as proper names of famous artists will most result in the most popular videos due to sheer name recognition</a:t>
            </a:r>
            <a:endParaRPr sz="2600"/>
          </a:p>
          <a:p>
            <a:pPr marL="457200" lvl="0" indent="-393700" algn="l" rtl="0">
              <a:spcBef>
                <a:spcPts val="0"/>
              </a:spcBef>
              <a:spcAft>
                <a:spcPts val="0"/>
              </a:spcAft>
              <a:buSzPts val="2600"/>
              <a:buChar char="•"/>
            </a:pPr>
            <a:r>
              <a:rPr lang="en-US" sz="2600"/>
              <a:t>The more key words a Youtube video has to its title, the more likely it will be able to garner popularity through searches, views, likes, shares, etc.</a:t>
            </a:r>
            <a:endParaRPr sz="2600"/>
          </a:p>
          <a:p>
            <a:pPr marL="457200" lvl="0" indent="-393700" algn="l" rtl="0">
              <a:spcBef>
                <a:spcPts val="0"/>
              </a:spcBef>
              <a:spcAft>
                <a:spcPts val="0"/>
              </a:spcAft>
              <a:buSzPts val="2600"/>
              <a:buChar char="•"/>
            </a:pPr>
            <a:r>
              <a:rPr lang="en-US" sz="2600"/>
              <a:t>Video will gain popularity through traction and time, with a peak that is followed by a gradual decline</a:t>
            </a:r>
            <a:endParaRPr sz="2600"/>
          </a:p>
          <a:p>
            <a:pPr marL="0" lvl="0" indent="0" algn="l" rtl="0">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3"/>
          <p:cNvSpPr/>
          <p:nvPr/>
        </p:nvSpPr>
        <p:spPr>
          <a:xfrm>
            <a:off x="-1" y="0"/>
            <a:ext cx="4070191" cy="6858000"/>
          </a:xfrm>
          <a:custGeom>
            <a:avLst/>
            <a:gdLst/>
            <a:ahLst/>
            <a:cxnLst/>
            <a:rect l="l" t="t" r="r" b="b"/>
            <a:pathLst>
              <a:path w="4061802" h="6858000" extrusionOk="0">
                <a:moveTo>
                  <a:pt x="1" y="0"/>
                </a:moveTo>
                <a:lnTo>
                  <a:pt x="4059081" y="0"/>
                </a:lnTo>
                <a:lnTo>
                  <a:pt x="4059081" y="2339825"/>
                </a:lnTo>
                <a:lnTo>
                  <a:pt x="4061802" y="2339683"/>
                </a:lnTo>
                <a:lnTo>
                  <a:pt x="4061802" y="3776054"/>
                </a:lnTo>
                <a:lnTo>
                  <a:pt x="4059081" y="3776199"/>
                </a:lnTo>
                <a:lnTo>
                  <a:pt x="4059081" y="6858000"/>
                </a:lnTo>
                <a:lnTo>
                  <a:pt x="1" y="6858000"/>
                </a:lnTo>
                <a:lnTo>
                  <a:pt x="1" y="3992604"/>
                </a:lnTo>
                <a:lnTo>
                  <a:pt x="0" y="3992604"/>
                </a:lnTo>
                <a:lnTo>
                  <a:pt x="0" y="2552279"/>
                </a:lnTo>
                <a:lnTo>
                  <a:pt x="1" y="2552279"/>
                </a:lnTo>
                <a:close/>
              </a:path>
            </a:pathLst>
          </a:custGeom>
          <a:gradFill>
            <a:gsLst>
              <a:gs pos="0">
                <a:schemeClr val="accent1"/>
              </a:gs>
              <a:gs pos="34000">
                <a:schemeClr val="accent1"/>
              </a:gs>
              <a:gs pos="100000">
                <a:srgbClr val="5C0607"/>
              </a:gs>
            </a:gsLst>
            <a:lin ang="3600000" scaled="0"/>
          </a:gradFill>
          <a:ln>
            <a:noFill/>
          </a:ln>
        </p:spPr>
      </p:sp>
      <p:sp>
        <p:nvSpPr>
          <p:cNvPr id="167" name="Google Shape;167;p3"/>
          <p:cNvSpPr txBox="1">
            <a:spLocks noGrp="1"/>
          </p:cNvSpPr>
          <p:nvPr>
            <p:ph type="title"/>
          </p:nvPr>
        </p:nvSpPr>
        <p:spPr>
          <a:xfrm>
            <a:off x="643467" y="1226122"/>
            <a:ext cx="3054268" cy="44057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800"/>
              <a:buFont typeface="Impact"/>
              <a:buNone/>
            </a:pPr>
            <a:r>
              <a:rPr lang="en-US" sz="4800">
                <a:solidFill>
                  <a:srgbClr val="FFFFFF"/>
                </a:solidFill>
              </a:rPr>
              <a:t>OVERVIEW ABOUT YOUTUBE</a:t>
            </a:r>
            <a:endParaRPr/>
          </a:p>
        </p:txBody>
      </p:sp>
      <p:sp>
        <p:nvSpPr>
          <p:cNvPr id="168" name="Google Shape;168;p3"/>
          <p:cNvSpPr/>
          <p:nvPr/>
        </p:nvSpPr>
        <p:spPr>
          <a:xfrm>
            <a:off x="0" y="0"/>
            <a:ext cx="321733" cy="6858000"/>
          </a:xfrm>
          <a:prstGeom prst="rect">
            <a:avLst/>
          </a:prstGeom>
          <a:solidFill>
            <a:srgbClr val="5C0607">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Impact"/>
              <a:ea typeface="Impact"/>
              <a:cs typeface="Impact"/>
              <a:sym typeface="Impact"/>
            </a:endParaRPr>
          </a:p>
        </p:txBody>
      </p:sp>
      <p:sp>
        <p:nvSpPr>
          <p:cNvPr id="169" name="Google Shape;169;p3"/>
          <p:cNvSpPr/>
          <p:nvPr/>
        </p:nvSpPr>
        <p:spPr>
          <a:xfrm>
            <a:off x="4061802" y="1"/>
            <a:ext cx="8130198" cy="6857999"/>
          </a:xfrm>
          <a:custGeom>
            <a:avLst/>
            <a:gdLst/>
            <a:ahLst/>
            <a:cxnLst/>
            <a:rect l="l" t="t" r="r" b="b"/>
            <a:pathLst>
              <a:path w="8130198" h="6857999" extrusionOk="0">
                <a:moveTo>
                  <a:pt x="0" y="0"/>
                </a:moveTo>
                <a:lnTo>
                  <a:pt x="7241014" y="0"/>
                </a:lnTo>
                <a:lnTo>
                  <a:pt x="8130198" y="0"/>
                </a:lnTo>
                <a:lnTo>
                  <a:pt x="8130198" y="6857999"/>
                </a:lnTo>
                <a:lnTo>
                  <a:pt x="0" y="6857999"/>
                </a:lnTo>
                <a:lnTo>
                  <a:pt x="0" y="6375361"/>
                </a:lnTo>
                <a:close/>
              </a:path>
            </a:pathLst>
          </a:custGeom>
          <a:blipFill rotWithShape="1">
            <a:blip r:embed="rId3">
              <a:alphaModFix/>
            </a:blip>
            <a:stretch>
              <a:fillRect/>
            </a:stretch>
          </a:blipFill>
          <a:ln>
            <a:noFill/>
          </a:ln>
        </p:spPr>
      </p:sp>
      <p:sp>
        <p:nvSpPr>
          <p:cNvPr id="170" name="Google Shape;170;p3"/>
          <p:cNvSpPr txBox="1">
            <a:spLocks noGrp="1"/>
          </p:cNvSpPr>
          <p:nvPr>
            <p:ph type="body" idx="1"/>
          </p:nvPr>
        </p:nvSpPr>
        <p:spPr>
          <a:xfrm>
            <a:off x="4547224" y="149900"/>
            <a:ext cx="7020600" cy="6445800"/>
          </a:xfrm>
          <a:prstGeom prst="rect">
            <a:avLst/>
          </a:prstGeom>
          <a:noFill/>
          <a:ln>
            <a:noFill/>
          </a:ln>
        </p:spPr>
        <p:txBody>
          <a:bodyPr spcFirstLastPara="1" wrap="square" lIns="91425" tIns="45700" rIns="91425" bIns="45700" anchor="ctr" anchorCtr="0">
            <a:normAutofit/>
          </a:bodyPr>
          <a:lstStyle/>
          <a:p>
            <a:pPr marL="228600" lvl="0" indent="-243840" algn="l" rtl="0">
              <a:lnSpc>
                <a:spcPct val="120000"/>
              </a:lnSpc>
              <a:spcBef>
                <a:spcPts val="0"/>
              </a:spcBef>
              <a:spcAft>
                <a:spcPts val="0"/>
              </a:spcAft>
              <a:buSzPts val="3840"/>
              <a:buChar char="•"/>
            </a:pPr>
            <a:r>
              <a:rPr lang="en-US" sz="2400"/>
              <a:t>ONLINE VIDEO-SHARING PLATFORM CREATED IN 2005</a:t>
            </a:r>
            <a:endParaRPr/>
          </a:p>
          <a:p>
            <a:pPr marL="228600" lvl="0" indent="-243840" algn="l" rtl="0">
              <a:lnSpc>
                <a:spcPct val="120000"/>
              </a:lnSpc>
              <a:spcBef>
                <a:spcPts val="1000"/>
              </a:spcBef>
              <a:spcAft>
                <a:spcPts val="0"/>
              </a:spcAft>
              <a:buSzPts val="3840"/>
              <a:buChar char="•"/>
            </a:pPr>
            <a:r>
              <a:rPr lang="en-US" sz="2400">
                <a:solidFill>
                  <a:srgbClr val="0C0C0C"/>
                </a:solidFill>
              </a:rPr>
              <a:t>YOUTUBE HAS 2 BILLION MONTHLY ACTIVE USERS.</a:t>
            </a:r>
            <a:endParaRPr/>
          </a:p>
          <a:p>
            <a:pPr marL="228600" lvl="0" indent="-243840" algn="l" rtl="0">
              <a:lnSpc>
                <a:spcPct val="120000"/>
              </a:lnSpc>
              <a:spcBef>
                <a:spcPts val="1000"/>
              </a:spcBef>
              <a:spcAft>
                <a:spcPts val="0"/>
              </a:spcAft>
              <a:buSzPts val="3840"/>
              <a:buChar char="•"/>
            </a:pPr>
            <a:r>
              <a:rPr lang="en-US" sz="2400">
                <a:solidFill>
                  <a:srgbClr val="0C0C0C"/>
                </a:solidFill>
              </a:rPr>
              <a:t>50 MILLION CONTENTS CREATORS ON YOUTUBE</a:t>
            </a:r>
            <a:endParaRPr/>
          </a:p>
          <a:p>
            <a:pPr marL="228600" lvl="0" indent="-243840" algn="l" rtl="0">
              <a:lnSpc>
                <a:spcPct val="120000"/>
              </a:lnSpc>
              <a:spcBef>
                <a:spcPts val="1000"/>
              </a:spcBef>
              <a:spcAft>
                <a:spcPts val="0"/>
              </a:spcAft>
              <a:buSzPts val="3840"/>
              <a:buChar char="•"/>
            </a:pPr>
            <a:r>
              <a:rPr lang="en-US" sz="2400">
                <a:solidFill>
                  <a:srgbClr val="0C0C0C"/>
                </a:solidFill>
              </a:rPr>
              <a:t>5 BILLION VIDEOS ARE WATCHED PER DAY. </a:t>
            </a:r>
            <a:endParaRPr/>
          </a:p>
          <a:p>
            <a:pPr marL="228600" lvl="0" indent="-243840" algn="l" rtl="0">
              <a:lnSpc>
                <a:spcPct val="120000"/>
              </a:lnSpc>
              <a:spcBef>
                <a:spcPts val="1000"/>
              </a:spcBef>
              <a:spcAft>
                <a:spcPts val="0"/>
              </a:spcAft>
              <a:buSzPts val="3840"/>
              <a:buChar char="•"/>
            </a:pPr>
            <a:r>
              <a:rPr lang="en-US" sz="2400">
                <a:solidFill>
                  <a:srgbClr val="0C0C0C"/>
                </a:solidFill>
              </a:rPr>
              <a:t>1 BILLION HOURS OF YOUTUBE CONTENT IS WATCHED PER DAY.</a:t>
            </a:r>
            <a:endParaRPr/>
          </a:p>
          <a:p>
            <a:pPr marL="228600" lvl="0" indent="-243840" algn="l" rtl="0">
              <a:lnSpc>
                <a:spcPct val="120000"/>
              </a:lnSpc>
              <a:spcBef>
                <a:spcPts val="1000"/>
              </a:spcBef>
              <a:spcAft>
                <a:spcPts val="0"/>
              </a:spcAft>
              <a:buSzPts val="3840"/>
              <a:buChar char="•"/>
            </a:pPr>
            <a:r>
              <a:rPr lang="en-US" sz="2400">
                <a:solidFill>
                  <a:srgbClr val="0C0C0C"/>
                </a:solidFill>
              </a:rPr>
              <a:t>73% OF US ADULTS USE YOUTUBE.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75281b0af2_0_0"/>
          <p:cNvSpPr txBox="1">
            <a:spLocks noGrp="1"/>
          </p:cNvSpPr>
          <p:nvPr>
            <p:ph type="title"/>
          </p:nvPr>
        </p:nvSpPr>
        <p:spPr>
          <a:xfrm>
            <a:off x="685801" y="685800"/>
            <a:ext cx="10396800" cy="11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Data Set </a:t>
            </a:r>
            <a:endParaRPr/>
          </a:p>
          <a:p>
            <a:pPr marL="0" lvl="0" indent="0" algn="l" rtl="0">
              <a:spcBef>
                <a:spcPts val="0"/>
              </a:spcBef>
              <a:spcAft>
                <a:spcPts val="0"/>
              </a:spcAft>
              <a:buNone/>
            </a:pPr>
            <a:r>
              <a:rPr lang="en-US" sz="3600"/>
              <a:t>(Trending Youtube Video Statistics)</a:t>
            </a:r>
            <a:endParaRPr sz="3600"/>
          </a:p>
        </p:txBody>
      </p:sp>
      <p:sp>
        <p:nvSpPr>
          <p:cNvPr id="176" name="Google Shape;176;g75281b0af2_0_0"/>
          <p:cNvSpPr txBox="1">
            <a:spLocks noGrp="1"/>
          </p:cNvSpPr>
          <p:nvPr>
            <p:ph type="body" idx="1"/>
          </p:nvPr>
        </p:nvSpPr>
        <p:spPr>
          <a:xfrm>
            <a:off x="685800" y="2063396"/>
            <a:ext cx="10394700" cy="3311100"/>
          </a:xfrm>
          <a:prstGeom prst="rect">
            <a:avLst/>
          </a:prstGeom>
        </p:spPr>
        <p:txBody>
          <a:bodyPr spcFirstLastPara="1" wrap="square" lIns="91425" tIns="45700" rIns="91425" bIns="45700" anchor="ctr" anchorCtr="0">
            <a:noAutofit/>
          </a:bodyPr>
          <a:lstStyle/>
          <a:p>
            <a:pPr marL="457200" lvl="0" indent="-393700" algn="l" rtl="0">
              <a:spcBef>
                <a:spcPts val="1000"/>
              </a:spcBef>
              <a:spcAft>
                <a:spcPts val="0"/>
              </a:spcAft>
              <a:buSzPts val="2600"/>
              <a:buFont typeface="Arial"/>
              <a:buChar char="•"/>
            </a:pPr>
            <a:r>
              <a:rPr lang="en-US" sz="2600"/>
              <a:t>The data set we pulled from takes into account several months of data of trending Youtube videos globally</a:t>
            </a:r>
            <a:endParaRPr sz="2600"/>
          </a:p>
          <a:p>
            <a:pPr marL="457200" lvl="0" indent="-393700" algn="l" rtl="0">
              <a:spcBef>
                <a:spcPts val="0"/>
              </a:spcBef>
              <a:spcAft>
                <a:spcPts val="0"/>
              </a:spcAft>
              <a:buSzPts val="2600"/>
              <a:buChar char="•"/>
            </a:pPr>
            <a:r>
              <a:rPr lang="en-US" sz="2600"/>
              <a:t>To determine top trending YT videos, the website takes into consideration the amount of activity surrounding the video, this includes: views, shares, comments, likes, buzz on other social platforms, etc.</a:t>
            </a:r>
            <a:endParaRPr/>
          </a:p>
          <a:p>
            <a:pPr marL="457200" lvl="0" indent="-342900" algn="l" rtl="0">
              <a:spcBef>
                <a:spcPts val="0"/>
              </a:spcBef>
              <a:spcAft>
                <a:spcPts val="0"/>
              </a:spcAft>
              <a:buSzPts val="1800"/>
              <a:buFont typeface="Arial"/>
              <a:buChar char="•"/>
            </a:pPr>
            <a:r>
              <a:rPr lang="en-US"/>
              <a:t>Source: </a:t>
            </a:r>
            <a:r>
              <a:rPr lang="en-US" sz="1800" u="sng">
                <a:solidFill>
                  <a:srgbClr val="000000"/>
                </a:solidFill>
                <a:latin typeface="Arial"/>
                <a:ea typeface="Arial"/>
                <a:cs typeface="Arial"/>
                <a:sym typeface="Arial"/>
                <a:hlinkClick r:id="rId3"/>
              </a:rPr>
              <a:t>https://www.kaggle.com/datasnaek/youtube-new#US_category_id.json</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graphicFrame>
        <p:nvGraphicFramePr>
          <p:cNvPr id="181" name="Google Shape;181;p4"/>
          <p:cNvGraphicFramePr/>
          <p:nvPr/>
        </p:nvGraphicFramePr>
        <p:xfrm>
          <a:off x="142876" y="2214563"/>
          <a:ext cx="3000000" cy="3000000"/>
        </p:xfrm>
        <a:graphic>
          <a:graphicData uri="http://schemas.openxmlformats.org/drawingml/2006/table">
            <a:tbl>
              <a:tblPr firstRow="1" bandRow="1">
                <a:noFill/>
                <a:tableStyleId>{885FFE9C-B60E-452E-BA0B-7FDB0A886496}</a:tableStyleId>
              </a:tblPr>
              <a:tblGrid>
                <a:gridCol w="754825">
                  <a:extLst>
                    <a:ext uri="{9D8B030D-6E8A-4147-A177-3AD203B41FA5}">
                      <a16:colId xmlns:a16="http://schemas.microsoft.com/office/drawing/2014/main" val="20000"/>
                    </a:ext>
                  </a:extLst>
                </a:gridCol>
                <a:gridCol w="1011900">
                  <a:extLst>
                    <a:ext uri="{9D8B030D-6E8A-4147-A177-3AD203B41FA5}">
                      <a16:colId xmlns:a16="http://schemas.microsoft.com/office/drawing/2014/main" val="20001"/>
                    </a:ext>
                  </a:extLst>
                </a:gridCol>
                <a:gridCol w="442925">
                  <a:extLst>
                    <a:ext uri="{9D8B030D-6E8A-4147-A177-3AD203B41FA5}">
                      <a16:colId xmlns:a16="http://schemas.microsoft.com/office/drawing/2014/main" val="20002"/>
                    </a:ext>
                  </a:extLst>
                </a:gridCol>
                <a:gridCol w="1037025">
                  <a:extLst>
                    <a:ext uri="{9D8B030D-6E8A-4147-A177-3AD203B41FA5}">
                      <a16:colId xmlns:a16="http://schemas.microsoft.com/office/drawing/2014/main" val="20003"/>
                    </a:ext>
                  </a:extLst>
                </a:gridCol>
                <a:gridCol w="1043875">
                  <a:extLst>
                    <a:ext uri="{9D8B030D-6E8A-4147-A177-3AD203B41FA5}">
                      <a16:colId xmlns:a16="http://schemas.microsoft.com/office/drawing/2014/main" val="20004"/>
                    </a:ext>
                  </a:extLst>
                </a:gridCol>
                <a:gridCol w="818800">
                  <a:extLst>
                    <a:ext uri="{9D8B030D-6E8A-4147-A177-3AD203B41FA5}">
                      <a16:colId xmlns:a16="http://schemas.microsoft.com/office/drawing/2014/main" val="20005"/>
                    </a:ext>
                  </a:extLst>
                </a:gridCol>
                <a:gridCol w="863375">
                  <a:extLst>
                    <a:ext uri="{9D8B030D-6E8A-4147-A177-3AD203B41FA5}">
                      <a16:colId xmlns:a16="http://schemas.microsoft.com/office/drawing/2014/main" val="20006"/>
                    </a:ext>
                  </a:extLst>
                </a:gridCol>
                <a:gridCol w="538900">
                  <a:extLst>
                    <a:ext uri="{9D8B030D-6E8A-4147-A177-3AD203B41FA5}">
                      <a16:colId xmlns:a16="http://schemas.microsoft.com/office/drawing/2014/main" val="20007"/>
                    </a:ext>
                  </a:extLst>
                </a:gridCol>
                <a:gridCol w="702275">
                  <a:extLst>
                    <a:ext uri="{9D8B030D-6E8A-4147-A177-3AD203B41FA5}">
                      <a16:colId xmlns:a16="http://schemas.microsoft.com/office/drawing/2014/main" val="20008"/>
                    </a:ext>
                  </a:extLst>
                </a:gridCol>
                <a:gridCol w="1131850">
                  <a:extLst>
                    <a:ext uri="{9D8B030D-6E8A-4147-A177-3AD203B41FA5}">
                      <a16:colId xmlns:a16="http://schemas.microsoft.com/office/drawing/2014/main" val="20009"/>
                    </a:ext>
                  </a:extLst>
                </a:gridCol>
                <a:gridCol w="937625">
                  <a:extLst>
                    <a:ext uri="{9D8B030D-6E8A-4147-A177-3AD203B41FA5}">
                      <a16:colId xmlns:a16="http://schemas.microsoft.com/office/drawing/2014/main" val="20010"/>
                    </a:ext>
                  </a:extLst>
                </a:gridCol>
                <a:gridCol w="1408350">
                  <a:extLst>
                    <a:ext uri="{9D8B030D-6E8A-4147-A177-3AD203B41FA5}">
                      <a16:colId xmlns:a16="http://schemas.microsoft.com/office/drawing/2014/main" val="20011"/>
                    </a:ext>
                  </a:extLst>
                </a:gridCol>
                <a:gridCol w="752550">
                  <a:extLst>
                    <a:ext uri="{9D8B030D-6E8A-4147-A177-3AD203B41FA5}">
                      <a16:colId xmlns:a16="http://schemas.microsoft.com/office/drawing/2014/main" val="20012"/>
                    </a:ext>
                  </a:extLst>
                </a:gridCol>
              </a:tblGrid>
              <a:tr h="857300">
                <a:tc>
                  <a:txBody>
                    <a:bodyPr/>
                    <a:lstStyle/>
                    <a:p>
                      <a:pPr marL="0" marR="0" lvl="0" indent="0" algn="l" rtl="0">
                        <a:spcBef>
                          <a:spcPts val="0"/>
                        </a:spcBef>
                        <a:spcAft>
                          <a:spcPts val="0"/>
                        </a:spcAft>
                        <a:buNone/>
                      </a:pPr>
                      <a:br>
                        <a:rPr lang="en-US" sz="1000" b="1" u="none" strike="noStrike" cap="none">
                          <a:solidFill>
                            <a:srgbClr val="3F3F3F"/>
                          </a:solidFill>
                        </a:rPr>
                      </a:br>
                      <a:r>
                        <a:rPr lang="en-US" sz="1000" b="1" u="none" strike="noStrike" cap="none">
                          <a:solidFill>
                            <a:srgbClr val="3F3F3F"/>
                          </a:solidFill>
                        </a:rPr>
                        <a:t>video_id</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trending_date</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title</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channel_title</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publish_time</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tags</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views</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likes</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dislikes</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comment_count</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description</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1000" b="1" u="none" strike="noStrike" cap="none">
                          <a:solidFill>
                            <a:srgbClr val="3F3F3F"/>
                          </a:solidFill>
                        </a:rPr>
                        <a:t>category_name</a:t>
                      </a:r>
                      <a:endParaRPr sz="1000" b="1"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endParaRPr sz="1000" b="1" i="0" u="none" strike="noStrike" cap="none">
                        <a:solidFill>
                          <a:srgbClr val="3F3F3F"/>
                        </a:solidFill>
                        <a:latin typeface="Arial"/>
                        <a:ea typeface="Arial"/>
                        <a:cs typeface="Arial"/>
                        <a:sym typeface="Arial"/>
                      </a:endParaRPr>
                    </a:p>
                  </a:txBody>
                  <a:tcPr marL="58400" marR="43800" marT="29200" marB="29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C7C6C1"/>
                      </a:solidFill>
                      <a:prstDash val="solid"/>
                      <a:round/>
                      <a:headEnd type="none" w="sm" len="sm"/>
                      <a:tailEnd type="none" w="sm" len="sm"/>
                    </a:lnB>
                  </a:tcPr>
                </a:tc>
                <a:extLst>
                  <a:ext uri="{0D108BD9-81ED-4DB2-BD59-A6C34878D82A}">
                    <a16:rowId xmlns:a16="http://schemas.microsoft.com/office/drawing/2014/main" val="10000"/>
                  </a:ext>
                </a:extLst>
              </a:tr>
              <a:tr h="857300">
                <a:tc>
                  <a:txBody>
                    <a:bodyPr/>
                    <a:lstStyle/>
                    <a:p>
                      <a:pPr marL="0" marR="0" lvl="0" indent="0" algn="l" rtl="0">
                        <a:spcBef>
                          <a:spcPts val="0"/>
                        </a:spcBef>
                        <a:spcAft>
                          <a:spcPts val="0"/>
                        </a:spcAft>
                        <a:buNone/>
                      </a:pPr>
                      <a:r>
                        <a:rPr lang="en-US" sz="700" b="0" u="none" strike="noStrike" cap="none">
                          <a:solidFill>
                            <a:srgbClr val="3F3F3F"/>
                          </a:solidFill>
                        </a:rPr>
                        <a:t>0</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2kyS6SvSYSE</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2017-11-14</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WE WANT TO TALK ABOUT OUR MARRIAGE</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CaseyNeistat</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2017-11-13 17:13:01+00:00</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SHANtell martin</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748374</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57527</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2966</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15954</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SHANTELL'S CHANNEL - https://www.youtube.com/s...</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People &amp; Blogs</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extLst>
                  <a:ext uri="{0D108BD9-81ED-4DB2-BD59-A6C34878D82A}">
                    <a16:rowId xmlns:a16="http://schemas.microsoft.com/office/drawing/2014/main" val="10001"/>
                  </a:ext>
                </a:extLst>
              </a:tr>
              <a:tr h="1091075">
                <a:tc>
                  <a:txBody>
                    <a:bodyPr/>
                    <a:lstStyle/>
                    <a:p>
                      <a:pPr marL="0" marR="0" lvl="0" indent="0" algn="l" rtl="0">
                        <a:spcBef>
                          <a:spcPts val="0"/>
                        </a:spcBef>
                        <a:spcAft>
                          <a:spcPts val="0"/>
                        </a:spcAft>
                        <a:buNone/>
                      </a:pPr>
                      <a:r>
                        <a:rPr lang="en-US" sz="700" b="0" u="none" strike="noStrike" cap="none">
                          <a:solidFill>
                            <a:srgbClr val="3F3F3F"/>
                          </a:solidFill>
                        </a:rPr>
                        <a:t>1</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1ZAPwfrtAFY</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2017-11-14</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The Trump Presidency: Last Week Tonight with J...</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LastWeekTonight</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2017-11-13 07:30:00+00:00</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last week tonight trump presidency|"last week ...</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2418783</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97185</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6146</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12703</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One year after the presidential election, John...</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tc>
                  <a:txBody>
                    <a:bodyPr/>
                    <a:lstStyle/>
                    <a:p>
                      <a:pPr marL="0" marR="0" lvl="0" indent="0" algn="l" rtl="0">
                        <a:spcBef>
                          <a:spcPts val="0"/>
                        </a:spcBef>
                        <a:spcAft>
                          <a:spcPts val="0"/>
                        </a:spcAft>
                        <a:buNone/>
                      </a:pPr>
                      <a:r>
                        <a:rPr lang="en-US" sz="700" b="0" u="none" strike="noStrike" cap="none">
                          <a:solidFill>
                            <a:srgbClr val="3F3F3F"/>
                          </a:solidFill>
                        </a:rPr>
                        <a:t>Entertainment</a:t>
                      </a:r>
                      <a:endParaRPr sz="700" b="0" i="0" u="none" strike="noStrike" cap="none">
                        <a:solidFill>
                          <a:srgbClr val="3F3F3F"/>
                        </a:solidFill>
                        <a:latin typeface="Arial"/>
                        <a:ea typeface="Arial"/>
                        <a:cs typeface="Arial"/>
                        <a:sym typeface="Arial"/>
                      </a:endParaRPr>
                    </a:p>
                  </a:txBody>
                  <a:tcPr marL="58400" marR="43800" marT="29200" marB="292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7C6C1"/>
                      </a:solidFill>
                      <a:prstDash val="solid"/>
                      <a:round/>
                      <a:headEnd type="none" w="sm" len="sm"/>
                      <a:tailEnd type="none" w="sm" len="sm"/>
                    </a:lnT>
                    <a:lnB w="9525" cap="flat" cmpd="sng">
                      <a:solidFill>
                        <a:srgbClr val="C7C6C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82" name="Google Shape;182;p4"/>
          <p:cNvSpPr txBox="1"/>
          <p:nvPr/>
        </p:nvSpPr>
        <p:spPr>
          <a:xfrm>
            <a:off x="87775" y="539125"/>
            <a:ext cx="9992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900">
                <a:solidFill>
                  <a:srgbClr val="B80E0F"/>
                </a:solidFill>
                <a:latin typeface="Impact"/>
                <a:ea typeface="Impact"/>
                <a:cs typeface="Impact"/>
                <a:sym typeface="Impact"/>
              </a:rPr>
              <a:t>Data Sets</a:t>
            </a:r>
            <a:endParaRPr sz="4900">
              <a:solidFill>
                <a:srgbClr val="B80E0F"/>
              </a:solidFill>
              <a:latin typeface="Impact"/>
              <a:ea typeface="Impact"/>
              <a:cs typeface="Impact"/>
              <a:sym typeface="Impact"/>
            </a:endParaRPr>
          </a:p>
          <a:p>
            <a:pPr marL="0" lvl="0" indent="0" algn="l" rtl="0">
              <a:spcBef>
                <a:spcPts val="0"/>
              </a:spcBef>
              <a:spcAft>
                <a:spcPts val="0"/>
              </a:spcAft>
              <a:buNone/>
            </a:pPr>
            <a:r>
              <a:rPr lang="en-US" sz="3600">
                <a:solidFill>
                  <a:srgbClr val="B80E0F"/>
                </a:solidFill>
                <a:latin typeface="Impact"/>
                <a:ea typeface="Impact"/>
                <a:cs typeface="Impact"/>
                <a:sym typeface="Impact"/>
              </a:rPr>
              <a:t>(</a:t>
            </a:r>
            <a:r>
              <a:rPr lang="en-US" sz="3600" b="1">
                <a:solidFill>
                  <a:srgbClr val="B80E0F"/>
                </a:solidFill>
                <a:latin typeface="Impact"/>
                <a:ea typeface="Impact"/>
                <a:cs typeface="Impact"/>
                <a:sym typeface="Impact"/>
              </a:rPr>
              <a:t>Trending YouTube Video Statistics</a:t>
            </a:r>
            <a:r>
              <a:rPr lang="en-US" sz="3600">
                <a:solidFill>
                  <a:srgbClr val="B80E0F"/>
                </a:solidFill>
                <a:latin typeface="Impact"/>
                <a:ea typeface="Impact"/>
                <a:cs typeface="Impact"/>
                <a:sym typeface="Impact"/>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5"/>
          <p:cNvSpPr txBox="1">
            <a:spLocks noGrp="1"/>
          </p:cNvSpPr>
          <p:nvPr>
            <p:ph type="title"/>
          </p:nvPr>
        </p:nvSpPr>
        <p:spPr>
          <a:xfrm>
            <a:off x="5685264" y="284601"/>
            <a:ext cx="5987100"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TECHNOLOGY USED</a:t>
            </a:r>
            <a:endParaRPr/>
          </a:p>
        </p:txBody>
      </p:sp>
      <p:sp>
        <p:nvSpPr>
          <p:cNvPr id="188" name="Google Shape;188;p5"/>
          <p:cNvSpPr/>
          <p:nvPr/>
        </p:nvSpPr>
        <p:spPr>
          <a:xfrm>
            <a:off x="500241" y="457200"/>
            <a:ext cx="4101089" cy="4686138"/>
          </a:xfrm>
          <a:prstGeom prst="rect">
            <a:avLst/>
          </a:prstGeom>
          <a:solidFill>
            <a:schemeClr val="lt1"/>
          </a:solidFill>
          <a:ln w="57150" cap="flat" cmpd="thinThick">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Impact"/>
              <a:ea typeface="Impact"/>
              <a:cs typeface="Impact"/>
              <a:sym typeface="Impact"/>
            </a:endParaRPr>
          </a:p>
        </p:txBody>
      </p:sp>
      <p:sp>
        <p:nvSpPr>
          <p:cNvPr id="189" name="Google Shape;189;p5"/>
          <p:cNvSpPr txBox="1">
            <a:spLocks noGrp="1"/>
          </p:cNvSpPr>
          <p:nvPr>
            <p:ph type="body" idx="1"/>
          </p:nvPr>
        </p:nvSpPr>
        <p:spPr>
          <a:xfrm>
            <a:off x="4839275" y="1115850"/>
            <a:ext cx="6705600" cy="4626300"/>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1000"/>
              </a:spcBef>
              <a:spcAft>
                <a:spcPts val="0"/>
              </a:spcAft>
              <a:buSzPts val="2880"/>
              <a:buChar char="•"/>
            </a:pPr>
            <a:r>
              <a:rPr lang="en-US"/>
              <a:t>PANDAS:  DATA MANIPULATION AND ANALYSIS</a:t>
            </a:r>
            <a:endParaRPr/>
          </a:p>
          <a:p>
            <a:pPr marL="228600" lvl="0" indent="-228600" algn="l" rtl="0">
              <a:lnSpc>
                <a:spcPct val="120000"/>
              </a:lnSpc>
              <a:spcBef>
                <a:spcPts val="1000"/>
              </a:spcBef>
              <a:spcAft>
                <a:spcPts val="0"/>
              </a:spcAft>
              <a:buSzPts val="3200"/>
              <a:buChar char="•"/>
            </a:pPr>
            <a:r>
              <a:rPr lang="en-US"/>
              <a:t>WORD CLOUD : DATA VISUALIZATION TECHNIQUE USED FOR REPRESENTING TEXT DATA IN WHICH THE SIZE OF EACH WORD INDICATES ITS FREQUENCY OR IMPORTANCE.</a:t>
            </a:r>
            <a:endParaRPr/>
          </a:p>
          <a:p>
            <a:pPr marL="228600" lvl="0" indent="-228600" algn="l" rtl="0">
              <a:spcBef>
                <a:spcPts val="0"/>
              </a:spcBef>
              <a:spcAft>
                <a:spcPts val="0"/>
              </a:spcAft>
              <a:buSzPts val="3200"/>
              <a:buChar char="•"/>
            </a:pPr>
            <a:r>
              <a:rPr lang="en-US"/>
              <a:t>MATPLOTLIB: A PLOTTING LIBRARY FOR THE PYTHON</a:t>
            </a:r>
            <a:endParaRPr/>
          </a:p>
          <a:p>
            <a:pPr marL="228600" lvl="0" indent="-228600" algn="l" rtl="0">
              <a:lnSpc>
                <a:spcPct val="120000"/>
              </a:lnSpc>
              <a:spcBef>
                <a:spcPts val="1000"/>
              </a:spcBef>
              <a:spcAft>
                <a:spcPts val="0"/>
              </a:spcAft>
              <a:buSzPts val="3200"/>
              <a:buChar char="•"/>
            </a:pPr>
            <a:r>
              <a:rPr lang="en-US" sz="2200"/>
              <a:t>SQL :  Programming and designed for managing data held in a relational database management system</a:t>
            </a:r>
            <a:endParaRPr/>
          </a:p>
          <a:p>
            <a:pPr marL="228600" lvl="0" indent="-25400" algn="l" rtl="0">
              <a:lnSpc>
                <a:spcPct val="120000"/>
              </a:lnSpc>
              <a:spcBef>
                <a:spcPts val="1000"/>
              </a:spcBef>
              <a:spcAft>
                <a:spcPts val="0"/>
              </a:spcAft>
              <a:buSzPts val="3200"/>
              <a:buNone/>
            </a:pPr>
            <a:endParaRPr/>
          </a:p>
        </p:txBody>
      </p:sp>
      <p:pic>
        <p:nvPicPr>
          <p:cNvPr id="190" name="Google Shape;190;p5"/>
          <p:cNvPicPr preferRelativeResize="0"/>
          <p:nvPr/>
        </p:nvPicPr>
        <p:blipFill>
          <a:blip r:embed="rId4">
            <a:alphaModFix/>
          </a:blip>
          <a:stretch>
            <a:fillRect/>
          </a:stretch>
        </p:blipFill>
        <p:spPr>
          <a:xfrm>
            <a:off x="611050" y="860538"/>
            <a:ext cx="3879476" cy="3879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84144cfb28_0_0"/>
          <p:cNvSpPr txBox="1">
            <a:spLocks noGrp="1"/>
          </p:cNvSpPr>
          <p:nvPr>
            <p:ph type="title"/>
          </p:nvPr>
        </p:nvSpPr>
        <p:spPr>
          <a:xfrm>
            <a:off x="384900" y="510275"/>
            <a:ext cx="6799200" cy="11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BY CATEGORY</a:t>
            </a:r>
            <a:endParaRPr/>
          </a:p>
        </p:txBody>
      </p:sp>
      <p:pic>
        <p:nvPicPr>
          <p:cNvPr id="196" name="Google Shape;196;g84144cfb28_0_0"/>
          <p:cNvPicPr preferRelativeResize="0"/>
          <p:nvPr/>
        </p:nvPicPr>
        <p:blipFill>
          <a:blip r:embed="rId3">
            <a:alphaModFix/>
          </a:blip>
          <a:stretch>
            <a:fillRect/>
          </a:stretch>
        </p:blipFill>
        <p:spPr>
          <a:xfrm>
            <a:off x="952850" y="1610625"/>
            <a:ext cx="3888100" cy="3888100"/>
          </a:xfrm>
          <a:prstGeom prst="rect">
            <a:avLst/>
          </a:prstGeom>
          <a:noFill/>
          <a:ln>
            <a:noFill/>
          </a:ln>
        </p:spPr>
      </p:pic>
      <p:pic>
        <p:nvPicPr>
          <p:cNvPr id="197" name="Google Shape;197;g84144cfb28_0_0"/>
          <p:cNvPicPr preferRelativeResize="0"/>
          <p:nvPr/>
        </p:nvPicPr>
        <p:blipFill>
          <a:blip r:embed="rId4">
            <a:alphaModFix/>
          </a:blip>
          <a:stretch>
            <a:fillRect/>
          </a:stretch>
        </p:blipFill>
        <p:spPr>
          <a:xfrm>
            <a:off x="6076200" y="1610630"/>
            <a:ext cx="3521075" cy="3888095"/>
          </a:xfrm>
          <a:prstGeom prst="rect">
            <a:avLst/>
          </a:prstGeom>
          <a:noFill/>
          <a:ln>
            <a:noFill/>
          </a:ln>
        </p:spPr>
      </p:pic>
      <p:sp>
        <p:nvSpPr>
          <p:cNvPr id="198" name="Google Shape;198;g84144cfb28_0_0"/>
          <p:cNvSpPr txBox="1"/>
          <p:nvPr/>
        </p:nvSpPr>
        <p:spPr>
          <a:xfrm>
            <a:off x="4538550" y="825875"/>
            <a:ext cx="7075200" cy="52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a:solidFill>
                  <a:schemeClr val="dk1"/>
                </a:solidFill>
                <a:latin typeface="Impact"/>
                <a:ea typeface="Impact"/>
                <a:cs typeface="Impact"/>
                <a:sym typeface="Impact"/>
              </a:rPr>
              <a:t>cloud(vid_data_df,"category_name",["views"])</a:t>
            </a:r>
            <a:endParaRPr sz="2800">
              <a:solidFill>
                <a:schemeClr val="dk1"/>
              </a:solidFill>
              <a:latin typeface="Impact"/>
              <a:ea typeface="Impact"/>
              <a:cs typeface="Impact"/>
              <a:sym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75281b0af2_0_16"/>
          <p:cNvSpPr txBox="1">
            <a:spLocks noGrp="1"/>
          </p:cNvSpPr>
          <p:nvPr>
            <p:ph type="title"/>
          </p:nvPr>
        </p:nvSpPr>
        <p:spPr>
          <a:xfrm>
            <a:off x="685801" y="685800"/>
            <a:ext cx="10396800" cy="1152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By Category Observations</a:t>
            </a:r>
            <a:endParaRPr/>
          </a:p>
        </p:txBody>
      </p:sp>
      <p:sp>
        <p:nvSpPr>
          <p:cNvPr id="204" name="Google Shape;204;g75281b0af2_0_16"/>
          <p:cNvSpPr txBox="1">
            <a:spLocks noGrp="1"/>
          </p:cNvSpPr>
          <p:nvPr>
            <p:ph type="body" idx="1"/>
          </p:nvPr>
        </p:nvSpPr>
        <p:spPr>
          <a:xfrm>
            <a:off x="686850" y="1837800"/>
            <a:ext cx="10394700" cy="3813900"/>
          </a:xfrm>
          <a:prstGeom prst="rect">
            <a:avLst/>
          </a:prstGeom>
        </p:spPr>
        <p:txBody>
          <a:bodyPr spcFirstLastPara="1" wrap="square" lIns="91425" tIns="45700" rIns="91425" bIns="45700" anchor="ctr" anchorCtr="0">
            <a:noAutofit/>
          </a:bodyPr>
          <a:lstStyle/>
          <a:p>
            <a:pPr marL="228600" lvl="0" indent="-228600" algn="l" rtl="0">
              <a:spcBef>
                <a:spcPts val="1000"/>
              </a:spcBef>
              <a:spcAft>
                <a:spcPts val="0"/>
              </a:spcAft>
              <a:buSzPts val="2880"/>
              <a:buChar char="•"/>
            </a:pPr>
            <a:r>
              <a:rPr lang="en-US"/>
              <a:t>The videos in the database were established into categories to differentiate genres for the most popular YT videos</a:t>
            </a:r>
            <a:endParaRPr/>
          </a:p>
          <a:p>
            <a:pPr marL="228600" lvl="0" indent="-228600" algn="l" rtl="0">
              <a:spcBef>
                <a:spcPts val="0"/>
              </a:spcBef>
              <a:spcAft>
                <a:spcPts val="0"/>
              </a:spcAft>
              <a:buSzPts val="2880"/>
              <a:buChar char="•"/>
            </a:pPr>
            <a:r>
              <a:rPr lang="en-US"/>
              <a:t>Our code sorted through, organized the videos by genre type, and found the most frequented videos, The photo above signifies popularity of the genre by size of the text</a:t>
            </a:r>
            <a:endParaRPr/>
          </a:p>
          <a:p>
            <a:pPr marL="228600" lvl="0" indent="-228600" algn="l" rtl="0">
              <a:spcBef>
                <a:spcPts val="0"/>
              </a:spcBef>
              <a:spcAft>
                <a:spcPts val="0"/>
              </a:spcAft>
              <a:buSzPts val="2880"/>
              <a:buChar char="•"/>
            </a:pPr>
            <a:r>
              <a:rPr lang="en-US"/>
              <a:t>Overall: music, entertainment, film, and comedy were the most frequented while travel, nonprofits, and shows generated the least amount of viewer activity</a:t>
            </a:r>
            <a:endParaRPr/>
          </a:p>
          <a:p>
            <a:pPr marL="228600" lvl="0" indent="-228600" algn="l" rtl="0">
              <a:spcBef>
                <a:spcPts val="0"/>
              </a:spcBef>
              <a:spcAft>
                <a:spcPts val="0"/>
              </a:spcAft>
              <a:buSzPts val="2880"/>
              <a:buChar char="•"/>
            </a:pPr>
            <a:r>
              <a:rPr lang="en-US"/>
              <a:t>Conclusion drawn: Sponsor/Partnership expenses is probable to be much more expensive for the popular genres due to sheer market advantage, and is something advertisers should take into account</a:t>
            </a:r>
            <a:endParaRPr/>
          </a:p>
        </p:txBody>
      </p:sp>
    </p:spTree>
  </p:cSld>
  <p:clrMapOvr>
    <a:masterClrMapping/>
  </p:clrMapOvr>
</p:sld>
</file>

<file path=ppt/theme/theme1.xml><?xml version="1.0" encoding="utf-8"?>
<a:theme xmlns:a="http://schemas.openxmlformats.org/drawingml/2006/main" name="Main Event">
  <a:themeElements>
    <a:clrScheme name="Main Event">
      <a:dk1>
        <a:srgbClr val="000000"/>
      </a:dk1>
      <a:lt1>
        <a:srgbClr val="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829</Words>
  <Application>Microsoft Macintosh PowerPoint</Application>
  <PresentationFormat>Widescreen</PresentationFormat>
  <Paragraphs>87</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Impact</vt:lpstr>
      <vt:lpstr>Main Event</vt:lpstr>
      <vt:lpstr>YOUTUBE TREND ANALYSIS</vt:lpstr>
      <vt:lpstr>PROJECT DESCRIPTION</vt:lpstr>
      <vt:lpstr>HYPOTHESIS</vt:lpstr>
      <vt:lpstr>OVERVIEW ABOUT YOUTUBE</vt:lpstr>
      <vt:lpstr>Data Set  (Trending Youtube Video Statistics)</vt:lpstr>
      <vt:lpstr>PowerPoint Presentation</vt:lpstr>
      <vt:lpstr>TECHNOLOGY USED</vt:lpstr>
      <vt:lpstr>BY CATEGORY</vt:lpstr>
      <vt:lpstr>By Category Observations</vt:lpstr>
      <vt:lpstr>TREND BY LIKES &amp; PUBLISHED DATE </vt:lpstr>
      <vt:lpstr>DAYS TRENDING GRAPH</vt:lpstr>
      <vt:lpstr>Days Trending Graph Observation</vt:lpstr>
      <vt:lpstr>Overall 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 ANALYSIS</dc:title>
  <dc:creator>Yuta Hagiwara</dc:creator>
  <cp:lastModifiedBy>Suzanne Zhen</cp:lastModifiedBy>
  <cp:revision>1</cp:revision>
  <dcterms:created xsi:type="dcterms:W3CDTF">2020-04-22T08:09:22Z</dcterms:created>
  <dcterms:modified xsi:type="dcterms:W3CDTF">2020-04-30T03:07:16Z</dcterms:modified>
</cp:coreProperties>
</file>