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90036-59F0-4FF2-B771-ABA07547FCD7}" v="715" dt="2019-11-06T21:42:56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28"/>
  </p:normalViewPr>
  <p:slideViewPr>
    <p:cSldViewPr snapToGrid="0" snapToObjects="1">
      <p:cViewPr varScale="1">
        <p:scale>
          <a:sx n="92" d="100"/>
          <a:sy n="92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129CC-57F3-4B92-B7B4-9CD0247E1A69}" type="datetimeFigureOut">
              <a:rPr lang="en-US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53BDF-7C0E-45AE-8460-289A831A92E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6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Human eye (pictured) is a sphere (approximately)</a:t>
            </a:r>
          </a:p>
          <a:p>
            <a:r>
              <a:rPr lang="en-US" dirty="0"/>
              <a:t>- Entry point is the Cornea, a hard transparent surface</a:t>
            </a:r>
            <a:endParaRPr lang="en-US" dirty="0">
              <a:cs typeface="Calibri"/>
            </a:endParaRPr>
          </a:p>
          <a:p>
            <a:r>
              <a:rPr lang="en-US" dirty="0"/>
              <a:t>- Rest of eye is protected by Sclera, a hard, white layer</a:t>
            </a:r>
            <a:endParaRPr lang="en-US" dirty="0">
              <a:cs typeface="Calibri"/>
            </a:endParaRPr>
          </a:p>
          <a:p>
            <a:r>
              <a:rPr lang="en-US" dirty="0"/>
              <a:t>- Light rays enter the Cornea and travel through the Pupil</a:t>
            </a:r>
            <a:endParaRPr lang="en-US" dirty="0">
              <a:cs typeface="Calibri"/>
            </a:endParaRPr>
          </a:p>
          <a:p>
            <a:r>
              <a:rPr lang="en-US" dirty="0"/>
              <a:t>- Size of pupil is controlled by Iris, which provides an aperture</a:t>
            </a:r>
            <a:endParaRPr lang="en-US" dirty="0">
              <a:cs typeface="Calibri"/>
            </a:endParaRPr>
          </a:p>
          <a:p>
            <a:r>
              <a:rPr lang="en-US" dirty="0"/>
              <a:t>  to regulate the amount of light that can pass</a:t>
            </a:r>
            <a:endParaRPr lang="en-US" dirty="0">
              <a:cs typeface="Calibri"/>
            </a:endParaRPr>
          </a:p>
          <a:p>
            <a:r>
              <a:rPr lang="en-US" dirty="0"/>
              <a:t>- Next, light travels through the Vitreous Humor and reaches the</a:t>
            </a:r>
            <a:endParaRPr lang="en-US" dirty="0">
              <a:cs typeface="Calibri"/>
            </a:endParaRPr>
          </a:p>
          <a:p>
            <a:r>
              <a:rPr lang="en-US" dirty="0"/>
              <a:t>  Retina</a:t>
            </a:r>
            <a:endParaRPr lang="en-US" dirty="0">
              <a:cs typeface="Calibri"/>
            </a:endParaRPr>
          </a:p>
          <a:p>
            <a:r>
              <a:rPr lang="en-US" dirty="0"/>
              <a:t>- Retina is lined with Photoreceptors, which "absorb" the light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53BDF-7C0E-45AE-8460-289A831A92E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6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Photoreceptors are broken into types (rod and cones)</a:t>
            </a:r>
          </a:p>
          <a:p>
            <a:r>
              <a:rPr lang="en-US" dirty="0">
                <a:cs typeface="Calibri"/>
              </a:rPr>
              <a:t>- Rod is extremely sensitive and can be triggered by just a little of light</a:t>
            </a:r>
          </a:p>
          <a:p>
            <a:r>
              <a:rPr lang="en-US" dirty="0">
                <a:cs typeface="Calibri"/>
              </a:rPr>
              <a:t>- Cones is not as sensitive, but far more powerful (distinguish colors)</a:t>
            </a:r>
          </a:p>
          <a:p>
            <a:r>
              <a:rPr lang="en-US" dirty="0">
                <a:cs typeface="Calibri"/>
              </a:rPr>
              <a:t>- Fovea has the highest number of photoreceptors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53BDF-7C0E-45AE-8460-289A831A92E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42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Photoreceptors are critical - act as the conversion layer between the energy that exists in light and neural equivalents</a:t>
            </a:r>
          </a:p>
          <a:p>
            <a:r>
              <a:rPr lang="en-US" dirty="0">
                <a:cs typeface="Calibri"/>
              </a:rPr>
              <a:t>- As seen in diagram, signals travel up from bottom to visual cortex</a:t>
            </a:r>
          </a:p>
          <a:p>
            <a:r>
              <a:rPr lang="en-US" dirty="0">
                <a:cs typeface="Calibri"/>
              </a:rPr>
              <a:t>- The higher we go, the more powerful the signal becomes, which results into deeper processing of the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53BDF-7C0E-45AE-8460-289A831A92E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93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We're now deep into image processing</a:t>
            </a:r>
          </a:p>
          <a:p>
            <a:r>
              <a:rPr lang="en-US" dirty="0">
                <a:cs typeface="Calibri"/>
              </a:rPr>
              <a:t>- Image is broken down into parts and divided among different cells</a:t>
            </a:r>
          </a:p>
          <a:p>
            <a:r>
              <a:rPr lang="en-US" dirty="0">
                <a:cs typeface="Calibri"/>
              </a:rPr>
              <a:t>- Since they are not connected to the optic nerve, axions of ganglion cells move through a punctured hole in the Retina</a:t>
            </a:r>
          </a:p>
          <a:p>
            <a:r>
              <a:rPr lang="en-US" dirty="0">
                <a:cs typeface="Calibri"/>
              </a:rPr>
              <a:t>- Optic nerve uses its Thalamus connection to dispatch image information to the cortex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53BDF-7C0E-45AE-8460-289A831A92E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95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Eye movement allows the body to put a specific target on the fovea</a:t>
            </a:r>
          </a:p>
          <a:p>
            <a:r>
              <a:rPr lang="en-US" dirty="0">
                <a:cs typeface="Calibri"/>
              </a:rPr>
              <a:t>- Rotation of eye is controlled by sclera muscles</a:t>
            </a:r>
          </a:p>
          <a:p>
            <a:r>
              <a:rPr lang="en-US" dirty="0">
                <a:cs typeface="Calibri"/>
              </a:rPr>
              <a:t>- Movement is broken into 6 categories</a:t>
            </a:r>
          </a:p>
          <a:p>
            <a:r>
              <a:rPr lang="en-US" dirty="0">
                <a:cs typeface="Calibri"/>
              </a:rPr>
              <a:t>   - 5 move both eyes in the same direction</a:t>
            </a:r>
          </a:p>
          <a:p>
            <a:r>
              <a:rPr lang="en-US" dirty="0">
                <a:cs typeface="Calibri"/>
              </a:rPr>
              <a:t>   - 1 (which is vergence) moves it in opposite directions</a:t>
            </a:r>
          </a:p>
          <a:p>
            <a:r>
              <a:rPr lang="en-US" dirty="0">
                <a:cs typeface="Calibri"/>
              </a:rPr>
              <a:t>- Since eyes and head generally move together, it's efficient to position VR headset just below the pupils</a:t>
            </a:r>
          </a:p>
          <a:p>
            <a:r>
              <a:rPr lang="en-US" dirty="0">
                <a:cs typeface="Calibri"/>
              </a:rPr>
              <a:t>   - Would result in head and eyes consistently moving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53BDF-7C0E-45AE-8460-289A831A92E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62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VR headsets need to address quality of image (# of pixels), image intensity (intensity values) and image processing speed to mimic natural eye behavior</a:t>
            </a:r>
          </a:p>
          <a:p>
            <a:r>
              <a:rPr lang="en-US" dirty="0">
                <a:cs typeface="Calibri"/>
              </a:rPr>
              <a:t>- Foveated rendering allows the headset to not worry about the display fixture and instead focus on eye tracking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53BDF-7C0E-45AE-8460-289A831A92E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2B7E-1EE2-7547-B076-478D83A6BD9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C423-3A87-F645-9387-1C6589A858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2B7E-1EE2-7547-B076-478D83A6BD9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C423-3A87-F645-9387-1C6589A858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2B7E-1EE2-7547-B076-478D83A6BD9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C423-3A87-F645-9387-1C6589A858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2B7E-1EE2-7547-B076-478D83A6BD9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C423-3A87-F645-9387-1C6589A858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2B7E-1EE2-7547-B076-478D83A6BD9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C423-3A87-F645-9387-1C6589A858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2B7E-1EE2-7547-B076-478D83A6BD9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C423-3A87-F645-9387-1C6589A858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2B7E-1EE2-7547-B076-478D83A6BD9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C423-3A87-F645-9387-1C6589A858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2B7E-1EE2-7547-B076-478D83A6BD9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C423-3A87-F645-9387-1C6589A858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2B7E-1EE2-7547-B076-478D83A6BD9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C423-3A87-F645-9387-1C6589A858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2B7E-1EE2-7547-B076-478D83A6BD9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C423-3A87-F645-9387-1C6589A858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FBA2B7E-1EE2-7547-B076-478D83A6BD9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C423-3A87-F645-9387-1C6589A858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FBA2B7E-1EE2-7547-B076-478D83A6BD9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739C423-3A87-F645-9387-1C6589A85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0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Physiology of Human 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Saurabh Verma</a:t>
            </a:r>
          </a:p>
        </p:txBody>
      </p:sp>
    </p:spTree>
    <p:extLst>
      <p:ext uri="{BB962C8B-B14F-4D97-AF65-F5344CB8AC3E}">
        <p14:creationId xmlns:p14="http://schemas.microsoft.com/office/powerpoint/2010/main" val="40024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Cornea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345" y="2831482"/>
            <a:ext cx="5631873" cy="2912630"/>
          </a:xfrm>
        </p:spPr>
        <p:txBody>
          <a:bodyPr/>
          <a:lstStyle/>
          <a:p>
            <a:r>
              <a:rPr lang="en-US" dirty="0"/>
              <a:t>Key parts of the eye include the cornea, sclera, aqueous humor, ciliary muscles, vitreous humor, retina, photoreceptors, and the fovea</a:t>
            </a:r>
          </a:p>
          <a:p>
            <a:r>
              <a:rPr lang="en-US" dirty="0"/>
              <a:t>The photoreceptors act like input pixels by catching the light from output pixels</a:t>
            </a:r>
          </a:p>
          <a:p>
            <a:r>
              <a:rPr lang="en-US" dirty="0"/>
              <a:t>The fovea is responsible for sharpness and clarity of vision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507" y="2518352"/>
            <a:ext cx="4123311" cy="390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3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Photoreceptors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345" y="2629188"/>
            <a:ext cx="6310745" cy="2829502"/>
          </a:xfrm>
        </p:spPr>
        <p:txBody>
          <a:bodyPr>
            <a:normAutofit/>
          </a:bodyPr>
          <a:lstStyle/>
          <a:p>
            <a:r>
              <a:rPr lang="en-US" dirty="0"/>
              <a:t>Two kinds: rods and cones</a:t>
            </a:r>
          </a:p>
          <a:p>
            <a:r>
              <a:rPr lang="en-US" dirty="0"/>
              <a:t>Rod photoreceptors are triggered by very low light (scotopic vision) while cones require more light and can tell between different colors (</a:t>
            </a:r>
            <a:r>
              <a:rPr lang="en-US" dirty="0" err="1"/>
              <a:t>photopic</a:t>
            </a:r>
            <a:r>
              <a:rPr lang="en-US" dirty="0"/>
              <a:t> vision)</a:t>
            </a:r>
          </a:p>
          <a:p>
            <a:r>
              <a:rPr lang="en-US" dirty="0"/>
              <a:t>The fovea has the greatest number of photoreceptors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685" y="2629188"/>
            <a:ext cx="3983838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4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Photoreceptors to the Visual Cortex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Photoreceptors convert light-energy stimuli into neural impulses</a:t>
            </a:r>
          </a:p>
          <a:p>
            <a:r>
              <a:rPr lang="en-US" dirty="0"/>
              <a:t>Signals go up from photoreceptors to the visual cortex in a hierarchical structure</a:t>
            </a:r>
          </a:p>
          <a:p>
            <a:r>
              <a:rPr lang="en-US" dirty="0"/>
              <a:t>As levels increase in the hierarchical structure, the number of neurons influenced by photoreceptors grows, and the neurons respond to a bigger amount of the retinal image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526" y="4960120"/>
            <a:ext cx="4306947" cy="155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3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Photoreceptors to the Visual Cortex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218" y="2338243"/>
            <a:ext cx="6864928" cy="30511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Information/signals go from right to left, from rod to cone, to three types of cells that make up the inner nuclear layer: bipolar, </a:t>
            </a:r>
            <a:r>
              <a:rPr lang="en-US" dirty="0" err="1"/>
              <a:t>amacrine</a:t>
            </a:r>
            <a:r>
              <a:rPr lang="en-US" dirty="0"/>
              <a:t>, and horizontal cells</a:t>
            </a:r>
          </a:p>
          <a:p>
            <a:r>
              <a:rPr lang="en-US" dirty="0"/>
              <a:t>From there, signals move to the ganglion cell layer, where several kinds of cells process parts of the retinal image</a:t>
            </a:r>
          </a:p>
          <a:p>
            <a:r>
              <a:rPr lang="en-US" dirty="0"/>
              <a:t>The </a:t>
            </a:r>
            <a:r>
              <a:rPr lang="en-US" dirty="0" err="1"/>
              <a:t>axions</a:t>
            </a:r>
            <a:r>
              <a:rPr lang="en-US" dirty="0"/>
              <a:t> of ganglion cells can be routed outside the eye by moving through a hole punctured in the retina to solve the problem of not being connected to the optic nerve</a:t>
            </a:r>
          </a:p>
          <a:p>
            <a:r>
              <a:rPr lang="en-US" dirty="0"/>
              <a:t>The optic nerve is connected to a part of the thalamus in the brain which sends image information to the visual cortex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26" y="2471677"/>
            <a:ext cx="3462675" cy="344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159" y="657099"/>
            <a:ext cx="7729728" cy="1188720"/>
          </a:xfrm>
        </p:spPr>
        <p:txBody>
          <a:bodyPr/>
          <a:lstStyle/>
          <a:p>
            <a:r>
              <a:rPr lang="en-US" dirty="0"/>
              <a:t>Eye Movements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936" y="2062310"/>
            <a:ext cx="5913797" cy="310198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One of the main reasons for eye movement is to position feature of interest on the fovea</a:t>
            </a:r>
          </a:p>
          <a:p>
            <a:r>
              <a:rPr lang="en-US" dirty="0"/>
              <a:t>The rotation of each eye is controlled by 6 muscles attached to the sclera</a:t>
            </a:r>
          </a:p>
          <a:p>
            <a:r>
              <a:rPr lang="en-US" dirty="0"/>
              <a:t>There are 6 categories of eye movement: saccades, smooth pursuit, </a:t>
            </a:r>
            <a:r>
              <a:rPr lang="en-US" dirty="0" err="1"/>
              <a:t>vestibulo</a:t>
            </a:r>
            <a:r>
              <a:rPr lang="en-US" dirty="0"/>
              <a:t>-ocular reflex, optokinetic reflex, </a:t>
            </a:r>
            <a:r>
              <a:rPr lang="en-US" dirty="0" err="1"/>
              <a:t>vergence</a:t>
            </a:r>
            <a:r>
              <a:rPr lang="en-US" dirty="0"/>
              <a:t>, and </a:t>
            </a:r>
            <a:r>
              <a:rPr lang="en-US" dirty="0" err="1"/>
              <a:t>microsaccades</a:t>
            </a:r>
            <a:endParaRPr lang="en-US" dirty="0"/>
          </a:p>
          <a:p>
            <a:r>
              <a:rPr lang="en-US" dirty="0"/>
              <a:t>Most categories move both eyes in the same direction, except one category (</a:t>
            </a:r>
            <a:r>
              <a:rPr lang="en-US" dirty="0" err="1"/>
              <a:t>vergence</a:t>
            </a:r>
            <a:r>
              <a:rPr lang="en-US" dirty="0"/>
              <a:t>) which moves the two eyes in opposite directions</a:t>
            </a:r>
          </a:p>
          <a:p>
            <a:r>
              <a:rPr lang="en-US" dirty="0"/>
              <a:t>Most times, eyes and the head move together, and it is best to center a VR display slightly below the pupils to accurately mimic natural eye movement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187" y="2062310"/>
            <a:ext cx="2912534" cy="17897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187" y="4182924"/>
            <a:ext cx="3627953" cy="238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9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VR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key factors to consider for the VR display are spatial resolution, intensity resolution and range, and temporal resolution</a:t>
            </a:r>
          </a:p>
          <a:p>
            <a:r>
              <a:rPr lang="en-US" dirty="0"/>
              <a:t>Spatial resolution answers how many pixels are needed per square area</a:t>
            </a:r>
          </a:p>
          <a:p>
            <a:r>
              <a:rPr lang="en-US" dirty="0"/>
              <a:t>Intensity resolution and range answers how many intensity values can be produced</a:t>
            </a:r>
          </a:p>
          <a:p>
            <a:r>
              <a:rPr lang="en-US" dirty="0"/>
              <a:t>Temporal resolution answers how fast displays need to change their pixels</a:t>
            </a:r>
          </a:p>
          <a:p>
            <a:r>
              <a:rPr lang="en-US" dirty="0" err="1"/>
              <a:t>Foveated</a:t>
            </a:r>
            <a:r>
              <a:rPr lang="en-US" dirty="0"/>
              <a:t> rendering allows a display to be fixed and have a graphical rendering which is focused on wherever the eye is looking</a:t>
            </a:r>
          </a:p>
        </p:txBody>
      </p:sp>
    </p:spTree>
    <p:extLst>
      <p:ext uri="{BB962C8B-B14F-4D97-AF65-F5344CB8AC3E}">
        <p14:creationId xmlns:p14="http://schemas.microsoft.com/office/powerpoint/2010/main" val="90475278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131</TotalTime>
  <Words>464</Words>
  <Application>Microsoft Office PowerPoint</Application>
  <PresentationFormat>Widescreen</PresentationFormat>
  <Paragraphs>31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Parcel</vt:lpstr>
      <vt:lpstr>The Physiology of Human Vision</vt:lpstr>
      <vt:lpstr>From the Cornea</vt:lpstr>
      <vt:lpstr>Photoreceptors</vt:lpstr>
      <vt:lpstr>From Photoreceptors to the Visual Cortex</vt:lpstr>
      <vt:lpstr>From Photoreceptors to the Visual Cortex (Cont.)</vt:lpstr>
      <vt:lpstr>Eye Movements</vt:lpstr>
      <vt:lpstr>Implications of VR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Physiology of Human Vision</dc:title>
  <dc:creator>Shivani Verma</dc:creator>
  <cp:lastModifiedBy>Shivani Verma</cp:lastModifiedBy>
  <cp:revision>210</cp:revision>
  <dcterms:created xsi:type="dcterms:W3CDTF">2019-11-06T16:12:20Z</dcterms:created>
  <dcterms:modified xsi:type="dcterms:W3CDTF">2019-11-06T21:43:39Z</dcterms:modified>
</cp:coreProperties>
</file>