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36364" autoAdjust="0"/>
  </p:normalViewPr>
  <p:slideViewPr>
    <p:cSldViewPr snapToGrid="0">
      <p:cViewPr varScale="1">
        <p:scale>
          <a:sx n="26" d="100"/>
          <a:sy n="26" d="100"/>
        </p:scale>
        <p:origin x="24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E5AF8-5F01-49D2-B076-E2F5EB0E5FD5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6E8368-C060-4662-9413-08A8BC655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70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Free – Neurons that sense temperature extremes and pain from tissue damage</a:t>
            </a:r>
          </a:p>
          <a:p>
            <a:r>
              <a:rPr lang="en-US" dirty="0"/>
              <a:t>Ruffini’s – Inside skin that report the amount of stretching at any given point</a:t>
            </a:r>
          </a:p>
          <a:p>
            <a:r>
              <a:rPr lang="en-US" dirty="0"/>
              <a:t>Pacinian – Small bodies with fluid that respond to pressure and sense vibrations</a:t>
            </a:r>
          </a:p>
          <a:p>
            <a:r>
              <a:rPr lang="en-US" dirty="0"/>
              <a:t>Merkel’s – Below Epidermis and respond to static pressure. Slow temporal response</a:t>
            </a:r>
          </a:p>
          <a:p>
            <a:r>
              <a:rPr lang="en-US" dirty="0"/>
              <a:t>Meissner’s – Below Epidermis, respond to lighter touch, faster than above</a:t>
            </a:r>
          </a:p>
          <a:p>
            <a:r>
              <a:rPr lang="en-US" dirty="0"/>
              <a:t>Hair – Help sense light touch and pain around hair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E8368-C060-4662-9413-08A8BC6559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42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Muscle – Inside muscles to report changes in length to central nervous system</a:t>
            </a:r>
          </a:p>
          <a:p>
            <a:r>
              <a:rPr lang="en-US" dirty="0"/>
              <a:t>Golgi – Inside tendons to report changes in muscle tension</a:t>
            </a:r>
          </a:p>
          <a:p>
            <a:r>
              <a:rPr lang="en-US" dirty="0"/>
              <a:t>Joint – Between bones and coordinate muscle movement and report bone positions to the central nervous </a:t>
            </a:r>
            <a:r>
              <a:rPr lang="en-US" dirty="0" err="1"/>
              <a:t>sytem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E8368-C060-4662-9413-08A8BC6559F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02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point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/>
              <a:t>Studies Spatial Resolution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/>
              <a:t>Pokes skin from two sides and asks if one side was felt or both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/>
              <a:t>Organized by detection threshold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/>
              <a:t>Sharpest on Tongue and Hands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Texture Reception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/>
              <a:t>Composed of size, shape, arrangement and density of small elements on a surface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/>
              <a:t>“Feel”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Haptic Perception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/>
              <a:t>Using “feel” and touch-sensitive properties to explore and determine the shape of an object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Somatosensory Illusions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/>
              <a:t>Combination of signals used by brain to describe something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/>
              <a:t>Mismatched cues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Haptic Interfaces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/>
              <a:t>Touch sensations through engineered devices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/>
              <a:t>Tilt for Vestibular simulation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AR Touch Feedback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&gt; Inability to engineer haptic displays leads to mixture of real world objects (e.g. </a:t>
            </a:r>
            <a:r>
              <a:rPr lang="en-US" dirty="0" err="1"/>
              <a:t>Hololens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E8368-C060-4662-9413-08A8BC6559F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518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Smell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/>
              <a:t>Odor important for detecting prey and predators, mating and food judgment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/>
              <a:t>Olfactory receptor neurons lie roof of nasal cavity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/>
              <a:t>6 million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/>
              <a:t>Regenerate and live to 60 days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/>
              <a:t>Each receptor can be triggered by multiple odors, allowing humans to be more receptive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Olfactory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/>
              <a:t>Adding odor to films (in form of movie theaters)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Taste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/>
              <a:t>10,000 taste buds on human tongue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/>
              <a:t>Each contain 50 to 150 taste receptors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/>
              <a:t>Live for average of 10 days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/>
              <a:t>5 types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dirty="0"/>
              <a:t>Umami – Sensitive to Amino Acids. Overall sense of tastiness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dirty="0"/>
              <a:t>Sweet – Identifies food source on valuable sugar content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dirty="0"/>
              <a:t>Salty – Determines if food source has sufficient salt, reqd. for normal neural functions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dirty="0"/>
              <a:t>Sour – Determines amount of acidity in food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dirty="0"/>
              <a:t>Bitter – Toxic Plants, triggers natural aversion to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E8368-C060-4662-9413-08A8BC6559F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72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Teleoperation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/>
              <a:t>Interact with Robots from far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Modern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/>
              <a:t>New software enables multiple possibilities (software, VR)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Telepresence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/>
              <a:t>Eliminate the need to travel physically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/>
              <a:t>Aspects for Robot: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dirty="0"/>
              <a:t>Sensory – what does it sense from remote physical world? Contain cameras, microphones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dirty="0"/>
              <a:t>Mobility – Where can it go?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dirty="0"/>
              <a:t>Audiovisual output – Gestures and communication with emotion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dirty="0"/>
              <a:t>Manipulation – Grasp, manipulate, carry and ungrasp remote objects</a:t>
            </a: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dirty="0"/>
          </a:p>
          <a:p>
            <a:pPr marL="457200" lvl="1" indent="0">
              <a:buFont typeface="Wingdings" panose="05000000000000000000" pitchFamily="2" charset="2"/>
              <a:buNone/>
            </a:pPr>
            <a:endParaRPr lang="en-US" dirty="0"/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dirty="0"/>
              <a:t>Remote – locomotion method required, user controlled robot with interface</a:t>
            </a: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dirty="0"/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dirty="0"/>
              <a:t>VR – </a:t>
            </a:r>
            <a:r>
              <a:rPr lang="en-US" dirty="0" err="1"/>
              <a:t>Vection</a:t>
            </a:r>
            <a:r>
              <a:rPr lang="en-US" dirty="0"/>
              <a:t> rise, reduce contrast of field of view when moving.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dirty="0"/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dirty="0"/>
              <a:t>Latency – Time delays.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E8368-C060-4662-9413-08A8BC6559F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91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Direct connection between machine and human</a:t>
            </a:r>
          </a:p>
          <a:p>
            <a:endParaRPr lang="en-US" dirty="0"/>
          </a:p>
          <a:p>
            <a:r>
              <a:rPr lang="en-US" dirty="0"/>
              <a:t>Measurement – Understand voluntary intentions and decisions of user</a:t>
            </a:r>
          </a:p>
          <a:p>
            <a:r>
              <a:rPr lang="en-US" dirty="0"/>
              <a:t>Non-Invasive (sensors on skin) and invasive (drilling into</a:t>
            </a:r>
          </a:p>
          <a:p>
            <a:r>
              <a:rPr lang="en-US" dirty="0"/>
              <a:t> skull)</a:t>
            </a:r>
          </a:p>
          <a:p>
            <a:r>
              <a:rPr lang="en-US" dirty="0"/>
              <a:t>Medical – Mobility to disabled. Training requires feedback.</a:t>
            </a:r>
          </a:p>
          <a:p>
            <a:r>
              <a:rPr lang="en-US" dirty="0"/>
              <a:t>Learning – Perception of body due to significant changes (e.g. artificial arms)</a:t>
            </a:r>
          </a:p>
          <a:p>
            <a:r>
              <a:rPr lang="en-US" dirty="0"/>
              <a:t>BMI – Moments before action. Rehearsal and stimulation of brain</a:t>
            </a:r>
          </a:p>
          <a:p>
            <a:r>
              <a:rPr lang="en-US" dirty="0"/>
              <a:t>Challenges – 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/>
              <a:t>Better tech for measuring neural signals that are non-invasive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/>
              <a:t>Bandwidth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/>
              <a:t>Classification improvement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/>
              <a:t>Reduce amount of required training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E8368-C060-4662-9413-08A8BC6559F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178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E634E-9E30-4BA2-9D9A-F970271D9A48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B8BD4-9835-42F0-87D9-CD17B09C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65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E634E-9E30-4BA2-9D9A-F970271D9A48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B8BD4-9835-42F0-87D9-CD17B09C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22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E634E-9E30-4BA2-9D9A-F970271D9A48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B8BD4-9835-42F0-87D9-CD17B09C3E1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3704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E634E-9E30-4BA2-9D9A-F970271D9A48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B8BD4-9835-42F0-87D9-CD17B09C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83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E634E-9E30-4BA2-9D9A-F970271D9A48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B8BD4-9835-42F0-87D9-CD17B09C3E1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3877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E634E-9E30-4BA2-9D9A-F970271D9A48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B8BD4-9835-42F0-87D9-CD17B09C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1255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E634E-9E30-4BA2-9D9A-F970271D9A48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B8BD4-9835-42F0-87D9-CD17B09C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26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E634E-9E30-4BA2-9D9A-F970271D9A48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B8BD4-9835-42F0-87D9-CD17B09C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16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E634E-9E30-4BA2-9D9A-F970271D9A48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B8BD4-9835-42F0-87D9-CD17B09C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765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E634E-9E30-4BA2-9D9A-F970271D9A48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B8BD4-9835-42F0-87D9-CD17B09C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11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E634E-9E30-4BA2-9D9A-F970271D9A48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B8BD4-9835-42F0-87D9-CD17B09C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62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E634E-9E30-4BA2-9D9A-F970271D9A48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B8BD4-9835-42F0-87D9-CD17B09C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21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E634E-9E30-4BA2-9D9A-F970271D9A48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B8BD4-9835-42F0-87D9-CD17B09C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15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E634E-9E30-4BA2-9D9A-F970271D9A48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B8BD4-9835-42F0-87D9-CD17B09C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49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E634E-9E30-4BA2-9D9A-F970271D9A48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B8BD4-9835-42F0-87D9-CD17B09C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422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E634E-9E30-4BA2-9D9A-F970271D9A48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B8BD4-9835-42F0-87D9-CD17B09C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93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E634E-9E30-4BA2-9D9A-F970271D9A48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CFB8BD4-9835-42F0-87D9-CD17B09C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9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2A695-C64D-4252-81E3-0F6B909CA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48988" y="1927921"/>
            <a:ext cx="3094024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Frontiers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403C1-EA31-412C-8EB6-5C5B36802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93203" y="3390163"/>
            <a:ext cx="1805594" cy="550236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Saurabh Verma</a:t>
            </a:r>
          </a:p>
        </p:txBody>
      </p:sp>
    </p:spTree>
    <p:extLst>
      <p:ext uri="{BB962C8B-B14F-4D97-AF65-F5344CB8AC3E}">
        <p14:creationId xmlns:p14="http://schemas.microsoft.com/office/powerpoint/2010/main" val="1431382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B03AC-A551-452E-A988-42442F535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Touch and Proprioception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3464F-CD73-426A-B747-231F8CE79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 Touch Receptors (in skin):</a:t>
            </a:r>
          </a:p>
          <a:p>
            <a:pPr lvl="1"/>
            <a:r>
              <a:rPr lang="en-US" sz="1800" dirty="0"/>
              <a:t>Free Nerve Endings</a:t>
            </a:r>
          </a:p>
          <a:p>
            <a:pPr lvl="1"/>
            <a:r>
              <a:rPr lang="en-US" sz="1800" dirty="0"/>
              <a:t>Ruffini’s Endings</a:t>
            </a:r>
          </a:p>
          <a:p>
            <a:pPr lvl="1"/>
            <a:r>
              <a:rPr lang="en-US" sz="1800" dirty="0"/>
              <a:t>Pacinian corpuscles</a:t>
            </a:r>
          </a:p>
          <a:p>
            <a:pPr lvl="1"/>
            <a:r>
              <a:rPr lang="en-US" sz="1800" dirty="0"/>
              <a:t>Merkel’s Disks</a:t>
            </a:r>
          </a:p>
          <a:p>
            <a:pPr lvl="1"/>
            <a:r>
              <a:rPr lang="en-US" sz="1800" dirty="0"/>
              <a:t>Meissner’s corpuscles</a:t>
            </a:r>
          </a:p>
          <a:p>
            <a:pPr lvl="1"/>
            <a:r>
              <a:rPr lang="en-US" sz="1800" dirty="0"/>
              <a:t>Hair follicle receptors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46825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B03AC-A551-452E-A988-42442F535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Touch and Proprioception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3464F-CD73-426A-B747-231F8CE79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Proprioception/Kinesthesis Receptors:</a:t>
            </a:r>
          </a:p>
          <a:p>
            <a:pPr lvl="1"/>
            <a:r>
              <a:rPr lang="en-US" sz="1800" dirty="0"/>
              <a:t>Muscle Spindles</a:t>
            </a:r>
          </a:p>
          <a:p>
            <a:pPr lvl="1"/>
            <a:r>
              <a:rPr lang="en-US" sz="1800" dirty="0"/>
              <a:t>Golgi Tendon Organs</a:t>
            </a:r>
          </a:p>
          <a:p>
            <a:pPr lvl="1"/>
            <a:r>
              <a:rPr lang="en-US" sz="1800" dirty="0"/>
              <a:t>Joint Receptors</a:t>
            </a:r>
          </a:p>
          <a:p>
            <a:r>
              <a:rPr lang="en-US" sz="2000" dirty="0"/>
              <a:t>Awareness of position, orientation and velocity</a:t>
            </a:r>
          </a:p>
        </p:txBody>
      </p:sp>
    </p:spTree>
    <p:extLst>
      <p:ext uri="{BB962C8B-B14F-4D97-AF65-F5344CB8AC3E}">
        <p14:creationId xmlns:p14="http://schemas.microsoft.com/office/powerpoint/2010/main" val="229372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AECF-D23C-4914-82A5-2F9A02191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Touch and Proprioception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9D1BC-FAD5-4BEF-9CB5-279EAF474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Point Acuity Test</a:t>
            </a:r>
          </a:p>
          <a:p>
            <a:r>
              <a:rPr lang="en-US" sz="2000" dirty="0"/>
              <a:t>Texture Reception</a:t>
            </a:r>
          </a:p>
          <a:p>
            <a:r>
              <a:rPr lang="en-US" sz="2000" dirty="0"/>
              <a:t>Haptic Perception</a:t>
            </a:r>
          </a:p>
          <a:p>
            <a:r>
              <a:rPr lang="en-US" sz="2000" dirty="0"/>
              <a:t>Somatosensory Illusions</a:t>
            </a:r>
          </a:p>
          <a:p>
            <a:r>
              <a:rPr lang="en-US" sz="2000" dirty="0"/>
              <a:t>Haptic Interfaces</a:t>
            </a:r>
          </a:p>
          <a:p>
            <a:r>
              <a:rPr lang="en-US" sz="2000" dirty="0"/>
              <a:t>AR Touch Feedback</a:t>
            </a:r>
          </a:p>
        </p:txBody>
      </p:sp>
    </p:spTree>
    <p:extLst>
      <p:ext uri="{BB962C8B-B14F-4D97-AF65-F5344CB8AC3E}">
        <p14:creationId xmlns:p14="http://schemas.microsoft.com/office/powerpoint/2010/main" val="42466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AECF-D23C-4914-82A5-2F9A02191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Smell and Taste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9D1BC-FAD5-4BEF-9CB5-279EAF474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Smell physiology and perception</a:t>
            </a:r>
          </a:p>
          <a:p>
            <a:r>
              <a:rPr lang="en-US" sz="2000" dirty="0"/>
              <a:t>Olfactory Interfaces</a:t>
            </a:r>
          </a:p>
          <a:p>
            <a:r>
              <a:rPr lang="en-US" sz="2000" dirty="0"/>
              <a:t>Taste physiology and perception</a:t>
            </a:r>
          </a:p>
          <a:p>
            <a:r>
              <a:rPr lang="en-US" sz="2000" dirty="0"/>
              <a:t>5 types of taste receptors</a:t>
            </a:r>
          </a:p>
        </p:txBody>
      </p:sp>
    </p:spTree>
    <p:extLst>
      <p:ext uri="{BB962C8B-B14F-4D97-AF65-F5344CB8AC3E}">
        <p14:creationId xmlns:p14="http://schemas.microsoft.com/office/powerpoint/2010/main" val="872340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AECF-D23C-4914-82A5-2F9A02191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Robotic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9D1BC-FAD5-4BEF-9CB5-279EAF474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Teleoperation</a:t>
            </a:r>
          </a:p>
          <a:p>
            <a:r>
              <a:rPr lang="en-US" sz="2000" dirty="0"/>
              <a:t>Modern Robots</a:t>
            </a:r>
          </a:p>
          <a:p>
            <a:r>
              <a:rPr lang="en-US" sz="2000" dirty="0"/>
              <a:t>Telepresence</a:t>
            </a:r>
          </a:p>
          <a:p>
            <a:r>
              <a:rPr lang="en-US" sz="2000" dirty="0"/>
              <a:t>Remote Control</a:t>
            </a:r>
          </a:p>
          <a:p>
            <a:r>
              <a:rPr lang="en-US" sz="2000" dirty="0"/>
              <a:t>VR Sickness</a:t>
            </a:r>
          </a:p>
          <a:p>
            <a:r>
              <a:rPr lang="en-US" sz="2000" dirty="0"/>
              <a:t>Latency</a:t>
            </a:r>
          </a:p>
        </p:txBody>
      </p:sp>
    </p:spTree>
    <p:extLst>
      <p:ext uri="{BB962C8B-B14F-4D97-AF65-F5344CB8AC3E}">
        <p14:creationId xmlns:p14="http://schemas.microsoft.com/office/powerpoint/2010/main" val="349850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6C644-24A9-4A0C-8D39-6799A174F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Brain-Machine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0E1D0-0092-4E97-9DED-614B0E7A4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Measurement methods</a:t>
            </a:r>
          </a:p>
          <a:p>
            <a:r>
              <a:rPr lang="en-US" dirty="0"/>
              <a:t>Medical motivation</a:t>
            </a:r>
          </a:p>
          <a:p>
            <a:r>
              <a:rPr lang="en-US" dirty="0"/>
              <a:t>Learning new body schema</a:t>
            </a:r>
          </a:p>
          <a:p>
            <a:r>
              <a:rPr lang="en-US" dirty="0"/>
              <a:t>BMI</a:t>
            </a:r>
          </a:p>
          <a:p>
            <a:r>
              <a:rPr lang="en-US" dirty="0"/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11418678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152</TotalTime>
  <Words>666</Words>
  <Application>Microsoft Office PowerPoint</Application>
  <PresentationFormat>Widescreen</PresentationFormat>
  <Paragraphs>132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Trebuchet MS</vt:lpstr>
      <vt:lpstr>Wingdings</vt:lpstr>
      <vt:lpstr>Wingdings 3</vt:lpstr>
      <vt:lpstr>Facet</vt:lpstr>
      <vt:lpstr>Frontiers</vt:lpstr>
      <vt:lpstr>Touch and Proprioception</vt:lpstr>
      <vt:lpstr>Touch and Proprioception (contd.)</vt:lpstr>
      <vt:lpstr>Touch and Proprioception (contd.)</vt:lpstr>
      <vt:lpstr>Smell and Taste</vt:lpstr>
      <vt:lpstr>Robotic Interfaces</vt:lpstr>
      <vt:lpstr>Brain-Machine Interfaces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Frontiers</dc:title>
  <dc:creator>Saurabh Verma</dc:creator>
  <cp:lastModifiedBy>Saurabh Verma</cp:lastModifiedBy>
  <cp:revision>6</cp:revision>
  <dcterms:created xsi:type="dcterms:W3CDTF">2019-12-04T21:02:52Z</dcterms:created>
  <dcterms:modified xsi:type="dcterms:W3CDTF">2019-12-04T23:35:14Z</dcterms:modified>
</cp:coreProperties>
</file>