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1596" autoAdjust="0"/>
  </p:normalViewPr>
  <p:slideViewPr>
    <p:cSldViewPr snapToGrid="0">
      <p:cViewPr varScale="1">
        <p:scale>
          <a:sx n="44" d="100"/>
          <a:sy n="44" d="100"/>
        </p:scale>
        <p:origin x="17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C729C-427D-459D-8C51-258C92DCBB1F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70D3A-05D6-4C1D-8EE1-2D7C1470A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6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Yaw - Counterclockwise rotation about Y axis cause right-to-left movement</a:t>
            </a:r>
          </a:p>
          <a:p>
            <a:endParaRPr lang="en-US" dirty="0"/>
          </a:p>
          <a:p>
            <a:r>
              <a:rPr lang="en-US" dirty="0"/>
              <a:t>Pitch - Counterclockwise rotation causes downward movement</a:t>
            </a:r>
          </a:p>
          <a:p>
            <a:endParaRPr lang="en-US" dirty="0"/>
          </a:p>
          <a:p>
            <a:r>
              <a:rPr lang="en-US" dirty="0"/>
              <a:t>Roll - Counterclockwise rotation about optical axis causes features to rotate clockwise</a:t>
            </a:r>
          </a:p>
          <a:p>
            <a:endParaRPr lang="en-US" dirty="0"/>
          </a:p>
          <a:p>
            <a:r>
              <a:rPr lang="en-US" dirty="0"/>
              <a:t>Lateral - Translating viewpoint results in horizontal feature movement</a:t>
            </a:r>
          </a:p>
          <a:p>
            <a:endParaRPr lang="en-US" dirty="0"/>
          </a:p>
          <a:p>
            <a:r>
              <a:rPr lang="en-US" dirty="0"/>
              <a:t>Vertical - Upward translation causes downward flow</a:t>
            </a:r>
          </a:p>
          <a:p>
            <a:endParaRPr lang="en-US" dirty="0"/>
          </a:p>
          <a:p>
            <a:r>
              <a:rPr lang="en-US" dirty="0"/>
              <a:t>Directional - Translating viewpoint along optical axis away causes inward feature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70D3A-05D6-4C1D-8EE1-2D7C1470AC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84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Percentage of Field of View - Increased FOV projects to larger region of Retina, which increases </a:t>
            </a:r>
            <a:r>
              <a:rPr lang="en-US" dirty="0" err="1"/>
              <a:t>vection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Distance from Center View - Length of distance may impact </a:t>
            </a:r>
            <a:r>
              <a:rPr lang="en-US" dirty="0" err="1"/>
              <a:t>vection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Exposure Time - Quick exposure period results in no </a:t>
            </a:r>
            <a:r>
              <a:rPr lang="en-US" dirty="0" err="1"/>
              <a:t>vection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Spatial Frequency - Complicated virtual world causes visual </a:t>
            </a:r>
            <a:r>
              <a:rPr lang="en-US" dirty="0" err="1"/>
              <a:t>feaetures</a:t>
            </a:r>
            <a:r>
              <a:rPr lang="en-US" dirty="0"/>
              <a:t> to increase and optical flow to be stronger</a:t>
            </a:r>
          </a:p>
          <a:p>
            <a:endParaRPr lang="en-US" dirty="0"/>
          </a:p>
          <a:p>
            <a:r>
              <a:rPr lang="en-US" dirty="0"/>
              <a:t>Contrast - High levels cause features to stand out</a:t>
            </a:r>
          </a:p>
          <a:p>
            <a:endParaRPr lang="en-US" dirty="0"/>
          </a:p>
          <a:p>
            <a:r>
              <a:rPr lang="en-US" dirty="0"/>
              <a:t>Other Sensory Cues - Weakened by cues consistent with real world (e.g. fan blowing face)</a:t>
            </a:r>
          </a:p>
          <a:p>
            <a:endParaRPr lang="en-US" dirty="0"/>
          </a:p>
          <a:p>
            <a:r>
              <a:rPr lang="en-US" dirty="0"/>
              <a:t>Prior Knowledge - Knowledge ahead of time will affect onset of </a:t>
            </a:r>
            <a:r>
              <a:rPr lang="en-US" dirty="0" err="1"/>
              <a:t>vection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Attention - User is distracted</a:t>
            </a:r>
          </a:p>
          <a:p>
            <a:endParaRPr lang="en-US" dirty="0"/>
          </a:p>
          <a:p>
            <a:r>
              <a:rPr lang="en-US" dirty="0"/>
              <a:t>Prior Training/Adaption - Body will learn to distinguish </a:t>
            </a:r>
            <a:r>
              <a:rPr lang="en-US" dirty="0" err="1"/>
              <a:t>vection</a:t>
            </a:r>
            <a:r>
              <a:rPr lang="en-US" dirty="0"/>
              <a:t> from true motion and eventually become comfortable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70D3A-05D6-4C1D-8EE1-2D7C1470AC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44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CE0-EDC7-4195-9753-9E102CB9F54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5D5552-8D9B-43F0-A231-C8D00409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85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CE0-EDC7-4195-9753-9E102CB9F54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5D5552-8D9B-43F0-A231-C8D00409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6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CE0-EDC7-4195-9753-9E102CB9F54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5D5552-8D9B-43F0-A231-C8D00409F5E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8593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CE0-EDC7-4195-9753-9E102CB9F54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5D5552-8D9B-43F0-A231-C8D00409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37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CE0-EDC7-4195-9753-9E102CB9F54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5D5552-8D9B-43F0-A231-C8D00409F5E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4287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CE0-EDC7-4195-9753-9E102CB9F54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5D5552-8D9B-43F0-A231-C8D00409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59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CE0-EDC7-4195-9753-9E102CB9F54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5552-8D9B-43F0-A231-C8D00409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17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CE0-EDC7-4195-9753-9E102CB9F54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5552-8D9B-43F0-A231-C8D00409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CE0-EDC7-4195-9753-9E102CB9F54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5552-8D9B-43F0-A231-C8D00409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0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CE0-EDC7-4195-9753-9E102CB9F54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5D5552-8D9B-43F0-A231-C8D00409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4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CE0-EDC7-4195-9753-9E102CB9F54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5D5552-8D9B-43F0-A231-C8D00409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8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CE0-EDC7-4195-9753-9E102CB9F54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5D5552-8D9B-43F0-A231-C8D00409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9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CE0-EDC7-4195-9753-9E102CB9F54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5552-8D9B-43F0-A231-C8D00409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7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CE0-EDC7-4195-9753-9E102CB9F54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5552-8D9B-43F0-A231-C8D00409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0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CE0-EDC7-4195-9753-9E102CB9F54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5552-8D9B-43F0-A231-C8D00409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CE0-EDC7-4195-9753-9E102CB9F54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5D5552-8D9B-43F0-A231-C8D00409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2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2FCE0-EDC7-4195-9753-9E102CB9F54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5D5552-8D9B-43F0-A231-C8D00409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7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B7233-558A-4D13-90C4-D6A2B6F3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8: Motion in Real and Virtual Worlds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9A143-3350-41F8-AAAB-778705AC7A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Saurabh Verma</a:t>
            </a:r>
          </a:p>
        </p:txBody>
      </p:sp>
    </p:spTree>
    <p:extLst>
      <p:ext uri="{BB962C8B-B14F-4D97-AF65-F5344CB8AC3E}">
        <p14:creationId xmlns:p14="http://schemas.microsoft.com/office/powerpoint/2010/main" val="2267505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A14FE-BB7A-4E2F-9409-B2788689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E7313-237A-49F4-A9A1-57DAE6824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Yaw</a:t>
            </a:r>
          </a:p>
          <a:p>
            <a:r>
              <a:rPr lang="en-US" sz="2400" dirty="0"/>
              <a:t>Pitch</a:t>
            </a:r>
          </a:p>
          <a:p>
            <a:r>
              <a:rPr lang="en-US" sz="2400" dirty="0"/>
              <a:t>Roll</a:t>
            </a:r>
          </a:p>
          <a:p>
            <a:r>
              <a:rPr lang="en-US" sz="2400" dirty="0"/>
              <a:t>Lateral</a:t>
            </a:r>
          </a:p>
          <a:p>
            <a:r>
              <a:rPr lang="en-US" sz="2400" dirty="0"/>
              <a:t>Vertical</a:t>
            </a:r>
          </a:p>
          <a:p>
            <a:r>
              <a:rPr lang="en-US" sz="2400" dirty="0"/>
              <a:t>Directional</a:t>
            </a:r>
          </a:p>
        </p:txBody>
      </p:sp>
    </p:spTree>
    <p:extLst>
      <p:ext uri="{BB962C8B-B14F-4D97-AF65-F5344CB8AC3E}">
        <p14:creationId xmlns:p14="http://schemas.microsoft.com/office/powerpoint/2010/main" val="1140843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100B8-697F-4C3D-9E8C-8D0D54FE4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that affect Sensitivity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D5A21-BDDB-48CF-A88F-9018A99AA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Percentage of Field of View</a:t>
            </a:r>
          </a:p>
          <a:p>
            <a:r>
              <a:rPr lang="en-US" dirty="0"/>
              <a:t>Distance from Center View</a:t>
            </a:r>
          </a:p>
          <a:p>
            <a:r>
              <a:rPr lang="en-US" dirty="0"/>
              <a:t>Exposure Time</a:t>
            </a:r>
          </a:p>
          <a:p>
            <a:r>
              <a:rPr lang="en-US" dirty="0"/>
              <a:t>Spatial Frequency</a:t>
            </a:r>
          </a:p>
          <a:p>
            <a:r>
              <a:rPr lang="en-US" dirty="0"/>
              <a:t>Contrast</a:t>
            </a:r>
          </a:p>
          <a:p>
            <a:r>
              <a:rPr lang="en-US" dirty="0"/>
              <a:t>Other Sensory Cues</a:t>
            </a:r>
          </a:p>
          <a:p>
            <a:r>
              <a:rPr lang="en-US" dirty="0"/>
              <a:t>Prior Knowledge</a:t>
            </a:r>
          </a:p>
          <a:p>
            <a:r>
              <a:rPr lang="en-US" dirty="0"/>
              <a:t>Attention</a:t>
            </a:r>
          </a:p>
          <a:p>
            <a:r>
              <a:rPr lang="en-US" dirty="0"/>
              <a:t>Prior Training/Adaption</a:t>
            </a:r>
          </a:p>
        </p:txBody>
      </p:sp>
    </p:spTree>
    <p:extLst>
      <p:ext uri="{BB962C8B-B14F-4D97-AF65-F5344CB8AC3E}">
        <p14:creationId xmlns:p14="http://schemas.microsoft.com/office/powerpoint/2010/main" val="171358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1A0B3-54C4-4FA1-8ABB-88A1CB4AC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25700-06D9-4799-BDD7-7B519B4D7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Velocity – How fast an object is moving in a direction (∆y/∆t)</a:t>
            </a:r>
          </a:p>
          <a:p>
            <a:pPr lvl="1"/>
            <a:r>
              <a:rPr lang="en-US" sz="2200" dirty="0"/>
              <a:t>Finds change in y over time</a:t>
            </a:r>
          </a:p>
          <a:p>
            <a:r>
              <a:rPr lang="en-US" sz="2400" dirty="0"/>
              <a:t>Acceleration – How is the Velocity changing (dv(t)/dt)</a:t>
            </a:r>
          </a:p>
          <a:p>
            <a:pPr lvl="1"/>
            <a:r>
              <a:rPr lang="en-US" sz="2200" dirty="0"/>
              <a:t>Varies over time</a:t>
            </a:r>
          </a:p>
          <a:p>
            <a:r>
              <a:rPr lang="en-US" sz="2400" dirty="0"/>
              <a:t>Vection – Body movement sensation that is produced by visual stimulation</a:t>
            </a:r>
          </a:p>
        </p:txBody>
      </p:sp>
    </p:spTree>
    <p:extLst>
      <p:ext uri="{BB962C8B-B14F-4D97-AF65-F5344CB8AC3E}">
        <p14:creationId xmlns:p14="http://schemas.microsoft.com/office/powerpoint/2010/main" val="6697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F8D7C-1110-47C6-BD96-9B62764FD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Vestibular System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17F8E-EE70-4208-98BE-ED0FC6051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sz="2400" dirty="0"/>
              <a:t>Vestibular Organ</a:t>
            </a:r>
          </a:p>
          <a:p>
            <a:r>
              <a:rPr lang="en-US" sz="2400" dirty="0"/>
              <a:t>Informs brain of head orientation</a:t>
            </a:r>
          </a:p>
          <a:p>
            <a:r>
              <a:rPr lang="en-US" sz="2400" dirty="0"/>
              <a:t>Usually neglected, which results in mismatch of perceptual cues</a:t>
            </a:r>
          </a:p>
          <a:p>
            <a:endParaRPr lang="en-US" sz="2400" dirty="0"/>
          </a:p>
        </p:txBody>
      </p:sp>
      <p:pic>
        <p:nvPicPr>
          <p:cNvPr id="1026" name="Picture 2" descr="\begin{figure}\centerline{\psfig{file=figs/vestibular.ps,width=4.5truein}}\end{figure}">
            <a:extLst>
              <a:ext uri="{FF2B5EF4-FFF2-40B4-BE49-F238E27FC236}">
                <a16:creationId xmlns:a16="http://schemas.microsoft.com/office/drawing/2014/main" id="{1B1C61A3-6328-4D0D-BAA8-3647192F9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9504" y="640080"/>
            <a:ext cx="6910028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1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4104DE-FF41-4D76-9AF3-06E3A4F81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Vestibular System (continued)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B1077C4F-4DBB-4C39-893E-A85F879E5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sz="2400" dirty="0"/>
              <a:t>Vestibular organs reside behind ears</a:t>
            </a:r>
          </a:p>
          <a:p>
            <a:r>
              <a:rPr lang="en-US" sz="2400" dirty="0"/>
              <a:t>Two symmetric organs (right and left sides)</a:t>
            </a:r>
          </a:p>
        </p:txBody>
      </p:sp>
      <p:pic>
        <p:nvPicPr>
          <p:cNvPr id="2050" name="Picture 2" descr="\begin{figure}\centerline{\psfig{file=figs/vestloc.ps,width=4.5truein}}\end{figure}">
            <a:extLst>
              <a:ext uri="{FF2B5EF4-FFF2-40B4-BE49-F238E27FC236}">
                <a16:creationId xmlns:a16="http://schemas.microsoft.com/office/drawing/2014/main" id="{64FDE366-A432-4AFB-9437-41F87A4B2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9503" y="640080"/>
            <a:ext cx="7067184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0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8D087-1B06-474C-B676-79EFDF120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Vestibular System (continued)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C8B626FF-7D4F-4F08-8A4B-834FF6794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sz="2400" dirty="0"/>
              <a:t>Otolith Organ</a:t>
            </a:r>
          </a:p>
          <a:p>
            <a:r>
              <a:rPr lang="en-US" sz="2400" dirty="0"/>
              <a:t>Cilia – hair cells</a:t>
            </a:r>
          </a:p>
          <a:p>
            <a:r>
              <a:rPr lang="en-US" sz="2400" dirty="0"/>
              <a:t>Senses Acceleration </a:t>
            </a:r>
            <a:r>
              <a:rPr lang="en-US" sz="2400" dirty="0">
                <a:sym typeface="Wingdings" panose="05000000000000000000" pitchFamily="2" charset="2"/>
              </a:rPr>
              <a:t> Neural signals</a:t>
            </a:r>
            <a:endParaRPr lang="en-US" sz="2400" dirty="0"/>
          </a:p>
        </p:txBody>
      </p:sp>
      <p:pic>
        <p:nvPicPr>
          <p:cNvPr id="3074" name="Picture 2" descr="\begin{figure}\centerline{\psfig{file=figs/otolith.ps,width=4.5truein}}\end{figure}">
            <a:extLst>
              <a:ext uri="{FF2B5EF4-FFF2-40B4-BE49-F238E27FC236}">
                <a16:creationId xmlns:a16="http://schemas.microsoft.com/office/drawing/2014/main" id="{E5C2A660-E797-42FC-8CDE-EAA7725EA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9543" y="955345"/>
            <a:ext cx="6953577" cy="462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08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11B7-2C20-4A91-A75F-6F9280CF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Vestibular System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E6240-B8C7-408B-BC65-24A766D59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Einstein Equivalence Principle</a:t>
            </a:r>
          </a:p>
          <a:p>
            <a:pPr lvl="1"/>
            <a:r>
              <a:rPr lang="en-US" sz="2000" dirty="0"/>
              <a:t>Body cannot distinguish between the effects of actual linear acceleration and gravity</a:t>
            </a:r>
          </a:p>
        </p:txBody>
      </p:sp>
    </p:spTree>
    <p:extLst>
      <p:ext uri="{BB962C8B-B14F-4D97-AF65-F5344CB8AC3E}">
        <p14:creationId xmlns:p14="http://schemas.microsoft.com/office/powerpoint/2010/main" val="1295231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973F6-10A9-426E-A045-F63498A6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Physics in the Virtual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57B6-1766-4B4E-AF19-F5CC8D6B0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Physics engines determine state of virtual world </a:t>
            </a:r>
          </a:p>
          <a:p>
            <a:pPr lvl="1"/>
            <a:r>
              <a:rPr lang="en-US" sz="2000" dirty="0"/>
              <a:t>At any given point of time </a:t>
            </a:r>
          </a:p>
          <a:p>
            <a:pPr lvl="1"/>
            <a:r>
              <a:rPr lang="en-US" sz="2000" dirty="0"/>
              <a:t>Make it available to the rendering system</a:t>
            </a:r>
          </a:p>
          <a:p>
            <a:r>
              <a:rPr lang="en-US" sz="2200" dirty="0"/>
              <a:t>Body models use 244 degrees of freedom and 630 muscles</a:t>
            </a:r>
          </a:p>
          <a:p>
            <a:r>
              <a:rPr lang="en-US" sz="2200" dirty="0"/>
              <a:t>Runge-</a:t>
            </a:r>
            <a:r>
              <a:rPr lang="en-US" sz="2200" dirty="0" err="1"/>
              <a:t>Kutta</a:t>
            </a:r>
            <a:r>
              <a:rPr lang="en-US" sz="2200" dirty="0"/>
              <a:t> Integration</a:t>
            </a:r>
          </a:p>
          <a:p>
            <a:pPr lvl="1"/>
            <a:r>
              <a:rPr lang="en-US" sz="2000" dirty="0"/>
              <a:t>“Estimate y for given x”</a:t>
            </a:r>
          </a:p>
        </p:txBody>
      </p:sp>
    </p:spTree>
    <p:extLst>
      <p:ext uri="{BB962C8B-B14F-4D97-AF65-F5344CB8AC3E}">
        <p14:creationId xmlns:p14="http://schemas.microsoft.com/office/powerpoint/2010/main" val="1032548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8AFC-5664-46BA-9E1C-C9961214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F802E-D80B-43CF-ACB7-9C52680FA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2542410" cy="3777622"/>
          </a:xfrm>
        </p:spPr>
        <p:txBody>
          <a:bodyPr>
            <a:normAutofit/>
          </a:bodyPr>
          <a:lstStyle/>
          <a:p>
            <a:r>
              <a:rPr lang="en-US" sz="2000" dirty="0"/>
              <a:t>Difficult in virtual worlds</a:t>
            </a:r>
          </a:p>
          <a:p>
            <a:r>
              <a:rPr lang="en-US" sz="2000" dirty="0"/>
              <a:t>If boundary, collision</a:t>
            </a:r>
          </a:p>
          <a:p>
            <a:r>
              <a:rPr lang="en-US" sz="2000" dirty="0"/>
              <a:t>If inside, collision?</a:t>
            </a:r>
          </a:p>
          <a:p>
            <a:r>
              <a:rPr lang="en-US" sz="2000" dirty="0"/>
              <a:t>Euclidean Distance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5492A8-273E-4844-9665-DDD3E280B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622" y="2570922"/>
            <a:ext cx="6652391" cy="238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73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9978C-7245-4D10-AD58-FEF8B27D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Mismatched Motion and Vection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AAD5B-9DF3-4943-90A1-A9237F473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Inverse relation between </a:t>
            </a:r>
            <a:r>
              <a:rPr lang="en-US" sz="2400" dirty="0" err="1"/>
              <a:t>between</a:t>
            </a:r>
            <a:r>
              <a:rPr lang="en-US" sz="2400" dirty="0"/>
              <a:t> headset’s FOV, latency etc. and Vection</a:t>
            </a:r>
          </a:p>
          <a:p>
            <a:r>
              <a:rPr lang="en-US" sz="2400" dirty="0"/>
              <a:t>Vector Field</a:t>
            </a:r>
          </a:p>
          <a:p>
            <a:pPr lvl="1"/>
            <a:r>
              <a:rPr lang="en-US" sz="2000" dirty="0"/>
              <a:t>Velocity Vector every point along the surface</a:t>
            </a:r>
          </a:p>
        </p:txBody>
      </p:sp>
    </p:spTree>
    <p:extLst>
      <p:ext uri="{BB962C8B-B14F-4D97-AF65-F5344CB8AC3E}">
        <p14:creationId xmlns:p14="http://schemas.microsoft.com/office/powerpoint/2010/main" val="267846049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439</Words>
  <Application>Microsoft Office PowerPoint</Application>
  <PresentationFormat>Widescreen</PresentationFormat>
  <Paragraphs>85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Wisp</vt:lpstr>
      <vt:lpstr>Chapter 8: Motion in Real and Virtual Worlds</vt:lpstr>
      <vt:lpstr>Definitions</vt:lpstr>
      <vt:lpstr>Vestibular System</vt:lpstr>
      <vt:lpstr>Vestibular System (continued)</vt:lpstr>
      <vt:lpstr>Vestibular System (continued)</vt:lpstr>
      <vt:lpstr>Vestibular System (continued)</vt:lpstr>
      <vt:lpstr>Physics in the Virtual World</vt:lpstr>
      <vt:lpstr>Collision Detection</vt:lpstr>
      <vt:lpstr>Mismatched Motion and Vection</vt:lpstr>
      <vt:lpstr>Vection Types</vt:lpstr>
      <vt:lpstr>Factors that affect Sensitivity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8: Motion in Real and Virtual Worlds</dc:title>
  <dc:creator>Saurabh Verma</dc:creator>
  <cp:lastModifiedBy>Saurabh Verma</cp:lastModifiedBy>
  <cp:revision>10</cp:revision>
  <dcterms:created xsi:type="dcterms:W3CDTF">2019-11-13T01:45:42Z</dcterms:created>
  <dcterms:modified xsi:type="dcterms:W3CDTF">2019-11-13T23:29:35Z</dcterms:modified>
</cp:coreProperties>
</file>