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95" r:id="rId3"/>
    <p:sldId id="296" r:id="rId4"/>
    <p:sldId id="305" r:id="rId5"/>
    <p:sldId id="307" r:id="rId6"/>
    <p:sldId id="303" r:id="rId7"/>
    <p:sldId id="297" r:id="rId8"/>
    <p:sldId id="308" r:id="rId9"/>
    <p:sldId id="309" r:id="rId10"/>
    <p:sldId id="311" r:id="rId11"/>
    <p:sldId id="310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CA"/>
    <a:srgbClr val="60BF97"/>
    <a:srgbClr val="135C6E"/>
    <a:srgbClr val="1EAECF"/>
    <a:srgbClr val="2BA630"/>
    <a:srgbClr val="33B4BD"/>
    <a:srgbClr val="23B0CA"/>
    <a:srgbClr val="DFDF2E"/>
    <a:srgbClr val="96CD6A"/>
    <a:srgbClr val="CAD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86485" autoAdjust="0"/>
  </p:normalViewPr>
  <p:slideViewPr>
    <p:cSldViewPr snapToGrid="0" snapToObjects="1">
      <p:cViewPr varScale="1">
        <p:scale>
          <a:sx n="112" d="100"/>
          <a:sy n="112" d="100"/>
        </p:scale>
        <p:origin x="1544" y="192"/>
      </p:cViewPr>
      <p:guideLst/>
    </p:cSldViewPr>
  </p:slideViewPr>
  <p:outlineViewPr>
    <p:cViewPr>
      <p:scale>
        <a:sx n="60" d="100"/>
        <a:sy n="60" d="100"/>
      </p:scale>
      <p:origin x="0" y="-304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132F-730A-7F4B-A8EA-A6DF73F21D06}" type="datetimeFigureOut">
              <a:rPr lang="de-DE" smtClean="0"/>
              <a:t>07.04.21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1A1B-6C60-A344-A573-F42A8914F7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4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9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7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41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524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5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830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54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65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5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17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37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845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47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45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5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83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8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7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4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http://3D8AC660BCB05384D678D60BEF9C08E9.dms.sberbank.ru/3D8AC660BCB05384D678D60BEF9C08E9-AECF245F8C9B914F0C2989A94469BBEA-568CE4AC14AF8F02F3B099876E071B35/1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 с картинкой под градиен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9"/>
          <p:cNvSpPr>
            <a:spLocks noGrp="1"/>
          </p:cNvSpPr>
          <p:nvPr>
            <p:ph type="title" hasCustomPrompt="1"/>
          </p:nvPr>
        </p:nvSpPr>
        <p:spPr>
          <a:xfrm>
            <a:off x="587377" y="2097088"/>
            <a:ext cx="10188575" cy="174904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6000" b="0" i="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 Light" charset="0"/>
                <a:cs typeface="Calibri Light" charset="0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4344990"/>
            <a:ext cx="7561261" cy="906463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" charset="0"/>
                <a:cs typeface="Calibri" charset="0"/>
              </a:defRPr>
            </a:lvl1pPr>
            <a:lvl2pPr marL="0" marR="0" indent="0" algn="l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ru-RU" dirty="0"/>
              <a:t>Дополнительный текст, пояснение, подзаголовок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9" y="4692397"/>
            <a:ext cx="12192000" cy="2131352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>
          <a:xfrm>
            <a:off x="2" y="4397828"/>
            <a:ext cx="12194239" cy="1415117"/>
          </a:xfrm>
          <a:prstGeom prst="rect">
            <a:avLst/>
          </a:prstGeom>
          <a:gradFill>
            <a:gsLst>
              <a:gs pos="500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3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69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317C-6C77-412C-9D54-BF2E93C8DD4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2644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4/7/21</a:t>
            </a:fld>
            <a:endParaRPr lang="en-US"/>
          </a:p>
        </p:txBody>
      </p:sp>
      <p:pic>
        <p:nvPicPr>
          <p:cNvPr id="16" name="Рисунок 15" descr="http://3D8AC660BCB05384D678D60BEF9C08E9.dms.sberbank.ru/3D8AC660BCB05384D678D60BEF9C08E9-AECF245F8C9B914F0C2989A94469BBEA-568CE4AC14AF8F02F3B099876E071B35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07.04.2021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13055" y="288711"/>
            <a:ext cx="10909300" cy="399213"/>
          </a:xfrm>
          <a:prstGeom prst="rect">
            <a:avLst/>
          </a:prstGeom>
        </p:spPr>
        <p:txBody>
          <a:bodyPr vert="horz" lIns="0" tIns="46800" rIns="90000" bIns="46800" rtlCol="0" anchor="ctr">
            <a:sp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D0C2-955D-4A74-A02D-206C44376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445" y="6492875"/>
            <a:ext cx="5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ru-RU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EAA0219-6F8F-4841-A8C1-35062D7CC4AA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70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200" b="0" i="0" kern="1200" cap="none" baseline="0" dirty="0" smtClean="0">
          <a:solidFill>
            <a:schemeClr val="tx1"/>
          </a:solidFill>
          <a:latin typeface="Calibri Light"/>
          <a:ea typeface="Calibri Light" charset="0"/>
          <a:cs typeface="Calibri Light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4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436">
          <p15:clr>
            <a:srgbClr val="F26B43"/>
          </p15:clr>
        </p15:guide>
        <p15:guide id="4" orient="horz" pos="3884">
          <p15:clr>
            <a:srgbClr val="F26B43"/>
          </p15:clr>
        </p15:guide>
        <p15:guide id="17" orient="horz" pos="799">
          <p15:clr>
            <a:srgbClr val="F26B43"/>
          </p15:clr>
        </p15:guide>
        <p15:guide id="18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wesmckinney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8305800" cy="249019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Программа Перезапуск</a:t>
            </a:r>
          </a:p>
          <a:p>
            <a:pPr lvl="0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Модуль 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Python</a:t>
            </a:r>
            <a:endParaRPr lang="ru-RU" sz="5400" b="1" dirty="0">
              <a:solidFill>
                <a:srgbClr val="333F48"/>
              </a:solidFill>
              <a:latin typeface="SB Sans Display Semibold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dirty="0">
                <a:solidFill>
                  <a:srgbClr val="333F48"/>
                </a:solidFill>
                <a:latin typeface="SB Sans Display Semibold"/>
              </a:rPr>
              <a:t>Преподаватель: Алексей Левченко</a:t>
            </a:r>
            <a:endParaRPr lang="en-US" sz="5400" dirty="0">
              <a:solidFill>
                <a:srgbClr val="333F48"/>
              </a:solidFill>
              <a:latin typeface="SB Sans Display Semibold"/>
            </a:endParaRPr>
          </a:p>
          <a:p>
            <a:pPr lvl="0">
              <a:defRPr/>
            </a:pPr>
            <a:endParaRPr lang="en-US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lvl="0">
              <a:defRPr/>
            </a:pPr>
            <a:r>
              <a:rPr lang="en-US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параметры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read_csv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1625903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 err="1"/>
              <a:t>sep</a:t>
            </a:r>
            <a:r>
              <a:rPr lang="en" dirty="0"/>
              <a:t> - </a:t>
            </a:r>
            <a:r>
              <a:rPr lang="ru-RU" dirty="0"/>
              <a:t>разделитель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h</a:t>
            </a:r>
            <a:r>
              <a:rPr lang="en" dirty="0" err="1"/>
              <a:t>eader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номер строки в которой указаны заголовки</a:t>
            </a:r>
            <a:r>
              <a:rPr lang="en-US" dirty="0"/>
              <a:t> </a:t>
            </a:r>
            <a:r>
              <a:rPr lang="ru-RU" dirty="0"/>
              <a:t> 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n</a:t>
            </a:r>
            <a:r>
              <a:rPr lang="en" dirty="0" err="1"/>
              <a:t>ames</a:t>
            </a:r>
            <a:r>
              <a:rPr lang="ru-RU" dirty="0"/>
              <a:t> – список названия колонок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 err="1"/>
              <a:t>index_col</a:t>
            </a:r>
            <a:r>
              <a:rPr lang="ru-RU" dirty="0"/>
              <a:t> - выбор колонки для индекса 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u</a:t>
            </a:r>
            <a:r>
              <a:rPr lang="en" dirty="0" err="1"/>
              <a:t>secols</a:t>
            </a:r>
            <a:r>
              <a:rPr lang="ru-RU" dirty="0"/>
              <a:t> – выбор колонок, которые нужно прочесть</a:t>
            </a:r>
            <a:endParaRPr lang="en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d</a:t>
            </a:r>
            <a:r>
              <a:rPr lang="en" dirty="0"/>
              <a:t>type</a:t>
            </a:r>
            <a:r>
              <a:rPr lang="ru-RU" dirty="0"/>
              <a:t> – определяет тип данных в колонках</a:t>
            </a:r>
            <a:endParaRPr lang="en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c</a:t>
            </a:r>
            <a:r>
              <a:rPr lang="en" dirty="0" err="1"/>
              <a:t>onverters</a:t>
            </a:r>
            <a:r>
              <a:rPr lang="ru-RU" dirty="0"/>
              <a:t> – определяет функции для конвертации данных в определенных колонках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073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параметры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read_csv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1625903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sk</a:t>
            </a:r>
            <a:r>
              <a:rPr lang="en" dirty="0" err="1"/>
              <a:t>iprows</a:t>
            </a:r>
            <a:r>
              <a:rPr lang="ru-RU" dirty="0"/>
              <a:t> – для пропуска определенного количества строк файла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 err="1"/>
              <a:t>nrows</a:t>
            </a:r>
            <a:r>
              <a:rPr lang="en" dirty="0"/>
              <a:t> – </a:t>
            </a:r>
            <a:r>
              <a:rPr lang="ru-RU" dirty="0"/>
              <a:t>для загрузки определенного количества строк файла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 err="1"/>
              <a:t>parse_dates</a:t>
            </a:r>
            <a:r>
              <a:rPr lang="ru-RU" dirty="0"/>
              <a:t> – автоматически распознает колонки с датами и переводит их в </a:t>
            </a:r>
            <a:r>
              <a:rPr lang="en-US" dirty="0"/>
              <a:t>datetime</a:t>
            </a:r>
            <a:r>
              <a:rPr lang="ru-RU" dirty="0"/>
              <a:t>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 err="1"/>
              <a:t>chunksize</a:t>
            </a:r>
            <a:r>
              <a:rPr lang="ru-RU" dirty="0"/>
              <a:t> – для загрузки файла по кусочкам</a:t>
            </a:r>
            <a:endParaRPr lang="en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/>
              <a:t>compression</a:t>
            </a:r>
            <a:r>
              <a:rPr lang="ru-RU" dirty="0"/>
              <a:t> – для чтения сжатых файлов</a:t>
            </a:r>
            <a:endParaRPr lang="en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/>
              <a:t>encoding – </a:t>
            </a:r>
            <a:r>
              <a:rPr lang="ru-RU" dirty="0"/>
              <a:t>для указания кодировки</a:t>
            </a:r>
            <a:endParaRPr lang="en" dirty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1479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проверка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1625903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df.empty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есть ли данные в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DataFrame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df.shape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возвращает размеры таблицы (количество строк и столбцов)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df.head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показывает первые строки таблицы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df.tail</a:t>
            </a:r>
            <a:r>
              <a:rPr lang="en" sz="2400" dirty="0"/>
              <a:t>(2)</a:t>
            </a:r>
            <a:r>
              <a:rPr lang="ru-RU" sz="2400" dirty="0"/>
              <a:t> – показывает последние строки таблицы</a:t>
            </a:r>
            <a:endParaRPr lang="en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df.columns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возвращает список названий колонок</a:t>
            </a: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Df.dtypes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показывает типы данных в колонках таблицы</a:t>
            </a: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df.describe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возвращает описательные статистики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DataFrame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775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проверка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1" y="1453984"/>
            <a:ext cx="6345664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df.count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– число элементов в колонках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df.nunique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число уникальных элементов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df.sum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 -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сумма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df.mean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- средняя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df.median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- медиана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df.min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- минимум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Df.max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- максимум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Df.idxmin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индекс минимального значения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Df.idxmax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- индекс максимального значения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BAAE08A-97E4-CD45-9D44-9DDF709725B0}"/>
              </a:ext>
            </a:extLst>
          </p:cNvPr>
          <p:cNvSpPr>
            <a:spLocks/>
          </p:cNvSpPr>
          <p:nvPr/>
        </p:nvSpPr>
        <p:spPr bwMode="auto">
          <a:xfrm>
            <a:off x="7992183" y="1412776"/>
            <a:ext cx="4060330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df.std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стандартное отклонение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df.var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- вариация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df.cov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ковариация 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df.corr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коэффициент </a:t>
            </a:r>
            <a:r>
              <a:rPr lang="ru-RU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кореляции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df.quantile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- квантиль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df.cumsum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– кумулятивная сумма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7153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выбор данных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1" y="1453984"/>
            <a:ext cx="4060330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df.mag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df.[‘mag’]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df[[‘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mag’,’title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’]]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99AC0A1-9779-5147-9D2C-0A62FEF095DD}"/>
              </a:ext>
            </a:extLst>
          </p:cNvPr>
          <p:cNvSpPr>
            <a:spLocks/>
          </p:cNvSpPr>
          <p:nvPr/>
        </p:nvSpPr>
        <p:spPr bwMode="auto">
          <a:xfrm>
            <a:off x="6469448" y="1403011"/>
            <a:ext cx="4060330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Df[100:103]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df[[‘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mag’,’title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’]] [100:103]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4497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выбор данных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0225135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df.loc</a:t>
            </a:r>
            <a:r>
              <a:rPr lang="en" sz="2400" dirty="0"/>
              <a:t>[110:112, 'title'] = </a:t>
            </a:r>
            <a:r>
              <a:rPr lang="en" sz="2400" dirty="0" err="1"/>
              <a:t>df.loc</a:t>
            </a:r>
            <a:r>
              <a:rPr lang="en" sz="2400" dirty="0"/>
              <a:t>[110:112, 'title'].</a:t>
            </a:r>
            <a:r>
              <a:rPr lang="en" sz="2400" dirty="0" err="1"/>
              <a:t>str.lower</a:t>
            </a:r>
            <a:r>
              <a:rPr lang="en" sz="2400" dirty="0"/>
              <a:t>()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df.loc</a:t>
            </a:r>
            <a:r>
              <a:rPr lang="en" sz="2400" dirty="0"/>
              <a:t>[:,'title’]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df.loc</a:t>
            </a:r>
            <a:r>
              <a:rPr lang="en" sz="2400" dirty="0"/>
              <a:t>[10:15, ['title', 'mag’]]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df.iloc</a:t>
            </a:r>
            <a:r>
              <a:rPr lang="en" sz="2400" dirty="0"/>
              <a:t>[10:15, [19, 8]]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df.iloc</a:t>
            </a:r>
            <a:r>
              <a:rPr lang="en" sz="2400" dirty="0"/>
              <a:t>[10:15, 8:10]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" sz="2400" dirty="0" err="1"/>
              <a:t>df.at</a:t>
            </a:r>
            <a:r>
              <a:rPr lang="en" sz="2400" dirty="0"/>
              <a:t>[10, 'mag’]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" sz="2400" dirty="0" err="1"/>
              <a:t>df.iat</a:t>
            </a:r>
            <a:r>
              <a:rPr lang="en" sz="2400" dirty="0"/>
              <a:t>[10, 8]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913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- Фильтр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0225135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df.mag</a:t>
            </a:r>
            <a:r>
              <a:rPr lang="en" sz="2400" dirty="0"/>
              <a:t> &gt; 2</a:t>
            </a:r>
            <a:r>
              <a:rPr lang="ru-RU" sz="2400" dirty="0"/>
              <a:t> – создает</a:t>
            </a:r>
            <a:r>
              <a:rPr lang="en-US" sz="2400" dirty="0"/>
              <a:t> </a:t>
            </a:r>
            <a:r>
              <a:rPr lang="ru-RU" sz="2400" dirty="0"/>
              <a:t>маску для фильтра ( массив из </a:t>
            </a:r>
            <a:r>
              <a:rPr lang="en-US" sz="2400" dirty="0" err="1"/>
              <a:t>True|False</a:t>
            </a:r>
            <a:r>
              <a:rPr lang="ru-RU" sz="2400" dirty="0"/>
              <a:t>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/>
              <a:t>df[</a:t>
            </a:r>
            <a:r>
              <a:rPr lang="en" sz="2400" dirty="0" err="1"/>
              <a:t>df.mag</a:t>
            </a:r>
            <a:r>
              <a:rPr lang="en" sz="2400" dirty="0"/>
              <a:t> &gt;= 7.0]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df.loc</a:t>
            </a:r>
            <a:r>
              <a:rPr lang="en" sz="2400" dirty="0"/>
              <a:t>[</a:t>
            </a:r>
            <a:r>
              <a:rPr lang="en" sz="2400" dirty="0" err="1"/>
              <a:t>df.mag</a:t>
            </a:r>
            <a:r>
              <a:rPr lang="en" sz="2400" dirty="0"/>
              <a:t> &gt;= 7.0,  ['alert', 'mag', '</a:t>
            </a:r>
            <a:r>
              <a:rPr lang="en" sz="2400" dirty="0" err="1"/>
              <a:t>magType</a:t>
            </a:r>
            <a:r>
              <a:rPr lang="en" sz="2400" dirty="0"/>
              <a:t>', 'title', 'tsunami', 'type']]</a:t>
            </a: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df.loc</a:t>
            </a:r>
            <a:r>
              <a:rPr lang="en" sz="2400" dirty="0"/>
              <a:t>[</a:t>
            </a:r>
            <a:br>
              <a:rPr lang="en" sz="2400" dirty="0"/>
            </a:br>
            <a:r>
              <a:rPr lang="en" sz="2400" dirty="0"/>
              <a:t>... (</a:t>
            </a:r>
            <a:r>
              <a:rPr lang="en" sz="2400" dirty="0" err="1"/>
              <a:t>df.tsunami</a:t>
            </a:r>
            <a:r>
              <a:rPr lang="en" sz="2400" dirty="0"/>
              <a:t> == 1) &amp; (</a:t>
            </a:r>
            <a:r>
              <a:rPr lang="en" sz="2400" dirty="0" err="1"/>
              <a:t>df.alert</a:t>
            </a:r>
            <a:r>
              <a:rPr lang="en" sz="2400" dirty="0"/>
              <a:t> == 'red'), </a:t>
            </a:r>
            <a:br>
              <a:rPr lang="en" sz="2400" dirty="0"/>
            </a:br>
            <a:r>
              <a:rPr lang="en" sz="2400" dirty="0"/>
              <a:t>... ['alert', 'mag', '</a:t>
            </a:r>
            <a:r>
              <a:rPr lang="en" sz="2400" dirty="0" err="1"/>
              <a:t>magType</a:t>
            </a:r>
            <a:r>
              <a:rPr lang="en" sz="2400" dirty="0"/>
              <a:t>', 'title', 'tsunami', 'type'] ]</a:t>
            </a: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5233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- Фильтр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0225135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/>
              <a:t>&gt;&gt;&gt; </a:t>
            </a:r>
            <a:r>
              <a:rPr lang="en" sz="2400" dirty="0" err="1"/>
              <a:t>df.loc</a:t>
            </a:r>
            <a:r>
              <a:rPr lang="en" sz="2400" dirty="0"/>
              <a:t>[</a:t>
            </a:r>
            <a:br>
              <a:rPr lang="en" sz="2400" dirty="0"/>
            </a:br>
            <a:r>
              <a:rPr lang="en" sz="2400" dirty="0"/>
              <a:t>... (</a:t>
            </a:r>
            <a:r>
              <a:rPr lang="en" sz="2400" dirty="0" err="1"/>
              <a:t>df.tsunami</a:t>
            </a:r>
            <a:r>
              <a:rPr lang="en" sz="2400" dirty="0"/>
              <a:t> == 1) </a:t>
            </a:r>
            <a:r>
              <a:rPr lang="en" sz="2400" b="1" dirty="0"/>
              <a:t>|</a:t>
            </a:r>
            <a:r>
              <a:rPr lang="en" sz="2400" dirty="0"/>
              <a:t> (</a:t>
            </a:r>
            <a:r>
              <a:rPr lang="en" sz="2400" dirty="0" err="1"/>
              <a:t>df.alert</a:t>
            </a:r>
            <a:r>
              <a:rPr lang="en" sz="2400" dirty="0"/>
              <a:t> == 'red'), </a:t>
            </a:r>
            <a:br>
              <a:rPr lang="en" sz="2400" dirty="0"/>
            </a:br>
            <a:r>
              <a:rPr lang="en" sz="2400" dirty="0"/>
              <a:t>... ['alert', 'mag', '</a:t>
            </a:r>
            <a:r>
              <a:rPr lang="en" sz="2400" dirty="0" err="1"/>
              <a:t>magType</a:t>
            </a:r>
            <a:r>
              <a:rPr lang="en" sz="2400" dirty="0"/>
              <a:t>', 'title', 'tsunami', 'type']</a:t>
            </a:r>
            <a:br>
              <a:rPr lang="en" sz="2400" dirty="0"/>
            </a:br>
            <a:r>
              <a:rPr lang="en" sz="2400" dirty="0"/>
              <a:t>... 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df.loc</a:t>
            </a:r>
            <a:r>
              <a:rPr lang="en" sz="2400" dirty="0"/>
              <a:t>[</a:t>
            </a:r>
            <a:br>
              <a:rPr lang="en" sz="2400" dirty="0"/>
            </a:br>
            <a:r>
              <a:rPr lang="en" sz="2400" dirty="0"/>
              <a:t>... (</a:t>
            </a:r>
            <a:r>
              <a:rPr lang="en" sz="2400" b="1" dirty="0" err="1"/>
              <a:t>df.place.str.contains</a:t>
            </a:r>
            <a:r>
              <a:rPr lang="en" sz="2400" b="1" dirty="0"/>
              <a:t>('Alaska')</a:t>
            </a:r>
            <a:r>
              <a:rPr lang="en" sz="2400" dirty="0"/>
              <a:t>) &amp; (</a:t>
            </a:r>
            <a:r>
              <a:rPr lang="en" sz="2400" b="1" dirty="0" err="1"/>
              <a:t>df.alert.notnull</a:t>
            </a:r>
            <a:r>
              <a:rPr lang="en" sz="2400" b="1" dirty="0"/>
              <a:t>()</a:t>
            </a:r>
            <a:r>
              <a:rPr lang="en" sz="2400" dirty="0"/>
              <a:t>), </a:t>
            </a:r>
            <a:br>
              <a:rPr lang="en" sz="2400" dirty="0"/>
            </a:br>
            <a:r>
              <a:rPr lang="en" sz="2400" dirty="0"/>
              <a:t>... ['alert', 'mag', '</a:t>
            </a:r>
            <a:r>
              <a:rPr lang="en" sz="2400" dirty="0" err="1"/>
              <a:t>magType</a:t>
            </a:r>
            <a:r>
              <a:rPr lang="en" sz="2400" dirty="0"/>
              <a:t>', 'title', 'tsunami', 'type']</a:t>
            </a:r>
            <a:br>
              <a:rPr lang="en" sz="2400" dirty="0"/>
            </a:br>
            <a:r>
              <a:rPr lang="en" sz="2400" dirty="0"/>
              <a:t>... ]</a:t>
            </a: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3851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- Фильтр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0225135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df.mag.between</a:t>
            </a:r>
            <a:r>
              <a:rPr lang="en" sz="2400" dirty="0"/>
              <a:t>(6.5, 7.5)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/>
              <a:t>&gt;&gt;&gt; </a:t>
            </a:r>
            <a:r>
              <a:rPr lang="en" sz="2400" dirty="0" err="1"/>
              <a:t>df.loc</a:t>
            </a:r>
            <a:r>
              <a:rPr lang="en" sz="2400" dirty="0"/>
              <a:t>[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dirty="0" err="1"/>
              <a:t>df.mag.between</a:t>
            </a:r>
            <a:r>
              <a:rPr lang="en" sz="2400" dirty="0"/>
              <a:t>(6.5, 7.5), </a:t>
            </a:r>
            <a:br>
              <a:rPr lang="en" sz="2400" dirty="0"/>
            </a:br>
            <a:r>
              <a:rPr lang="en" sz="2400" dirty="0"/>
              <a:t>... ['alert', 'mag', '</a:t>
            </a:r>
            <a:r>
              <a:rPr lang="en" sz="2400" dirty="0" err="1"/>
              <a:t>magType</a:t>
            </a:r>
            <a:r>
              <a:rPr lang="en" sz="2400" dirty="0"/>
              <a:t>', 'title', 'tsunami', 'type']</a:t>
            </a:r>
            <a:br>
              <a:rPr lang="en" sz="2400" dirty="0"/>
            </a:br>
            <a:r>
              <a:rPr lang="en" sz="2400" dirty="0"/>
              <a:t>... 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df.loc</a:t>
            </a:r>
            <a:r>
              <a:rPr lang="en" sz="2400" dirty="0"/>
              <a:t>[(</a:t>
            </a:r>
            <a:r>
              <a:rPr lang="en" sz="2400" dirty="0" err="1"/>
              <a:t>df.place.str.contains</a:t>
            </a:r>
            <a:r>
              <a:rPr lang="en" sz="2400" dirty="0"/>
              <a:t>(</a:t>
            </a:r>
            <a:r>
              <a:rPr lang="en" sz="2400" dirty="0" err="1"/>
              <a:t>r'CA|California</a:t>
            </a:r>
            <a:r>
              <a:rPr lang="en" sz="2400" dirty="0"/>
              <a:t>$')) &amp;(</a:t>
            </a:r>
            <a:r>
              <a:rPr lang="en" sz="2400" dirty="0" err="1"/>
              <a:t>df.mag</a:t>
            </a:r>
            <a:r>
              <a:rPr lang="en" sz="2400" dirty="0"/>
              <a:t> &gt; 3.8), 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" sz="2400" dirty="0"/>
              <a:t> ['alert', 'mag', '</a:t>
            </a:r>
            <a:r>
              <a:rPr lang="en" sz="2400" dirty="0" err="1"/>
              <a:t>magType</a:t>
            </a:r>
            <a:r>
              <a:rPr lang="en" sz="2400" dirty="0"/>
              <a:t>', 'title', 'tsunami', 'type’]] </a:t>
            </a:r>
          </a:p>
          <a:p>
            <a:pPr marL="0" indent="0">
              <a:lnSpc>
                <a:spcPct val="130000"/>
              </a:lnSpc>
              <a:buNone/>
              <a:defRPr/>
            </a:pP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8828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- Фильтр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0225135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df.loc</a:t>
            </a:r>
            <a:r>
              <a:rPr lang="en" sz="2400" dirty="0"/>
              <a:t>[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dirty="0" err="1"/>
              <a:t>df.alert.isin</a:t>
            </a:r>
            <a:r>
              <a:rPr lang="en" sz="2400" dirty="0"/>
              <a:t>(['orange', 'red']), </a:t>
            </a:r>
            <a:br>
              <a:rPr lang="en" sz="2400" dirty="0"/>
            </a:br>
            <a:r>
              <a:rPr lang="en" sz="2400" dirty="0"/>
              <a:t>... ['alert', 'mag', '</a:t>
            </a:r>
            <a:r>
              <a:rPr lang="en" sz="2400" dirty="0" err="1"/>
              <a:t>magType</a:t>
            </a:r>
            <a:r>
              <a:rPr lang="en" sz="2400" dirty="0"/>
              <a:t>', 'title', 'tsunami', 'type']</a:t>
            </a:r>
            <a:br>
              <a:rPr lang="en" sz="2400" dirty="0"/>
            </a:br>
            <a:r>
              <a:rPr lang="en" sz="2400" dirty="0"/>
              <a:t>... 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df.loc</a:t>
            </a:r>
            <a:r>
              <a:rPr lang="en" sz="2400" dirty="0"/>
              <a:t>[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b="1" dirty="0"/>
              <a:t>[</a:t>
            </a:r>
            <a:r>
              <a:rPr lang="en" sz="2400" b="1" dirty="0" err="1"/>
              <a:t>df.mag.idxmin</a:t>
            </a:r>
            <a:r>
              <a:rPr lang="en" sz="2400" b="1" dirty="0"/>
              <a:t>(), </a:t>
            </a:r>
            <a:r>
              <a:rPr lang="en" sz="2400" b="1" dirty="0" err="1"/>
              <a:t>df.mag.idxmax</a:t>
            </a:r>
            <a:r>
              <a:rPr lang="en" sz="2400" b="1" dirty="0"/>
              <a:t>()]</a:t>
            </a:r>
            <a:r>
              <a:rPr lang="en" sz="2400" dirty="0"/>
              <a:t>, </a:t>
            </a:r>
            <a:br>
              <a:rPr lang="en" sz="2400" dirty="0"/>
            </a:br>
            <a:r>
              <a:rPr lang="en" sz="2400" dirty="0"/>
              <a:t>... ['alert', 'mag', '</a:t>
            </a:r>
            <a:r>
              <a:rPr lang="en" sz="2400" dirty="0" err="1"/>
              <a:t>magType</a:t>
            </a:r>
            <a:r>
              <a:rPr lang="en" sz="2400" dirty="0"/>
              <a:t>', 'title', 'tsunami', 'type']</a:t>
            </a:r>
            <a:br>
              <a:rPr lang="en" sz="2400" dirty="0"/>
            </a:br>
            <a:r>
              <a:rPr lang="en" sz="2400" dirty="0"/>
              <a:t>... ]</a:t>
            </a: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7216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2248949" y="306278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786803" y="394308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A862A-8A32-F649-8FDE-B083A8FCD98F}"/>
              </a:ext>
            </a:extLst>
          </p:cNvPr>
          <p:cNvSpPr/>
          <p:nvPr/>
        </p:nvSpPr>
        <p:spPr>
          <a:xfrm>
            <a:off x="7013647" y="5812350"/>
            <a:ext cx="2609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</a:t>
            </a:r>
            <a:r>
              <a:rPr lang="ru-RU" dirty="0" err="1"/>
              <a:t>wesm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126CD6-DA34-0A4A-B3C6-C23A1F82827A}"/>
              </a:ext>
            </a:extLst>
          </p:cNvPr>
          <p:cNvSpPr/>
          <p:nvPr/>
        </p:nvSpPr>
        <p:spPr>
          <a:xfrm>
            <a:off x="7025878" y="5443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>
                <a:solidFill>
                  <a:srgbClr val="333333"/>
                </a:solidFill>
                <a:latin typeface="Droid Serif"/>
                <a:hlinkClick r:id="rId4"/>
              </a:rPr>
              <a:t>Wes McKinney</a:t>
            </a:r>
            <a:endParaRPr lang="en" dirty="0">
              <a:solidFill>
                <a:srgbClr val="555555"/>
              </a:solidFill>
              <a:latin typeface="Droid Serif"/>
            </a:endParaRPr>
          </a:p>
          <a:p>
            <a:br>
              <a:rPr lang="en" dirty="0"/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072D6-FD68-8A42-8B59-D3F7373E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47" y="2167001"/>
            <a:ext cx="2962289" cy="29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65DBD-4D9F-FD4C-964D-0F1C2EA92906}"/>
              </a:ext>
            </a:extLst>
          </p:cNvPr>
          <p:cNvSpPr txBox="1"/>
          <p:nvPr/>
        </p:nvSpPr>
        <p:spPr>
          <a:xfrm>
            <a:off x="561541" y="3355203"/>
            <a:ext cx="2104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установить?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pandas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BAAD73-B14A-8F40-A379-8C6B70DDA792}"/>
              </a:ext>
            </a:extLst>
          </p:cNvPr>
          <p:cNvSpPr/>
          <p:nvPr/>
        </p:nvSpPr>
        <p:spPr>
          <a:xfrm>
            <a:off x="561541" y="3982727"/>
            <a:ext cx="3030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Где найти?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pandas.pydata.org</a:t>
            </a:r>
            <a:r>
              <a:rPr lang="ru-RU" dirty="0"/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FEBB3-F89B-054B-A8A0-4B525FF55FE5}"/>
              </a:ext>
            </a:extLst>
          </p:cNvPr>
          <p:cNvSpPr txBox="1"/>
          <p:nvPr/>
        </p:nvSpPr>
        <p:spPr bwMode="auto">
          <a:xfrm>
            <a:off x="7069420" y="1461080"/>
            <a:ext cx="165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Кто придумал?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FE7CB-3B30-154E-9B81-22234C3D4B1A}"/>
              </a:ext>
            </a:extLst>
          </p:cNvPr>
          <p:cNvSpPr txBox="1"/>
          <p:nvPr/>
        </p:nvSpPr>
        <p:spPr bwMode="auto">
          <a:xfrm>
            <a:off x="400167" y="1220848"/>
            <a:ext cx="694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библиотека </a:t>
            </a:r>
            <a:r>
              <a:rPr lang="en-US" dirty="0"/>
              <a:t>Python </a:t>
            </a:r>
            <a:r>
              <a:rPr lang="ru-RU" dirty="0"/>
              <a:t>для работы с данными в виде таблиц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2BCA8-A1A3-E641-AA5D-2BC4A78E8C95}"/>
              </a:ext>
            </a:extLst>
          </p:cNvPr>
          <p:cNvSpPr txBox="1"/>
          <p:nvPr/>
        </p:nvSpPr>
        <p:spPr bwMode="auto">
          <a:xfrm>
            <a:off x="517581" y="1862459"/>
            <a:ext cx="322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делает?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Примерно то же, что делает </a:t>
            </a:r>
            <a:r>
              <a:rPr lang="en-US" dirty="0"/>
              <a:t>Excel </a:t>
            </a:r>
            <a:r>
              <a:rPr lang="ru-RU" dirty="0"/>
              <a:t>с таблицами, только в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601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- копия 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0225135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dfA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=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dfB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 - ссылка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dfA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=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dfB.copy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() </a:t>
            </a:r>
            <a:endParaRPr lang="en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2545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- Присвоение значений 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0225135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Df[‘one’] = 1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/>
              <a:t>df['</a:t>
            </a:r>
            <a:r>
              <a:rPr lang="en" sz="2400" dirty="0" err="1"/>
              <a:t>mag_negative</a:t>
            </a:r>
            <a:r>
              <a:rPr lang="en" sz="2400" dirty="0"/>
              <a:t>'] = </a:t>
            </a:r>
            <a:r>
              <a:rPr lang="en" sz="2400" dirty="0" err="1"/>
              <a:t>df.mag</a:t>
            </a:r>
            <a:r>
              <a:rPr lang="en" sz="2400" dirty="0"/>
              <a:t> &lt; 0</a:t>
            </a:r>
            <a:endParaRPr lang="ru-RU" sz="2400" dirty="0"/>
          </a:p>
          <a:p>
            <a:pPr marL="0" indent="0">
              <a:lnSpc>
                <a:spcPct val="130000"/>
              </a:lnSpc>
              <a:buNone/>
              <a:defRPr/>
            </a:pPr>
            <a:endParaRPr lang="ru-RU" sz="2400" dirty="0"/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" sz="2400" dirty="0" err="1"/>
              <a:t>df.assign</a:t>
            </a:r>
            <a:r>
              <a:rPr lang="en" sz="2400" dirty="0"/>
              <a:t>(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dirty="0" err="1"/>
              <a:t>in_ca</a:t>
            </a:r>
            <a:r>
              <a:rPr lang="en" sz="2400" dirty="0"/>
              <a:t>=</a:t>
            </a:r>
            <a:r>
              <a:rPr lang="en" sz="2400" dirty="0" err="1"/>
              <a:t>df.parsed_place.str.endswith</a:t>
            </a:r>
            <a:r>
              <a:rPr lang="en" sz="2400" dirty="0"/>
              <a:t>('California'), 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dirty="0" err="1"/>
              <a:t>in_alaska</a:t>
            </a:r>
            <a:r>
              <a:rPr lang="en" sz="2400" dirty="0"/>
              <a:t>=</a:t>
            </a:r>
            <a:r>
              <a:rPr lang="en" sz="2400" dirty="0" err="1"/>
              <a:t>df.parsed_place.str.endswith</a:t>
            </a:r>
            <a:r>
              <a:rPr lang="en" sz="2400" dirty="0"/>
              <a:t>('Alaska')</a:t>
            </a:r>
            <a:br>
              <a:rPr lang="en" sz="2400" dirty="0"/>
            </a:br>
            <a:r>
              <a:rPr lang="en" sz="2400" dirty="0"/>
              <a:t>... ).head()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2617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- Присвоение значений 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US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0225135" cy="540401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Df[‘one’] = 1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/>
              <a:t>df['</a:t>
            </a:r>
            <a:r>
              <a:rPr lang="en" sz="2400" dirty="0" err="1"/>
              <a:t>mag_negative</a:t>
            </a:r>
            <a:r>
              <a:rPr lang="en" sz="2400" dirty="0"/>
              <a:t>'] = </a:t>
            </a:r>
            <a:r>
              <a:rPr lang="en" sz="2400" dirty="0" err="1"/>
              <a:t>df.mag</a:t>
            </a:r>
            <a:r>
              <a:rPr lang="en" sz="2400" dirty="0"/>
              <a:t> &lt; 0</a:t>
            </a:r>
            <a:endParaRPr lang="ru-RU" sz="2400" dirty="0"/>
          </a:p>
          <a:p>
            <a:pPr marL="0" indent="0">
              <a:lnSpc>
                <a:spcPct val="130000"/>
              </a:lnSpc>
              <a:buNone/>
              <a:defRPr/>
            </a:pPr>
            <a:endParaRPr lang="ru-RU" sz="2400" dirty="0"/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" sz="2400" dirty="0" err="1"/>
              <a:t>df.assign</a:t>
            </a:r>
            <a:r>
              <a:rPr lang="en" sz="2400" dirty="0"/>
              <a:t>(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dirty="0" err="1"/>
              <a:t>in_ca</a:t>
            </a:r>
            <a:r>
              <a:rPr lang="en" sz="2400" dirty="0"/>
              <a:t>=</a:t>
            </a:r>
            <a:r>
              <a:rPr lang="en" sz="2400" dirty="0" err="1"/>
              <a:t>df.parsed_place.str.endswith</a:t>
            </a:r>
            <a:r>
              <a:rPr lang="en" sz="2400" dirty="0"/>
              <a:t>('California'), 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dirty="0" err="1"/>
              <a:t>in_alaska</a:t>
            </a:r>
            <a:r>
              <a:rPr lang="en" sz="2400" dirty="0"/>
              <a:t>=</a:t>
            </a:r>
            <a:r>
              <a:rPr lang="en" sz="2400" dirty="0" err="1"/>
              <a:t>df.parsed_place.str.endswith</a:t>
            </a:r>
            <a:r>
              <a:rPr lang="en" sz="2400" dirty="0"/>
              <a:t>('Alaska')</a:t>
            </a:r>
            <a:br>
              <a:rPr lang="en" sz="2400" dirty="0"/>
            </a:br>
            <a:r>
              <a:rPr lang="en" sz="2400" dirty="0"/>
              <a:t>... ).head()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2376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Concat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pd.concat</a:t>
            </a:r>
            <a:r>
              <a:rPr lang="en" sz="2400" dirty="0"/>
              <a:t>([</a:t>
            </a:r>
            <a:r>
              <a:rPr lang="en" sz="2400" dirty="0" err="1"/>
              <a:t>df.head</a:t>
            </a:r>
            <a:r>
              <a:rPr lang="en" sz="2400" dirty="0"/>
              <a:t>(2), </a:t>
            </a:r>
            <a:r>
              <a:rPr lang="en" sz="2400" dirty="0" err="1"/>
              <a:t>additional_columns.head</a:t>
            </a:r>
            <a:r>
              <a:rPr lang="en" sz="2400" dirty="0"/>
              <a:t>(2)], </a:t>
            </a:r>
            <a:r>
              <a:rPr lang="en" sz="2400" b="1" dirty="0"/>
              <a:t>axis=1</a:t>
            </a:r>
            <a:r>
              <a:rPr lang="en" sz="2400" dirty="0"/>
              <a:t>)</a:t>
            </a:r>
            <a:endParaRPr lang="ru-RU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ru-RU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/>
              <a:t>&gt;&gt;&gt; </a:t>
            </a:r>
            <a:r>
              <a:rPr lang="en" sz="2400" dirty="0" err="1"/>
              <a:t>pd.concat</a:t>
            </a:r>
            <a:r>
              <a:rPr lang="en" sz="2400" dirty="0"/>
              <a:t>(</a:t>
            </a:r>
            <a:br>
              <a:rPr lang="en" sz="2400" dirty="0"/>
            </a:br>
            <a:r>
              <a:rPr lang="en" sz="2400" dirty="0"/>
              <a:t>... [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dirty="0" err="1"/>
              <a:t>tsunami.head</a:t>
            </a:r>
            <a:r>
              <a:rPr lang="en" sz="2400" dirty="0"/>
              <a:t>(2),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dirty="0" err="1"/>
              <a:t>no_tsunami.head</a:t>
            </a:r>
            <a:r>
              <a:rPr lang="en" sz="2400" dirty="0"/>
              <a:t>(2).assign(type='earthquake')</a:t>
            </a:r>
            <a:br>
              <a:rPr lang="en" sz="2400" dirty="0"/>
            </a:br>
            <a:r>
              <a:rPr lang="en" sz="2400" dirty="0"/>
              <a:t>... ], </a:t>
            </a:r>
            <a:br>
              <a:rPr lang="en" sz="2400" dirty="0"/>
            </a:br>
            <a:r>
              <a:rPr lang="en" sz="2400" dirty="0"/>
              <a:t>... </a:t>
            </a:r>
            <a:r>
              <a:rPr lang="en" sz="2400" b="1" dirty="0"/>
              <a:t>join='inner'</a:t>
            </a:r>
            <a:br>
              <a:rPr lang="en" sz="2400" dirty="0"/>
            </a:br>
            <a:r>
              <a:rPr lang="en" sz="2400" dirty="0"/>
              <a:t>... )</a:t>
            </a:r>
            <a:endParaRPr lang="ru-RU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ru-RU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6688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Удаление 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mag_negative</a:t>
            </a:r>
            <a:r>
              <a:rPr lang="en" sz="2400" dirty="0"/>
              <a:t> = </a:t>
            </a:r>
            <a:r>
              <a:rPr lang="en" sz="2400" dirty="0" err="1"/>
              <a:t>df.pop</a:t>
            </a:r>
            <a:r>
              <a:rPr lang="en" sz="2400" dirty="0"/>
              <a:t>('</a:t>
            </a:r>
            <a:r>
              <a:rPr lang="en" sz="2400" dirty="0" err="1"/>
              <a:t>mag_negative</a:t>
            </a:r>
            <a:r>
              <a:rPr lang="en" sz="2400" dirty="0"/>
              <a:t>')</a:t>
            </a:r>
            <a:br>
              <a:rPr lang="en" sz="2400" dirty="0"/>
            </a:br>
            <a:endParaRPr lang="ru-RU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df.drop</a:t>
            </a:r>
            <a:r>
              <a:rPr lang="en" sz="2400" dirty="0"/>
              <a:t>([0, 1]).head(2)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50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Типы данных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525199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float –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numpy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float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поддерживает пропущенные значения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int –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numpy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integer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не поддерживает пропущенные значения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'Int64’ – panda integer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поддерживает пропуски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object –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тип для строк и смешанных данных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'category' –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тип категориальных данных 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pandas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, который поддерживает пропуски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bool – 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тип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numpy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Boolean,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не поддерживает пропущенные значения 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(None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становится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False,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np.nan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ставится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True)      </a:t>
            </a:r>
            <a:endParaRPr lang="ru-RU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'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boolean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’ –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 тип данных 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pandas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, который поддерживает пропущенные значения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datetime64[ns] – 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тип данных 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numpy</a:t>
            </a:r>
            <a:r>
              <a:rPr lang="ru-RU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, который не пропуски (</a:t>
            </a:r>
            <a:r>
              <a:rPr lang="en-US" sz="2400" dirty="0" err="1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NaT</a:t>
            </a:r>
            <a:r>
              <a:rPr lang="en-US" sz="2400" dirty="0">
                <a:solidFill>
                  <a:srgbClr val="333F48"/>
                </a:solidFill>
                <a:latin typeface="SB Serif Text Semibold" panose="02000503000000020004" pitchFamily="50" charset="-52"/>
                <a:cs typeface="SB Serif Text Semibold" panose="02000503000000020004" pitchFamily="50" charset="-5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603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Типы данных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525199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  <a:defRPr/>
            </a:pPr>
            <a:endParaRPr lang="ru-RU" dirty="0"/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ru-RU" dirty="0"/>
              <a:t>Проверка типов данных в </a:t>
            </a:r>
            <a:r>
              <a:rPr lang="en-US" dirty="0" err="1"/>
              <a:t>DataFrame</a:t>
            </a:r>
            <a:r>
              <a:rPr lang="en-US" dirty="0"/>
              <a:t> df</a:t>
            </a:r>
            <a:r>
              <a:rPr lang="ru-RU" dirty="0"/>
              <a:t> 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" dirty="0" err="1"/>
              <a:t>df.info</a:t>
            </a:r>
            <a:r>
              <a:rPr lang="ru-RU" dirty="0"/>
              <a:t>()</a:t>
            </a:r>
            <a:r>
              <a:rPr lang="en" dirty="0"/>
              <a:t> 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" dirty="0" err="1"/>
              <a:t>df.dtypes</a:t>
            </a:r>
            <a:r>
              <a:rPr lang="ru-RU" dirty="0"/>
              <a:t>()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ru-RU" dirty="0"/>
              <a:t>Посчитать типы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" dirty="0" err="1"/>
              <a:t>df.dtypes.value_counts</a:t>
            </a:r>
            <a:r>
              <a:rPr lang="en" dirty="0"/>
              <a:t>()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0824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Структуры Данных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525199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dirty="0"/>
              <a:t>Series – </a:t>
            </a:r>
            <a:r>
              <a:rPr lang="ru-RU" dirty="0"/>
              <a:t>одномерный массив с индексами (колонка)</a:t>
            </a:r>
            <a:r>
              <a:rPr lang="en-US" dirty="0"/>
              <a:t> </a:t>
            </a:r>
          </a:p>
          <a:p>
            <a:pPr>
              <a:lnSpc>
                <a:spcPct val="130000"/>
              </a:lnSpc>
              <a:defRPr/>
            </a:pPr>
            <a:r>
              <a:rPr lang="en-US" dirty="0" err="1"/>
              <a:t>DataFrame</a:t>
            </a:r>
            <a:r>
              <a:rPr lang="en-US" dirty="0"/>
              <a:t> - </a:t>
            </a:r>
            <a:r>
              <a:rPr lang="ru-RU" dirty="0"/>
              <a:t>таблица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0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Series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  <a:defRPr/>
            </a:pPr>
            <a:r>
              <a:rPr lang="ru-RU" sz="2400" dirty="0"/>
              <a:t>Как создать </a:t>
            </a:r>
            <a:r>
              <a:rPr lang="en-US" sz="2400" dirty="0"/>
              <a:t>Series</a:t>
            </a:r>
            <a:r>
              <a:rPr lang="ru-RU" sz="2400" dirty="0"/>
              <a:t>? 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" sz="2400" dirty="0"/>
              <a:t>import pandas as pd</a:t>
            </a:r>
            <a:br>
              <a:rPr lang="en" sz="2400" dirty="0"/>
            </a:br>
            <a:r>
              <a:rPr lang="en" sz="2400" dirty="0"/>
              <a:t>ser = </a:t>
            </a:r>
            <a:r>
              <a:rPr lang="en" sz="2400" dirty="0" err="1"/>
              <a:t>pd.Series</a:t>
            </a:r>
            <a:r>
              <a:rPr lang="en" sz="2400" dirty="0"/>
              <a:t>(data, index = </a:t>
            </a:r>
            <a:r>
              <a:rPr lang="en" sz="2400" dirty="0" err="1"/>
              <a:t>idx</a:t>
            </a:r>
            <a:r>
              <a:rPr lang="en" sz="2400" dirty="0"/>
              <a:t>)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661056-C66D-AA47-B16B-AD8B17C2C05A}"/>
              </a:ext>
            </a:extLst>
          </p:cNvPr>
          <p:cNvSpPr/>
          <p:nvPr/>
        </p:nvSpPr>
        <p:spPr>
          <a:xfrm>
            <a:off x="493989" y="3328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333333"/>
                </a:solidFill>
                <a:latin typeface="Georgia" panose="02040502050405020303" pitchFamily="18" charset="0"/>
              </a:rPr>
              <a:t>В качестве 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data </a:t>
            </a:r>
            <a:r>
              <a:rPr lang="ru-RU" sz="2400" dirty="0">
                <a:solidFill>
                  <a:srgbClr val="333333"/>
                </a:solidFill>
                <a:latin typeface="Georgia" panose="02040502050405020303" pitchFamily="18" charset="0"/>
              </a:rPr>
              <a:t>может быть</a:t>
            </a: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" sz="2400" dirty="0" err="1">
                <a:solidFill>
                  <a:srgbClr val="333333"/>
                </a:solidFill>
                <a:latin typeface="Georgia" panose="02040502050405020303" pitchFamily="18" charset="0"/>
              </a:rPr>
              <a:t>ndarray</a:t>
            </a:r>
            <a:endParaRPr lang="en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" sz="2400" dirty="0" err="1">
                <a:solidFill>
                  <a:srgbClr val="333333"/>
                </a:solidFill>
                <a:latin typeface="Georgia" panose="02040502050405020303" pitchFamily="18" charset="0"/>
              </a:rPr>
              <a:t>dict</a:t>
            </a:r>
            <a:endParaRPr lang="ru-RU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scalar</a:t>
            </a:r>
            <a:br>
              <a:rPr lang="en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964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E65B08-1BB4-E647-B7A0-5D5D2A6B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42" y="1329069"/>
            <a:ext cx="6971220" cy="48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8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89EB76-759F-C946-97D7-D608DD10CBA6}"/>
              </a:ext>
            </a:extLst>
          </p:cNvPr>
          <p:cNvSpPr/>
          <p:nvPr/>
        </p:nvSpPr>
        <p:spPr>
          <a:xfrm>
            <a:off x="6685839" y="2377965"/>
            <a:ext cx="3447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err="1"/>
              <a:t>df.to_csv</a:t>
            </a:r>
            <a:r>
              <a:rPr lang="en" dirty="0"/>
              <a:t>('</a:t>
            </a:r>
            <a:r>
              <a:rPr lang="en" dirty="0" err="1"/>
              <a:t>output.csv</a:t>
            </a:r>
            <a:r>
              <a:rPr lang="en" dirty="0"/>
              <a:t>', index=False)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FCC73B-9421-D140-B284-D79195FE008C}"/>
              </a:ext>
            </a:extLst>
          </p:cNvPr>
          <p:cNvSpPr/>
          <p:nvPr/>
        </p:nvSpPr>
        <p:spPr>
          <a:xfrm>
            <a:off x="407906" y="1856266"/>
            <a:ext cx="347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df = </a:t>
            </a:r>
            <a:r>
              <a:rPr lang="en" dirty="0" err="1"/>
              <a:t>pd.read_csv</a:t>
            </a:r>
            <a:r>
              <a:rPr lang="en" dirty="0"/>
              <a:t>('</a:t>
            </a:r>
            <a:r>
              <a:rPr lang="en" dirty="0" err="1"/>
              <a:t>earthquakes.csv</a:t>
            </a:r>
            <a:r>
              <a:rPr lang="en" dirty="0"/>
              <a:t>')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A3E3E3-FF63-784D-87CE-485900E9C036}"/>
              </a:ext>
            </a:extLst>
          </p:cNvPr>
          <p:cNvSpPr/>
          <p:nvPr/>
        </p:nvSpPr>
        <p:spPr>
          <a:xfrm>
            <a:off x="427688" y="2377965"/>
            <a:ext cx="378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df = </a:t>
            </a:r>
            <a:r>
              <a:rPr lang="en" dirty="0" err="1"/>
              <a:t>pd.read_excel</a:t>
            </a:r>
            <a:r>
              <a:rPr lang="en" dirty="0"/>
              <a:t>('</a:t>
            </a:r>
            <a:r>
              <a:rPr lang="en" dirty="0" err="1"/>
              <a:t>earthquakes.xlsx</a:t>
            </a:r>
            <a:r>
              <a:rPr lang="en-US" dirty="0"/>
              <a:t>’</a:t>
            </a:r>
            <a:r>
              <a:rPr lang="en" dirty="0"/>
              <a:t>)</a:t>
            </a:r>
            <a:r>
              <a:rPr lang="en" i="1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7A5A42-A57D-C247-A014-E177BED00EB2}"/>
              </a:ext>
            </a:extLst>
          </p:cNvPr>
          <p:cNvSpPr/>
          <p:nvPr/>
        </p:nvSpPr>
        <p:spPr>
          <a:xfrm>
            <a:off x="427688" y="2998779"/>
            <a:ext cx="343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df = </a:t>
            </a:r>
            <a:r>
              <a:rPr lang="en" dirty="0" err="1"/>
              <a:t>read_json</a:t>
            </a:r>
            <a:r>
              <a:rPr lang="en" dirty="0"/>
              <a:t>('</a:t>
            </a:r>
            <a:r>
              <a:rPr lang="en" dirty="0" err="1"/>
              <a:t>earthquakes.json</a:t>
            </a:r>
            <a:r>
              <a:rPr lang="en-US" dirty="0"/>
              <a:t>’</a:t>
            </a:r>
            <a:r>
              <a:rPr lang="en" dirty="0"/>
              <a:t>)</a:t>
            </a:r>
            <a:r>
              <a:rPr lang="en" i="1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B971C33-9028-DD48-BD5C-228F15823435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33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Pandas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.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DataFrame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параметры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read_csv</a:t>
            </a:r>
            <a:endParaRPr lang="en-US" sz="40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7DB9CC-CB4E-4B45-95C8-E7BA81F25FF1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64AF4D-6542-644B-A689-C6F1B161990C}"/>
              </a:ext>
            </a:extLst>
          </p:cNvPr>
          <p:cNvSpPr>
            <a:spLocks/>
          </p:cNvSpPr>
          <p:nvPr/>
        </p:nvSpPr>
        <p:spPr bwMode="auto">
          <a:xfrm>
            <a:off x="426610" y="1453984"/>
            <a:ext cx="11625903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 err="1"/>
              <a:t>sep</a:t>
            </a:r>
            <a:r>
              <a:rPr lang="en" dirty="0"/>
              <a:t> - </a:t>
            </a:r>
            <a:r>
              <a:rPr lang="ru-RU" dirty="0"/>
              <a:t>разделитель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h</a:t>
            </a:r>
            <a:r>
              <a:rPr lang="en" dirty="0" err="1"/>
              <a:t>eader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номер строки в которой указаны заголовки</a:t>
            </a:r>
            <a:r>
              <a:rPr lang="en-US" dirty="0"/>
              <a:t> </a:t>
            </a:r>
            <a:r>
              <a:rPr lang="ru-RU" dirty="0"/>
              <a:t> 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n</a:t>
            </a:r>
            <a:r>
              <a:rPr lang="en" dirty="0" err="1"/>
              <a:t>ames</a:t>
            </a:r>
            <a:r>
              <a:rPr lang="ru-RU" dirty="0"/>
              <a:t> – список названия колонок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 err="1"/>
              <a:t>index_col</a:t>
            </a:r>
            <a:r>
              <a:rPr lang="ru-RU" dirty="0"/>
              <a:t> - выбор колонки для индекса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u</a:t>
            </a:r>
            <a:r>
              <a:rPr lang="en" dirty="0" err="1"/>
              <a:t>secols</a:t>
            </a:r>
            <a:r>
              <a:rPr lang="ru-RU" dirty="0"/>
              <a:t> – выбор колонок, которые нужно прочесть</a:t>
            </a:r>
            <a:endParaRPr lang="en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d</a:t>
            </a:r>
            <a:r>
              <a:rPr lang="en" dirty="0"/>
              <a:t>type</a:t>
            </a:r>
            <a:r>
              <a:rPr lang="ru-RU" dirty="0"/>
              <a:t> – определяет тип данных в колонках</a:t>
            </a:r>
            <a:endParaRPr lang="en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c</a:t>
            </a:r>
            <a:r>
              <a:rPr lang="en" dirty="0" err="1"/>
              <a:t>onverters</a:t>
            </a:r>
            <a:r>
              <a:rPr lang="ru-RU" dirty="0"/>
              <a:t> – определяет функции для конвертации данных в определенных колонках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02958241"/>
      </p:ext>
    </p:extLst>
  </p:cSld>
  <p:clrMapOvr>
    <a:masterClrMapping/>
  </p:clrMapOvr>
</p:sld>
</file>

<file path=ppt/theme/theme1.xml><?xml version="1.0" encoding="utf-8"?>
<a:theme xmlns:a="http://schemas.openxmlformats.org/drawingml/2006/main" name="1_СБ">
  <a:themeElements>
    <a:clrScheme name="Другая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B041"/>
      </a:accent1>
      <a:accent2>
        <a:srgbClr val="ED6325"/>
      </a:accent2>
      <a:accent3>
        <a:srgbClr val="6A5AB8"/>
      </a:accent3>
      <a:accent4>
        <a:srgbClr val="7E7F7E"/>
      </a:accent4>
      <a:accent5>
        <a:srgbClr val="BEBFBE"/>
      </a:accent5>
      <a:accent6>
        <a:srgbClr val="EDAC3D"/>
      </a:accent6>
      <a:hlink>
        <a:srgbClr val="2BA630"/>
      </a:hlink>
      <a:folHlink>
        <a:srgbClr val="919191"/>
      </a:folHlink>
    </a:clrScheme>
    <a:fontScheme name="Другая 4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-СБ-16-9 (2)" id="{1220A763-8272-4E38-86CC-D9240CCE7034}" vid="{9D22794E-62DE-40C1-B547-B2A3D45EAF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14266</TotalTime>
  <Words>1378</Words>
  <Application>Microsoft Macintosh PowerPoint</Application>
  <PresentationFormat>Широкоэкранный</PresentationFormat>
  <Paragraphs>173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Droid Serif</vt:lpstr>
      <vt:lpstr>Georgia</vt:lpstr>
      <vt:lpstr>SB Sans Display Light</vt:lpstr>
      <vt:lpstr>SB Sans Display Regular</vt:lpstr>
      <vt:lpstr>SB Sans Display Semibold</vt:lpstr>
      <vt:lpstr>SB Serif Text Semibold</vt:lpstr>
      <vt:lpstr>SBSansDisplay-Light</vt:lpstr>
      <vt:lpstr>Wingdings</vt:lpstr>
      <vt:lpstr>1_СБ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Foresight</dc:title>
  <dc:creator>Microsoft Office User</dc:creator>
  <cp:lastModifiedBy>Microsoft Office User</cp:lastModifiedBy>
  <cp:revision>1162</cp:revision>
  <cp:lastPrinted>2021-03-23T20:46:36Z</cp:lastPrinted>
  <dcterms:created xsi:type="dcterms:W3CDTF">2020-01-19T17:18:57Z</dcterms:created>
  <dcterms:modified xsi:type="dcterms:W3CDTF">2021-04-07T13:33:07Z</dcterms:modified>
</cp:coreProperties>
</file>