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EF307-B73E-4CA2-A439-743EC46A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07D38-4487-476E-BB8A-91558BAF3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0CCE3-2F19-418C-8BBF-4BE96F1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0BEF1-A7FA-4B11-9681-70A70C0E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EB78D7-3769-4CF7-BCAD-7349BDF0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28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22477-1BB1-44A7-95AB-7B3705A9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5C8AA-D410-4F17-8DB9-5282B1702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96179-AFB3-4650-9CCE-9F3ED024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E8676-BDF1-43F4-9884-B151F9F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1F587-489C-4C67-BA50-2B8F7EF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2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4E5837-143C-4302-868F-AA2AB6281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314298-D2F9-4BBD-AE02-22A3FEB9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38B46-C5AD-45CC-8DBE-0D26A8FF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BB684-56C2-46CB-B921-867E561A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DE07C-AA39-443F-90A7-DD49603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32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71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3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55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20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55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7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65049-B2C6-469D-AFED-014F3573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CC30D-F327-487D-A956-447CC81D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6CBBDC-8D7D-463E-8DE4-1D71EA1D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2B391-CB20-4E86-8392-718630A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6395D-6C18-4401-87C4-B6E0AAE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93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4C98C-E9EC-47F6-BCAD-CA03B8F6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56A655-38E6-4621-BEEC-1E032F8B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D1054-25EE-4B3D-86FB-7D44DA1B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F8CEB6-D738-411B-BE85-1437232F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6D84C-364A-48AF-8340-8CD50850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371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48A78-9702-400B-970F-FE4DEEC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DBBA8-76C1-441F-87DE-269EED50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32FF9-D828-4C20-86B3-2423391B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EF9F3-13A6-491A-9F9D-3BCF6100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714665-B2F7-440B-8BC3-54113FE6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598A4-9F59-4489-92EE-DC9D3A45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07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663A8-AE75-4298-8B5F-8AFC459F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988DF-1CC1-40D6-85F8-25C40C08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EAD29-24DD-4CBC-985D-B02A63918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B235DE-4719-46CA-99C2-602BFF144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444EB-CE44-4EA5-9400-2E630D47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4B17A8-41DB-4BD7-8672-BA27872E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432825-300D-4090-B0C1-8B67E87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29D15-6E8E-4E56-97BD-D2839497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612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2A6F1-870D-4835-B4E2-A3406C55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0B5052-06A1-4CDE-A6A2-0D900D56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439604-766F-4599-864F-E15DC825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157EC5-2802-4499-A7C2-6EA0B19D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4458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EA3BD1-99AA-4365-97C8-860ECAC7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002E16-8A98-4720-97DB-6960B536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618490-C93E-4827-9167-1A4C50D8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628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9510C-7FD6-437A-AF8C-6DAA8D0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FC260-F69D-4FA3-9DB6-D28705CA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3994A7-2E85-49EA-9365-152CDAA0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3C9390-65AA-4922-A41B-A968DB5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B1310-FF9B-4A45-A56B-88830260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0D2BBB-28F9-46CB-8EB3-98DD875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070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C4F0A-F714-45CE-9BD9-8A9DA103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FB3DB8-5445-43FC-863F-4429BD4C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808BA-45B7-4D42-A4C6-E1AA3D8A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9EA41C-5123-4356-842D-6C733A8C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20E51F-A6BD-425F-A582-416A4615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B4F961-8CDA-4565-90E1-C4F3070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303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0AB87-8AAC-4517-ACBF-8595E4F2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317A3B-121A-4DD1-BC36-E78CCF08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F9B30-FA0E-4B7B-9134-6F79CAE6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EFDA-73A4-48E7-BA29-A48D1D2EE43D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C9860-AB30-4776-8E6E-D6B38A7A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86A82-B6BD-438C-9D86-81075E700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D2A7-F63C-44DD-8FC3-ABD9939DB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C1361D-27A8-40C1-81F1-5C5B36F85C4D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chemeClr val="bg1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omic Sans MS" panose="030F0702030302020204" pitchFamily="66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Comic Sans MS" panose="030F0702030302020204" pitchFamily="66" charset="0"/>
              </a:rPr>
              <a:t>Выполнил:</a:t>
            </a:r>
          </a:p>
          <a:p>
            <a:r>
              <a:rPr lang="ru-RU" dirty="0">
                <a:latin typeface="Comic Sans MS" panose="030F0702030302020204" pitchFamily="66" charset="0"/>
              </a:rPr>
              <a:t>Лутошкин Андрей Юрьевич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Comic Sans MS" panose="030F0702030302020204" pitchFamily="66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Comic Sans MS" panose="030F0702030302020204" pitchFamily="66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Comic Sans MS" panose="030F0702030302020204" pitchFamily="66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Comic Sans MS" panose="030F0702030302020204" pitchFamily="66" charset="0"/>
              </a:rPr>
              <a:t>системы и программирование</a:t>
            </a:r>
          </a:p>
          <a:p>
            <a:r>
              <a:rPr lang="ru-RU" altLang="ru-RU" b="1" dirty="0">
                <a:latin typeface="Comic Sans MS" panose="030F0702030302020204" pitchFamily="66" charset="0"/>
              </a:rPr>
              <a:t>Руководитель: </a:t>
            </a:r>
            <a:r>
              <a:rPr lang="ru-RU" dirty="0">
                <a:latin typeface="Comic Sans MS" panose="030F0702030302020204" pitchFamily="66" charset="0"/>
              </a:rPr>
              <a:t>Калинин Арсений </a:t>
            </a:r>
          </a:p>
          <a:p>
            <a:r>
              <a:rPr lang="ru-RU" dirty="0">
                <a:latin typeface="Comic Sans MS" panose="030F0702030302020204" pitchFamily="66" charset="0"/>
              </a:rPr>
              <a:t>Олегович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>
              <a:latin typeface="Comic Sans MS" panose="030F0702030302020204" pitchFamily="66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323439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Comic Sans MS" panose="030F0702030302020204" pitchFamily="66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Comic Sans MS" panose="030F0702030302020204" pitchFamily="66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>
                <a:latin typeface="Comic Sans MS" panose="030F0702030302020204" pitchFamily="66" charset="0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0439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Проблема и цель проекта</a:t>
            </a:r>
            <a:endParaRPr lang="en-US" sz="4850" dirty="0">
              <a:latin typeface="Comic Sans MS" panose="030F0702030302020204" pitchFamily="66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Проблема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3631644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В современных агентствах недвижимости ручной учет объектов, клиентов и сделок приводит к трудоемким процессам, риску ошибок, сложностям в анализе данных и снижению общей эффективности работы. Это затрудняет оперативное принятие решений и негативно сказывается на качестве обслуживания клиентов.</a:t>
            </a:r>
          </a:p>
        </p:txBody>
      </p:sp>
      <p:sp>
        <p:nvSpPr>
          <p:cNvPr id="5" name="Text 3"/>
          <p:cNvSpPr/>
          <p:nvPr/>
        </p:nvSpPr>
        <p:spPr>
          <a:xfrm>
            <a:off x="7623929" y="29990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Цель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23929" y="3631644"/>
            <a:ext cx="6150054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ru-RU" dirty="0">
                <a:latin typeface="Comic Sans MS" panose="030F0702030302020204" pitchFamily="66" charset="0"/>
              </a:rPr>
              <a:t>Разработать программный модуль для автоматизации ключевых бизнес-процессов агентства недвижимости, что позволит повысить эффективность работы, минимизировать ошибки, упростить анализ данных и улучшить качество обслуживания клиентов.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D5CE29-A917-4016-9EA2-7207B72396E6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923124" y="886071"/>
            <a:ext cx="6622494" cy="658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Предлагаемое решение</a:t>
            </a:r>
            <a:endParaRPr lang="en-US" sz="4100" dirty="0">
              <a:latin typeface="Comic Sans MS" panose="030F0702030302020204" pitchFamily="66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3923124" y="2097651"/>
            <a:ext cx="474107" cy="474107"/>
          </a:xfrm>
          <a:prstGeom prst="roundRect">
            <a:avLst>
              <a:gd name="adj" fmla="val 40004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6" name="Text 2"/>
          <p:cNvSpPr/>
          <p:nvPr/>
        </p:nvSpPr>
        <p:spPr>
          <a:xfrm>
            <a:off x="4081239" y="2176589"/>
            <a:ext cx="157758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>
              <a:latin typeface="Comic Sans MS" panose="030F0702030302020204" pitchFamily="6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607853" y="2097651"/>
            <a:ext cx="44979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Создание программного модуля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607853" y="2553184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Предлагаемое решение представляет собой программный модуль, разработанный на платформе 1С:Предприятие 8.3. Модуль автоматизирует процессы учета недвижимости (здания и объекты), работы с клиентами, управления сделками и формирования отчетности.</a:t>
            </a:r>
          </a:p>
        </p:txBody>
      </p:sp>
      <p:sp>
        <p:nvSpPr>
          <p:cNvPr id="9" name="Shape 5"/>
          <p:cNvSpPr/>
          <p:nvPr/>
        </p:nvSpPr>
        <p:spPr>
          <a:xfrm>
            <a:off x="3923124" y="4012414"/>
            <a:ext cx="474107" cy="474107"/>
          </a:xfrm>
          <a:prstGeom prst="roundRect">
            <a:avLst>
              <a:gd name="adj" fmla="val 40004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10" name="Text 6"/>
          <p:cNvSpPr/>
          <p:nvPr/>
        </p:nvSpPr>
        <p:spPr>
          <a:xfrm>
            <a:off x="4056831" y="4091352"/>
            <a:ext cx="206573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>
              <a:latin typeface="Comic Sans MS" panose="030F0702030302020204" pitchFamily="66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607853" y="4012414"/>
            <a:ext cx="3407450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Преимущества решения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4607853" y="4467947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Автоматизация позволит сократить время на рутинные операции, минимизировать ошибки, обеспечить быстрый доступ к актуальной информации, улучшить контроль над сделками и повысить качество обслуживания клиентов.</a:t>
            </a:r>
          </a:p>
        </p:txBody>
      </p:sp>
      <p:sp>
        <p:nvSpPr>
          <p:cNvPr id="13" name="Shape 9"/>
          <p:cNvSpPr/>
          <p:nvPr/>
        </p:nvSpPr>
        <p:spPr>
          <a:xfrm>
            <a:off x="3923124" y="5927177"/>
            <a:ext cx="474107" cy="474107"/>
          </a:xfrm>
          <a:prstGeom prst="roundRect">
            <a:avLst>
              <a:gd name="adj" fmla="val 40004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14" name="Text 10"/>
          <p:cNvSpPr/>
          <p:nvPr/>
        </p:nvSpPr>
        <p:spPr>
          <a:xfrm>
            <a:off x="4064689" y="6006116"/>
            <a:ext cx="19097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>
              <a:latin typeface="Comic Sans MS" panose="030F0702030302020204" pitchFamily="66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4607853" y="5927177"/>
            <a:ext cx="2715578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Целевая аудитория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4607853" y="6382710"/>
            <a:ext cx="6984325" cy="1011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Данный модуль предназначен для агентств недвижимости любого размера, стремящихся оптимизировать свои бизнес-процессы и повысить эффективность работы.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4DED80B-72DB-46DB-B255-4EDD3306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AFD1FD2-FFC5-4713-A093-40E5577C9EFA}"/>
              </a:ext>
            </a:extLst>
          </p:cNvPr>
          <p:cNvSpPr/>
          <p:nvPr/>
        </p:nvSpPr>
        <p:spPr>
          <a:xfrm>
            <a:off x="12693445" y="7649497"/>
            <a:ext cx="1936955" cy="580103"/>
          </a:xfrm>
          <a:prstGeom prst="rect">
            <a:avLst/>
          </a:prstGeom>
          <a:solidFill>
            <a:srgbClr val="FAFF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93976" y="480893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400" dirty="0">
              <a:latin typeface="Comic Sans MS" panose="030F0702030302020204" pitchFamily="66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342936" y="1283732"/>
            <a:ext cx="22860" cy="6464856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6" name="Shape 2"/>
          <p:cNvSpPr/>
          <p:nvPr/>
        </p:nvSpPr>
        <p:spPr>
          <a:xfrm>
            <a:off x="6526768" y="1662827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7" name="Shape 3"/>
          <p:cNvSpPr/>
          <p:nvPr/>
        </p:nvSpPr>
        <p:spPr>
          <a:xfrm>
            <a:off x="6159103" y="1478994"/>
            <a:ext cx="390525" cy="390525"/>
          </a:xfrm>
          <a:prstGeom prst="roundRect">
            <a:avLst>
              <a:gd name="adj" fmla="val 40006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8" name="Text 4"/>
          <p:cNvSpPr/>
          <p:nvPr/>
        </p:nvSpPr>
        <p:spPr>
          <a:xfrm>
            <a:off x="6289358" y="1544002"/>
            <a:ext cx="12989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309128" y="1457325"/>
            <a:ext cx="2169914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Процессы учета</a:t>
            </a:r>
            <a:endParaRPr lang="en-US" sz="1700" dirty="0">
              <a:latin typeface="Comic Sans MS" panose="030F0702030302020204" pitchFamily="66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309128" y="1832610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В ходе анализа были изучены следующие ключевые процессы: учет объектов недвижимости, работа с клиентами, управление сделками формирование отчетности.</a:t>
            </a:r>
          </a:p>
        </p:txBody>
      </p:sp>
      <p:sp>
        <p:nvSpPr>
          <p:cNvPr id="11" name="Shape 7"/>
          <p:cNvSpPr/>
          <p:nvPr/>
        </p:nvSpPr>
        <p:spPr>
          <a:xfrm>
            <a:off x="6526768" y="3391853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2" name="Shape 8"/>
          <p:cNvSpPr/>
          <p:nvPr/>
        </p:nvSpPr>
        <p:spPr>
          <a:xfrm>
            <a:off x="6159103" y="3208020"/>
            <a:ext cx="390525" cy="390525"/>
          </a:xfrm>
          <a:prstGeom prst="roundRect">
            <a:avLst>
              <a:gd name="adj" fmla="val 40006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13" name="Text 9"/>
          <p:cNvSpPr/>
          <p:nvPr/>
        </p:nvSpPr>
        <p:spPr>
          <a:xfrm>
            <a:off x="6269236" y="3273028"/>
            <a:ext cx="170140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309128" y="3186351"/>
            <a:ext cx="2722245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Существующие методы</a:t>
            </a:r>
            <a:endParaRPr lang="en-US" sz="1700" dirty="0">
              <a:latin typeface="Comic Sans MS" panose="030F0702030302020204" pitchFamily="66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309128" y="3561636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В настоящее время многие агентства используют ручной или частично автоматизированный учет.</a:t>
            </a:r>
          </a:p>
        </p:txBody>
      </p:sp>
      <p:sp>
        <p:nvSpPr>
          <p:cNvPr id="16" name="Shape 12"/>
          <p:cNvSpPr/>
          <p:nvPr/>
        </p:nvSpPr>
        <p:spPr>
          <a:xfrm>
            <a:off x="6526768" y="5120878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17" name="Shape 13"/>
          <p:cNvSpPr/>
          <p:nvPr/>
        </p:nvSpPr>
        <p:spPr>
          <a:xfrm>
            <a:off x="6159103" y="4937046"/>
            <a:ext cx="390525" cy="390525"/>
          </a:xfrm>
          <a:prstGeom prst="roundRect">
            <a:avLst>
              <a:gd name="adj" fmla="val 40006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18" name="Text 14"/>
          <p:cNvSpPr/>
          <p:nvPr/>
        </p:nvSpPr>
        <p:spPr>
          <a:xfrm>
            <a:off x="6275665" y="5002054"/>
            <a:ext cx="157282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7309128" y="4915376"/>
            <a:ext cx="2999303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Недостатки ручного учета</a:t>
            </a:r>
            <a:endParaRPr lang="en-US" sz="1700" dirty="0">
              <a:latin typeface="Comic Sans MS" panose="030F0702030302020204" pitchFamily="66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309128" y="5290661"/>
            <a:ext cx="6713696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50"/>
              </a:lnSpc>
            </a:pPr>
            <a:r>
              <a:rPr lang="ru-RU" dirty="0">
                <a:latin typeface="Comic Sans MS" panose="030F0702030302020204" pitchFamily="66" charset="0"/>
              </a:rPr>
              <a:t>Ручной учет трудоемок, подвержен ошибкам, затрудняет анализ данных. Частичная автоматизация не всегда эффективна и может приводить к несогласованности данных.</a:t>
            </a:r>
            <a:endParaRPr lang="en-US" sz="1350" dirty="0">
              <a:latin typeface="Comic Sans MS" panose="030F0702030302020204" pitchFamily="66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6526768" y="6572250"/>
            <a:ext cx="607576" cy="22860"/>
          </a:xfrm>
          <a:prstGeom prst="roundRect">
            <a:avLst>
              <a:gd name="adj" fmla="val 683444"/>
            </a:avLst>
          </a:prstGeom>
          <a:solidFill>
            <a:srgbClr val="CED9CE"/>
          </a:solidFill>
          <a:ln/>
        </p:spPr>
      </p:sp>
      <p:sp>
        <p:nvSpPr>
          <p:cNvPr id="22" name="Shape 18"/>
          <p:cNvSpPr/>
          <p:nvPr/>
        </p:nvSpPr>
        <p:spPr>
          <a:xfrm>
            <a:off x="6159103" y="6388417"/>
            <a:ext cx="390525" cy="390525"/>
          </a:xfrm>
          <a:prstGeom prst="roundRect">
            <a:avLst>
              <a:gd name="adj" fmla="val 40006"/>
            </a:avLst>
          </a:prstGeom>
          <a:solidFill>
            <a:schemeClr val="bg2">
              <a:lumMod val="90000"/>
            </a:schemeClr>
          </a:solidFill>
          <a:ln/>
        </p:spPr>
      </p:sp>
      <p:sp>
        <p:nvSpPr>
          <p:cNvPr id="23" name="Text 19"/>
          <p:cNvSpPr/>
          <p:nvPr/>
        </p:nvSpPr>
        <p:spPr>
          <a:xfrm>
            <a:off x="6265902" y="6453426"/>
            <a:ext cx="17692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050" dirty="0">
              <a:latin typeface="Comic Sans MS" panose="030F0702030302020204" pitchFamily="66" charset="0"/>
            </a:endParaRPr>
          </a:p>
        </p:txBody>
      </p:sp>
      <p:sp>
        <p:nvSpPr>
          <p:cNvPr id="24" name="Text 20"/>
          <p:cNvSpPr/>
          <p:nvPr/>
        </p:nvSpPr>
        <p:spPr>
          <a:xfrm>
            <a:off x="7309128" y="6366748"/>
            <a:ext cx="3397210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Обоснование автоматизации</a:t>
            </a:r>
            <a:endParaRPr lang="en-US" sz="1700" dirty="0">
              <a:latin typeface="Comic Sans MS" panose="030F0702030302020204" pitchFamily="66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7309128" y="6742033"/>
            <a:ext cx="671369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Автоматизация позволит решить перечисленные проблемы, повысить эффективность работы агентства, улучшить качество обслуживания клиентов и обеспечить более эффективное управление бизнесом.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46FE71-7BE6-4106-9780-5916F8C60AFB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298" y="7278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CAC1B26-AD86-4FA3-8F3E-42691528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0" y="968868"/>
            <a:ext cx="5517941" cy="31459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FD9AD18-81C7-414F-8C70-3E1DBBD1E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0" y="4114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15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4848" y="983785"/>
            <a:ext cx="13240941" cy="1240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90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Техническое задание: функциональные требования</a:t>
            </a:r>
            <a:endParaRPr lang="en-US" sz="3900" dirty="0">
              <a:latin typeface="Comic Sans MS" panose="030F0702030302020204" pitchFamily="66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492799" y="5082264"/>
            <a:ext cx="6521291" cy="1461254"/>
          </a:xfrm>
          <a:prstGeom prst="roundRect">
            <a:avLst>
              <a:gd name="adj" fmla="val 12227"/>
            </a:avLst>
          </a:prstGeom>
          <a:solidFill>
            <a:schemeClr val="bg2"/>
          </a:solidFill>
          <a:ln/>
        </p:spPr>
      </p:sp>
      <p:sp>
        <p:nvSpPr>
          <p:cNvPr id="6" name="Text 2"/>
          <p:cNvSpPr/>
          <p:nvPr/>
        </p:nvSpPr>
        <p:spPr>
          <a:xfrm>
            <a:off x="691276" y="5280741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ru-RU" b="1" dirty="0">
                <a:latin typeface="Comic Sans MS" panose="030F0702030302020204" pitchFamily="66" charset="0"/>
              </a:rPr>
              <a:t>Управление сделками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91276" y="5709961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dirty="0">
                <a:latin typeface="Comic Sans MS" panose="030F0702030302020204" pitchFamily="66" charset="0"/>
              </a:rPr>
              <a:t>Создание заявок на покупку/аренду, формирование договоров, отслеживание статуса сделок</a:t>
            </a:r>
            <a:r>
              <a:rPr lang="en-US" sz="1550" dirty="0"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.</a:t>
            </a:r>
            <a:endParaRPr lang="en-US" sz="1550" dirty="0">
              <a:latin typeface="Comic Sans MS" panose="030F0702030302020204" pitchFamily="66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492799" y="3520392"/>
            <a:ext cx="6521291" cy="1461254"/>
          </a:xfrm>
          <a:prstGeom prst="roundRect">
            <a:avLst>
              <a:gd name="adj" fmla="val 12227"/>
            </a:avLst>
          </a:prstGeom>
          <a:solidFill>
            <a:schemeClr val="bg2"/>
          </a:solidFill>
          <a:ln/>
        </p:spPr>
      </p:sp>
      <p:sp>
        <p:nvSpPr>
          <p:cNvPr id="9" name="Text 5"/>
          <p:cNvSpPr/>
          <p:nvPr/>
        </p:nvSpPr>
        <p:spPr>
          <a:xfrm>
            <a:off x="691276" y="3718869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ru-RU" b="1" dirty="0">
                <a:latin typeface="Comic Sans MS" panose="030F0702030302020204" pitchFamily="66" charset="0"/>
              </a:rPr>
              <a:t>Работа с клиентами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91276" y="4148089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dirty="0">
                <a:latin typeface="Comic Sans MS" panose="030F0702030302020204" pitchFamily="66" charset="0"/>
              </a:rPr>
              <a:t>Добавление, редактирование информации о клиентах</a:t>
            </a:r>
            <a:r>
              <a:rPr lang="en-US" sz="1550" dirty="0"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.</a:t>
            </a:r>
            <a:endParaRPr lang="en-US" sz="1550" dirty="0">
              <a:latin typeface="Comic Sans MS" panose="030F0702030302020204" pitchFamily="66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496371" y="6654998"/>
            <a:ext cx="6521291" cy="1461254"/>
          </a:xfrm>
          <a:prstGeom prst="roundRect">
            <a:avLst>
              <a:gd name="adj" fmla="val 12227"/>
            </a:avLst>
          </a:prstGeom>
          <a:solidFill>
            <a:schemeClr val="bg2"/>
          </a:solidFill>
          <a:ln/>
        </p:spPr>
      </p:sp>
      <p:sp>
        <p:nvSpPr>
          <p:cNvPr id="12" name="Text 8"/>
          <p:cNvSpPr/>
          <p:nvPr/>
        </p:nvSpPr>
        <p:spPr>
          <a:xfrm>
            <a:off x="694848" y="6853475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ru-RU" b="1" dirty="0">
                <a:latin typeface="Comic Sans MS" panose="030F0702030302020204" pitchFamily="66" charset="0"/>
              </a:rPr>
              <a:t>Формирование отчетов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94848" y="7282696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dirty="0">
                <a:latin typeface="Comic Sans MS" panose="030F0702030302020204" pitchFamily="66" charset="0"/>
              </a:rPr>
              <a:t>Генерация отчетов по объектам, клиентам, сделкам и другим параметрам.</a:t>
            </a:r>
            <a:endParaRPr lang="en-US" sz="1550" dirty="0">
              <a:latin typeface="Comic Sans MS" panose="030F0702030302020204" pitchFamily="66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496608" y="1958520"/>
            <a:ext cx="6521291" cy="1461254"/>
          </a:xfrm>
          <a:prstGeom prst="roundRect">
            <a:avLst>
              <a:gd name="adj" fmla="val 12227"/>
            </a:avLst>
          </a:prstGeom>
          <a:solidFill>
            <a:schemeClr val="bg2"/>
          </a:solidFill>
          <a:ln/>
        </p:spPr>
      </p:sp>
      <p:sp>
        <p:nvSpPr>
          <p:cNvPr id="15" name="Text 11"/>
          <p:cNvSpPr/>
          <p:nvPr/>
        </p:nvSpPr>
        <p:spPr>
          <a:xfrm>
            <a:off x="695085" y="2156997"/>
            <a:ext cx="24815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ru-RU" b="1" dirty="0">
                <a:latin typeface="Comic Sans MS" panose="030F0702030302020204" pitchFamily="66" charset="0"/>
              </a:rPr>
              <a:t>Управление недвижимостью</a:t>
            </a:r>
            <a:endParaRPr lang="en-US" sz="1950" dirty="0">
              <a:latin typeface="Comic Sans MS" panose="030F0702030302020204" pitchFamily="66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95085" y="2586218"/>
            <a:ext cx="612433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dirty="0">
                <a:latin typeface="Comic Sans MS" panose="030F0702030302020204" pitchFamily="66" charset="0"/>
              </a:rPr>
              <a:t>Добавление, редактирование и удаление информации о зданиях и объектах недвижимости </a:t>
            </a:r>
            <a:r>
              <a:rPr lang="en-US" sz="1550" dirty="0"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.</a:t>
            </a:r>
            <a:endParaRPr lang="en-US" sz="1550" dirty="0"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E50F50-9D02-44F1-839C-0584B6AFD6E9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C94A7-8712-487B-A528-E6B78D4523BF}"/>
              </a:ext>
            </a:extLst>
          </p:cNvPr>
          <p:cNvSpPr txBox="1"/>
          <p:nvPr/>
        </p:nvSpPr>
        <p:spPr>
          <a:xfrm>
            <a:off x="8609343" y="6639222"/>
            <a:ext cx="376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Алгоритм выполнения программы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934E0C3-8AB2-47A9-9EB4-F12ED144F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232" y="1738405"/>
            <a:ext cx="2033606" cy="4819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40119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>
              <a:latin typeface="Comic Sans MS" panose="030F0702030302020204" pitchFamily="66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64037" y="5153739"/>
            <a:ext cx="12902327" cy="2150031"/>
          </a:xfrm>
          <a:prstGeom prst="roundRect">
            <a:avLst>
              <a:gd name="adj" fmla="val 1033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64036" y="51689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26093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Платформа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565827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879277" y="58754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26093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Язык программирования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565827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1С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879277" y="65820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126093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Среда разработки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565827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Comic Sans MS" panose="030F0702030302020204" pitchFamily="66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5EB62-D17C-4622-B81A-D2EA3CB28445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omic Sans MS" panose="030F0702030302020204" pitchFamily="66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3078C0-C1D7-4FA3-B176-8691F7B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0" y="725485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2A4705-6231-4095-BE03-498C2CC46A69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5082D-6DC0-4815-B2B5-5F39EC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D7C95-CA42-4293-AA30-235BA8F30C9F}"/>
              </a:ext>
            </a:extLst>
          </p:cNvPr>
          <p:cNvSpPr/>
          <p:nvPr/>
        </p:nvSpPr>
        <p:spPr>
          <a:xfrm>
            <a:off x="4867237" y="11823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Основное окно</a:t>
            </a:r>
            <a:endParaRPr lang="en-US" sz="4850" dirty="0"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07AC07-E2B1-4B5B-8CF0-711CA39995BA}"/>
              </a:ext>
            </a:extLst>
          </p:cNvPr>
          <p:cNvSpPr txBox="1">
            <a:spLocks noChangeArrowheads="1"/>
          </p:cNvSpPr>
          <p:nvPr/>
        </p:nvSpPr>
        <p:spPr>
          <a:xfrm>
            <a:off x="3075600" y="556300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4850" b="1" dirty="0">
                <a:latin typeface="Comic Sans MS" panose="030F0702030302020204" pitchFamily="66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altLang="ru-RU" sz="4850" b="1" dirty="0">
                <a:latin typeface="Comic Sans MS" panose="030F0702030302020204" pitchFamily="66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32870-F481-4FC9-A640-36EDBDDB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93" y="2147530"/>
            <a:ext cx="9843813" cy="50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F6E017-A7D4-454C-A404-A13255C350DC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CB62-342C-4008-A78B-C797B5763957}"/>
              </a:ext>
            </a:extLst>
          </p:cNvPr>
          <p:cNvSpPr txBox="1"/>
          <p:nvPr/>
        </p:nvSpPr>
        <p:spPr>
          <a:xfrm>
            <a:off x="1988745" y="2786400"/>
            <a:ext cx="10179000" cy="245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Comic Sans MS" panose="030F0702030302020204" pitchFamily="66" charset="0"/>
              </a:rPr>
              <a:t>Неоптимальные алгоритмы: Использование неэффективных алгоритмов может привести к замедлению работы программы, особенно при работе с большими объемами данных. Например, неоптимальный запрос к базе данных или неэффективный алгоритм поиска.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Comic Sans MS" panose="030F0702030302020204" pitchFamily="66" charset="0"/>
              </a:rPr>
              <a:t>Избыточность кода: Дублирование кода, неиспользуемые переменные и функции усложняют поддержку и развитие программы.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DFA6F5-B3EC-4F35-8980-C2B720F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D8B90FF3-B66D-4036-837E-4EC307AF3F4B}"/>
              </a:ext>
            </a:extLst>
          </p:cNvPr>
          <p:cNvSpPr/>
          <p:nvPr/>
        </p:nvSpPr>
        <p:spPr>
          <a:xfrm>
            <a:off x="5064318" y="118233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Проблемы</a:t>
            </a:r>
            <a:endParaRPr lang="en-US" sz="485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1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77FE99-8D37-42C8-B37F-9BF86570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b="1" dirty="0">
                <a:latin typeface="Comic Sans MS" panose="030F0702030302020204" pitchFamily="66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AF548A0-1A74-40DA-88D5-C92F6035E4CE}"/>
              </a:ext>
            </a:extLst>
          </p:cNvPr>
          <p:cNvSpPr/>
          <p:nvPr/>
        </p:nvSpPr>
        <p:spPr>
          <a:xfrm>
            <a:off x="3467463" y="110466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latin typeface="Comic Sans MS" panose="030F0702030302020204" pitchFamily="66" charset="0"/>
                <a:ea typeface="Fraunces Extra Bold" pitchFamily="34" charset="-122"/>
                <a:cs typeface="Fraunces Extra Bold" pitchFamily="34" charset="-120"/>
              </a:rPr>
              <a:t>Перспективы развития</a:t>
            </a:r>
            <a:endParaRPr lang="en-US" sz="4850" dirty="0">
              <a:latin typeface="Comic Sans MS" panose="030F0702030302020204" pitchFamily="66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2F95D3-5125-40E0-9760-D040AEDD0A43}"/>
              </a:ext>
            </a:extLst>
          </p:cNvPr>
          <p:cNvSpPr/>
          <p:nvPr/>
        </p:nvSpPr>
        <p:spPr>
          <a:xfrm>
            <a:off x="12470400" y="7647620"/>
            <a:ext cx="2160000" cy="581979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0173-7EFA-4A77-8B10-589718462EE4}"/>
              </a:ext>
            </a:extLst>
          </p:cNvPr>
          <p:cNvSpPr txBox="1"/>
          <p:nvPr/>
        </p:nvSpPr>
        <p:spPr>
          <a:xfrm>
            <a:off x="1988745" y="2786400"/>
            <a:ext cx="10179000" cy="157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Comic Sans MS" panose="030F0702030302020204" pitchFamily="66" charset="0"/>
              </a:rPr>
              <a:t>В дальнейшем планируется расширить функционал модуля, добавив интеграцию с порталами недвижимости для автоматической загрузки объявлений, реализовать мобильное приложение для агентов, а также внедрить более сложные аналитические инструменты для оценки эффективности работы агентства.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ru-RU" sz="19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88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555</Words>
  <Application>Microsoft Office PowerPoint</Application>
  <PresentationFormat>Произвольный</PresentationFormat>
  <Paragraphs>78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 Light</vt:lpstr>
      <vt:lpstr>Calibri</vt:lpstr>
      <vt:lpstr>Comic Sans MS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Андрей Лутошкин</cp:lastModifiedBy>
  <cp:revision>9</cp:revision>
  <dcterms:created xsi:type="dcterms:W3CDTF">2024-10-31T16:45:20Z</dcterms:created>
  <dcterms:modified xsi:type="dcterms:W3CDTF">2024-12-19T20:46:12Z</dcterms:modified>
</cp:coreProperties>
</file>