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0" r:id="rId3"/>
    <p:sldId id="272" r:id="rId4"/>
    <p:sldId id="274" r:id="rId5"/>
    <p:sldId id="273" r:id="rId6"/>
    <p:sldId id="275" r:id="rId7"/>
    <p:sldId id="276" r:id="rId8"/>
    <p:sldId id="280" r:id="rId9"/>
    <p:sldId id="28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BA6FB1-D489-47D5-B65A-E60D1C04B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A5ECAC-72F8-4110-97E9-E60AB5A75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545FE6-BDF2-414D-8396-4F523EB83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5F4B05-A43A-43EE-B71B-BAF3B3D7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724708-1ABB-496C-BA76-E4A49522B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43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EBB3A-ABA4-4B87-80BC-AF33765BD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759EA0-A156-4422-8A9E-702658924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AC1AF2-C9B1-42E8-96CF-2A2DADCD2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04C991-0ADF-4E18-AFDB-15F6347B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88DA20-6FE4-4883-A8BB-5D09F1C0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8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F8E1EE-2748-4077-931A-2BE4FE1B9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6EEAAD-CCDC-43DB-BEFA-24C34B88B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0B7DBD-F0AB-41C4-8B2C-8D1D8F18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22D834-F4E3-4949-AA7D-A69D188A3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D20387-8A31-4D59-8F3C-434280A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6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8D335-65A9-4B63-B827-55C0A6BC9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A1858C-7152-406E-8F21-41F0CAE70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ED9A4-009D-462B-AE60-D5BED527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20D86-77CC-4BBE-8787-870343DF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1F2C97-2866-4ED5-BA6A-DA87925E4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8359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D28022-1D31-4A51-A887-89B089DD3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3F553C-710E-4DDF-BCD6-7B7064E07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BFC5C-23A3-4C65-87FB-D9FF2467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FFCF8D-4EED-4A7B-909D-2CF24E73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B22C9A-1C32-47E7-9651-C9BD032C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030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3FF25-2641-421C-9C0E-CFF3DFC7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39620A-77A8-4801-BED8-BE4BD7285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DEA6322-C698-4D2F-87A1-B81451BEC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6F9AF4-AC91-468C-81A1-36BC28AA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AF55C7-3C68-43C1-9713-FBB24D03F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6E3D68-0F3B-47A6-AC78-AD974E51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341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251C3-D8DD-44BB-A399-7D8744E7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67DD59-2EC2-450A-8CD2-4F2D5656A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B6623D-41DC-4A6A-A96A-938C2359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CC1CDA-5D18-4CB8-8960-4E0A96E5C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F1497B7-75CE-4E8B-88A3-BF793663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5854D78-AB6C-426E-9D1F-774EC4071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D2A4BAA-9AD4-4346-8E23-AB14FA5E6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D5137EC-ED68-4EAE-9385-29DB499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29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F32F3-31DC-4FD0-BE6D-06130F2C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EE66D5C-E7E4-4B1B-8DDA-66456592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8F0238-E780-4E31-B9EA-8DFBA9A4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8899F9-CFBE-45AB-BBDB-0FF8B918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719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7EB988-ED30-4202-8A43-12BF5021E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D401F9-B2E3-42E8-9373-0B7D31F8D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1C9B6B7-4FB5-4AAB-A412-50D62E0F0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912F3A-4A52-4277-AF93-49BA029B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AE0896-7727-4D2A-A57F-C52D813C4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9D181F-E546-4D26-9BB3-5EA437EB7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4280D6E-ECE5-45F4-9205-0430E410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F6972-22A9-460D-A0A9-484464C2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26AE66-1D52-4785-92B7-62BF5D63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73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0EBE7-C6D6-4D53-8400-94F9D3B3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1F8D88A-7A9B-420A-9288-70A79DE3C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45F77D-442B-4B9D-A00F-B22E647E2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54FC73-8199-4F06-8FE3-E5452D2E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B89595-BC92-4AF3-8D14-89D72A8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58A24A-1A30-40DD-8EE7-C198FE0E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36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B6A97-7940-4F12-884F-6A29651BC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F94A21-169B-45E8-89A3-623405931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B91EF5-7466-4E6C-8F33-867A44B7FE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C1045-342B-429F-AF7B-DF2A7968FF85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E3A69-591F-444E-9727-9E0347CA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E13F7-18CD-4E45-A832-A82EE805B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4C44D-C2B2-48D3-AD67-CEFB844991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03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42366A4-863C-49BB-944A-2A389F0BB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2060576"/>
            <a:ext cx="7772400" cy="147002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/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 rtl="0"/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rtl="0"/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algn="ctr" rtl="0"/>
            <a:r>
              <a:rPr lang="ru-RU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b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br>
              <a:rPr lang="ru-RU" sz="2000" dirty="0"/>
            </a:br>
            <a:endParaRPr lang="ru-RU" altLang="ru-RU" sz="2000" b="1" dirty="0">
              <a:solidFill>
                <a:schemeClr val="tx2"/>
              </a:solidFill>
            </a:endParaRP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E35FF11-FB44-4B7A-8F60-F0EA60990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1900" y="3789364"/>
            <a:ext cx="5830888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Выполнил: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 err="1"/>
              <a:t>Лутошкин</a:t>
            </a:r>
            <a:r>
              <a:rPr lang="ru-RU" altLang="ru-RU" dirty="0"/>
              <a:t> Андрей Юрьевич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Группа: </a:t>
            </a:r>
            <a:r>
              <a:rPr lang="en-US" altLang="ru-RU" b="1" dirty="0"/>
              <a:t>21</a:t>
            </a:r>
            <a:r>
              <a:rPr lang="ru-RU" altLang="ru-RU" b="1" dirty="0"/>
              <a:t>П-1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Специальность: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09.02.07 Информационные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системы и программирование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b="1" dirty="0"/>
              <a:t>Руководитель: </a:t>
            </a:r>
            <a:r>
              <a:rPr lang="ru-RU" altLang="ru-RU" dirty="0"/>
              <a:t>Калинин </a:t>
            </a:r>
            <a:endParaRPr lang="en-US" altLang="ru-RU" dirty="0"/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ru-RU" altLang="ru-RU" dirty="0"/>
              <a:t>Арсений Олегович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ru-RU" altLang="ru-RU" b="1" dirty="0"/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4C5ED6EA-F80B-4D7B-9656-F3821970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261939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/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/>
              <a:t>«Слободской колледж педагогики и социальных отношений»</a:t>
            </a:r>
          </a:p>
        </p:txBody>
      </p:sp>
      <p:pic>
        <p:nvPicPr>
          <p:cNvPr id="6149" name="Picture 14" descr="touch-icon-ipad-retina">
            <a:extLst>
              <a:ext uri="{FF2B5EF4-FFF2-40B4-BE49-F238E27FC236}">
                <a16:creationId xmlns:a16="http://schemas.microsoft.com/office/drawing/2014/main" id="{3F50CCB7-BCFB-4B90-80AF-73B2EABBC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025" y="225425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0" name="Text Box 15">
            <a:extLst>
              <a:ext uri="{FF2B5EF4-FFF2-40B4-BE49-F238E27FC236}">
                <a16:creationId xmlns:a16="http://schemas.microsoft.com/office/drawing/2014/main" id="{A44A0B62-7BFA-4EE7-82BC-8DBA0521E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114" y="6237288"/>
            <a:ext cx="23764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dirty="0"/>
              <a:t>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 fontScale="90000"/>
          </a:bodyPr>
          <a:lstStyle/>
          <a:p>
            <a:pPr algn="ctr" rtl="0"/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ru-RU" sz="1400" dirty="0"/>
            </a:br>
            <a:endParaRPr lang="ru-RU" altLang="ru-RU" sz="1400" b="1" dirty="0">
              <a:solidFill>
                <a:schemeClr val="tx2"/>
              </a:solidFill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33512" y="1466059"/>
            <a:ext cx="9324975" cy="1800225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sz="2400" dirty="0">
                <a:latin typeface="Times New Roman" panose="02020603050405020304" pitchFamily="18" charset="0"/>
              </a:rPr>
              <a:t> </a:t>
            </a:r>
            <a:r>
              <a:rPr lang="ru-RU" sz="1600" b="0" i="0" dirty="0">
                <a:solidFill>
                  <a:srgbClr val="24292F"/>
                </a:solidFill>
                <a:effectLst/>
                <a:latin typeface="Noto Sans" panose="020B0502040204020203" pitchFamily="34" charset="0"/>
              </a:rPr>
              <a:t>Цель курсового проекта заключается в разработке программного модуля для автоматизации бизнес-процессов агентства недвижимости, что повысит эффективность работы сотрудников, сократит временные затраты на обработку запросов клиентов и улучшит качество обслуживания.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>
                <a:latin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F784F4C-5443-4AC7-8C02-E27F17AE0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13" y="2481522"/>
            <a:ext cx="864235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ru-RU" sz="16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Задачи курсового проекта</a:t>
            </a:r>
          </a:p>
          <a:p>
            <a:pPr algn="l">
              <a:buFont typeface="+mj-lt"/>
              <a:buAutoNum type="arabicPeriod"/>
            </a:pPr>
            <a:r>
              <a:rPr lang="ru-RU" sz="16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Анализ текущих бизнес-процессов</a:t>
            </a:r>
            <a:r>
              <a:rPr lang="ru-RU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: Изучить существующие процессы агентства недвижимости для выявления узких мест и возможностей для автоматизации.</a:t>
            </a:r>
          </a:p>
          <a:p>
            <a:pPr algn="l">
              <a:buFont typeface="+mj-lt"/>
              <a:buAutoNum type="arabicPeriod"/>
            </a:pPr>
            <a:r>
              <a:rPr lang="ru-RU" sz="16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Разработка требований к программному модулю</a:t>
            </a:r>
            <a:r>
              <a:rPr lang="ru-RU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: Сформулировать функциональные и нефункциональные требования к системе, основываясь на потребностях сотрудников и клиентов.</a:t>
            </a:r>
          </a:p>
          <a:p>
            <a:pPr algn="l">
              <a:buFont typeface="+mj-lt"/>
              <a:buAutoNum type="arabicPeriod"/>
            </a:pPr>
            <a:r>
              <a:rPr lang="ru-RU" sz="16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Создание прототипа</a:t>
            </a:r>
            <a:r>
              <a:rPr lang="ru-RU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: Разработать прототип программного модуля для тестирования основных функций и получения обратной связи от пользователей.</a:t>
            </a:r>
          </a:p>
          <a:p>
            <a:pPr algn="l">
              <a:buFont typeface="+mj-lt"/>
              <a:buAutoNum type="arabicPeriod"/>
            </a:pPr>
            <a:r>
              <a:rPr lang="ru-RU" sz="16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Внедрение автоматизированных решений</a:t>
            </a:r>
            <a:r>
              <a:rPr lang="ru-RU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: Реализовать ключевые функции модуля, такие как обработка запросов, управление данными о недвижимости и взаимодействие с клиентами.</a:t>
            </a:r>
          </a:p>
          <a:p>
            <a:pPr algn="l">
              <a:buFont typeface="+mj-lt"/>
              <a:buAutoNum type="arabicPeriod"/>
            </a:pPr>
            <a:r>
              <a:rPr lang="ru-RU" sz="16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Обучение сотрудников</a:t>
            </a:r>
            <a:r>
              <a:rPr lang="ru-RU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: Провести обучение для сотрудников агентства по использованию нового программного модуля, чтобы обеспечить его эффективное применение.</a:t>
            </a:r>
          </a:p>
          <a:p>
            <a:pPr algn="l">
              <a:buFont typeface="+mj-lt"/>
              <a:buAutoNum type="arabicPeriod"/>
            </a:pPr>
            <a:r>
              <a:rPr lang="ru-RU" sz="1600" b="1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Оценка эффективности</a:t>
            </a:r>
            <a:r>
              <a:rPr lang="ru-RU" sz="1600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: Провести анализ результатов внедрения модуля и его влияние на производительность и качество обслуживания клиентов.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 rtl="0"/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3026" y="1557339"/>
            <a:ext cx="9324975" cy="1363143"/>
          </a:xfrm>
        </p:spPr>
        <p:txBody>
          <a:bodyPr>
            <a:normAutofit fontScale="92500" lnSpcReduction="20000"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</a:t>
            </a:r>
            <a:r>
              <a:rPr lang="ru-RU" b="0" i="0" dirty="0">
                <a:solidFill>
                  <a:srgbClr val="24292F"/>
                </a:solidFill>
                <a:effectLst/>
                <a:latin typeface="Noto Sans" panose="020B0502040504020204" pitchFamily="34" charset="0"/>
              </a:rPr>
              <a:t> Агентства недвижимости нуждаются в автоматизации процессов для повышения эффективности, улучшения обслуживания клиентов и снижения ошибок в документообороте.</a:t>
            </a:r>
            <a:endParaRPr lang="ru-RU" altLang="ru-RU" dirty="0"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Анализ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51746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 rtl="0"/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05250" y="2088941"/>
            <a:ext cx="9508476" cy="3873077"/>
          </a:xfrm>
        </p:spPr>
        <p:txBody>
          <a:bodyPr>
            <a:normAutofit/>
          </a:bodyPr>
          <a:lstStyle/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1. Среда разработки </a:t>
            </a:r>
            <a:r>
              <a:rPr lang="en-US" altLang="ru-RU" dirty="0">
                <a:latin typeface="Times New Roman" panose="02020603050405020304" pitchFamily="18" charset="0"/>
              </a:rPr>
              <a:t>Visual Studio 2022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2. Языка программирования </a:t>
            </a:r>
            <a:r>
              <a:rPr lang="en-US" altLang="ru-RU" dirty="0">
                <a:latin typeface="Times New Roman" panose="02020603050405020304" pitchFamily="18" charset="0"/>
              </a:rPr>
              <a:t>C#</a:t>
            </a:r>
            <a:r>
              <a:rPr lang="ru-RU" altLang="ru-RU" dirty="0">
                <a:latin typeface="Times New Roman" panose="02020603050405020304" pitchFamily="18" charset="0"/>
              </a:rPr>
              <a:t>.</a:t>
            </a: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3. </a:t>
            </a:r>
            <a:r>
              <a:rPr lang="en-US" altLang="ru-RU" dirty="0">
                <a:latin typeface="Times New Roman" panose="02020603050405020304" pitchFamily="18" charset="0"/>
              </a:rPr>
              <a:t>Windows Presentation Foundation</a:t>
            </a:r>
            <a:r>
              <a:rPr lang="ru-RU" altLang="ru-RU" dirty="0">
                <a:latin typeface="Times New Roman" panose="02020603050405020304" pitchFamily="18" charset="0"/>
              </a:rPr>
              <a:t> </a:t>
            </a:r>
            <a:r>
              <a:rPr lang="en-US" altLang="ru-RU" dirty="0">
                <a:latin typeface="Times New Roman" panose="02020603050405020304" pitchFamily="18" charset="0"/>
              </a:rPr>
              <a:t>(WPF) </a:t>
            </a:r>
            <a:endParaRPr lang="ru-RU" altLang="ru-RU" dirty="0">
              <a:latin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ru-RU" altLang="ru-RU" dirty="0">
                <a:latin typeface="Times New Roman" panose="02020603050405020304" pitchFamily="18" charset="0"/>
              </a:rPr>
              <a:t>				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Средства разработки</a:t>
            </a:r>
          </a:p>
        </p:txBody>
      </p:sp>
      <p:pic>
        <p:nvPicPr>
          <p:cNvPr id="2050" name="Picture 2" descr="Картинки по запросу C#">
            <a:extLst>
              <a:ext uri="{FF2B5EF4-FFF2-40B4-BE49-F238E27FC236}">
                <a16:creationId xmlns:a16="http://schemas.microsoft.com/office/drawing/2014/main" id="{7F4171DE-033E-46EF-B80E-9E6DD2E61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6088" y="4080790"/>
            <a:ext cx="1771650" cy="177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в WPF, кнопка значок в Colored Badges for GitHub profil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57" y="4337965"/>
            <a:ext cx="3657600" cy="1257300"/>
          </a:xfrm>
          <a:prstGeom prst="rect">
            <a:avLst/>
          </a:prstGeom>
        </p:spPr>
      </p:pic>
      <p:pic>
        <p:nvPicPr>
          <p:cNvPr id="1036" name="Picture 12" descr="Microsoft Visual Studio — Википедия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799" y="3794100"/>
            <a:ext cx="2345030" cy="234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663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2A3581E-8C57-46FE-8BF3-C47707894F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9"/>
            <a:ext cx="8229600" cy="561975"/>
          </a:xfrm>
        </p:spPr>
        <p:txBody>
          <a:bodyPr/>
          <a:lstStyle/>
          <a:p>
            <a:pPr algn="ctr" rtl="0"/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Скругленный прямоугольник 1">
            <a:extLst>
              <a:ext uri="{FF2B5EF4-FFF2-40B4-BE49-F238E27FC236}">
                <a16:creationId xmlns:a16="http://schemas.microsoft.com/office/drawing/2014/main" id="{5C2E6DE7-A12F-4B07-B70C-A4C58B800C40}"/>
              </a:ext>
            </a:extLst>
          </p:cNvPr>
          <p:cNvSpPr/>
          <p:nvPr/>
        </p:nvSpPr>
        <p:spPr>
          <a:xfrm>
            <a:off x="4008439" y="1484314"/>
            <a:ext cx="4175125" cy="10810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Основные функции программы</a:t>
            </a:r>
          </a:p>
        </p:txBody>
      </p:sp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70258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Создание цифрового водяного знака</a:t>
            </a:r>
          </a:p>
        </p:txBody>
      </p:sp>
      <p:cxnSp>
        <p:nvCxnSpPr>
          <p:cNvPr id="6" name="Соединительная линия уступом 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652484" y="1086821"/>
            <a:ext cx="964939" cy="392209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Скругленный прямоугольник 10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4392356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 dirty="0"/>
              <a:t>Чтение и запись файлов</a:t>
            </a:r>
          </a:p>
        </p:txBody>
      </p:sp>
      <p:cxnSp>
        <p:nvCxnSpPr>
          <p:cNvPr id="13" name="Соединительная линия уступом 12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 rot="5400000">
            <a:off x="5613533" y="3047870"/>
            <a:ext cx="964939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Скругленный прямоугольник 14">
            <a:extLst>
              <a:ext uri="{FF2B5EF4-FFF2-40B4-BE49-F238E27FC236}">
                <a16:creationId xmlns:a16="http://schemas.microsoft.com/office/drawing/2014/main" id="{6373E56A-0281-4412-A00B-1C009B6F59E9}"/>
              </a:ext>
            </a:extLst>
          </p:cNvPr>
          <p:cNvSpPr/>
          <p:nvPr/>
        </p:nvSpPr>
        <p:spPr>
          <a:xfrm>
            <a:off x="8308104" y="3530340"/>
            <a:ext cx="3407291" cy="19874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2800"/>
              <a:t>Сохранение </a:t>
            </a:r>
            <a:r>
              <a:rPr lang="ru-RU" sz="2800" dirty="0"/>
              <a:t>файлов</a:t>
            </a:r>
          </a:p>
        </p:txBody>
      </p:sp>
      <p:cxnSp>
        <p:nvCxnSpPr>
          <p:cNvPr id="16" name="Соединительная линия уступом 15">
            <a:extLst>
              <a:ext uri="{FF2B5EF4-FFF2-40B4-BE49-F238E27FC236}">
                <a16:creationId xmlns:a16="http://schemas.microsoft.com/office/drawing/2014/main" id="{E07113C5-67E9-49C6-A247-16EB04DCD1DE}"/>
              </a:ext>
            </a:extLst>
          </p:cNvPr>
          <p:cNvCxnSpPr>
            <a:cxnSpLocks/>
            <a:stCxn id="2" idx="2"/>
            <a:endCxn id="15" idx="0"/>
          </p:cNvCxnSpPr>
          <p:nvPr/>
        </p:nvCxnSpPr>
        <p:spPr>
          <a:xfrm rot="16200000" flipH="1">
            <a:off x="7571407" y="1089996"/>
            <a:ext cx="964939" cy="39157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51433A72-92FC-4990-B5F5-8AA92DB2E5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1200" y="3213100"/>
            <a:ext cx="8229600" cy="965200"/>
          </a:xfrm>
        </p:spPr>
        <p:txBody>
          <a:bodyPr rtlCol="0">
            <a:normAutofit/>
          </a:bodyPr>
          <a:lstStyle/>
          <a:p>
            <a:pPr marL="182880" indent="-182880" algn="ctr">
              <a:buClr>
                <a:schemeClr val="accent1">
                  <a:lumMod val="75000"/>
                </a:schemeClr>
              </a:buClr>
              <a:buNone/>
              <a:defRPr/>
            </a:pPr>
            <a:r>
              <a:rPr lang="ru-RU" altLang="ru-RU" sz="36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Демонстрация программы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FFE119-1073-45A1-B356-A53E9A5993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5041" y="146759"/>
            <a:ext cx="8229600" cy="633412"/>
          </a:xfrm>
        </p:spPr>
        <p:txBody>
          <a:bodyPr/>
          <a:lstStyle/>
          <a:p>
            <a:pPr algn="ctr" rtl="0"/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 rtl="0"/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9347" y="1049761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Основное окно</a:t>
            </a:r>
          </a:p>
        </p:txBody>
      </p:sp>
      <p:pic>
        <p:nvPicPr>
          <p:cNvPr id="3" name="Объект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4738" y="2176146"/>
            <a:ext cx="7422523" cy="36502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12316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 rtl="0"/>
            <a:r>
              <a:rPr lang="ru-RU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Разработка программного модуля для автоматизации работы бизнес-процессов агентства недвижимости</a:t>
            </a:r>
            <a:b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911902"/>
            <a:ext cx="9508476" cy="3873077"/>
          </a:xfrm>
        </p:spPr>
        <p:txBody>
          <a:bodyPr>
            <a:normAutofit/>
          </a:bodyPr>
          <a:lstStyle/>
          <a:p>
            <a:pPr lvl="3" algn="just"/>
            <a:r>
              <a:rPr lang="ru-RU" altLang="ru-RU" sz="2800" dirty="0">
                <a:latin typeface="Times New Roman" panose="02020603050405020304" pitchFamily="18" charset="0"/>
              </a:rPr>
              <a:t>Сохранение надежности защиты изображения</a:t>
            </a:r>
          </a:p>
          <a:p>
            <a:pPr lvl="3" algn="just"/>
            <a:r>
              <a:rPr lang="ru-RU" altLang="ru-RU" sz="2800" dirty="0">
                <a:latin typeface="Times New Roman" panose="02020603050405020304" pitchFamily="18" charset="0"/>
              </a:rPr>
              <a:t>Сохранение размера файла</a:t>
            </a:r>
          </a:p>
          <a:p>
            <a:pPr lvl="3" algn="just"/>
            <a:r>
              <a:rPr lang="ru-RU" altLang="ru-RU" sz="2800" dirty="0">
                <a:latin typeface="Times New Roman" panose="02020603050405020304" pitchFamily="18" charset="0"/>
              </a:rPr>
              <a:t>Изменение пикселя изображения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Проблемы</a:t>
            </a:r>
          </a:p>
        </p:txBody>
      </p:sp>
      <p:pic>
        <p:nvPicPr>
          <p:cNvPr id="2050" name="Picture 2" descr="Error with letter - векторные изображения, Error with letter картинки |  Depositphoto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371" y="3254905"/>
            <a:ext cx="4285796" cy="3003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90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265DC48-4346-440A-B79D-A3C830C246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92314" y="274639"/>
            <a:ext cx="8218487" cy="561975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ru-RU" altLang="ru-RU" sz="1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РАЗРАБОТКА ПРОГРАММНОЙ СИСТЕМЫ ВСТРАИВАНИЯ ЦИФРОВОГО ВОДЯНОГО ЗНАКА В ЦИФРОВОЕ ИЗОБРАЖЕНИЕ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0400F77-D084-4832-956A-302882DE0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47319" y="1790604"/>
            <a:ext cx="9508476" cy="3873077"/>
          </a:xfrm>
        </p:spPr>
        <p:txBody>
          <a:bodyPr>
            <a:normAutofit/>
          </a:bodyPr>
          <a:lstStyle/>
          <a:p>
            <a:pPr algn="just"/>
            <a:r>
              <a:rPr lang="ru-RU" altLang="ru-RU" sz="2800" dirty="0">
                <a:latin typeface="Times New Roman" panose="02020603050405020304" pitchFamily="18" charset="0"/>
              </a:rPr>
              <a:t>Изменить интерфейс программы</a:t>
            </a:r>
          </a:p>
          <a:p>
            <a:pPr algn="just"/>
            <a:r>
              <a:rPr lang="ru-RU" altLang="ru-RU" dirty="0">
                <a:latin typeface="Times New Roman" panose="02020603050405020304" pitchFamily="18" charset="0"/>
              </a:rPr>
              <a:t>Добавить метод внедрения в пустое место файла</a:t>
            </a:r>
          </a:p>
          <a:p>
            <a:pPr algn="just"/>
            <a:r>
              <a:rPr lang="ru-RU" altLang="ru-RU" sz="2800" dirty="0">
                <a:latin typeface="Times New Roman" panose="02020603050405020304" pitchFamily="18" charset="0"/>
              </a:rPr>
              <a:t>Добавить метод внедрения путем сжатия части файла</a:t>
            </a:r>
          </a:p>
        </p:txBody>
      </p:sp>
      <p:sp>
        <p:nvSpPr>
          <p:cNvPr id="7172" name="Text Box 4">
            <a:extLst>
              <a:ext uri="{FF2B5EF4-FFF2-40B4-BE49-F238E27FC236}">
                <a16:creationId xmlns:a16="http://schemas.microsoft.com/office/drawing/2014/main" id="{865126F9-BFEC-4A7B-BB01-A3A690E2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2888" y="836613"/>
            <a:ext cx="655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2800" b="1" dirty="0">
                <a:latin typeface="Times New Roman" panose="02020603050405020304" pitchFamily="18" charset="0"/>
              </a:rPr>
              <a:t>Перспективы развития</a:t>
            </a:r>
          </a:p>
        </p:txBody>
      </p:sp>
      <p:pic>
        <p:nvPicPr>
          <p:cNvPr id="3076" name="Picture 4" descr="Перспективы развития п.Воля | Администрация Воленского сельского поселения  Новоусманского муниципального района Воронежской област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033" y="3727142"/>
            <a:ext cx="3408719" cy="256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435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396</Words>
  <Application>Microsoft Office PowerPoint</Application>
  <PresentationFormat>Широкоэкранный</PresentationFormat>
  <Paragraphs>54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Noto Sans</vt:lpstr>
      <vt:lpstr>Times New Roman</vt:lpstr>
      <vt:lpstr>Тема Office</vt:lpstr>
      <vt:lpstr>Презентация PowerPoint</vt:lpstr>
      <vt:lpstr>   Разработка программного модуля для автоматизации работы бизнес-процессов агентства недвижимости   </vt:lpstr>
      <vt:lpstr>Разработка программного модуля для автоматизации работы бизнес-процессов агентства недвижимости </vt:lpstr>
      <vt:lpstr>Разработка программного модуля для автоматизации работы бизнес-процессов агентства недвижимости </vt:lpstr>
      <vt:lpstr>Разработка программного модуля для автоматизации работы бизнес-процессов агентства недвижимости </vt:lpstr>
      <vt:lpstr>Разработка программного модуля для автоматизации работы бизнес-процессов агентства недвижимости </vt:lpstr>
      <vt:lpstr>Разработка программного модуля для автоматизации работы бизнес-процессов агентства недвижимости </vt:lpstr>
      <vt:lpstr>Разработка программного модуля для автоматизации работы бизнес-процессов агентства недвижимости </vt:lpstr>
      <vt:lpstr>РАЗРАБОТКА ПРОГРАММНОЙ СИСТЕМЫ ВСТРАИВАНИЯ ЦИФРОВОГО ВОДЯНОГО ЗНАКА В ЦИФРОВОЕ ИЗОБРАЖЕНИЕ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Arseniy Kalinin</dc:creator>
  <cp:lastModifiedBy>Admin</cp:lastModifiedBy>
  <cp:revision>18</cp:revision>
  <dcterms:created xsi:type="dcterms:W3CDTF">2022-04-06T17:27:23Z</dcterms:created>
  <dcterms:modified xsi:type="dcterms:W3CDTF">2024-10-25T11:14:21Z</dcterms:modified>
</cp:coreProperties>
</file>