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7"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p:cViewPr varScale="1">
        <p:scale>
          <a:sx n="118" d="100"/>
          <a:sy n="118" d="100"/>
        </p:scale>
        <p:origin x="2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11296-4D48-4722-BB4D-66ACFB9EFC03}"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0EB1EDA8-EF2A-48CF-B10B-5ECAD9956692}">
      <dgm:prSet/>
      <dgm:spPr/>
      <dgm:t>
        <a:bodyPr/>
        <a:lstStyle/>
        <a:p>
          <a:r>
            <a:rPr lang="en-US" b="0" i="0"/>
            <a:t>Learning Rate – 0.001</a:t>
          </a:r>
          <a:endParaRPr lang="en-US"/>
        </a:p>
      </dgm:t>
    </dgm:pt>
    <dgm:pt modelId="{2101A2AF-0C4B-44EB-AD38-AC9E86C70637}" type="parTrans" cxnId="{7D96E733-A86B-426E-A3A9-71351FBA8861}">
      <dgm:prSet/>
      <dgm:spPr/>
      <dgm:t>
        <a:bodyPr/>
        <a:lstStyle/>
        <a:p>
          <a:endParaRPr lang="en-US"/>
        </a:p>
      </dgm:t>
    </dgm:pt>
    <dgm:pt modelId="{B2DEC8D1-6AD7-4C3A-B9F5-050038F8BDAC}" type="sibTrans" cxnId="{7D96E733-A86B-426E-A3A9-71351FBA8861}">
      <dgm:prSet/>
      <dgm:spPr/>
      <dgm:t>
        <a:bodyPr/>
        <a:lstStyle/>
        <a:p>
          <a:endParaRPr lang="en-US"/>
        </a:p>
      </dgm:t>
    </dgm:pt>
    <dgm:pt modelId="{92A57F19-132D-427D-89E9-71FD21BE1555}">
      <dgm:prSet/>
      <dgm:spPr/>
      <dgm:t>
        <a:bodyPr/>
        <a:lstStyle/>
        <a:p>
          <a:r>
            <a:rPr lang="en-US" b="0" i="0"/>
            <a:t>Batch Size – 128 Size</a:t>
          </a:r>
          <a:endParaRPr lang="en-US"/>
        </a:p>
      </dgm:t>
    </dgm:pt>
    <dgm:pt modelId="{8C6B9415-D620-467D-B01F-105CE9505D75}" type="parTrans" cxnId="{BB6D1781-BC46-4544-8739-57BBFB815F86}">
      <dgm:prSet/>
      <dgm:spPr/>
      <dgm:t>
        <a:bodyPr/>
        <a:lstStyle/>
        <a:p>
          <a:endParaRPr lang="en-US"/>
        </a:p>
      </dgm:t>
    </dgm:pt>
    <dgm:pt modelId="{D2999D79-2F4B-4A0A-AE7B-E683DE89C0B8}" type="sibTrans" cxnId="{BB6D1781-BC46-4544-8739-57BBFB815F86}">
      <dgm:prSet/>
      <dgm:spPr/>
      <dgm:t>
        <a:bodyPr/>
        <a:lstStyle/>
        <a:p>
          <a:endParaRPr lang="en-US"/>
        </a:p>
      </dgm:t>
    </dgm:pt>
    <dgm:pt modelId="{81A910EF-67CB-466C-B0F1-DBAD4313C4C2}">
      <dgm:prSet/>
      <dgm:spPr/>
      <dgm:t>
        <a:bodyPr/>
        <a:lstStyle/>
        <a:p>
          <a:r>
            <a:rPr lang="en-US" b="0" i="0"/>
            <a:t>Dropout – 0.5</a:t>
          </a:r>
          <a:endParaRPr lang="en-US"/>
        </a:p>
      </dgm:t>
    </dgm:pt>
    <dgm:pt modelId="{F8596A1B-8844-4AF4-9E26-027DC56CDBF3}" type="parTrans" cxnId="{A9C02932-40B6-429E-A541-3F2AA0A5FBC7}">
      <dgm:prSet/>
      <dgm:spPr/>
      <dgm:t>
        <a:bodyPr/>
        <a:lstStyle/>
        <a:p>
          <a:endParaRPr lang="en-US"/>
        </a:p>
      </dgm:t>
    </dgm:pt>
    <dgm:pt modelId="{0DED4700-70CF-423F-BE35-A99777719278}" type="sibTrans" cxnId="{A9C02932-40B6-429E-A541-3F2AA0A5FBC7}">
      <dgm:prSet/>
      <dgm:spPr/>
      <dgm:t>
        <a:bodyPr/>
        <a:lstStyle/>
        <a:p>
          <a:endParaRPr lang="en-US"/>
        </a:p>
      </dgm:t>
    </dgm:pt>
    <dgm:pt modelId="{CCB54051-5D18-4C6D-963F-F735ABA4A231}">
      <dgm:prSet/>
      <dgm:spPr/>
      <dgm:t>
        <a:bodyPr/>
        <a:lstStyle/>
        <a:p>
          <a:r>
            <a:rPr lang="en-US" b="0" i="0"/>
            <a:t>Input Image Resolution – 331 * 331</a:t>
          </a:r>
          <a:endParaRPr lang="en-US"/>
        </a:p>
      </dgm:t>
    </dgm:pt>
    <dgm:pt modelId="{2408297C-86C9-4BD2-904B-A95C139F38C3}" type="parTrans" cxnId="{B1EFBD71-CFF8-43B5-B527-77DBADB48396}">
      <dgm:prSet/>
      <dgm:spPr/>
      <dgm:t>
        <a:bodyPr/>
        <a:lstStyle/>
        <a:p>
          <a:endParaRPr lang="en-US"/>
        </a:p>
      </dgm:t>
    </dgm:pt>
    <dgm:pt modelId="{3F3077B0-03F7-45D1-875A-1E95A32A8F20}" type="sibTrans" cxnId="{B1EFBD71-CFF8-43B5-B527-77DBADB48396}">
      <dgm:prSet/>
      <dgm:spPr/>
      <dgm:t>
        <a:bodyPr/>
        <a:lstStyle/>
        <a:p>
          <a:endParaRPr lang="en-US"/>
        </a:p>
      </dgm:t>
    </dgm:pt>
    <dgm:pt modelId="{8FC43670-8341-46EE-8F1F-7810F3CB9E74}">
      <dgm:prSet/>
      <dgm:spPr/>
      <dgm:t>
        <a:bodyPr/>
        <a:lstStyle/>
        <a:p>
          <a:r>
            <a:rPr lang="en-US" b="0" i="0"/>
            <a:t>Inclusion of Dense Layers – 2028, 1024, 512 &amp; 256</a:t>
          </a:r>
          <a:endParaRPr lang="en-US"/>
        </a:p>
      </dgm:t>
    </dgm:pt>
    <dgm:pt modelId="{C532A89A-DBE1-423E-AF02-5B4A41140048}" type="parTrans" cxnId="{2CD1755C-5F05-40D0-BFC9-C3434497D07D}">
      <dgm:prSet/>
      <dgm:spPr/>
      <dgm:t>
        <a:bodyPr/>
        <a:lstStyle/>
        <a:p>
          <a:endParaRPr lang="en-US"/>
        </a:p>
      </dgm:t>
    </dgm:pt>
    <dgm:pt modelId="{6D51EC3C-D771-4EFA-855D-7B232A981D5D}" type="sibTrans" cxnId="{2CD1755C-5F05-40D0-BFC9-C3434497D07D}">
      <dgm:prSet/>
      <dgm:spPr/>
      <dgm:t>
        <a:bodyPr/>
        <a:lstStyle/>
        <a:p>
          <a:endParaRPr lang="en-US"/>
        </a:p>
      </dgm:t>
    </dgm:pt>
    <dgm:pt modelId="{6DC39B20-CE19-4209-B2B2-6882F5AB0FC1}">
      <dgm:prSet/>
      <dgm:spPr/>
      <dgm:t>
        <a:bodyPr/>
        <a:lstStyle/>
        <a:p>
          <a:r>
            <a:rPr lang="en-US" b="0" i="0"/>
            <a:t>Activation Function – Relu </a:t>
          </a:r>
          <a:endParaRPr lang="en-US"/>
        </a:p>
      </dgm:t>
    </dgm:pt>
    <dgm:pt modelId="{2A20EF9F-053A-4147-9F79-259C5B36321D}" type="parTrans" cxnId="{B977E4FF-7FAB-4489-A35E-E47924F9362A}">
      <dgm:prSet/>
      <dgm:spPr/>
      <dgm:t>
        <a:bodyPr/>
        <a:lstStyle/>
        <a:p>
          <a:endParaRPr lang="en-US"/>
        </a:p>
      </dgm:t>
    </dgm:pt>
    <dgm:pt modelId="{E84B85DA-DA87-4EC2-AFFA-C1294E627C2F}" type="sibTrans" cxnId="{B977E4FF-7FAB-4489-A35E-E47924F9362A}">
      <dgm:prSet/>
      <dgm:spPr/>
      <dgm:t>
        <a:bodyPr/>
        <a:lstStyle/>
        <a:p>
          <a:endParaRPr lang="en-US"/>
        </a:p>
      </dgm:t>
    </dgm:pt>
    <dgm:pt modelId="{A3EE738F-9935-41CA-A2BC-E228A4CA6AD8}">
      <dgm:prSet/>
      <dgm:spPr/>
      <dgm:t>
        <a:bodyPr/>
        <a:lstStyle/>
        <a:p>
          <a:r>
            <a:rPr lang="en-US" b="0" i="0"/>
            <a:t>Experimenting Different Pretained Models – Inception V3 model</a:t>
          </a:r>
          <a:endParaRPr lang="en-US"/>
        </a:p>
      </dgm:t>
    </dgm:pt>
    <dgm:pt modelId="{E4C57CA3-A04A-4E4C-8E4F-672EBEE96804}" type="parTrans" cxnId="{E57700B7-5A4E-4978-9DD0-776D878A8460}">
      <dgm:prSet/>
      <dgm:spPr/>
      <dgm:t>
        <a:bodyPr/>
        <a:lstStyle/>
        <a:p>
          <a:endParaRPr lang="en-US"/>
        </a:p>
      </dgm:t>
    </dgm:pt>
    <dgm:pt modelId="{9862AEE7-1E4F-4C31-88E6-4C2E69E26AB7}" type="sibTrans" cxnId="{E57700B7-5A4E-4978-9DD0-776D878A8460}">
      <dgm:prSet/>
      <dgm:spPr/>
      <dgm:t>
        <a:bodyPr/>
        <a:lstStyle/>
        <a:p>
          <a:endParaRPr lang="en-US"/>
        </a:p>
      </dgm:t>
    </dgm:pt>
    <dgm:pt modelId="{227B73BB-02F9-4D06-AF4E-CF550AA6701E}">
      <dgm:prSet/>
      <dgm:spPr/>
      <dgm:t>
        <a:bodyPr/>
        <a:lstStyle/>
        <a:p>
          <a:r>
            <a:rPr lang="en-US" b="0" i="0"/>
            <a:t>Early Stopping – 30 Patience </a:t>
          </a:r>
          <a:endParaRPr lang="en-US"/>
        </a:p>
      </dgm:t>
    </dgm:pt>
    <dgm:pt modelId="{E79656B1-3C19-4762-895A-5B13E29F6723}" type="parTrans" cxnId="{407F4B0A-0D3D-4757-8D9E-6F59079142D4}">
      <dgm:prSet/>
      <dgm:spPr/>
      <dgm:t>
        <a:bodyPr/>
        <a:lstStyle/>
        <a:p>
          <a:endParaRPr lang="en-US"/>
        </a:p>
      </dgm:t>
    </dgm:pt>
    <dgm:pt modelId="{46AAC8EE-A8E2-43A9-B808-8CDE5D9C3FFA}" type="sibTrans" cxnId="{407F4B0A-0D3D-4757-8D9E-6F59079142D4}">
      <dgm:prSet/>
      <dgm:spPr/>
      <dgm:t>
        <a:bodyPr/>
        <a:lstStyle/>
        <a:p>
          <a:endParaRPr lang="en-US"/>
        </a:p>
      </dgm:t>
    </dgm:pt>
    <dgm:pt modelId="{AF081AAE-204A-46B6-AA7E-50B34CA3E2C1}">
      <dgm:prSet/>
      <dgm:spPr/>
      <dgm:t>
        <a:bodyPr/>
        <a:lstStyle/>
        <a:p>
          <a:r>
            <a:rPr lang="en-US" b="0" i="0"/>
            <a:t>Pooling Layer – Global Average Pooling Layer</a:t>
          </a:r>
          <a:endParaRPr lang="en-US"/>
        </a:p>
      </dgm:t>
    </dgm:pt>
    <dgm:pt modelId="{160892E4-3305-461C-98FE-512925004AFF}" type="parTrans" cxnId="{54076D7B-4DCC-49A7-AC79-67BF914DC6B7}">
      <dgm:prSet/>
      <dgm:spPr/>
      <dgm:t>
        <a:bodyPr/>
        <a:lstStyle/>
        <a:p>
          <a:endParaRPr lang="en-US"/>
        </a:p>
      </dgm:t>
    </dgm:pt>
    <dgm:pt modelId="{5670A1B8-8F4B-4B4A-A2B3-50049956928F}" type="sibTrans" cxnId="{54076D7B-4DCC-49A7-AC79-67BF914DC6B7}">
      <dgm:prSet/>
      <dgm:spPr/>
      <dgm:t>
        <a:bodyPr/>
        <a:lstStyle/>
        <a:p>
          <a:endParaRPr lang="en-US"/>
        </a:p>
      </dgm:t>
    </dgm:pt>
    <dgm:pt modelId="{50EDF50B-213F-A744-903F-7D619FCB05A1}" type="pres">
      <dgm:prSet presAssocID="{26811296-4D48-4722-BB4D-66ACFB9EFC03}" presName="diagram" presStyleCnt="0">
        <dgm:presLayoutVars>
          <dgm:dir/>
          <dgm:resizeHandles val="exact"/>
        </dgm:presLayoutVars>
      </dgm:prSet>
      <dgm:spPr/>
    </dgm:pt>
    <dgm:pt modelId="{F2D05DF1-A9E9-C245-BD1A-63A370248592}" type="pres">
      <dgm:prSet presAssocID="{0EB1EDA8-EF2A-48CF-B10B-5ECAD9956692}" presName="node" presStyleLbl="node1" presStyleIdx="0" presStyleCnt="9">
        <dgm:presLayoutVars>
          <dgm:bulletEnabled val="1"/>
        </dgm:presLayoutVars>
      </dgm:prSet>
      <dgm:spPr/>
    </dgm:pt>
    <dgm:pt modelId="{5B5F3CBE-87C4-0243-9CB3-1DACBE322002}" type="pres">
      <dgm:prSet presAssocID="{B2DEC8D1-6AD7-4C3A-B9F5-050038F8BDAC}" presName="sibTrans" presStyleCnt="0"/>
      <dgm:spPr/>
    </dgm:pt>
    <dgm:pt modelId="{DCE0DEE8-199A-C442-B3BE-C0442C469F14}" type="pres">
      <dgm:prSet presAssocID="{92A57F19-132D-427D-89E9-71FD21BE1555}" presName="node" presStyleLbl="node1" presStyleIdx="1" presStyleCnt="9">
        <dgm:presLayoutVars>
          <dgm:bulletEnabled val="1"/>
        </dgm:presLayoutVars>
      </dgm:prSet>
      <dgm:spPr/>
    </dgm:pt>
    <dgm:pt modelId="{A5119D8C-4893-E547-8825-91EF3981048D}" type="pres">
      <dgm:prSet presAssocID="{D2999D79-2F4B-4A0A-AE7B-E683DE89C0B8}" presName="sibTrans" presStyleCnt="0"/>
      <dgm:spPr/>
    </dgm:pt>
    <dgm:pt modelId="{C317630A-BCD4-2A44-A83C-8AE06A38C50D}" type="pres">
      <dgm:prSet presAssocID="{81A910EF-67CB-466C-B0F1-DBAD4313C4C2}" presName="node" presStyleLbl="node1" presStyleIdx="2" presStyleCnt="9">
        <dgm:presLayoutVars>
          <dgm:bulletEnabled val="1"/>
        </dgm:presLayoutVars>
      </dgm:prSet>
      <dgm:spPr/>
    </dgm:pt>
    <dgm:pt modelId="{78FE9624-B3E2-F144-A346-EE36B3379073}" type="pres">
      <dgm:prSet presAssocID="{0DED4700-70CF-423F-BE35-A99777719278}" presName="sibTrans" presStyleCnt="0"/>
      <dgm:spPr/>
    </dgm:pt>
    <dgm:pt modelId="{2C5024A4-D9D8-8A45-9AD5-E5B3B778E763}" type="pres">
      <dgm:prSet presAssocID="{CCB54051-5D18-4C6D-963F-F735ABA4A231}" presName="node" presStyleLbl="node1" presStyleIdx="3" presStyleCnt="9">
        <dgm:presLayoutVars>
          <dgm:bulletEnabled val="1"/>
        </dgm:presLayoutVars>
      </dgm:prSet>
      <dgm:spPr/>
    </dgm:pt>
    <dgm:pt modelId="{4698A7FD-3966-5E4A-B04B-D865FC2DAB2B}" type="pres">
      <dgm:prSet presAssocID="{3F3077B0-03F7-45D1-875A-1E95A32A8F20}" presName="sibTrans" presStyleCnt="0"/>
      <dgm:spPr/>
    </dgm:pt>
    <dgm:pt modelId="{6F56AEBC-7DED-1E47-9F00-3A151AD35AD2}" type="pres">
      <dgm:prSet presAssocID="{8FC43670-8341-46EE-8F1F-7810F3CB9E74}" presName="node" presStyleLbl="node1" presStyleIdx="4" presStyleCnt="9">
        <dgm:presLayoutVars>
          <dgm:bulletEnabled val="1"/>
        </dgm:presLayoutVars>
      </dgm:prSet>
      <dgm:spPr/>
    </dgm:pt>
    <dgm:pt modelId="{B8B0EB88-7915-DA4F-8A6C-D1D85B7CB590}" type="pres">
      <dgm:prSet presAssocID="{6D51EC3C-D771-4EFA-855D-7B232A981D5D}" presName="sibTrans" presStyleCnt="0"/>
      <dgm:spPr/>
    </dgm:pt>
    <dgm:pt modelId="{CE653F5A-FE3F-0240-971E-939DAA95BE59}" type="pres">
      <dgm:prSet presAssocID="{6DC39B20-CE19-4209-B2B2-6882F5AB0FC1}" presName="node" presStyleLbl="node1" presStyleIdx="5" presStyleCnt="9">
        <dgm:presLayoutVars>
          <dgm:bulletEnabled val="1"/>
        </dgm:presLayoutVars>
      </dgm:prSet>
      <dgm:spPr/>
    </dgm:pt>
    <dgm:pt modelId="{28C0108F-C234-6142-A9E1-A87BB9512C6C}" type="pres">
      <dgm:prSet presAssocID="{E84B85DA-DA87-4EC2-AFFA-C1294E627C2F}" presName="sibTrans" presStyleCnt="0"/>
      <dgm:spPr/>
    </dgm:pt>
    <dgm:pt modelId="{DB72A6CD-59F8-2848-8108-99EE0BB7E09C}" type="pres">
      <dgm:prSet presAssocID="{A3EE738F-9935-41CA-A2BC-E228A4CA6AD8}" presName="node" presStyleLbl="node1" presStyleIdx="6" presStyleCnt="9">
        <dgm:presLayoutVars>
          <dgm:bulletEnabled val="1"/>
        </dgm:presLayoutVars>
      </dgm:prSet>
      <dgm:spPr/>
    </dgm:pt>
    <dgm:pt modelId="{9A30C1FC-8642-1742-B299-BD0DDD60D3D3}" type="pres">
      <dgm:prSet presAssocID="{9862AEE7-1E4F-4C31-88E6-4C2E69E26AB7}" presName="sibTrans" presStyleCnt="0"/>
      <dgm:spPr/>
    </dgm:pt>
    <dgm:pt modelId="{94CD864B-231C-9148-BEA7-3DBD0C85D405}" type="pres">
      <dgm:prSet presAssocID="{227B73BB-02F9-4D06-AF4E-CF550AA6701E}" presName="node" presStyleLbl="node1" presStyleIdx="7" presStyleCnt="9">
        <dgm:presLayoutVars>
          <dgm:bulletEnabled val="1"/>
        </dgm:presLayoutVars>
      </dgm:prSet>
      <dgm:spPr/>
    </dgm:pt>
    <dgm:pt modelId="{F8006942-3C1E-2443-99AD-7142490322AD}" type="pres">
      <dgm:prSet presAssocID="{46AAC8EE-A8E2-43A9-B808-8CDE5D9C3FFA}" presName="sibTrans" presStyleCnt="0"/>
      <dgm:spPr/>
    </dgm:pt>
    <dgm:pt modelId="{231F5139-1ABD-0243-BCB9-8797C5B50646}" type="pres">
      <dgm:prSet presAssocID="{AF081AAE-204A-46B6-AA7E-50B34CA3E2C1}" presName="node" presStyleLbl="node1" presStyleIdx="8" presStyleCnt="9">
        <dgm:presLayoutVars>
          <dgm:bulletEnabled val="1"/>
        </dgm:presLayoutVars>
      </dgm:prSet>
      <dgm:spPr/>
    </dgm:pt>
  </dgm:ptLst>
  <dgm:cxnLst>
    <dgm:cxn modelId="{097F3C0A-285E-5F47-9A76-D4E34E124704}" type="presOf" srcId="{227B73BB-02F9-4D06-AF4E-CF550AA6701E}" destId="{94CD864B-231C-9148-BEA7-3DBD0C85D405}" srcOrd="0" destOrd="0" presId="urn:microsoft.com/office/officeart/2005/8/layout/default"/>
    <dgm:cxn modelId="{407F4B0A-0D3D-4757-8D9E-6F59079142D4}" srcId="{26811296-4D48-4722-BB4D-66ACFB9EFC03}" destId="{227B73BB-02F9-4D06-AF4E-CF550AA6701E}" srcOrd="7" destOrd="0" parTransId="{E79656B1-3C19-4762-895A-5B13E29F6723}" sibTransId="{46AAC8EE-A8E2-43A9-B808-8CDE5D9C3FFA}"/>
    <dgm:cxn modelId="{F900A214-D02B-1844-80B9-036557BC94A9}" type="presOf" srcId="{26811296-4D48-4722-BB4D-66ACFB9EFC03}" destId="{50EDF50B-213F-A744-903F-7D619FCB05A1}" srcOrd="0" destOrd="0" presId="urn:microsoft.com/office/officeart/2005/8/layout/default"/>
    <dgm:cxn modelId="{B2AE3923-A7CD-504D-B5F5-D1D63BE2A78A}" type="presOf" srcId="{8FC43670-8341-46EE-8F1F-7810F3CB9E74}" destId="{6F56AEBC-7DED-1E47-9F00-3A151AD35AD2}" srcOrd="0" destOrd="0" presId="urn:microsoft.com/office/officeart/2005/8/layout/default"/>
    <dgm:cxn modelId="{A9C02932-40B6-429E-A541-3F2AA0A5FBC7}" srcId="{26811296-4D48-4722-BB4D-66ACFB9EFC03}" destId="{81A910EF-67CB-466C-B0F1-DBAD4313C4C2}" srcOrd="2" destOrd="0" parTransId="{F8596A1B-8844-4AF4-9E26-027DC56CDBF3}" sibTransId="{0DED4700-70CF-423F-BE35-A99777719278}"/>
    <dgm:cxn modelId="{7D96E733-A86B-426E-A3A9-71351FBA8861}" srcId="{26811296-4D48-4722-BB4D-66ACFB9EFC03}" destId="{0EB1EDA8-EF2A-48CF-B10B-5ECAD9956692}" srcOrd="0" destOrd="0" parTransId="{2101A2AF-0C4B-44EB-AD38-AC9E86C70637}" sibTransId="{B2DEC8D1-6AD7-4C3A-B9F5-050038F8BDAC}"/>
    <dgm:cxn modelId="{2CD1755C-5F05-40D0-BFC9-C3434497D07D}" srcId="{26811296-4D48-4722-BB4D-66ACFB9EFC03}" destId="{8FC43670-8341-46EE-8F1F-7810F3CB9E74}" srcOrd="4" destOrd="0" parTransId="{C532A89A-DBE1-423E-AF02-5B4A41140048}" sibTransId="{6D51EC3C-D771-4EFA-855D-7B232A981D5D}"/>
    <dgm:cxn modelId="{B1EFBD71-CFF8-43B5-B527-77DBADB48396}" srcId="{26811296-4D48-4722-BB4D-66ACFB9EFC03}" destId="{CCB54051-5D18-4C6D-963F-F735ABA4A231}" srcOrd="3" destOrd="0" parTransId="{2408297C-86C9-4BD2-904B-A95C139F38C3}" sibTransId="{3F3077B0-03F7-45D1-875A-1E95A32A8F20}"/>
    <dgm:cxn modelId="{54076D7B-4DCC-49A7-AC79-67BF914DC6B7}" srcId="{26811296-4D48-4722-BB4D-66ACFB9EFC03}" destId="{AF081AAE-204A-46B6-AA7E-50B34CA3E2C1}" srcOrd="8" destOrd="0" parTransId="{160892E4-3305-461C-98FE-512925004AFF}" sibTransId="{5670A1B8-8F4B-4B4A-A2B3-50049956928F}"/>
    <dgm:cxn modelId="{BB6D1781-BC46-4544-8739-57BBFB815F86}" srcId="{26811296-4D48-4722-BB4D-66ACFB9EFC03}" destId="{92A57F19-132D-427D-89E9-71FD21BE1555}" srcOrd="1" destOrd="0" parTransId="{8C6B9415-D620-467D-B01F-105CE9505D75}" sibTransId="{D2999D79-2F4B-4A0A-AE7B-E683DE89C0B8}"/>
    <dgm:cxn modelId="{D1132991-425D-6248-BA50-54D956AB1600}" type="presOf" srcId="{81A910EF-67CB-466C-B0F1-DBAD4313C4C2}" destId="{C317630A-BCD4-2A44-A83C-8AE06A38C50D}" srcOrd="0" destOrd="0" presId="urn:microsoft.com/office/officeart/2005/8/layout/default"/>
    <dgm:cxn modelId="{31FEF5A9-7441-2A4D-9717-3AB1449723D2}" type="presOf" srcId="{92A57F19-132D-427D-89E9-71FD21BE1555}" destId="{DCE0DEE8-199A-C442-B3BE-C0442C469F14}" srcOrd="0" destOrd="0" presId="urn:microsoft.com/office/officeart/2005/8/layout/default"/>
    <dgm:cxn modelId="{E57700B7-5A4E-4978-9DD0-776D878A8460}" srcId="{26811296-4D48-4722-BB4D-66ACFB9EFC03}" destId="{A3EE738F-9935-41CA-A2BC-E228A4CA6AD8}" srcOrd="6" destOrd="0" parTransId="{E4C57CA3-A04A-4E4C-8E4F-672EBEE96804}" sibTransId="{9862AEE7-1E4F-4C31-88E6-4C2E69E26AB7}"/>
    <dgm:cxn modelId="{4282A4BD-6A1F-904F-9851-0A9D32010CC4}" type="presOf" srcId="{A3EE738F-9935-41CA-A2BC-E228A4CA6AD8}" destId="{DB72A6CD-59F8-2848-8108-99EE0BB7E09C}" srcOrd="0" destOrd="0" presId="urn:microsoft.com/office/officeart/2005/8/layout/default"/>
    <dgm:cxn modelId="{719C38D0-B7ED-554C-9F5A-4EAD842EC9E2}" type="presOf" srcId="{AF081AAE-204A-46B6-AA7E-50B34CA3E2C1}" destId="{231F5139-1ABD-0243-BCB9-8797C5B50646}" srcOrd="0" destOrd="0" presId="urn:microsoft.com/office/officeart/2005/8/layout/default"/>
    <dgm:cxn modelId="{AE98C7E9-AE93-7348-AC15-43712D72F8D1}" type="presOf" srcId="{6DC39B20-CE19-4209-B2B2-6882F5AB0FC1}" destId="{CE653F5A-FE3F-0240-971E-939DAA95BE59}" srcOrd="0" destOrd="0" presId="urn:microsoft.com/office/officeart/2005/8/layout/default"/>
    <dgm:cxn modelId="{D35150EF-99B0-B54D-A1D6-7FCB73D31D52}" type="presOf" srcId="{CCB54051-5D18-4C6D-963F-F735ABA4A231}" destId="{2C5024A4-D9D8-8A45-9AD5-E5B3B778E763}" srcOrd="0" destOrd="0" presId="urn:microsoft.com/office/officeart/2005/8/layout/default"/>
    <dgm:cxn modelId="{13A147F0-3EF6-1645-93BD-65FBFD9316CD}" type="presOf" srcId="{0EB1EDA8-EF2A-48CF-B10B-5ECAD9956692}" destId="{F2D05DF1-A9E9-C245-BD1A-63A370248592}" srcOrd="0" destOrd="0" presId="urn:microsoft.com/office/officeart/2005/8/layout/default"/>
    <dgm:cxn modelId="{B977E4FF-7FAB-4489-A35E-E47924F9362A}" srcId="{26811296-4D48-4722-BB4D-66ACFB9EFC03}" destId="{6DC39B20-CE19-4209-B2B2-6882F5AB0FC1}" srcOrd="5" destOrd="0" parTransId="{2A20EF9F-053A-4147-9F79-259C5B36321D}" sibTransId="{E84B85DA-DA87-4EC2-AFFA-C1294E627C2F}"/>
    <dgm:cxn modelId="{4C54F7AB-02A5-EF42-AD0A-F5FFEEA8B6F6}" type="presParOf" srcId="{50EDF50B-213F-A744-903F-7D619FCB05A1}" destId="{F2D05DF1-A9E9-C245-BD1A-63A370248592}" srcOrd="0" destOrd="0" presId="urn:microsoft.com/office/officeart/2005/8/layout/default"/>
    <dgm:cxn modelId="{3576F7D5-194D-FE4E-A831-D64D2F5B93D7}" type="presParOf" srcId="{50EDF50B-213F-A744-903F-7D619FCB05A1}" destId="{5B5F3CBE-87C4-0243-9CB3-1DACBE322002}" srcOrd="1" destOrd="0" presId="urn:microsoft.com/office/officeart/2005/8/layout/default"/>
    <dgm:cxn modelId="{0D6375ED-2C11-0A42-B9C2-2C7C5FF54EED}" type="presParOf" srcId="{50EDF50B-213F-A744-903F-7D619FCB05A1}" destId="{DCE0DEE8-199A-C442-B3BE-C0442C469F14}" srcOrd="2" destOrd="0" presId="urn:microsoft.com/office/officeart/2005/8/layout/default"/>
    <dgm:cxn modelId="{2C159DD2-BEED-E34E-BE67-3C5B0C37E475}" type="presParOf" srcId="{50EDF50B-213F-A744-903F-7D619FCB05A1}" destId="{A5119D8C-4893-E547-8825-91EF3981048D}" srcOrd="3" destOrd="0" presId="urn:microsoft.com/office/officeart/2005/8/layout/default"/>
    <dgm:cxn modelId="{46C7F8BA-5EFC-6F40-BD1F-931304FEA79D}" type="presParOf" srcId="{50EDF50B-213F-A744-903F-7D619FCB05A1}" destId="{C317630A-BCD4-2A44-A83C-8AE06A38C50D}" srcOrd="4" destOrd="0" presId="urn:microsoft.com/office/officeart/2005/8/layout/default"/>
    <dgm:cxn modelId="{87C3EB76-77DA-C54D-A02D-19B5B45D676B}" type="presParOf" srcId="{50EDF50B-213F-A744-903F-7D619FCB05A1}" destId="{78FE9624-B3E2-F144-A346-EE36B3379073}" srcOrd="5" destOrd="0" presId="urn:microsoft.com/office/officeart/2005/8/layout/default"/>
    <dgm:cxn modelId="{F8EC233A-2552-F841-A001-54DBE4170A99}" type="presParOf" srcId="{50EDF50B-213F-A744-903F-7D619FCB05A1}" destId="{2C5024A4-D9D8-8A45-9AD5-E5B3B778E763}" srcOrd="6" destOrd="0" presId="urn:microsoft.com/office/officeart/2005/8/layout/default"/>
    <dgm:cxn modelId="{325A4D4A-5D98-5345-87DA-FB81A83237CD}" type="presParOf" srcId="{50EDF50B-213F-A744-903F-7D619FCB05A1}" destId="{4698A7FD-3966-5E4A-B04B-D865FC2DAB2B}" srcOrd="7" destOrd="0" presId="urn:microsoft.com/office/officeart/2005/8/layout/default"/>
    <dgm:cxn modelId="{A077E588-6979-9F48-8BD5-AC409E0D9C18}" type="presParOf" srcId="{50EDF50B-213F-A744-903F-7D619FCB05A1}" destId="{6F56AEBC-7DED-1E47-9F00-3A151AD35AD2}" srcOrd="8" destOrd="0" presId="urn:microsoft.com/office/officeart/2005/8/layout/default"/>
    <dgm:cxn modelId="{B9887F30-687C-0E46-B319-88FE2F3855A1}" type="presParOf" srcId="{50EDF50B-213F-A744-903F-7D619FCB05A1}" destId="{B8B0EB88-7915-DA4F-8A6C-D1D85B7CB590}" srcOrd="9" destOrd="0" presId="urn:microsoft.com/office/officeart/2005/8/layout/default"/>
    <dgm:cxn modelId="{105EEB77-B4FA-664B-BEC7-1963C227220D}" type="presParOf" srcId="{50EDF50B-213F-A744-903F-7D619FCB05A1}" destId="{CE653F5A-FE3F-0240-971E-939DAA95BE59}" srcOrd="10" destOrd="0" presId="urn:microsoft.com/office/officeart/2005/8/layout/default"/>
    <dgm:cxn modelId="{73343CEC-0652-D74D-98F5-BD6A8A0175E2}" type="presParOf" srcId="{50EDF50B-213F-A744-903F-7D619FCB05A1}" destId="{28C0108F-C234-6142-A9E1-A87BB9512C6C}" srcOrd="11" destOrd="0" presId="urn:microsoft.com/office/officeart/2005/8/layout/default"/>
    <dgm:cxn modelId="{829A21D3-ABCD-284A-8E01-D1452F756389}" type="presParOf" srcId="{50EDF50B-213F-A744-903F-7D619FCB05A1}" destId="{DB72A6CD-59F8-2848-8108-99EE0BB7E09C}" srcOrd="12" destOrd="0" presId="urn:microsoft.com/office/officeart/2005/8/layout/default"/>
    <dgm:cxn modelId="{1B231DD3-E144-D34B-A0A9-CAFBF889F142}" type="presParOf" srcId="{50EDF50B-213F-A744-903F-7D619FCB05A1}" destId="{9A30C1FC-8642-1742-B299-BD0DDD60D3D3}" srcOrd="13" destOrd="0" presId="urn:microsoft.com/office/officeart/2005/8/layout/default"/>
    <dgm:cxn modelId="{CE60BE57-8136-D747-891E-E5442CF4050D}" type="presParOf" srcId="{50EDF50B-213F-A744-903F-7D619FCB05A1}" destId="{94CD864B-231C-9148-BEA7-3DBD0C85D405}" srcOrd="14" destOrd="0" presId="urn:microsoft.com/office/officeart/2005/8/layout/default"/>
    <dgm:cxn modelId="{ADE368F6-5464-3F4D-9B4A-7D3C6BD39B57}" type="presParOf" srcId="{50EDF50B-213F-A744-903F-7D619FCB05A1}" destId="{F8006942-3C1E-2443-99AD-7142490322AD}" srcOrd="15" destOrd="0" presId="urn:microsoft.com/office/officeart/2005/8/layout/default"/>
    <dgm:cxn modelId="{D8292CAC-D550-1343-ABE6-72CBA350182A}" type="presParOf" srcId="{50EDF50B-213F-A744-903F-7D619FCB05A1}" destId="{231F5139-1ABD-0243-BCB9-8797C5B50646}"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A70CC-0822-4E3F-8433-9AE74A51560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9051142-3B6A-47D9-A421-3CFD2E65E055}">
      <dgm:prSet custT="1"/>
      <dgm:spPr/>
      <dgm:t>
        <a:bodyPr/>
        <a:lstStyle/>
        <a:p>
          <a:pPr>
            <a:lnSpc>
              <a:spcPct val="100000"/>
            </a:lnSpc>
          </a:pPr>
          <a:r>
            <a:rPr lang="en-GB" sz="1600" b="1" dirty="0"/>
            <a:t>Loss</a:t>
          </a:r>
          <a:r>
            <a:rPr lang="en-GB" sz="1600" dirty="0"/>
            <a:t>: Measures the difference between the model's predictions and the actual values. A lower loss indicates that the model’s predictions are closer to the true labels. </a:t>
          </a:r>
          <a:endParaRPr lang="en-US" sz="1600" dirty="0"/>
        </a:p>
      </dgm:t>
    </dgm:pt>
    <dgm:pt modelId="{BD66A732-3A02-4B83-BD5E-8A1FD5C0530E}" type="parTrans" cxnId="{E116998A-781F-4409-B72F-011CE2F6A93F}">
      <dgm:prSet/>
      <dgm:spPr/>
      <dgm:t>
        <a:bodyPr/>
        <a:lstStyle/>
        <a:p>
          <a:endParaRPr lang="en-US"/>
        </a:p>
      </dgm:t>
    </dgm:pt>
    <dgm:pt modelId="{06937EB2-F22E-4A35-B6C0-594FD3BA6818}" type="sibTrans" cxnId="{E116998A-781F-4409-B72F-011CE2F6A93F}">
      <dgm:prSet/>
      <dgm:spPr/>
      <dgm:t>
        <a:bodyPr/>
        <a:lstStyle/>
        <a:p>
          <a:pPr>
            <a:lnSpc>
              <a:spcPct val="100000"/>
            </a:lnSpc>
          </a:pPr>
          <a:endParaRPr lang="en-US"/>
        </a:p>
      </dgm:t>
    </dgm:pt>
    <dgm:pt modelId="{EF80DE7E-F7DA-4C69-A153-C64EFAFFEAE3}">
      <dgm:prSet custT="1"/>
      <dgm:spPr/>
      <dgm:t>
        <a:bodyPr/>
        <a:lstStyle/>
        <a:p>
          <a:pPr>
            <a:lnSpc>
              <a:spcPct val="100000"/>
            </a:lnSpc>
          </a:pPr>
          <a:r>
            <a:rPr lang="en-GB" sz="1600" b="1" dirty="0"/>
            <a:t>Accuracy</a:t>
          </a:r>
          <a:r>
            <a:rPr lang="en-GB" sz="1600" dirty="0"/>
            <a:t>: Represents the proportion of correct predictions made by the model. It is calculated by dividing the number of correct predictions by the total number of predictions. A higher accuracy reflects better model performance.   </a:t>
          </a:r>
          <a:endParaRPr lang="en-US" sz="1600" dirty="0"/>
        </a:p>
      </dgm:t>
    </dgm:pt>
    <dgm:pt modelId="{85DB9814-D8A8-4475-B5B8-E55F2A735BBC}" type="parTrans" cxnId="{FEA5FCB3-0E1D-4E3D-994B-54CC83B3086F}">
      <dgm:prSet/>
      <dgm:spPr/>
      <dgm:t>
        <a:bodyPr/>
        <a:lstStyle/>
        <a:p>
          <a:endParaRPr lang="en-US"/>
        </a:p>
      </dgm:t>
    </dgm:pt>
    <dgm:pt modelId="{7B9339CE-37A0-4735-9F3A-C6A354743535}" type="sibTrans" cxnId="{FEA5FCB3-0E1D-4E3D-994B-54CC83B3086F}">
      <dgm:prSet/>
      <dgm:spPr/>
      <dgm:t>
        <a:bodyPr/>
        <a:lstStyle/>
        <a:p>
          <a:endParaRPr lang="en-US"/>
        </a:p>
      </dgm:t>
    </dgm:pt>
    <dgm:pt modelId="{ECF2C9C3-61FB-4751-80A8-F1E1166A5C35}" type="pres">
      <dgm:prSet presAssocID="{AF4A70CC-0822-4E3F-8433-9AE74A51560F}" presName="root" presStyleCnt="0">
        <dgm:presLayoutVars>
          <dgm:dir/>
          <dgm:resizeHandles val="exact"/>
        </dgm:presLayoutVars>
      </dgm:prSet>
      <dgm:spPr/>
    </dgm:pt>
    <dgm:pt modelId="{7AC5000B-F987-4926-B10A-E0FC44C1D412}" type="pres">
      <dgm:prSet presAssocID="{AF4A70CC-0822-4E3F-8433-9AE74A51560F}" presName="container" presStyleCnt="0">
        <dgm:presLayoutVars>
          <dgm:dir/>
          <dgm:resizeHandles val="exact"/>
        </dgm:presLayoutVars>
      </dgm:prSet>
      <dgm:spPr/>
    </dgm:pt>
    <dgm:pt modelId="{9D62F1D0-83E5-48FE-8F37-A557918D07CF}" type="pres">
      <dgm:prSet presAssocID="{99051142-3B6A-47D9-A421-3CFD2E65E055}" presName="compNode" presStyleCnt="0"/>
      <dgm:spPr/>
    </dgm:pt>
    <dgm:pt modelId="{6E448922-F2CE-49BC-B618-DB0818890E8D}" type="pres">
      <dgm:prSet presAssocID="{99051142-3B6A-47D9-A421-3CFD2E65E055}" presName="iconBgRect" presStyleLbl="bgShp" presStyleIdx="0" presStyleCnt="2" custLinFactNeighborX="951" custLinFactNeighborY="-49913"/>
      <dgm:spPr/>
    </dgm:pt>
    <dgm:pt modelId="{DFB32D8A-E58E-46FF-AEFE-3183BEA550C0}" type="pres">
      <dgm:prSet presAssocID="{99051142-3B6A-47D9-A421-3CFD2E65E055}" presName="iconRect" presStyleLbl="node1" presStyleIdx="0" presStyleCnt="2" custScaleX="128564" custScaleY="87042" custLinFactNeighborX="-1230" custLinFactNeighborY="-8605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Downward Trend"/>
        </a:ext>
      </dgm:extLst>
    </dgm:pt>
    <dgm:pt modelId="{39A16E2C-7FC6-4B08-B2AF-87DBF5D2D1B1}" type="pres">
      <dgm:prSet presAssocID="{99051142-3B6A-47D9-A421-3CFD2E65E055}" presName="spaceRect" presStyleCnt="0"/>
      <dgm:spPr/>
    </dgm:pt>
    <dgm:pt modelId="{AA5A8822-87DC-489A-B6D9-C3AC51F10C4A}" type="pres">
      <dgm:prSet presAssocID="{99051142-3B6A-47D9-A421-3CFD2E65E055}" presName="textRect" presStyleLbl="revTx" presStyleIdx="0" presStyleCnt="2" custLinFactNeighborX="-4851" custLinFactNeighborY="-60647">
        <dgm:presLayoutVars>
          <dgm:chMax val="1"/>
          <dgm:chPref val="1"/>
        </dgm:presLayoutVars>
      </dgm:prSet>
      <dgm:spPr/>
    </dgm:pt>
    <dgm:pt modelId="{DFE050E4-C4EC-481D-9975-E3487BD4502A}" type="pres">
      <dgm:prSet presAssocID="{06937EB2-F22E-4A35-B6C0-594FD3BA6818}" presName="sibTrans" presStyleLbl="sibTrans2D1" presStyleIdx="0" presStyleCnt="0"/>
      <dgm:spPr/>
    </dgm:pt>
    <dgm:pt modelId="{31C64122-5166-4839-9B42-70E0D5E29E3E}" type="pres">
      <dgm:prSet presAssocID="{EF80DE7E-F7DA-4C69-A153-C64EFAFFEAE3}" presName="compNode" presStyleCnt="0"/>
      <dgm:spPr/>
    </dgm:pt>
    <dgm:pt modelId="{2CBC988D-F881-46ED-8CBE-35AD58D16022}" type="pres">
      <dgm:prSet presAssocID="{EF80DE7E-F7DA-4C69-A153-C64EFAFFEAE3}" presName="iconBgRect" presStyleLbl="bgShp" presStyleIdx="1" presStyleCnt="2" custLinFactNeighborX="-7508" custLinFactNeighborY="-55251"/>
      <dgm:spPr/>
    </dgm:pt>
    <dgm:pt modelId="{B23157AF-2F2B-4319-8A96-446755DE1069}" type="pres">
      <dgm:prSet presAssocID="{EF80DE7E-F7DA-4C69-A153-C64EFAFFEAE3}" presName="iconRect" presStyleLbl="node1" presStyleIdx="1" presStyleCnt="2" custScaleX="131691" custScaleY="104721" custLinFactNeighborX="-6561" custLinFactNeighborY="-9526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22EE90EA-89AC-479B-8869-3E9CD8D0B2D9}" type="pres">
      <dgm:prSet presAssocID="{EF80DE7E-F7DA-4C69-A153-C64EFAFFEAE3}" presName="spaceRect" presStyleCnt="0"/>
      <dgm:spPr/>
    </dgm:pt>
    <dgm:pt modelId="{E8ACF9D8-E6CD-4209-BF91-F6F6A27013BE}" type="pres">
      <dgm:prSet presAssocID="{EF80DE7E-F7DA-4C69-A153-C64EFAFFEAE3}" presName="textRect" presStyleLbl="revTx" presStyleIdx="1" presStyleCnt="2" custLinFactNeighborX="-1977" custLinFactNeighborY="-60647">
        <dgm:presLayoutVars>
          <dgm:chMax val="1"/>
          <dgm:chPref val="1"/>
        </dgm:presLayoutVars>
      </dgm:prSet>
      <dgm:spPr/>
    </dgm:pt>
  </dgm:ptLst>
  <dgm:cxnLst>
    <dgm:cxn modelId="{6F83454B-968D-4870-AE0C-E6AFCECE666B}" type="presOf" srcId="{AF4A70CC-0822-4E3F-8433-9AE74A51560F}" destId="{ECF2C9C3-61FB-4751-80A8-F1E1166A5C35}" srcOrd="0" destOrd="0" presId="urn:microsoft.com/office/officeart/2018/2/layout/IconCircleList"/>
    <dgm:cxn modelId="{C508B765-F253-4A76-A38B-7D9ECD9EBAC6}" type="presOf" srcId="{06937EB2-F22E-4A35-B6C0-594FD3BA6818}" destId="{DFE050E4-C4EC-481D-9975-E3487BD4502A}" srcOrd="0" destOrd="0" presId="urn:microsoft.com/office/officeart/2018/2/layout/IconCircleList"/>
    <dgm:cxn modelId="{DC1B3869-24FA-489A-BAC7-1300FCF09A43}" type="presOf" srcId="{EF80DE7E-F7DA-4C69-A153-C64EFAFFEAE3}" destId="{E8ACF9D8-E6CD-4209-BF91-F6F6A27013BE}" srcOrd="0" destOrd="0" presId="urn:microsoft.com/office/officeart/2018/2/layout/IconCircleList"/>
    <dgm:cxn modelId="{E116998A-781F-4409-B72F-011CE2F6A93F}" srcId="{AF4A70CC-0822-4E3F-8433-9AE74A51560F}" destId="{99051142-3B6A-47D9-A421-3CFD2E65E055}" srcOrd="0" destOrd="0" parTransId="{BD66A732-3A02-4B83-BD5E-8A1FD5C0530E}" sibTransId="{06937EB2-F22E-4A35-B6C0-594FD3BA6818}"/>
    <dgm:cxn modelId="{056CC4AE-BE90-43A6-96C5-00885F86C497}" type="presOf" srcId="{99051142-3B6A-47D9-A421-3CFD2E65E055}" destId="{AA5A8822-87DC-489A-B6D9-C3AC51F10C4A}" srcOrd="0" destOrd="0" presId="urn:microsoft.com/office/officeart/2018/2/layout/IconCircleList"/>
    <dgm:cxn modelId="{FEA5FCB3-0E1D-4E3D-994B-54CC83B3086F}" srcId="{AF4A70CC-0822-4E3F-8433-9AE74A51560F}" destId="{EF80DE7E-F7DA-4C69-A153-C64EFAFFEAE3}" srcOrd="1" destOrd="0" parTransId="{85DB9814-D8A8-4475-B5B8-E55F2A735BBC}" sibTransId="{7B9339CE-37A0-4735-9F3A-C6A354743535}"/>
    <dgm:cxn modelId="{495F7F7F-CF36-472B-B727-5275D2EF35F3}" type="presParOf" srcId="{ECF2C9C3-61FB-4751-80A8-F1E1166A5C35}" destId="{7AC5000B-F987-4926-B10A-E0FC44C1D412}" srcOrd="0" destOrd="0" presId="urn:microsoft.com/office/officeart/2018/2/layout/IconCircleList"/>
    <dgm:cxn modelId="{16D2B8BB-9AF3-42CE-8905-708F51D0030A}" type="presParOf" srcId="{7AC5000B-F987-4926-B10A-E0FC44C1D412}" destId="{9D62F1D0-83E5-48FE-8F37-A557918D07CF}" srcOrd="0" destOrd="0" presId="urn:microsoft.com/office/officeart/2018/2/layout/IconCircleList"/>
    <dgm:cxn modelId="{05BFF99E-0AF6-40C8-8D58-6B8B4E10B7D0}" type="presParOf" srcId="{9D62F1D0-83E5-48FE-8F37-A557918D07CF}" destId="{6E448922-F2CE-49BC-B618-DB0818890E8D}" srcOrd="0" destOrd="0" presId="urn:microsoft.com/office/officeart/2018/2/layout/IconCircleList"/>
    <dgm:cxn modelId="{4D20E47E-D972-4B2E-9F98-98EBE8C0A201}" type="presParOf" srcId="{9D62F1D0-83E5-48FE-8F37-A557918D07CF}" destId="{DFB32D8A-E58E-46FF-AEFE-3183BEA550C0}" srcOrd="1" destOrd="0" presId="urn:microsoft.com/office/officeart/2018/2/layout/IconCircleList"/>
    <dgm:cxn modelId="{8C8A7839-FA12-463B-9787-58CC880446E3}" type="presParOf" srcId="{9D62F1D0-83E5-48FE-8F37-A557918D07CF}" destId="{39A16E2C-7FC6-4B08-B2AF-87DBF5D2D1B1}" srcOrd="2" destOrd="0" presId="urn:microsoft.com/office/officeart/2018/2/layout/IconCircleList"/>
    <dgm:cxn modelId="{D1848B03-5A31-4ACA-BA82-66D5C92A9A41}" type="presParOf" srcId="{9D62F1D0-83E5-48FE-8F37-A557918D07CF}" destId="{AA5A8822-87DC-489A-B6D9-C3AC51F10C4A}" srcOrd="3" destOrd="0" presId="urn:microsoft.com/office/officeart/2018/2/layout/IconCircleList"/>
    <dgm:cxn modelId="{7B00F710-F904-4D95-89E9-E2AC206A1496}" type="presParOf" srcId="{7AC5000B-F987-4926-B10A-E0FC44C1D412}" destId="{DFE050E4-C4EC-481D-9975-E3487BD4502A}" srcOrd="1" destOrd="0" presId="urn:microsoft.com/office/officeart/2018/2/layout/IconCircleList"/>
    <dgm:cxn modelId="{AB3A4612-19D6-4E54-AA25-5F30F120F8CB}" type="presParOf" srcId="{7AC5000B-F987-4926-B10A-E0FC44C1D412}" destId="{31C64122-5166-4839-9B42-70E0D5E29E3E}" srcOrd="2" destOrd="0" presId="urn:microsoft.com/office/officeart/2018/2/layout/IconCircleList"/>
    <dgm:cxn modelId="{A400B3F1-90A1-43F5-BDBD-ADFE8793D7B6}" type="presParOf" srcId="{31C64122-5166-4839-9B42-70E0D5E29E3E}" destId="{2CBC988D-F881-46ED-8CBE-35AD58D16022}" srcOrd="0" destOrd="0" presId="urn:microsoft.com/office/officeart/2018/2/layout/IconCircleList"/>
    <dgm:cxn modelId="{F396819D-97D0-4A68-AC82-17D31E148F83}" type="presParOf" srcId="{31C64122-5166-4839-9B42-70E0D5E29E3E}" destId="{B23157AF-2F2B-4319-8A96-446755DE1069}" srcOrd="1" destOrd="0" presId="urn:microsoft.com/office/officeart/2018/2/layout/IconCircleList"/>
    <dgm:cxn modelId="{E068BBEA-EA75-446D-BD56-717374313A27}" type="presParOf" srcId="{31C64122-5166-4839-9B42-70E0D5E29E3E}" destId="{22EE90EA-89AC-479B-8869-3E9CD8D0B2D9}" srcOrd="2" destOrd="0" presId="urn:microsoft.com/office/officeart/2018/2/layout/IconCircleList"/>
    <dgm:cxn modelId="{0682B190-6608-45DA-87F0-3EA22B5D455C}" type="presParOf" srcId="{31C64122-5166-4839-9B42-70E0D5E29E3E}" destId="{E8ACF9D8-E6CD-4209-BF91-F6F6A27013B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05DF1-A9E9-C245-BD1A-63A370248592}">
      <dsp:nvSpPr>
        <dsp:cNvPr id="0" name=""/>
        <dsp:cNvSpPr/>
      </dsp:nvSpPr>
      <dsp:spPr>
        <a:xfrm>
          <a:off x="3289" y="553522"/>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Learning Rate – 0.001</a:t>
          </a:r>
          <a:endParaRPr lang="en-US" sz="1400" kern="1200"/>
        </a:p>
      </dsp:txBody>
      <dsp:txXfrm>
        <a:off x="3289" y="553522"/>
        <a:ext cx="1781259" cy="1068755"/>
      </dsp:txXfrm>
    </dsp:sp>
    <dsp:sp modelId="{DCE0DEE8-199A-C442-B3BE-C0442C469F14}">
      <dsp:nvSpPr>
        <dsp:cNvPr id="0" name=""/>
        <dsp:cNvSpPr/>
      </dsp:nvSpPr>
      <dsp:spPr>
        <a:xfrm>
          <a:off x="1962675" y="553522"/>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Batch Size – 128 Size</a:t>
          </a:r>
          <a:endParaRPr lang="en-US" sz="1400" kern="1200"/>
        </a:p>
      </dsp:txBody>
      <dsp:txXfrm>
        <a:off x="1962675" y="553522"/>
        <a:ext cx="1781259" cy="1068755"/>
      </dsp:txXfrm>
    </dsp:sp>
    <dsp:sp modelId="{C317630A-BCD4-2A44-A83C-8AE06A38C50D}">
      <dsp:nvSpPr>
        <dsp:cNvPr id="0" name=""/>
        <dsp:cNvSpPr/>
      </dsp:nvSpPr>
      <dsp:spPr>
        <a:xfrm>
          <a:off x="3922061" y="553522"/>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Dropout – 0.5</a:t>
          </a:r>
          <a:endParaRPr lang="en-US" sz="1400" kern="1200"/>
        </a:p>
      </dsp:txBody>
      <dsp:txXfrm>
        <a:off x="3922061" y="553522"/>
        <a:ext cx="1781259" cy="1068755"/>
      </dsp:txXfrm>
    </dsp:sp>
    <dsp:sp modelId="{2C5024A4-D9D8-8A45-9AD5-E5B3B778E763}">
      <dsp:nvSpPr>
        <dsp:cNvPr id="0" name=""/>
        <dsp:cNvSpPr/>
      </dsp:nvSpPr>
      <dsp:spPr>
        <a:xfrm>
          <a:off x="5881447" y="553522"/>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Input Image Resolution – 331 * 331</a:t>
          </a:r>
          <a:endParaRPr lang="en-US" sz="1400" kern="1200"/>
        </a:p>
      </dsp:txBody>
      <dsp:txXfrm>
        <a:off x="5881447" y="553522"/>
        <a:ext cx="1781259" cy="1068755"/>
      </dsp:txXfrm>
    </dsp:sp>
    <dsp:sp modelId="{6F56AEBC-7DED-1E47-9F00-3A151AD35AD2}">
      <dsp:nvSpPr>
        <dsp:cNvPr id="0" name=""/>
        <dsp:cNvSpPr/>
      </dsp:nvSpPr>
      <dsp:spPr>
        <a:xfrm>
          <a:off x="7840833" y="553522"/>
          <a:ext cx="1781259" cy="1068755"/>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Inclusion of Dense Layers – 2028, 1024, 512 &amp; 256</a:t>
          </a:r>
          <a:endParaRPr lang="en-US" sz="1400" kern="1200"/>
        </a:p>
      </dsp:txBody>
      <dsp:txXfrm>
        <a:off x="7840833" y="553522"/>
        <a:ext cx="1781259" cy="1068755"/>
      </dsp:txXfrm>
    </dsp:sp>
    <dsp:sp modelId="{CE653F5A-FE3F-0240-971E-939DAA95BE59}">
      <dsp:nvSpPr>
        <dsp:cNvPr id="0" name=""/>
        <dsp:cNvSpPr/>
      </dsp:nvSpPr>
      <dsp:spPr>
        <a:xfrm>
          <a:off x="982982" y="1800404"/>
          <a:ext cx="1781259" cy="1068755"/>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Activation Function – Relu </a:t>
          </a:r>
          <a:endParaRPr lang="en-US" sz="1400" kern="1200"/>
        </a:p>
      </dsp:txBody>
      <dsp:txXfrm>
        <a:off x="982982" y="1800404"/>
        <a:ext cx="1781259" cy="1068755"/>
      </dsp:txXfrm>
    </dsp:sp>
    <dsp:sp modelId="{DB72A6CD-59F8-2848-8108-99EE0BB7E09C}">
      <dsp:nvSpPr>
        <dsp:cNvPr id="0" name=""/>
        <dsp:cNvSpPr/>
      </dsp:nvSpPr>
      <dsp:spPr>
        <a:xfrm>
          <a:off x="2942368" y="1800404"/>
          <a:ext cx="1781259" cy="106875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Experimenting Different Pretained Models – Inception V3 model</a:t>
          </a:r>
          <a:endParaRPr lang="en-US" sz="1400" kern="1200"/>
        </a:p>
      </dsp:txBody>
      <dsp:txXfrm>
        <a:off x="2942368" y="1800404"/>
        <a:ext cx="1781259" cy="1068755"/>
      </dsp:txXfrm>
    </dsp:sp>
    <dsp:sp modelId="{94CD864B-231C-9148-BEA7-3DBD0C85D405}">
      <dsp:nvSpPr>
        <dsp:cNvPr id="0" name=""/>
        <dsp:cNvSpPr/>
      </dsp:nvSpPr>
      <dsp:spPr>
        <a:xfrm>
          <a:off x="4901754" y="1800404"/>
          <a:ext cx="1781259" cy="1068755"/>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Early Stopping – 30 Patience </a:t>
          </a:r>
          <a:endParaRPr lang="en-US" sz="1400" kern="1200"/>
        </a:p>
      </dsp:txBody>
      <dsp:txXfrm>
        <a:off x="4901754" y="1800404"/>
        <a:ext cx="1781259" cy="1068755"/>
      </dsp:txXfrm>
    </dsp:sp>
    <dsp:sp modelId="{231F5139-1ABD-0243-BCB9-8797C5B50646}">
      <dsp:nvSpPr>
        <dsp:cNvPr id="0" name=""/>
        <dsp:cNvSpPr/>
      </dsp:nvSpPr>
      <dsp:spPr>
        <a:xfrm>
          <a:off x="6861140" y="1800404"/>
          <a:ext cx="1781259" cy="1068755"/>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Pooling Layer – Global Average Pooling Layer</a:t>
          </a:r>
          <a:endParaRPr lang="en-US" sz="1400" kern="1200"/>
        </a:p>
      </dsp:txBody>
      <dsp:txXfrm>
        <a:off x="6861140" y="1800404"/>
        <a:ext cx="1781259" cy="1068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48922-F2CE-49BC-B618-DB0818890E8D}">
      <dsp:nvSpPr>
        <dsp:cNvPr id="0" name=""/>
        <dsp:cNvSpPr/>
      </dsp:nvSpPr>
      <dsp:spPr>
        <a:xfrm>
          <a:off x="116129" y="580222"/>
          <a:ext cx="1525675" cy="152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B32D8A-E58E-46FF-AEFE-3183BEA550C0}">
      <dsp:nvSpPr>
        <dsp:cNvPr id="0" name=""/>
        <dsp:cNvSpPr/>
      </dsp:nvSpPr>
      <dsp:spPr>
        <a:xfrm>
          <a:off x="284747" y="957946"/>
          <a:ext cx="1137652" cy="770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A8822-87DC-489A-B6D9-C3AC51F10C4A}">
      <dsp:nvSpPr>
        <dsp:cNvPr id="0" name=""/>
        <dsp:cNvSpPr/>
      </dsp:nvSpPr>
      <dsp:spPr>
        <a:xfrm>
          <a:off x="1779773" y="416456"/>
          <a:ext cx="3596236" cy="152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b="1" kern="1200" dirty="0"/>
            <a:t>Loss</a:t>
          </a:r>
          <a:r>
            <a:rPr lang="en-GB" sz="1600" kern="1200" dirty="0"/>
            <a:t>: Measures the difference between the model's predictions and the actual values. A lower loss indicates that the model’s predictions are closer to the true labels. </a:t>
          </a:r>
          <a:endParaRPr lang="en-US" sz="1600" kern="1200" dirty="0"/>
        </a:p>
      </dsp:txBody>
      <dsp:txXfrm>
        <a:off x="1779773" y="416456"/>
        <a:ext cx="3596236" cy="1525675"/>
      </dsp:txXfrm>
    </dsp:sp>
    <dsp:sp modelId="{2CBC988D-F881-46ED-8CBE-35AD58D16022}">
      <dsp:nvSpPr>
        <dsp:cNvPr id="0" name=""/>
        <dsp:cNvSpPr/>
      </dsp:nvSpPr>
      <dsp:spPr>
        <a:xfrm>
          <a:off x="6062531" y="498782"/>
          <a:ext cx="1525675" cy="152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157AF-2F2B-4319-8A96-446755DE1069}">
      <dsp:nvSpPr>
        <dsp:cNvPr id="0" name=""/>
        <dsp:cNvSpPr/>
      </dsp:nvSpPr>
      <dsp:spPr>
        <a:xfrm>
          <a:off x="6299198" y="798289"/>
          <a:ext cx="1165323" cy="926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ACF9D8-E6CD-4209-BF91-F6F6A27013BE}">
      <dsp:nvSpPr>
        <dsp:cNvPr id="0" name=""/>
        <dsp:cNvSpPr/>
      </dsp:nvSpPr>
      <dsp:spPr>
        <a:xfrm>
          <a:off x="7958588" y="416456"/>
          <a:ext cx="3596236" cy="152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b="1" kern="1200" dirty="0"/>
            <a:t>Accuracy</a:t>
          </a:r>
          <a:r>
            <a:rPr lang="en-GB" sz="1600" kern="1200" dirty="0"/>
            <a:t>: Represents the proportion of correct predictions made by the model. It is calculated by dividing the number of correct predictions by the total number of predictions. A higher accuracy reflects better model performance.   </a:t>
          </a:r>
          <a:endParaRPr lang="en-US" sz="1600" kern="1200" dirty="0"/>
        </a:p>
      </dsp:txBody>
      <dsp:txXfrm>
        <a:off x="7958588" y="416456"/>
        <a:ext cx="3596236" cy="1525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1/9/25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1/9/25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1/9/25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D1A1-AE42-76A8-D1E0-CEFA2D1DA083}"/>
              </a:ext>
            </a:extLst>
          </p:cNvPr>
          <p:cNvSpPr>
            <a:spLocks noGrp="1"/>
          </p:cNvSpPr>
          <p:nvPr>
            <p:ph type="ctrTitle"/>
          </p:nvPr>
        </p:nvSpPr>
        <p:spPr>
          <a:xfrm>
            <a:off x="5274825" y="1143000"/>
            <a:ext cx="6268246" cy="3134032"/>
          </a:xfrm>
        </p:spPr>
        <p:txBody>
          <a:bodyPr>
            <a:normAutofit/>
          </a:bodyPr>
          <a:lstStyle/>
          <a:p>
            <a:pPr marL="361315" marR="2540">
              <a:lnSpc>
                <a:spcPct val="90000"/>
              </a:lnSpc>
              <a:spcBef>
                <a:spcPts val="900"/>
              </a:spcBef>
              <a:spcAft>
                <a:spcPts val="0"/>
              </a:spcAft>
            </a:pPr>
            <a:r>
              <a:rPr lang="en-GB" sz="3600" b="1">
                <a:effectLst/>
                <a:ea typeface="Times New Roman" panose="02020603050405020304" pitchFamily="18" charset="0"/>
              </a:rPr>
              <a:t>Deep</a:t>
            </a:r>
            <a:r>
              <a:rPr lang="en-GB" sz="3600" b="1" spc="150">
                <a:effectLst/>
                <a:ea typeface="Times New Roman" panose="02020603050405020304" pitchFamily="18" charset="0"/>
              </a:rPr>
              <a:t> </a:t>
            </a:r>
            <a:r>
              <a:rPr lang="en-GB" sz="3600" b="1">
                <a:effectLst/>
                <a:ea typeface="Times New Roman" panose="02020603050405020304" pitchFamily="18" charset="0"/>
              </a:rPr>
              <a:t>Learning</a:t>
            </a:r>
            <a:r>
              <a:rPr lang="en-GB" sz="3600" b="1" spc="150">
                <a:effectLst/>
                <a:ea typeface="Times New Roman" panose="02020603050405020304" pitchFamily="18" charset="0"/>
              </a:rPr>
              <a:t> </a:t>
            </a:r>
            <a:r>
              <a:rPr lang="en-GB" sz="3600" b="1">
                <a:effectLst/>
                <a:ea typeface="Times New Roman" panose="02020603050405020304" pitchFamily="18" charset="0"/>
              </a:rPr>
              <a:t>for</a:t>
            </a:r>
            <a:r>
              <a:rPr lang="en-GB" sz="3600" b="1" spc="150">
                <a:effectLst/>
                <a:ea typeface="Times New Roman" panose="02020603050405020304" pitchFamily="18" charset="0"/>
              </a:rPr>
              <a:t> </a:t>
            </a:r>
            <a:r>
              <a:rPr lang="en-GB" sz="3600" b="1">
                <a:effectLst/>
                <a:ea typeface="Times New Roman" panose="02020603050405020304" pitchFamily="18" charset="0"/>
              </a:rPr>
              <a:t>Lung Disease Diagnosis</a:t>
            </a:r>
            <a:br>
              <a:rPr lang="en-GB" sz="3600" b="1">
                <a:effectLst/>
                <a:ea typeface="Times New Roman" panose="02020603050405020304" pitchFamily="18" charset="0"/>
              </a:rPr>
            </a:br>
            <a:br>
              <a:rPr lang="en-GB" sz="3600">
                <a:effectLst/>
                <a:ea typeface="Times New Roman" panose="02020603050405020304" pitchFamily="18" charset="0"/>
              </a:rPr>
            </a:br>
            <a:r>
              <a:rPr lang="en-GB" sz="3600" i="1">
                <a:effectLst/>
                <a:ea typeface="Times New Roman" panose="02020603050405020304" pitchFamily="18" charset="0"/>
              </a:rPr>
              <a:t>Leveraging</a:t>
            </a:r>
            <a:r>
              <a:rPr lang="en-GB" sz="3600" i="1" spc="-25">
                <a:effectLst/>
                <a:ea typeface="Times New Roman" panose="02020603050405020304" pitchFamily="18" charset="0"/>
              </a:rPr>
              <a:t> </a:t>
            </a:r>
            <a:r>
              <a:rPr lang="en-GB" sz="3600" i="1">
                <a:effectLst/>
                <a:ea typeface="Times New Roman" panose="02020603050405020304" pitchFamily="18" charset="0"/>
              </a:rPr>
              <a:t>Inception</a:t>
            </a:r>
            <a:r>
              <a:rPr lang="en-GB" sz="3600" i="1" spc="-20">
                <a:effectLst/>
                <a:ea typeface="Times New Roman" panose="02020603050405020304" pitchFamily="18" charset="0"/>
              </a:rPr>
              <a:t> </a:t>
            </a:r>
            <a:r>
              <a:rPr lang="en-GB" sz="3600" i="1">
                <a:effectLst/>
                <a:ea typeface="Times New Roman" panose="02020603050405020304" pitchFamily="18" charset="0"/>
              </a:rPr>
              <a:t>Pretrained</a:t>
            </a:r>
            <a:r>
              <a:rPr lang="en-GB" sz="3600" i="1" spc="-20">
                <a:effectLst/>
                <a:ea typeface="Times New Roman" panose="02020603050405020304" pitchFamily="18" charset="0"/>
              </a:rPr>
              <a:t> </a:t>
            </a:r>
            <a:r>
              <a:rPr lang="en-GB" sz="3600" i="1" spc="-10">
                <a:effectLst/>
                <a:ea typeface="Times New Roman" panose="02020603050405020304" pitchFamily="18" charset="0"/>
              </a:rPr>
              <a:t>Models V3</a:t>
            </a:r>
            <a:br>
              <a:rPr lang="en-GB" sz="3600">
                <a:effectLst/>
                <a:ea typeface="Times New Roman" panose="02020603050405020304" pitchFamily="18" charset="0"/>
              </a:rPr>
            </a:br>
            <a:endParaRPr lang="en-US" sz="3600"/>
          </a:p>
        </p:txBody>
      </p:sp>
      <p:sp>
        <p:nvSpPr>
          <p:cNvPr id="3" name="Subtitle 2">
            <a:extLst>
              <a:ext uri="{FF2B5EF4-FFF2-40B4-BE49-F238E27FC236}">
                <a16:creationId xmlns:a16="http://schemas.microsoft.com/office/drawing/2014/main" id="{4552E43F-D110-801E-D80E-3270914A6851}"/>
              </a:ext>
            </a:extLst>
          </p:cNvPr>
          <p:cNvSpPr>
            <a:spLocks noGrp="1"/>
          </p:cNvSpPr>
          <p:nvPr>
            <p:ph type="subTitle" idx="1"/>
          </p:nvPr>
        </p:nvSpPr>
        <p:spPr>
          <a:xfrm>
            <a:off x="5274825" y="4473677"/>
            <a:ext cx="6268246" cy="1268144"/>
          </a:xfrm>
        </p:spPr>
        <p:txBody>
          <a:bodyPr>
            <a:normAutofit/>
          </a:bodyPr>
          <a:lstStyle/>
          <a:p>
            <a:r>
              <a:rPr lang="en-US" sz="2000" dirty="0" err="1">
                <a:solidFill>
                  <a:schemeClr val="bg1"/>
                </a:solidFill>
              </a:rPr>
              <a:t>Venkateshwari</a:t>
            </a:r>
            <a:r>
              <a:rPr lang="en-US" sz="2000" dirty="0">
                <a:solidFill>
                  <a:schemeClr val="bg1"/>
                </a:solidFill>
              </a:rPr>
              <a:t> Narayanan</a:t>
            </a:r>
          </a:p>
        </p:txBody>
      </p:sp>
      <p:pic>
        <p:nvPicPr>
          <p:cNvPr id="5" name="Picture 4" descr="A poster with a diagram on it&#10;&#10;Description automatically generated">
            <a:extLst>
              <a:ext uri="{FF2B5EF4-FFF2-40B4-BE49-F238E27FC236}">
                <a16:creationId xmlns:a16="http://schemas.microsoft.com/office/drawing/2014/main" id="{A8399722-8583-B310-45F8-EBB77B40B2EC}"/>
              </a:ext>
            </a:extLst>
          </p:cNvPr>
          <p:cNvPicPr>
            <a:picLocks noChangeAspect="1"/>
          </p:cNvPicPr>
          <p:nvPr/>
        </p:nvPicPr>
        <p:blipFill>
          <a:blip r:embed="rId2"/>
          <a:srcRect l="13354" r="10361" b="1"/>
          <a:stretch/>
        </p:blipFill>
        <p:spPr>
          <a:xfrm>
            <a:off x="877535" y="959955"/>
            <a:ext cx="3767036" cy="4938089"/>
          </a:xfrm>
          <a:prstGeom prst="roundRect">
            <a:avLst>
              <a:gd name="adj" fmla="val 0"/>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6697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4" name="Rectangle 2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5C7319A5-70FD-2E92-FC40-AC663BEC63B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22286" y="951637"/>
            <a:ext cx="7586309" cy="4912134"/>
          </a:xfrm>
          <a:prstGeom prst="rect">
            <a:avLst/>
          </a:prstGeom>
          <a:noFill/>
        </p:spPr>
      </p:pic>
      <p:sp>
        <p:nvSpPr>
          <p:cNvPr id="5" name="TextBox 4">
            <a:extLst>
              <a:ext uri="{FF2B5EF4-FFF2-40B4-BE49-F238E27FC236}">
                <a16:creationId xmlns:a16="http://schemas.microsoft.com/office/drawing/2014/main" id="{8DBFFF8B-5372-3E9B-B43E-D08798BFB666}"/>
              </a:ext>
            </a:extLst>
          </p:cNvPr>
          <p:cNvSpPr txBox="1"/>
          <p:nvPr/>
        </p:nvSpPr>
        <p:spPr>
          <a:xfrm>
            <a:off x="4261535" y="3161483"/>
            <a:ext cx="1439818" cy="246221"/>
          </a:xfrm>
          <a:prstGeom prst="rect">
            <a:avLst/>
          </a:prstGeom>
          <a:noFill/>
        </p:spPr>
        <p:txBody>
          <a:bodyPr wrap="none" rtlCol="0">
            <a:spAutoFit/>
          </a:bodyPr>
          <a:lstStyle/>
          <a:p>
            <a:r>
              <a:rPr lang="en-US" sz="1000" dirty="0"/>
              <a:t>Learning Rate: 0.001</a:t>
            </a:r>
          </a:p>
        </p:txBody>
      </p:sp>
      <p:pic>
        <p:nvPicPr>
          <p:cNvPr id="7" name="Picture 6" descr="A black and white math equation&#10;&#10;Description automatically generated with medium confidence">
            <a:extLst>
              <a:ext uri="{FF2B5EF4-FFF2-40B4-BE49-F238E27FC236}">
                <a16:creationId xmlns:a16="http://schemas.microsoft.com/office/drawing/2014/main" id="{40E0A7B0-EA54-139C-D291-6C14F1823F96}"/>
              </a:ext>
            </a:extLst>
          </p:cNvPr>
          <p:cNvPicPr>
            <a:picLocks noChangeAspect="1"/>
          </p:cNvPicPr>
          <p:nvPr/>
        </p:nvPicPr>
        <p:blipFill>
          <a:blip r:embed="rId3"/>
          <a:stretch>
            <a:fillRect/>
          </a:stretch>
        </p:blipFill>
        <p:spPr>
          <a:xfrm>
            <a:off x="7738836" y="1768111"/>
            <a:ext cx="1826733" cy="908867"/>
          </a:xfrm>
          <a:prstGeom prst="rect">
            <a:avLst/>
          </a:prstGeom>
        </p:spPr>
      </p:pic>
      <p:pic>
        <p:nvPicPr>
          <p:cNvPr id="12" name="Picture 11" descr="A black math symbols with a white background&#10;&#10;Description automatically generated with medium confidence">
            <a:extLst>
              <a:ext uri="{FF2B5EF4-FFF2-40B4-BE49-F238E27FC236}">
                <a16:creationId xmlns:a16="http://schemas.microsoft.com/office/drawing/2014/main" id="{B0D56C3D-4BAB-E724-1D8A-1F5C91524108}"/>
              </a:ext>
            </a:extLst>
          </p:cNvPr>
          <p:cNvPicPr>
            <a:picLocks noChangeAspect="1"/>
          </p:cNvPicPr>
          <p:nvPr/>
        </p:nvPicPr>
        <p:blipFill>
          <a:blip r:embed="rId4"/>
          <a:stretch>
            <a:fillRect/>
          </a:stretch>
        </p:blipFill>
        <p:spPr>
          <a:xfrm>
            <a:off x="9141511" y="4997495"/>
            <a:ext cx="2384933" cy="866276"/>
          </a:xfrm>
          <a:prstGeom prst="rect">
            <a:avLst/>
          </a:prstGeom>
        </p:spPr>
      </p:pic>
    </p:spTree>
    <p:extLst>
      <p:ext uri="{BB962C8B-B14F-4D97-AF65-F5344CB8AC3E}">
        <p14:creationId xmlns:p14="http://schemas.microsoft.com/office/powerpoint/2010/main" val="197414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0829AD50-27BB-5E2A-5D19-DF6E81233CB8}"/>
              </a:ext>
            </a:extLst>
          </p:cNvPr>
          <p:cNvSpPr>
            <a:spLocks noGrp="1"/>
          </p:cNvSpPr>
          <p:nvPr>
            <p:ph type="title"/>
          </p:nvPr>
        </p:nvSpPr>
        <p:spPr>
          <a:xfrm>
            <a:off x="1154954" y="973668"/>
            <a:ext cx="8761413" cy="706964"/>
          </a:xfrm>
        </p:spPr>
        <p:txBody>
          <a:bodyPr>
            <a:normAutofit/>
          </a:bodyPr>
          <a:lstStyle/>
          <a:p>
            <a:r>
              <a:rPr lang="en-US">
                <a:solidFill>
                  <a:srgbClr val="FFFFFF"/>
                </a:solidFill>
              </a:rPr>
              <a:t>Model Optimization Experiments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A5078317-58BD-0C31-347A-F272096DEFD8}"/>
              </a:ext>
            </a:extLst>
          </p:cNvPr>
          <p:cNvGraphicFramePr>
            <a:graphicFrameLocks noGrp="1"/>
          </p:cNvGraphicFramePr>
          <p:nvPr>
            <p:ph idx="1"/>
            <p:extLst>
              <p:ext uri="{D42A27DB-BD31-4B8C-83A1-F6EECF244321}">
                <p14:modId xmlns:p14="http://schemas.microsoft.com/office/powerpoint/2010/main" val="273930512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888331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EC40-CEA7-9C98-C07C-369D91D53220}"/>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13122457-ABD5-4DC2-A46C-38094944CF28}"/>
              </a:ext>
            </a:extLst>
          </p:cNvPr>
          <p:cNvSpPr>
            <a:spLocks noGrp="1"/>
          </p:cNvSpPr>
          <p:nvPr>
            <p:ph idx="1"/>
          </p:nvPr>
        </p:nvSpPr>
        <p:spPr>
          <a:xfrm>
            <a:off x="0" y="2242457"/>
            <a:ext cx="12191999" cy="4615543"/>
          </a:xfrm>
        </p:spPr>
        <p:txBody>
          <a:bodyPr>
            <a:normAutofit/>
          </a:bodyPr>
          <a:lstStyle/>
          <a:p>
            <a:r>
              <a:rPr lang="en-GB" sz="1600" dirty="0">
                <a:solidFill>
                  <a:srgbClr val="000000"/>
                </a:solidFill>
                <a:effectLst/>
                <a:ea typeface="Times New Roman" panose="02020603050405020304" pitchFamily="18" charset="0"/>
              </a:rPr>
              <a:t>The compiled InceptionV3 model was trained using the </a:t>
            </a:r>
            <a:r>
              <a:rPr lang="en-GB" sz="1600" dirty="0">
                <a:solidFill>
                  <a:srgbClr val="002060"/>
                </a:solidFill>
                <a:effectLst/>
                <a:ea typeface="Times New Roman" panose="02020603050405020304" pitchFamily="18" charset="0"/>
              </a:rPr>
              <a:t>Adam optimizer with a learning rate of 0.001</a:t>
            </a:r>
            <a:r>
              <a:rPr lang="en-GB" sz="1600" dirty="0">
                <a:solidFill>
                  <a:srgbClr val="000000"/>
                </a:solidFill>
                <a:effectLst/>
                <a:ea typeface="Times New Roman" panose="02020603050405020304" pitchFamily="18" charset="0"/>
              </a:rPr>
              <a:t>, and </a:t>
            </a:r>
            <a:r>
              <a:rPr lang="en-GB" sz="1600" dirty="0">
                <a:solidFill>
                  <a:srgbClr val="002060"/>
                </a:solidFill>
                <a:effectLst/>
                <a:ea typeface="Times New Roman" panose="02020603050405020304" pitchFamily="18" charset="0"/>
              </a:rPr>
              <a:t>categorical cross-entropy </a:t>
            </a:r>
            <a:r>
              <a:rPr lang="en-GB" sz="1600" dirty="0">
                <a:solidFill>
                  <a:srgbClr val="000000"/>
                </a:solidFill>
                <a:effectLst/>
                <a:ea typeface="Times New Roman" panose="02020603050405020304" pitchFamily="18" charset="0"/>
              </a:rPr>
              <a:t>was selected as the loss function to suit the multi-class classification task. </a:t>
            </a:r>
          </a:p>
          <a:p>
            <a:pPr algn="just"/>
            <a:r>
              <a:rPr lang="en-GB" sz="1600" dirty="0">
                <a:solidFill>
                  <a:srgbClr val="000000"/>
                </a:solidFill>
                <a:effectLst/>
                <a:ea typeface="Times New Roman" panose="02020603050405020304" pitchFamily="18" charset="0"/>
              </a:rPr>
              <a:t>The training process was carried out using the following parameters:</a:t>
            </a:r>
            <a:endParaRPr lang="en-GB" sz="1600" dirty="0">
              <a:ea typeface="Times New Roman" panose="02020603050405020304" pitchFamily="18" charset="0"/>
            </a:endParaRPr>
          </a:p>
          <a:p>
            <a:pPr lvl="1" algn="just"/>
            <a:r>
              <a:rPr lang="en-GB" b="1" dirty="0">
                <a:solidFill>
                  <a:srgbClr val="002060"/>
                </a:solidFill>
                <a:effectLst/>
                <a:ea typeface="Times New Roman" panose="02020603050405020304" pitchFamily="18" charset="0"/>
              </a:rPr>
              <a:t>Batch Size</a:t>
            </a:r>
            <a:r>
              <a:rPr lang="en-GB" dirty="0">
                <a:solidFill>
                  <a:srgbClr val="000000"/>
                </a:solidFill>
                <a:effectLst/>
                <a:ea typeface="Times New Roman" panose="02020603050405020304" pitchFamily="18" charset="0"/>
              </a:rPr>
              <a:t>: Batch size of 128</a:t>
            </a:r>
          </a:p>
          <a:p>
            <a:pPr lvl="1" algn="just"/>
            <a:r>
              <a:rPr lang="en-GB" b="1" dirty="0">
                <a:solidFill>
                  <a:srgbClr val="002060"/>
                </a:solidFill>
                <a:effectLst/>
                <a:ea typeface="Times New Roman" panose="02020603050405020304" pitchFamily="18" charset="0"/>
              </a:rPr>
              <a:t>Epochs</a:t>
            </a:r>
            <a:r>
              <a:rPr lang="en-GB" dirty="0">
                <a:solidFill>
                  <a:srgbClr val="000000"/>
                </a:solidFill>
                <a:effectLst/>
                <a:ea typeface="Times New Roman" panose="02020603050405020304" pitchFamily="18" charset="0"/>
              </a:rPr>
              <a:t>: Training was set to a maximum of 40 epochs. </a:t>
            </a:r>
            <a:r>
              <a:rPr lang="en-GB" dirty="0">
                <a:solidFill>
                  <a:srgbClr val="000000"/>
                </a:solidFill>
                <a:ea typeface="Times New Roman" panose="02020603050405020304" pitchFamily="18" charset="0"/>
              </a:rPr>
              <a:t>E</a:t>
            </a:r>
            <a:r>
              <a:rPr lang="en-GB" dirty="0">
                <a:solidFill>
                  <a:srgbClr val="000000"/>
                </a:solidFill>
                <a:effectLst/>
                <a:ea typeface="Times New Roman" panose="02020603050405020304" pitchFamily="18" charset="0"/>
              </a:rPr>
              <a:t>arly stopping was applied to halt training if the validation loss did not improve for 30 consecutive epochs, thereby preventing overfitting and reducing unnecessary computation.</a:t>
            </a:r>
          </a:p>
          <a:p>
            <a:pPr lvl="1" algn="just"/>
            <a:r>
              <a:rPr lang="en-GB" b="1" dirty="0">
                <a:solidFill>
                  <a:srgbClr val="002060"/>
                </a:solidFill>
                <a:effectLst/>
                <a:ea typeface="Times New Roman" panose="02020603050405020304" pitchFamily="18" charset="0"/>
              </a:rPr>
              <a:t>Steps per Epoch</a:t>
            </a:r>
            <a:r>
              <a:rPr lang="en-GB" dirty="0">
                <a:solidFill>
                  <a:srgbClr val="000000"/>
                </a:solidFill>
                <a:effectLst/>
                <a:ea typeface="Times New Roman" panose="02020603050405020304" pitchFamily="18" charset="0"/>
              </a:rPr>
              <a:t>: This parameter specifies the number of batches the model processes for one epoch. </a:t>
            </a:r>
            <a:endParaRPr lang="en-GB" dirty="0">
              <a:solidFill>
                <a:srgbClr val="000000"/>
              </a:solidFill>
              <a:ea typeface="Times New Roman" panose="02020603050405020304" pitchFamily="18" charset="0"/>
            </a:endParaRPr>
          </a:p>
          <a:p>
            <a:pPr lvl="1" algn="just"/>
            <a:endParaRPr lang="en-GB" dirty="0">
              <a:effectLst/>
              <a:ea typeface="Times New Roman" panose="02020603050405020304" pitchFamily="18" charset="0"/>
            </a:endParaRPr>
          </a:p>
          <a:p>
            <a:pPr lvl="1" algn="just"/>
            <a:endParaRPr lang="en-GB" dirty="0">
              <a:effectLst/>
              <a:ea typeface="Times New Roman" panose="02020603050405020304" pitchFamily="18" charset="0"/>
            </a:endParaRPr>
          </a:p>
          <a:p>
            <a:pPr lvl="1" algn="just"/>
            <a:r>
              <a:rPr lang="en-GB" b="1" dirty="0">
                <a:solidFill>
                  <a:srgbClr val="002060"/>
                </a:solidFill>
                <a:effectLst/>
                <a:ea typeface="Times New Roman" panose="02020603050405020304" pitchFamily="18" charset="0"/>
              </a:rPr>
              <a:t>Validation Steps</a:t>
            </a:r>
            <a:r>
              <a:rPr lang="en-GB" dirty="0">
                <a:solidFill>
                  <a:srgbClr val="000000"/>
                </a:solidFill>
                <a:effectLst/>
                <a:ea typeface="Times New Roman" panose="02020603050405020304" pitchFamily="18" charset="0"/>
              </a:rPr>
              <a:t>: Like steps per epoch, this parameter was calculated for the validation dataset. </a:t>
            </a:r>
          </a:p>
          <a:p>
            <a:pPr lvl="1" algn="just"/>
            <a:endParaRPr lang="en-US" dirty="0"/>
          </a:p>
        </p:txBody>
      </p:sp>
      <p:pic>
        <p:nvPicPr>
          <p:cNvPr id="4" name="Picture 3">
            <a:extLst>
              <a:ext uri="{FF2B5EF4-FFF2-40B4-BE49-F238E27FC236}">
                <a16:creationId xmlns:a16="http://schemas.microsoft.com/office/drawing/2014/main" id="{1A5DD42D-EEEE-4804-B77C-D55DB8FE5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700" y="5007429"/>
            <a:ext cx="3530600" cy="558800"/>
          </a:xfrm>
          <a:prstGeom prst="rect">
            <a:avLst/>
          </a:prstGeom>
        </p:spPr>
      </p:pic>
      <p:pic>
        <p:nvPicPr>
          <p:cNvPr id="5" name="Picture 4">
            <a:extLst>
              <a:ext uri="{FF2B5EF4-FFF2-40B4-BE49-F238E27FC236}">
                <a16:creationId xmlns:a16="http://schemas.microsoft.com/office/drawing/2014/main" id="{9109202F-699B-D6BC-AB56-8C867E250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700" y="5884332"/>
            <a:ext cx="3606800" cy="508000"/>
          </a:xfrm>
          <a:prstGeom prst="rect">
            <a:avLst/>
          </a:prstGeom>
        </p:spPr>
      </p:pic>
    </p:spTree>
    <p:extLst>
      <p:ext uri="{BB962C8B-B14F-4D97-AF65-F5344CB8AC3E}">
        <p14:creationId xmlns:p14="http://schemas.microsoft.com/office/powerpoint/2010/main" val="382559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F76D-2AE8-AF4D-15F4-5306B05CB0CC}"/>
              </a:ext>
            </a:extLst>
          </p:cNvPr>
          <p:cNvSpPr>
            <a:spLocks noGrp="1"/>
          </p:cNvSpPr>
          <p:nvPr>
            <p:ph type="title"/>
          </p:nvPr>
        </p:nvSpPr>
        <p:spPr/>
        <p:txBody>
          <a:bodyPr/>
          <a:lstStyle/>
          <a:p>
            <a:r>
              <a:rPr lang="en-US"/>
              <a:t>Model Evaluation </a:t>
            </a:r>
            <a:endParaRPr lang="en-US" dirty="0"/>
          </a:p>
        </p:txBody>
      </p:sp>
      <p:sp>
        <p:nvSpPr>
          <p:cNvPr id="3" name="Content Placeholder 2">
            <a:extLst>
              <a:ext uri="{FF2B5EF4-FFF2-40B4-BE49-F238E27FC236}">
                <a16:creationId xmlns:a16="http://schemas.microsoft.com/office/drawing/2014/main" id="{3A022780-2769-4775-A97D-5C071F58033E}"/>
              </a:ext>
            </a:extLst>
          </p:cNvPr>
          <p:cNvSpPr>
            <a:spLocks noGrp="1"/>
          </p:cNvSpPr>
          <p:nvPr>
            <p:ph idx="1"/>
          </p:nvPr>
        </p:nvSpPr>
        <p:spPr>
          <a:xfrm>
            <a:off x="522514" y="2481943"/>
            <a:ext cx="11157857" cy="3951514"/>
          </a:xfrm>
        </p:spPr>
        <p:txBody>
          <a:bodyPr/>
          <a:lstStyle/>
          <a:p>
            <a:r>
              <a:rPr lang="en-GB" sz="1800">
                <a:solidFill>
                  <a:srgbClr val="000000"/>
                </a:solidFill>
                <a:effectLst/>
                <a:latin typeface="Times New Roman" panose="02020603050405020304" pitchFamily="18" charset="0"/>
                <a:ea typeface="Times New Roman" panose="02020603050405020304" pitchFamily="18" charset="0"/>
              </a:rPr>
              <a:t>The model evaluation process involves assessing the model's performance on training, validation, and test datasets.</a:t>
            </a:r>
          </a:p>
          <a:p>
            <a:pPr lvl="1"/>
            <a:r>
              <a:rPr lang="en-GB">
                <a:solidFill>
                  <a:srgbClr val="000000"/>
                </a:solidFill>
                <a:latin typeface="Times New Roman" panose="02020603050405020304" pitchFamily="18" charset="0"/>
                <a:ea typeface="Times New Roman" panose="02020603050405020304" pitchFamily="18" charset="0"/>
              </a:rPr>
              <a:t>Accuracy and Loss Value – Based on the Training and Validation Dataset</a:t>
            </a:r>
          </a:p>
          <a:p>
            <a:pPr lvl="1"/>
            <a:r>
              <a:rPr lang="en-GB">
                <a:solidFill>
                  <a:srgbClr val="000000"/>
                </a:solidFill>
                <a:effectLst/>
                <a:latin typeface="Times New Roman" panose="02020603050405020304" pitchFamily="18" charset="0"/>
                <a:ea typeface="Times New Roman" panose="02020603050405020304" pitchFamily="18" charset="0"/>
              </a:rPr>
              <a:t>Confusion Matrix – Based on the Test Dataset</a:t>
            </a:r>
          </a:p>
          <a:p>
            <a:pPr lvl="1"/>
            <a:r>
              <a:rPr lang="en-GB">
                <a:solidFill>
                  <a:srgbClr val="000000"/>
                </a:solidFill>
                <a:latin typeface="Times New Roman" panose="02020603050405020304" pitchFamily="18" charset="0"/>
                <a:ea typeface="Times New Roman" panose="02020603050405020304" pitchFamily="18" charset="0"/>
              </a:rPr>
              <a:t>Classification Report – Based on the Test Dataset</a:t>
            </a:r>
          </a:p>
          <a:p>
            <a:pPr lvl="2"/>
            <a:r>
              <a:rPr lang="en-GB">
                <a:solidFill>
                  <a:srgbClr val="000000"/>
                </a:solidFill>
                <a:latin typeface="Times New Roman" panose="02020603050405020304" pitchFamily="18" charset="0"/>
                <a:ea typeface="Times New Roman" panose="02020603050405020304" pitchFamily="18" charset="0"/>
              </a:rPr>
              <a:t>Precision Value</a:t>
            </a:r>
          </a:p>
          <a:p>
            <a:pPr lvl="2"/>
            <a:r>
              <a:rPr lang="en-GB">
                <a:solidFill>
                  <a:srgbClr val="000000"/>
                </a:solidFill>
                <a:effectLst/>
                <a:latin typeface="Times New Roman" panose="02020603050405020304" pitchFamily="18" charset="0"/>
                <a:ea typeface="Times New Roman" panose="02020603050405020304" pitchFamily="18" charset="0"/>
              </a:rPr>
              <a:t>Recall Value</a:t>
            </a:r>
          </a:p>
          <a:p>
            <a:pPr lvl="2"/>
            <a:r>
              <a:rPr lang="en-GB">
                <a:solidFill>
                  <a:srgbClr val="000000"/>
                </a:solidFill>
                <a:latin typeface="Times New Roman" panose="02020603050405020304" pitchFamily="18" charset="0"/>
                <a:ea typeface="Times New Roman" panose="02020603050405020304" pitchFamily="18" charset="0"/>
              </a:rPr>
              <a:t>F1-Score</a:t>
            </a:r>
          </a:p>
          <a:p>
            <a:pPr lvl="2"/>
            <a:r>
              <a:rPr lang="en-GB">
                <a:solidFill>
                  <a:srgbClr val="000000"/>
                </a:solidFill>
                <a:effectLst/>
                <a:latin typeface="Times New Roman" panose="02020603050405020304" pitchFamily="18" charset="0"/>
                <a:ea typeface="Times New Roman" panose="02020603050405020304" pitchFamily="18" charset="0"/>
              </a:rPr>
              <a:t>Support value</a:t>
            </a:r>
          </a:p>
          <a:p>
            <a:pPr lvl="2"/>
            <a:r>
              <a:rPr lang="en-GB">
                <a:solidFill>
                  <a:srgbClr val="000000"/>
                </a:solidFill>
                <a:latin typeface="Times New Roman" panose="02020603050405020304" pitchFamily="18" charset="0"/>
                <a:ea typeface="Times New Roman" panose="02020603050405020304" pitchFamily="18" charset="0"/>
              </a:rPr>
              <a:t>Macro Average</a:t>
            </a:r>
          </a:p>
          <a:p>
            <a:pPr lvl="2"/>
            <a:r>
              <a:rPr lang="en-GB">
                <a:solidFill>
                  <a:srgbClr val="000000"/>
                </a:solidFill>
                <a:effectLst/>
                <a:latin typeface="Times New Roman" panose="02020603050405020304" pitchFamily="18" charset="0"/>
                <a:ea typeface="Times New Roman" panose="02020603050405020304" pitchFamily="18" charset="0"/>
              </a:rPr>
              <a:t>Weighted Average</a:t>
            </a:r>
            <a:endParaRPr lang="en-US" dirty="0"/>
          </a:p>
        </p:txBody>
      </p:sp>
    </p:spTree>
    <p:extLst>
      <p:ext uri="{BB962C8B-B14F-4D97-AF65-F5344CB8AC3E}">
        <p14:creationId xmlns:p14="http://schemas.microsoft.com/office/powerpoint/2010/main" val="415040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5E29-6774-B369-8CDD-F956FA5DA0BD}"/>
              </a:ext>
            </a:extLst>
          </p:cNvPr>
          <p:cNvSpPr>
            <a:spLocks noGrp="1"/>
          </p:cNvSpPr>
          <p:nvPr>
            <p:ph type="title"/>
          </p:nvPr>
        </p:nvSpPr>
        <p:spPr/>
        <p:txBody>
          <a:bodyPr/>
          <a:lstStyle/>
          <a:p>
            <a:r>
              <a:rPr lang="en-US" dirty="0"/>
              <a:t>Accuracy and Loss</a:t>
            </a:r>
          </a:p>
        </p:txBody>
      </p:sp>
      <p:graphicFrame>
        <p:nvGraphicFramePr>
          <p:cNvPr id="9" name="Content Placeholder 2">
            <a:extLst>
              <a:ext uri="{FF2B5EF4-FFF2-40B4-BE49-F238E27FC236}">
                <a16:creationId xmlns:a16="http://schemas.microsoft.com/office/drawing/2014/main" id="{D3017E54-FF67-5A4B-8624-3D9272A8C8B2}"/>
              </a:ext>
            </a:extLst>
          </p:cNvPr>
          <p:cNvGraphicFramePr>
            <a:graphicFrameLocks noGrp="1"/>
          </p:cNvGraphicFramePr>
          <p:nvPr>
            <p:ph idx="1"/>
            <p:extLst>
              <p:ext uri="{D42A27DB-BD31-4B8C-83A1-F6EECF244321}">
                <p14:modId xmlns:p14="http://schemas.microsoft.com/office/powerpoint/2010/main" val="1458930113"/>
              </p:ext>
            </p:extLst>
          </p:nvPr>
        </p:nvGraphicFramePr>
        <p:xfrm>
          <a:off x="159658" y="2249713"/>
          <a:ext cx="11727542" cy="4209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2A09004F-2646-8841-3168-74FACB73C3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509" y="4590506"/>
            <a:ext cx="5991745" cy="542290"/>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B3804437-E6D8-DB7C-7FDD-56C19C535F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9092" y="4590506"/>
            <a:ext cx="4192270" cy="542290"/>
          </a:xfrm>
          <a:prstGeom prst="rect">
            <a:avLst/>
          </a:prstGeom>
        </p:spPr>
      </p:pic>
    </p:spTree>
    <p:extLst>
      <p:ext uri="{BB962C8B-B14F-4D97-AF65-F5344CB8AC3E}">
        <p14:creationId xmlns:p14="http://schemas.microsoft.com/office/powerpoint/2010/main" val="407534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0" name="Rectangle 19">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Content Placeholder 8">
            <a:extLst>
              <a:ext uri="{FF2B5EF4-FFF2-40B4-BE49-F238E27FC236}">
                <a16:creationId xmlns:a16="http://schemas.microsoft.com/office/drawing/2014/main" id="{6A10D79A-7811-BA4C-30BC-3EDFBC45B055}"/>
              </a:ext>
            </a:extLst>
          </p:cNvPr>
          <p:cNvSpPr>
            <a:spLocks noGrp="1"/>
          </p:cNvSpPr>
          <p:nvPr>
            <p:ph idx="1"/>
          </p:nvPr>
        </p:nvSpPr>
        <p:spPr>
          <a:xfrm>
            <a:off x="544286" y="566057"/>
            <a:ext cx="5227251" cy="5664420"/>
          </a:xfrm>
        </p:spPr>
        <p:txBody>
          <a:bodyPr anchor="ctr">
            <a:normAutofit/>
          </a:bodyPr>
          <a:lstStyle/>
          <a:p>
            <a:r>
              <a:rPr lang="en-GB" sz="1800" b="1">
                <a:solidFill>
                  <a:schemeClr val="tx1"/>
                </a:solidFill>
                <a:effectLst/>
                <a:latin typeface="Times New Roman" panose="02020603050405020304" pitchFamily="18" charset="0"/>
                <a:ea typeface="Times New Roman" panose="02020603050405020304" pitchFamily="18" charset="0"/>
              </a:rPr>
              <a:t>Training Accuracy and Loss</a:t>
            </a:r>
            <a:r>
              <a:rPr lang="en-GB" sz="1800">
                <a:solidFill>
                  <a:schemeClr val="tx1"/>
                </a:solidFill>
                <a:effectLst/>
                <a:latin typeface="Times New Roman" panose="02020603050405020304" pitchFamily="18" charset="0"/>
                <a:ea typeface="Times New Roman" panose="02020603050405020304" pitchFamily="18" charset="0"/>
              </a:rPr>
              <a:t>: The training accuracy steadily increases across each epoch, and the loss consistently decreases, suggesting that the model is learning effectively from the training data. The slight difference between the training accuracy and loss with the validation metrics indicates that the model is neither overfitting nor underfitting.</a:t>
            </a:r>
          </a:p>
          <a:p>
            <a:r>
              <a:rPr lang="en-GB" sz="1800" b="1">
                <a:solidFill>
                  <a:schemeClr val="tx1"/>
                </a:solidFill>
                <a:effectLst/>
                <a:latin typeface="Times New Roman" panose="02020603050405020304" pitchFamily="18" charset="0"/>
                <a:ea typeface="Times New Roman" panose="02020603050405020304" pitchFamily="18" charset="0"/>
              </a:rPr>
              <a:t>Validation Accuracy and Loss</a:t>
            </a:r>
            <a:r>
              <a:rPr lang="en-GB" sz="1800">
                <a:solidFill>
                  <a:schemeClr val="tx1"/>
                </a:solidFill>
                <a:effectLst/>
                <a:latin typeface="Times New Roman" panose="02020603050405020304" pitchFamily="18" charset="0"/>
                <a:ea typeface="Times New Roman" panose="02020603050405020304" pitchFamily="18" charset="0"/>
              </a:rPr>
              <a:t>: The validation accuracy shows a gradual increase, while the validation loss decreases steadily. This indicates that the model is generalizing well to unseen data, showing continuous improvement during training and confirming that it is not overly specialized to the training data.</a:t>
            </a:r>
          </a:p>
          <a:p>
            <a:endParaRPr lang="en-GB" sz="1800">
              <a:solidFill>
                <a:schemeClr val="tx1"/>
              </a:solidFill>
              <a:effectLst/>
              <a:latin typeface="Times New Roman" panose="02020603050405020304" pitchFamily="18" charset="0"/>
              <a:ea typeface="Times New Roman" panose="02020603050405020304" pitchFamily="18" charset="0"/>
            </a:endParaRPr>
          </a:p>
          <a:p>
            <a:endParaRPr lang="en-GB" sz="1800">
              <a:solidFill>
                <a:schemeClr val="tx1"/>
              </a:solidFill>
              <a:effectLst/>
              <a:latin typeface="Times New Roman" panose="02020603050405020304" pitchFamily="18" charset="0"/>
              <a:ea typeface="Times New Roman" panose="02020603050405020304" pitchFamily="18" charset="0"/>
            </a:endParaRPr>
          </a:p>
          <a:p>
            <a:endParaRPr lang="en-US" dirty="0">
              <a:solidFill>
                <a:schemeClr val="tx1"/>
              </a:solidFill>
            </a:endParaRPr>
          </a:p>
        </p:txBody>
      </p:sp>
      <p:pic>
        <p:nvPicPr>
          <p:cNvPr id="4" name="Content Placeholder 3" descr="A graph of a graph with blue and orange lines&#10;&#10;Description automatically generated">
            <a:extLst>
              <a:ext uri="{FF2B5EF4-FFF2-40B4-BE49-F238E27FC236}">
                <a16:creationId xmlns:a16="http://schemas.microsoft.com/office/drawing/2014/main" id="{FBFBBFE1-94E0-0495-0C48-27C575DCD058}"/>
              </a:ext>
            </a:extLst>
          </p:cNvPr>
          <p:cNvPicPr>
            <a:picLocks noChangeAspect="1"/>
          </p:cNvPicPr>
          <p:nvPr/>
        </p:nvPicPr>
        <p:blipFill>
          <a:blip r:embed="rId2"/>
          <a:stretch>
            <a:fillRect/>
          </a:stretch>
        </p:blipFill>
        <p:spPr>
          <a:xfrm>
            <a:off x="6714836" y="690514"/>
            <a:ext cx="4828707" cy="2619573"/>
          </a:xfrm>
          <a:prstGeom prst="rect">
            <a:avLst/>
          </a:prstGeom>
        </p:spPr>
      </p:pic>
      <p:pic>
        <p:nvPicPr>
          <p:cNvPr id="5" name="Picture 4" descr="A graph of loss and loss&#10;&#10;Description automatically generated">
            <a:extLst>
              <a:ext uri="{FF2B5EF4-FFF2-40B4-BE49-F238E27FC236}">
                <a16:creationId xmlns:a16="http://schemas.microsoft.com/office/drawing/2014/main" id="{F42E6FAE-6550-831A-431D-2191A2F17DF0}"/>
              </a:ext>
            </a:extLst>
          </p:cNvPr>
          <p:cNvPicPr>
            <a:picLocks noChangeAspect="1"/>
          </p:cNvPicPr>
          <p:nvPr/>
        </p:nvPicPr>
        <p:blipFill>
          <a:blip r:embed="rId3"/>
          <a:stretch>
            <a:fillRect/>
          </a:stretch>
        </p:blipFill>
        <p:spPr>
          <a:xfrm>
            <a:off x="6712909" y="3553423"/>
            <a:ext cx="4828707" cy="2643715"/>
          </a:xfrm>
          <a:prstGeom prst="rect">
            <a:avLst/>
          </a:prstGeom>
        </p:spPr>
      </p:pic>
      <p:pic>
        <p:nvPicPr>
          <p:cNvPr id="6" name="Picture 5">
            <a:extLst>
              <a:ext uri="{FF2B5EF4-FFF2-40B4-BE49-F238E27FC236}">
                <a16:creationId xmlns:a16="http://schemas.microsoft.com/office/drawing/2014/main" id="{690DBB53-27EF-D68E-F3DD-B64A0B772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6228" y="5187134"/>
            <a:ext cx="2387600" cy="707390"/>
          </a:xfrm>
          <a:prstGeom prst="rect">
            <a:avLst/>
          </a:prstGeom>
        </p:spPr>
      </p:pic>
    </p:spTree>
    <p:extLst>
      <p:ext uri="{BB962C8B-B14F-4D97-AF65-F5344CB8AC3E}">
        <p14:creationId xmlns:p14="http://schemas.microsoft.com/office/powerpoint/2010/main" val="112995453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1DE3271-DD99-4DEF-AF9F-84397884C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3" name="Freeform: Shape 12">
            <a:extLst>
              <a:ext uri="{FF2B5EF4-FFF2-40B4-BE49-F238E27FC236}">
                <a16:creationId xmlns:a16="http://schemas.microsoft.com/office/drawing/2014/main" id="{E06A31CE-F9B6-4BA2-8685-60F3524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5" name="Freeform 5">
            <a:extLst>
              <a:ext uri="{FF2B5EF4-FFF2-40B4-BE49-F238E27FC236}">
                <a16:creationId xmlns:a16="http://schemas.microsoft.com/office/drawing/2014/main" id="{8ADF14A3-1454-4B74-8B4A-CB197D7A7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EC19D556-0251-4E87-AE24-890965BA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E08824F7-C34A-BDB4-C972-C15DB2F8AA06}"/>
              </a:ext>
            </a:extLst>
          </p:cNvPr>
          <p:cNvSpPr>
            <a:spLocks noGrp="1"/>
          </p:cNvSpPr>
          <p:nvPr>
            <p:ph type="title"/>
          </p:nvPr>
        </p:nvSpPr>
        <p:spPr>
          <a:xfrm>
            <a:off x="637723" y="556766"/>
            <a:ext cx="5132438" cy="513735"/>
          </a:xfrm>
        </p:spPr>
        <p:txBody>
          <a:bodyPr>
            <a:normAutofit fontScale="90000"/>
          </a:bodyPr>
          <a:lstStyle/>
          <a:p>
            <a:r>
              <a:rPr lang="en-US" dirty="0">
                <a:solidFill>
                  <a:schemeClr val="tx1"/>
                </a:solidFill>
              </a:rPr>
              <a:t>Confusion Matrix</a:t>
            </a:r>
          </a:p>
        </p:txBody>
      </p:sp>
      <p:sp>
        <p:nvSpPr>
          <p:cNvPr id="19" name="Rectangle 18">
            <a:extLst>
              <a:ext uri="{FF2B5EF4-FFF2-40B4-BE49-F238E27FC236}">
                <a16:creationId xmlns:a16="http://schemas.microsoft.com/office/drawing/2014/main" id="{CBC3C8C6-98E2-45EF-AEFC-30C0DBA0E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A31C550-4E06-7C98-4366-C7BB077BDAB6}"/>
              </a:ext>
            </a:extLst>
          </p:cNvPr>
          <p:cNvSpPr>
            <a:spLocks noGrp="1"/>
          </p:cNvSpPr>
          <p:nvPr>
            <p:ph idx="1"/>
          </p:nvPr>
        </p:nvSpPr>
        <p:spPr>
          <a:xfrm>
            <a:off x="648456" y="1143000"/>
            <a:ext cx="5581865" cy="5087477"/>
          </a:xfrm>
        </p:spPr>
        <p:txBody>
          <a:bodyPr anchor="ctr">
            <a:noAutofit/>
          </a:bodyPr>
          <a:lstStyle/>
          <a:p>
            <a:pPr>
              <a:lnSpc>
                <a:spcPct val="90000"/>
              </a:lnSpc>
            </a:pPr>
            <a:r>
              <a:rPr lang="en-GB" sz="1200" dirty="0">
                <a:solidFill>
                  <a:schemeClr val="tx1"/>
                </a:solidFill>
                <a:effectLst/>
                <a:ea typeface="Times New Roman" panose="02020603050405020304" pitchFamily="18" charset="0"/>
              </a:rPr>
              <a:t>It compares the predicted class labels with the true class labels</a:t>
            </a:r>
            <a:r>
              <a:rPr lang="en-GB" sz="1200" dirty="0">
                <a:solidFill>
                  <a:schemeClr val="tx1"/>
                </a:solidFill>
                <a:ea typeface="Times New Roman" panose="02020603050405020304" pitchFamily="18" charset="0"/>
              </a:rPr>
              <a:t>. </a:t>
            </a:r>
          </a:p>
          <a:p>
            <a:pPr>
              <a:lnSpc>
                <a:spcPct val="90000"/>
              </a:lnSpc>
            </a:pPr>
            <a:r>
              <a:rPr lang="en-GB" sz="1200" dirty="0">
                <a:solidFill>
                  <a:schemeClr val="tx1"/>
                </a:solidFill>
                <a:effectLst/>
                <a:ea typeface="Times New Roman" panose="02020603050405020304" pitchFamily="18" charset="0"/>
              </a:rPr>
              <a:t>The matrix is structured as follows:</a:t>
            </a:r>
          </a:p>
          <a:p>
            <a:pPr marL="342900" lvl="0" indent="-342900">
              <a:lnSpc>
                <a:spcPct val="90000"/>
              </a:lnSpc>
              <a:buSzPts val="1000"/>
              <a:buFont typeface="Symbol" pitchFamily="2" charset="2"/>
              <a:buChar char=""/>
              <a:tabLst>
                <a:tab pos="457200" algn="l"/>
              </a:tabLst>
            </a:pPr>
            <a:r>
              <a:rPr lang="en-GB" sz="1200" dirty="0">
                <a:solidFill>
                  <a:schemeClr val="tx1"/>
                </a:solidFill>
                <a:effectLst/>
                <a:ea typeface="Times New Roman" panose="02020603050405020304" pitchFamily="18" charset="0"/>
              </a:rPr>
              <a:t>Each row represents the </a:t>
            </a:r>
            <a:r>
              <a:rPr lang="en-GB" sz="1200" b="1" dirty="0">
                <a:solidFill>
                  <a:schemeClr val="tx1"/>
                </a:solidFill>
                <a:effectLst/>
                <a:ea typeface="Times New Roman" panose="02020603050405020304" pitchFamily="18" charset="0"/>
              </a:rPr>
              <a:t>true class</a:t>
            </a:r>
            <a:r>
              <a:rPr lang="en-GB" sz="1200" dirty="0">
                <a:solidFill>
                  <a:schemeClr val="tx1"/>
                </a:solidFill>
                <a:effectLst/>
                <a:ea typeface="Times New Roman" panose="02020603050405020304" pitchFamily="18" charset="0"/>
              </a:rPr>
              <a:t> (actual label).</a:t>
            </a:r>
          </a:p>
          <a:p>
            <a:pPr marL="342900" lvl="0" indent="-342900">
              <a:lnSpc>
                <a:spcPct val="90000"/>
              </a:lnSpc>
              <a:buSzPts val="1000"/>
              <a:buFont typeface="Symbol" pitchFamily="2" charset="2"/>
              <a:buChar char=""/>
              <a:tabLst>
                <a:tab pos="457200" algn="l"/>
              </a:tabLst>
            </a:pPr>
            <a:r>
              <a:rPr lang="en-GB" sz="1200" dirty="0">
                <a:solidFill>
                  <a:schemeClr val="tx1"/>
                </a:solidFill>
                <a:effectLst/>
                <a:ea typeface="Times New Roman" panose="02020603050405020304" pitchFamily="18" charset="0"/>
              </a:rPr>
              <a:t>Each column represents the </a:t>
            </a:r>
            <a:r>
              <a:rPr lang="en-GB" sz="1200" b="1" dirty="0">
                <a:solidFill>
                  <a:schemeClr val="tx1"/>
                </a:solidFill>
                <a:effectLst/>
                <a:ea typeface="Times New Roman" panose="02020603050405020304" pitchFamily="18" charset="0"/>
              </a:rPr>
              <a:t>predicted class</a:t>
            </a:r>
            <a:r>
              <a:rPr lang="en-GB" sz="1200" dirty="0">
                <a:solidFill>
                  <a:schemeClr val="tx1"/>
                </a:solidFill>
                <a:effectLst/>
                <a:ea typeface="Times New Roman" panose="02020603050405020304" pitchFamily="18" charset="0"/>
              </a:rPr>
              <a:t> (predicted label).</a:t>
            </a:r>
          </a:p>
          <a:p>
            <a:pPr>
              <a:lnSpc>
                <a:spcPct val="90000"/>
              </a:lnSpc>
            </a:pPr>
            <a:r>
              <a:rPr lang="en-GB" sz="1200" dirty="0">
                <a:solidFill>
                  <a:schemeClr val="tx1"/>
                </a:solidFill>
                <a:effectLst/>
                <a:ea typeface="Times New Roman" panose="02020603050405020304" pitchFamily="18" charset="0"/>
              </a:rPr>
              <a:t>Matrix elements:</a:t>
            </a:r>
          </a:p>
          <a:p>
            <a:pPr marL="342900" lvl="0" indent="-342900">
              <a:lnSpc>
                <a:spcPct val="90000"/>
              </a:lnSpc>
              <a:buFont typeface="Symbol" pitchFamily="2" charset="2"/>
              <a:buChar char=""/>
            </a:pPr>
            <a:r>
              <a:rPr lang="en-GB" sz="1200" b="1" dirty="0">
                <a:solidFill>
                  <a:schemeClr val="tx1"/>
                </a:solidFill>
                <a:effectLst/>
                <a:ea typeface="Times New Roman" panose="02020603050405020304" pitchFamily="18" charset="0"/>
              </a:rPr>
              <a:t>First row (true class 0)</a:t>
            </a:r>
            <a:r>
              <a:rPr lang="en-GB" sz="1200" dirty="0">
                <a:solidFill>
                  <a:schemeClr val="tx1"/>
                </a:solidFill>
                <a:effectLst/>
                <a:ea typeface="Times New Roman" panose="02020603050405020304" pitchFamily="18" charset="0"/>
              </a:rPr>
              <a:t>:</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56</a:t>
            </a:r>
            <a:r>
              <a:rPr lang="en-GB" sz="1200" dirty="0">
                <a:solidFill>
                  <a:schemeClr val="tx1"/>
                </a:solidFill>
                <a:effectLst/>
                <a:ea typeface="Arial" panose="020B0604020202020204" pitchFamily="34" charset="0"/>
              </a:rPr>
              <a:t>: correct predictions for class 0 (true positives).</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284</a:t>
            </a:r>
            <a:r>
              <a:rPr lang="en-GB" sz="1200" dirty="0">
                <a:solidFill>
                  <a:schemeClr val="tx1"/>
                </a:solidFill>
                <a:effectLst/>
                <a:ea typeface="Arial" panose="020B0604020202020204" pitchFamily="34" charset="0"/>
              </a:rPr>
              <a:t>: instances of class 0 incorrectly predicted as class 1 (false positives).</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22</a:t>
            </a:r>
            <a:r>
              <a:rPr lang="en-GB" sz="1200" dirty="0">
                <a:solidFill>
                  <a:schemeClr val="tx1"/>
                </a:solidFill>
                <a:effectLst/>
                <a:ea typeface="Arial" panose="020B0604020202020204" pitchFamily="34" charset="0"/>
              </a:rPr>
              <a:t>: instances of class 0 incorrectly predicted as class 2 (false positives).</a:t>
            </a:r>
          </a:p>
          <a:p>
            <a:pPr marL="342900" lvl="0" indent="-342900">
              <a:lnSpc>
                <a:spcPct val="90000"/>
              </a:lnSpc>
              <a:buFont typeface="Symbol" pitchFamily="2" charset="2"/>
              <a:buChar char=""/>
            </a:pPr>
            <a:r>
              <a:rPr lang="en-GB" sz="1200" b="1" dirty="0">
                <a:solidFill>
                  <a:schemeClr val="tx1"/>
                </a:solidFill>
                <a:effectLst/>
                <a:ea typeface="Times New Roman" panose="02020603050405020304" pitchFamily="18" charset="0"/>
              </a:rPr>
              <a:t>Second row (true class 1)</a:t>
            </a:r>
            <a:r>
              <a:rPr lang="en-GB" sz="1200" dirty="0">
                <a:solidFill>
                  <a:schemeClr val="tx1"/>
                </a:solidFill>
                <a:effectLst/>
                <a:ea typeface="Times New Roman" panose="02020603050405020304" pitchFamily="18" charset="0"/>
              </a:rPr>
              <a:t>:</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183</a:t>
            </a:r>
            <a:r>
              <a:rPr lang="en-GB" sz="1200" dirty="0">
                <a:solidFill>
                  <a:schemeClr val="tx1"/>
                </a:solidFill>
                <a:effectLst/>
                <a:ea typeface="Arial" panose="020B0604020202020204" pitchFamily="34" charset="0"/>
              </a:rPr>
              <a:t>: instances of class 1 incorrectly predicted as class 0 (false negatives).</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763</a:t>
            </a:r>
            <a:r>
              <a:rPr lang="en-GB" sz="1200" dirty="0">
                <a:solidFill>
                  <a:schemeClr val="tx1"/>
                </a:solidFill>
                <a:effectLst/>
                <a:ea typeface="Arial" panose="020B0604020202020204" pitchFamily="34" charset="0"/>
              </a:rPr>
              <a:t>: correct predictions for class 1 (true positives).</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74</a:t>
            </a:r>
            <a:r>
              <a:rPr lang="en-GB" sz="1200" dirty="0">
                <a:solidFill>
                  <a:schemeClr val="tx1"/>
                </a:solidFill>
                <a:effectLst/>
                <a:ea typeface="Arial" panose="020B0604020202020204" pitchFamily="34" charset="0"/>
              </a:rPr>
              <a:t>: instances of class 1 incorrectly predicted as class 2 (false positives).</a:t>
            </a:r>
          </a:p>
          <a:p>
            <a:pPr marL="342900" lvl="0" indent="-342900">
              <a:lnSpc>
                <a:spcPct val="90000"/>
              </a:lnSpc>
              <a:buFont typeface="Symbol" pitchFamily="2" charset="2"/>
              <a:buChar char=""/>
            </a:pPr>
            <a:r>
              <a:rPr lang="en-GB" sz="1200" b="1" dirty="0">
                <a:solidFill>
                  <a:schemeClr val="tx1"/>
                </a:solidFill>
                <a:effectLst/>
                <a:ea typeface="Times New Roman" panose="02020603050405020304" pitchFamily="18" charset="0"/>
              </a:rPr>
              <a:t>Third row (true class 2)</a:t>
            </a:r>
            <a:r>
              <a:rPr lang="en-GB" sz="1200" dirty="0">
                <a:solidFill>
                  <a:schemeClr val="tx1"/>
                </a:solidFill>
                <a:effectLst/>
                <a:ea typeface="Times New Roman" panose="02020603050405020304" pitchFamily="18" charset="0"/>
              </a:rPr>
              <a:t>:</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22</a:t>
            </a:r>
            <a:r>
              <a:rPr lang="en-GB" sz="1200" dirty="0">
                <a:solidFill>
                  <a:schemeClr val="tx1"/>
                </a:solidFill>
                <a:effectLst/>
                <a:ea typeface="Arial" panose="020B0604020202020204" pitchFamily="34" charset="0"/>
              </a:rPr>
              <a:t>: instances of class 2 incorrectly predicted as class 0 (false negatives).</a:t>
            </a:r>
          </a:p>
          <a:p>
            <a:pPr marL="742950" lvl="1" indent="-285750">
              <a:lnSpc>
                <a:spcPct val="90000"/>
              </a:lnSpc>
              <a:spcBef>
                <a:spcPts val="95"/>
              </a:spcBef>
              <a:buFont typeface="Courier New" panose="02070309020205020404" pitchFamily="49" charset="0"/>
              <a:buChar char="o"/>
            </a:pPr>
            <a:r>
              <a:rPr lang="en-GB" sz="1200" b="1" dirty="0">
                <a:solidFill>
                  <a:schemeClr val="tx1"/>
                </a:solidFill>
                <a:effectLst/>
                <a:ea typeface="Arial" panose="020B0604020202020204" pitchFamily="34" charset="0"/>
              </a:rPr>
              <a:t>106</a:t>
            </a:r>
            <a:r>
              <a:rPr lang="en-GB" sz="1200" dirty="0">
                <a:solidFill>
                  <a:schemeClr val="tx1"/>
                </a:solidFill>
                <a:effectLst/>
                <a:ea typeface="Arial" panose="020B0604020202020204" pitchFamily="34" charset="0"/>
              </a:rPr>
              <a:t>: instances of class 2 incorrectly predicted as class 1 (false negatives).</a:t>
            </a:r>
          </a:p>
          <a:p>
            <a:pPr marL="742950" lvl="1" indent="-285750">
              <a:lnSpc>
                <a:spcPct val="90000"/>
              </a:lnSpc>
              <a:buFont typeface="Courier New" panose="02070309020205020404" pitchFamily="49" charset="0"/>
              <a:buChar char="o"/>
            </a:pPr>
            <a:r>
              <a:rPr lang="en-GB" sz="1200" b="1" dirty="0">
                <a:solidFill>
                  <a:schemeClr val="tx1"/>
                </a:solidFill>
                <a:effectLst/>
                <a:ea typeface="Times New Roman" panose="02020603050405020304" pitchFamily="18" charset="0"/>
              </a:rPr>
              <a:t>7</a:t>
            </a:r>
            <a:r>
              <a:rPr lang="en-GB" sz="1200" dirty="0">
                <a:solidFill>
                  <a:schemeClr val="tx1"/>
                </a:solidFill>
                <a:effectLst/>
                <a:ea typeface="Times New Roman" panose="02020603050405020304" pitchFamily="18" charset="0"/>
              </a:rPr>
              <a:t>: correct predictions for class 2 (true positives).</a:t>
            </a:r>
          </a:p>
          <a:p>
            <a:pPr>
              <a:lnSpc>
                <a:spcPct val="90000"/>
              </a:lnSpc>
            </a:pPr>
            <a:endParaRPr lang="en-US" sz="1200" dirty="0">
              <a:solidFill>
                <a:schemeClr val="tx1"/>
              </a:solidFill>
            </a:endParaRPr>
          </a:p>
        </p:txBody>
      </p:sp>
      <p:pic>
        <p:nvPicPr>
          <p:cNvPr id="4" name="Picture 3">
            <a:extLst>
              <a:ext uri="{FF2B5EF4-FFF2-40B4-BE49-F238E27FC236}">
                <a16:creationId xmlns:a16="http://schemas.microsoft.com/office/drawing/2014/main" id="{04F1D3DD-4992-AC4C-ECB0-D59CDCFE0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836" y="767975"/>
            <a:ext cx="4828707" cy="2464651"/>
          </a:xfrm>
          <a:prstGeom prst="rect">
            <a:avLst/>
          </a:prstGeom>
        </p:spPr>
      </p:pic>
      <p:pic>
        <p:nvPicPr>
          <p:cNvPr id="6" name="Picture 5" descr="A blue squares with white text&#10;&#10;Description automatically generated">
            <a:extLst>
              <a:ext uri="{FF2B5EF4-FFF2-40B4-BE49-F238E27FC236}">
                <a16:creationId xmlns:a16="http://schemas.microsoft.com/office/drawing/2014/main" id="{B41DE1AA-B55F-F259-8C59-98465EA0811E}"/>
              </a:ext>
            </a:extLst>
          </p:cNvPr>
          <p:cNvPicPr>
            <a:picLocks noChangeAspect="1"/>
          </p:cNvPicPr>
          <p:nvPr/>
        </p:nvPicPr>
        <p:blipFill>
          <a:blip r:embed="rId3"/>
          <a:stretch>
            <a:fillRect/>
          </a:stretch>
        </p:blipFill>
        <p:spPr>
          <a:xfrm>
            <a:off x="7587269" y="3520086"/>
            <a:ext cx="3079987" cy="2710389"/>
          </a:xfrm>
          <a:prstGeom prst="rect">
            <a:avLst/>
          </a:prstGeom>
        </p:spPr>
      </p:pic>
    </p:spTree>
    <p:extLst>
      <p:ext uri="{BB962C8B-B14F-4D97-AF65-F5344CB8AC3E}">
        <p14:creationId xmlns:p14="http://schemas.microsoft.com/office/powerpoint/2010/main" val="320950259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65853F8-3285-9DD8-9CBC-34A2097C4A0A}"/>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Classification Report</a:t>
            </a:r>
          </a:p>
        </p:txBody>
      </p:sp>
      <p:sp>
        <p:nvSpPr>
          <p:cNvPr id="17" name="Rectangle 16">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F100578A-D97C-AE42-978E-6C20304F99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953" y="1306514"/>
            <a:ext cx="8825659" cy="3265492"/>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0655335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A4C9-1E06-267D-D26D-284C44D47A6D}"/>
              </a:ext>
            </a:extLst>
          </p:cNvPr>
          <p:cNvSpPr>
            <a:spLocks noGrp="1"/>
          </p:cNvSpPr>
          <p:nvPr>
            <p:ph type="title"/>
          </p:nvPr>
        </p:nvSpPr>
        <p:spPr/>
        <p:txBody>
          <a:bodyPr/>
          <a:lstStyle/>
          <a:p>
            <a:r>
              <a:rPr lang="en-US"/>
              <a:t>Precision Value</a:t>
            </a:r>
            <a:endParaRPr lang="en-US" dirty="0"/>
          </a:p>
        </p:txBody>
      </p:sp>
      <p:sp>
        <p:nvSpPr>
          <p:cNvPr id="3" name="Content Placeholder 2">
            <a:extLst>
              <a:ext uri="{FF2B5EF4-FFF2-40B4-BE49-F238E27FC236}">
                <a16:creationId xmlns:a16="http://schemas.microsoft.com/office/drawing/2014/main" id="{080B6576-5DE3-653F-A5DD-29B010FC9ECC}"/>
              </a:ext>
            </a:extLst>
          </p:cNvPr>
          <p:cNvSpPr>
            <a:spLocks noGrp="1"/>
          </p:cNvSpPr>
          <p:nvPr>
            <p:ph idx="1"/>
          </p:nvPr>
        </p:nvSpPr>
        <p:spPr>
          <a:xfrm>
            <a:off x="478972" y="2460171"/>
            <a:ext cx="11103428" cy="3795486"/>
          </a:xfrm>
        </p:spPr>
        <p:txBody>
          <a:bodyPr>
            <a:normAutofit fontScale="92500"/>
          </a:bodyPr>
          <a:lstStyle/>
          <a:p>
            <a:pPr marL="0" indent="0">
              <a:buNone/>
            </a:pPr>
            <a:r>
              <a:rPr lang="en-GB" sz="1800">
                <a:solidFill>
                  <a:srgbClr val="000000"/>
                </a:solidFill>
                <a:effectLst/>
                <a:latin typeface="Times New Roman" panose="02020603050405020304" pitchFamily="18" charset="0"/>
                <a:ea typeface="Times New Roman" panose="02020603050405020304" pitchFamily="18" charset="0"/>
              </a:rPr>
              <a:t>Precision is the proportion of true positive predictions out of all the instances predicted as positive.</a:t>
            </a:r>
          </a:p>
          <a:p>
            <a:pPr marL="0" indent="0">
              <a:buNone/>
            </a:pPr>
            <a:endParaRPr lang="en-GB">
              <a:solidFill>
                <a:srgbClr val="000000"/>
              </a:solidFill>
              <a:latin typeface="Times New Roman" panose="02020603050405020304" pitchFamily="18" charset="0"/>
              <a:ea typeface="Times New Roman" panose="02020603050405020304" pitchFamily="18" charset="0"/>
            </a:endParaRPr>
          </a:p>
          <a:p>
            <a:pPr marL="0" indent="0">
              <a:buNone/>
            </a:pPr>
            <a:endParaRPr lang="en-GB" sz="1800">
              <a:effectLst/>
              <a:latin typeface="Times New Roman" panose="02020603050405020304" pitchFamily="18" charset="0"/>
              <a:ea typeface="Times New Roman" panose="02020603050405020304" pitchFamily="18" charset="0"/>
            </a:endParaRPr>
          </a:p>
          <a:p>
            <a:pPr>
              <a:lnSpc>
                <a:spcPct val="200000"/>
              </a:lnSpc>
            </a:pPr>
            <a:r>
              <a:rPr lang="en-GB" sz="1800">
                <a:solidFill>
                  <a:srgbClr val="002060"/>
                </a:solidFill>
                <a:effectLst/>
                <a:latin typeface="Times New Roman" panose="02020603050405020304" pitchFamily="18" charset="0"/>
                <a:ea typeface="Times New Roman" panose="02020603050405020304" pitchFamily="18" charset="0"/>
              </a:rPr>
              <a:t>Key Insights from Precision:</a:t>
            </a:r>
            <a:endParaRPr lang="en-GB" sz="1800">
              <a:effectLst/>
              <a:latin typeface="Times New Roman" panose="02020603050405020304" pitchFamily="18" charset="0"/>
              <a:ea typeface="Times New Roman" panose="02020603050405020304" pitchFamily="18" charset="0"/>
            </a:endParaRPr>
          </a:p>
          <a:p>
            <a:pPr marL="342900" lvl="0" indent="-342900">
              <a:lnSpc>
                <a:spcPct val="200000"/>
              </a:lnSpc>
              <a:spcBef>
                <a:spcPts val="95"/>
              </a:spcBef>
              <a:buFont typeface="Symbol" pitchFamily="2" charset="2"/>
              <a:buChar char=""/>
            </a:pPr>
            <a:r>
              <a:rPr lang="en-GB" sz="1800">
                <a:solidFill>
                  <a:srgbClr val="000000"/>
                </a:solidFill>
                <a:effectLst/>
                <a:latin typeface="Times New Roman" panose="02020603050405020304" pitchFamily="18" charset="0"/>
                <a:ea typeface="Arial" panose="020B0604020202020204" pitchFamily="34" charset="0"/>
              </a:rPr>
              <a:t>For </a:t>
            </a:r>
            <a:r>
              <a:rPr lang="en-GB" sz="1800" b="1">
                <a:solidFill>
                  <a:srgbClr val="002060"/>
                </a:solidFill>
                <a:effectLst/>
                <a:latin typeface="Arial" panose="020B0604020202020204" pitchFamily="34" charset="0"/>
                <a:ea typeface="Arial" panose="020B0604020202020204" pitchFamily="34" charset="0"/>
              </a:rPr>
              <a:t>COVID</a:t>
            </a:r>
            <a:r>
              <a:rPr lang="en-GB" sz="1800">
                <a:solidFill>
                  <a:srgbClr val="000000"/>
                </a:solidFill>
                <a:effectLst/>
                <a:latin typeface="Times New Roman" panose="02020603050405020304" pitchFamily="18" charset="0"/>
                <a:ea typeface="Arial" panose="020B0604020202020204" pitchFamily="34" charset="0"/>
              </a:rPr>
              <a:t>: Precision is 0.21, meaning that when the model predicts "COVID," it is correct 25% of the time.</a:t>
            </a:r>
            <a:endParaRPr lang="en-GB" sz="1800">
              <a:effectLst/>
              <a:latin typeface="Arial" panose="020B0604020202020204" pitchFamily="34" charset="0"/>
              <a:ea typeface="Arial" panose="020B0604020202020204" pitchFamily="34" charset="0"/>
            </a:endParaRPr>
          </a:p>
          <a:p>
            <a:pPr marL="342900" lvl="0" indent="-342900">
              <a:lnSpc>
                <a:spcPct val="200000"/>
              </a:lnSpc>
              <a:spcBef>
                <a:spcPts val="95"/>
              </a:spcBef>
              <a:buFont typeface="Symbol" pitchFamily="2" charset="2"/>
              <a:buChar char=""/>
            </a:pPr>
            <a:r>
              <a:rPr lang="en-GB" sz="1800">
                <a:solidFill>
                  <a:srgbClr val="000000"/>
                </a:solidFill>
                <a:effectLst/>
                <a:latin typeface="Times New Roman" panose="02020603050405020304" pitchFamily="18" charset="0"/>
                <a:ea typeface="Arial" panose="020B0604020202020204" pitchFamily="34" charset="0"/>
              </a:rPr>
              <a:t>For </a:t>
            </a:r>
            <a:r>
              <a:rPr lang="en-GB" sz="1800" b="1">
                <a:solidFill>
                  <a:srgbClr val="002060"/>
                </a:solidFill>
                <a:effectLst/>
                <a:latin typeface="Arial" panose="020B0604020202020204" pitchFamily="34" charset="0"/>
                <a:ea typeface="Arial" panose="020B0604020202020204" pitchFamily="34" charset="0"/>
              </a:rPr>
              <a:t>HEALTHY</a:t>
            </a:r>
            <a:r>
              <a:rPr lang="en-GB" sz="1800">
                <a:solidFill>
                  <a:srgbClr val="000000"/>
                </a:solidFill>
                <a:effectLst/>
                <a:latin typeface="Times New Roman" panose="02020603050405020304" pitchFamily="18" charset="0"/>
                <a:ea typeface="Arial" panose="020B0604020202020204" pitchFamily="34" charset="0"/>
              </a:rPr>
              <a:t>: Precision is 0.66, meaning that 66% of the time, when the model predicts "HEALTHY," it is correct.</a:t>
            </a:r>
            <a:endParaRPr lang="en-GB" sz="1800">
              <a:effectLst/>
              <a:latin typeface="Arial" panose="020B0604020202020204" pitchFamily="34" charset="0"/>
              <a:ea typeface="Arial" panose="020B0604020202020204" pitchFamily="34" charset="0"/>
            </a:endParaRPr>
          </a:p>
          <a:p>
            <a:pPr marL="342900" lvl="0" indent="-342900">
              <a:lnSpc>
                <a:spcPct val="200000"/>
              </a:lnSpc>
              <a:spcBef>
                <a:spcPts val="95"/>
              </a:spcBef>
              <a:buFont typeface="Symbol" pitchFamily="2" charset="2"/>
              <a:buChar char=""/>
            </a:pPr>
            <a:r>
              <a:rPr lang="en-GB" sz="1800">
                <a:solidFill>
                  <a:srgbClr val="000000"/>
                </a:solidFill>
                <a:effectLst/>
                <a:latin typeface="Times New Roman" panose="02020603050405020304" pitchFamily="18" charset="0"/>
                <a:ea typeface="Arial" panose="020B0604020202020204" pitchFamily="34" charset="0"/>
              </a:rPr>
              <a:t>For </a:t>
            </a:r>
            <a:r>
              <a:rPr lang="en-GB" sz="1800" b="1">
                <a:solidFill>
                  <a:srgbClr val="002060"/>
                </a:solidFill>
                <a:effectLst/>
                <a:latin typeface="Arial" panose="020B0604020202020204" pitchFamily="34" charset="0"/>
                <a:ea typeface="Arial" panose="020B0604020202020204" pitchFamily="34" charset="0"/>
              </a:rPr>
              <a:t>PNEUMONIA</a:t>
            </a:r>
            <a:r>
              <a:rPr lang="en-GB" sz="1800">
                <a:solidFill>
                  <a:srgbClr val="000000"/>
                </a:solidFill>
                <a:effectLst/>
                <a:latin typeface="Times New Roman" panose="02020603050405020304" pitchFamily="18" charset="0"/>
                <a:ea typeface="Arial" panose="020B0604020202020204" pitchFamily="34" charset="0"/>
              </a:rPr>
              <a:t>: Precision is 0.07, indicating a low percentage of correct predictions for "PNEUMONIA."</a:t>
            </a:r>
            <a:endParaRPr lang="en-GB" sz="1800">
              <a:effectLst/>
              <a:latin typeface="Arial" panose="020B0604020202020204" pitchFamily="34" charset="0"/>
              <a:ea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6BCBDA46-9C42-89CF-5F14-1BDB769BC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251" y="2917371"/>
            <a:ext cx="6245682" cy="740229"/>
          </a:xfrm>
          <a:prstGeom prst="rect">
            <a:avLst/>
          </a:prstGeom>
        </p:spPr>
      </p:pic>
    </p:spTree>
    <p:extLst>
      <p:ext uri="{BB962C8B-B14F-4D97-AF65-F5344CB8AC3E}">
        <p14:creationId xmlns:p14="http://schemas.microsoft.com/office/powerpoint/2010/main" val="292483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96AA-CF68-B9EF-1318-33FEC8ADD0DA}"/>
              </a:ext>
            </a:extLst>
          </p:cNvPr>
          <p:cNvSpPr>
            <a:spLocks noGrp="1"/>
          </p:cNvSpPr>
          <p:nvPr>
            <p:ph type="title"/>
          </p:nvPr>
        </p:nvSpPr>
        <p:spPr/>
        <p:txBody>
          <a:bodyPr/>
          <a:lstStyle/>
          <a:p>
            <a:r>
              <a:rPr lang="en-US" dirty="0"/>
              <a:t>Recall Value</a:t>
            </a:r>
          </a:p>
        </p:txBody>
      </p:sp>
      <p:sp>
        <p:nvSpPr>
          <p:cNvPr id="3" name="Content Placeholder 2">
            <a:extLst>
              <a:ext uri="{FF2B5EF4-FFF2-40B4-BE49-F238E27FC236}">
                <a16:creationId xmlns:a16="http://schemas.microsoft.com/office/drawing/2014/main" id="{E80C71AA-8DAC-FA6A-A40B-1973038298E6}"/>
              </a:ext>
            </a:extLst>
          </p:cNvPr>
          <p:cNvSpPr>
            <a:spLocks noGrp="1"/>
          </p:cNvSpPr>
          <p:nvPr>
            <p:ph idx="1"/>
          </p:nvPr>
        </p:nvSpPr>
        <p:spPr>
          <a:xfrm>
            <a:off x="537030" y="2481943"/>
            <a:ext cx="11030856" cy="3686628"/>
          </a:xfrm>
        </p:spPr>
        <p:txBody>
          <a:bodyPr/>
          <a:lstStyle/>
          <a:p>
            <a:r>
              <a:rPr lang="en-GB" sz="1800" dirty="0">
                <a:solidFill>
                  <a:srgbClr val="000000"/>
                </a:solidFill>
                <a:effectLst/>
                <a:latin typeface="Times New Roman" panose="02020603050405020304" pitchFamily="18" charset="0"/>
                <a:ea typeface="Times New Roman" panose="02020603050405020304" pitchFamily="18" charset="0"/>
              </a:rPr>
              <a:t>Recall is the proportion of actual positives that are correctly identified by the model.</a:t>
            </a:r>
            <a:endParaRPr lang="en-GB" sz="1800" dirty="0">
              <a:effectLst/>
              <a:latin typeface="Times New Roman" panose="02020603050405020304" pitchFamily="18" charset="0"/>
              <a:ea typeface="Times New Roman" panose="02020603050405020304" pitchFamily="18" charset="0"/>
            </a:endParaRPr>
          </a:p>
          <a:p>
            <a:endParaRPr lang="en-US" dirty="0"/>
          </a:p>
          <a:p>
            <a:endParaRPr lang="en-US" dirty="0"/>
          </a:p>
          <a:p>
            <a:pPr>
              <a:lnSpc>
                <a:spcPct val="200000"/>
              </a:lnSpc>
            </a:pPr>
            <a:r>
              <a:rPr lang="en-GB" sz="1800" dirty="0">
                <a:solidFill>
                  <a:srgbClr val="002060"/>
                </a:solidFill>
                <a:effectLst/>
                <a:latin typeface="Times New Roman" panose="02020603050405020304" pitchFamily="18" charset="0"/>
                <a:ea typeface="Times New Roman" panose="02020603050405020304" pitchFamily="18" charset="0"/>
              </a:rPr>
              <a:t>Key Insights from Recall:</a:t>
            </a:r>
            <a:endParaRPr lang="en-GB" sz="1800" dirty="0">
              <a:effectLst/>
              <a:latin typeface="Times New Roman" panose="02020603050405020304" pitchFamily="18" charset="0"/>
              <a:ea typeface="Times New Roman" panose="02020603050405020304" pitchFamily="18" charset="0"/>
            </a:endParaRPr>
          </a:p>
          <a:p>
            <a:pPr marL="342900" lvl="0" indent="-342900">
              <a:lnSpc>
                <a:spcPct val="200000"/>
              </a:lnSpc>
              <a:spcBef>
                <a:spcPts val="95"/>
              </a:spcBef>
              <a:buFont typeface="Symbol" pitchFamily="2" charset="2"/>
              <a:buChar char=""/>
            </a:pPr>
            <a:r>
              <a:rPr lang="en-GB" sz="1800" dirty="0">
                <a:solidFill>
                  <a:srgbClr val="000000"/>
                </a:solidFill>
                <a:effectLst/>
                <a:latin typeface="Times New Roman" panose="02020603050405020304" pitchFamily="18" charset="0"/>
                <a:ea typeface="Arial" panose="020B0604020202020204" pitchFamily="34" charset="0"/>
              </a:rPr>
              <a:t>For </a:t>
            </a:r>
            <a:r>
              <a:rPr lang="en-GB" sz="1800" b="1" dirty="0">
                <a:solidFill>
                  <a:srgbClr val="002060"/>
                </a:solidFill>
                <a:effectLst/>
                <a:latin typeface="Arial" panose="020B0604020202020204" pitchFamily="34" charset="0"/>
                <a:ea typeface="Arial" panose="020B0604020202020204" pitchFamily="34" charset="0"/>
              </a:rPr>
              <a:t>COVID</a:t>
            </a:r>
            <a:r>
              <a:rPr lang="en-GB" sz="1800" dirty="0">
                <a:solidFill>
                  <a:srgbClr val="000000"/>
                </a:solidFill>
                <a:effectLst/>
                <a:latin typeface="Times New Roman" panose="02020603050405020304" pitchFamily="18" charset="0"/>
                <a:ea typeface="Arial" panose="020B0604020202020204" pitchFamily="34" charset="0"/>
              </a:rPr>
              <a:t>: Recall is 0.15, meaning the model identifies 15% of all actual "COVID" cases.</a:t>
            </a:r>
            <a:endParaRPr lang="en-GB" sz="1800" dirty="0">
              <a:effectLst/>
              <a:latin typeface="Arial" panose="020B0604020202020204" pitchFamily="34" charset="0"/>
              <a:ea typeface="Arial" panose="020B0604020202020204" pitchFamily="34" charset="0"/>
            </a:endParaRPr>
          </a:p>
          <a:p>
            <a:pPr marL="342900" lvl="0" indent="-342900">
              <a:lnSpc>
                <a:spcPct val="200000"/>
              </a:lnSpc>
              <a:spcBef>
                <a:spcPts val="95"/>
              </a:spcBef>
              <a:buFont typeface="Symbol" pitchFamily="2" charset="2"/>
              <a:buChar char=""/>
            </a:pPr>
            <a:r>
              <a:rPr lang="en-GB" sz="1800" dirty="0">
                <a:solidFill>
                  <a:srgbClr val="000000"/>
                </a:solidFill>
                <a:effectLst/>
                <a:latin typeface="Times New Roman" panose="02020603050405020304" pitchFamily="18" charset="0"/>
                <a:ea typeface="Arial" panose="020B0604020202020204" pitchFamily="34" charset="0"/>
              </a:rPr>
              <a:t>For </a:t>
            </a:r>
            <a:r>
              <a:rPr lang="en-GB" sz="1800" b="1" dirty="0">
                <a:solidFill>
                  <a:srgbClr val="002060"/>
                </a:solidFill>
                <a:effectLst/>
                <a:latin typeface="Arial" panose="020B0604020202020204" pitchFamily="34" charset="0"/>
                <a:ea typeface="Arial" panose="020B0604020202020204" pitchFamily="34" charset="0"/>
              </a:rPr>
              <a:t>HEALTHY</a:t>
            </a:r>
            <a:r>
              <a:rPr lang="en-GB" sz="1800" dirty="0">
                <a:solidFill>
                  <a:srgbClr val="000000"/>
                </a:solidFill>
                <a:effectLst/>
                <a:latin typeface="Times New Roman" panose="02020603050405020304" pitchFamily="18" charset="0"/>
                <a:ea typeface="Arial" panose="020B0604020202020204" pitchFamily="34" charset="0"/>
              </a:rPr>
              <a:t>: Recall is 0.75, meaning the model correctly identifies 75% of all "HEALTHY" cases.</a:t>
            </a:r>
            <a:endParaRPr lang="en-GB" sz="1800" dirty="0">
              <a:effectLst/>
              <a:latin typeface="Arial" panose="020B0604020202020204" pitchFamily="34" charset="0"/>
              <a:ea typeface="Arial" panose="020B0604020202020204" pitchFamily="34" charset="0"/>
            </a:endParaRPr>
          </a:p>
          <a:p>
            <a:pPr marL="342900" lvl="0" indent="-342900">
              <a:lnSpc>
                <a:spcPct val="200000"/>
              </a:lnSpc>
              <a:spcBef>
                <a:spcPts val="95"/>
              </a:spcBef>
              <a:buFont typeface="Symbol" pitchFamily="2" charset="2"/>
              <a:buChar char=""/>
            </a:pPr>
            <a:r>
              <a:rPr lang="en-GB" sz="1800" dirty="0">
                <a:solidFill>
                  <a:srgbClr val="000000"/>
                </a:solidFill>
                <a:effectLst/>
                <a:latin typeface="Times New Roman" panose="02020603050405020304" pitchFamily="18" charset="0"/>
                <a:ea typeface="Arial" panose="020B0604020202020204" pitchFamily="34" charset="0"/>
              </a:rPr>
              <a:t>For </a:t>
            </a:r>
            <a:r>
              <a:rPr lang="en-GB" sz="1800" b="1" dirty="0">
                <a:solidFill>
                  <a:srgbClr val="002060"/>
                </a:solidFill>
                <a:effectLst/>
                <a:latin typeface="Arial" panose="020B0604020202020204" pitchFamily="34" charset="0"/>
                <a:ea typeface="Arial" panose="020B0604020202020204" pitchFamily="34" charset="0"/>
              </a:rPr>
              <a:t>PNEUMONIA</a:t>
            </a:r>
            <a:r>
              <a:rPr lang="en-GB" sz="1800" dirty="0">
                <a:solidFill>
                  <a:srgbClr val="000000"/>
                </a:solidFill>
                <a:effectLst/>
                <a:latin typeface="Times New Roman" panose="02020603050405020304" pitchFamily="18" charset="0"/>
                <a:ea typeface="Arial" panose="020B0604020202020204" pitchFamily="34" charset="0"/>
              </a:rPr>
              <a:t>: Recall is 0.05, indicating that the model fails to identify most "PNEUMONIA" cases.</a:t>
            </a:r>
            <a:endParaRPr lang="en-GB" sz="1800" dirty="0">
              <a:effectLst/>
              <a:latin typeface="Arial" panose="020B0604020202020204" pitchFamily="34" charset="0"/>
              <a:ea typeface="Arial" panose="020B0604020202020204" pitchFamily="34" charset="0"/>
            </a:endParaRPr>
          </a:p>
          <a:p>
            <a:endParaRPr lang="en-US" dirty="0"/>
          </a:p>
        </p:txBody>
      </p:sp>
      <p:pic>
        <p:nvPicPr>
          <p:cNvPr id="4" name="Picture 3" descr="A black text with black text&#10;&#10;Description automatically generated">
            <a:extLst>
              <a:ext uri="{FF2B5EF4-FFF2-40B4-BE49-F238E27FC236}">
                <a16:creationId xmlns:a16="http://schemas.microsoft.com/office/drawing/2014/main" id="{D369AFCD-91FA-5929-A210-C84D2444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033" y="2852057"/>
            <a:ext cx="6039852" cy="914400"/>
          </a:xfrm>
          <a:prstGeom prst="rect">
            <a:avLst/>
          </a:prstGeom>
        </p:spPr>
      </p:pic>
    </p:spTree>
    <p:extLst>
      <p:ext uri="{BB962C8B-B14F-4D97-AF65-F5344CB8AC3E}">
        <p14:creationId xmlns:p14="http://schemas.microsoft.com/office/powerpoint/2010/main" val="292953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B366-46CA-DFCF-D1FA-1EA1E0542E54}"/>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79AB4CBC-6417-0645-89F6-04667C209B5D}"/>
              </a:ext>
            </a:extLst>
          </p:cNvPr>
          <p:cNvSpPr>
            <a:spLocks noGrp="1"/>
          </p:cNvSpPr>
          <p:nvPr>
            <p:ph idx="1"/>
          </p:nvPr>
        </p:nvSpPr>
        <p:spPr>
          <a:xfrm>
            <a:off x="0" y="2209801"/>
            <a:ext cx="12192000" cy="4648200"/>
          </a:xfrm>
        </p:spPr>
        <p:txBody>
          <a:bodyPr>
            <a:noAutofit/>
          </a:bodyPr>
          <a:lstStyle/>
          <a:p>
            <a:pPr>
              <a:lnSpc>
                <a:spcPct val="150000"/>
              </a:lnSpc>
            </a:pPr>
            <a:r>
              <a:rPr lang="en-GB" sz="1600" b="1" dirty="0">
                <a:solidFill>
                  <a:srgbClr val="002060"/>
                </a:solidFill>
                <a:effectLst/>
                <a:ea typeface="Times New Roman" panose="02020603050405020304" pitchFamily="18" charset="0"/>
              </a:rPr>
              <a:t>Machine learning-based system</a:t>
            </a:r>
            <a:r>
              <a:rPr lang="en-GB" sz="1600" dirty="0">
                <a:effectLst/>
                <a:ea typeface="Times New Roman" panose="02020603050405020304" pitchFamily="18" charset="0"/>
              </a:rPr>
              <a:t> for classifying lung images to identify </a:t>
            </a:r>
            <a:r>
              <a:rPr lang="en-GB" sz="1600" dirty="0">
                <a:solidFill>
                  <a:srgbClr val="002060"/>
                </a:solidFill>
                <a:effectLst/>
                <a:ea typeface="Times New Roman" panose="02020603050405020304" pitchFamily="18" charset="0"/>
              </a:rPr>
              <a:t>COVID-19 infections</a:t>
            </a:r>
            <a:r>
              <a:rPr lang="en-GB" sz="1600" dirty="0">
                <a:effectLst/>
                <a:ea typeface="Times New Roman" panose="02020603050405020304" pitchFamily="18" charset="0"/>
              </a:rPr>
              <a:t>, distinguishing them from healthy lungs and pneumonia-infected lungs.</a:t>
            </a:r>
            <a:r>
              <a:rPr lang="en-GB" sz="1600" dirty="0">
                <a:effectLst/>
              </a:rPr>
              <a:t> </a:t>
            </a:r>
          </a:p>
          <a:p>
            <a:pPr>
              <a:lnSpc>
                <a:spcPct val="150000"/>
              </a:lnSpc>
            </a:pPr>
            <a:r>
              <a:rPr lang="en-GB" sz="1600" dirty="0">
                <a:effectLst/>
                <a:ea typeface="Times New Roman" panose="02020603050405020304" pitchFamily="18" charset="0"/>
              </a:rPr>
              <a:t>To address this multi-class classification problem, we leverage the power of deep learning, specifically utilizing the </a:t>
            </a:r>
            <a:r>
              <a:rPr lang="en-GB" sz="1600" b="1" dirty="0">
                <a:solidFill>
                  <a:srgbClr val="002060"/>
                </a:solidFill>
                <a:ea typeface="Times New Roman" panose="02020603050405020304" pitchFamily="18" charset="0"/>
              </a:rPr>
              <a:t>I</a:t>
            </a:r>
            <a:r>
              <a:rPr lang="en-GB" sz="1600" b="1" dirty="0">
                <a:solidFill>
                  <a:srgbClr val="002060"/>
                </a:solidFill>
                <a:effectLst/>
                <a:ea typeface="Times New Roman" panose="02020603050405020304" pitchFamily="18" charset="0"/>
              </a:rPr>
              <a:t>nception v3 model</a:t>
            </a:r>
            <a:r>
              <a:rPr lang="en-GB" sz="1600" dirty="0">
                <a:effectLst/>
                <a:ea typeface="Times New Roman" panose="02020603050405020304" pitchFamily="18" charset="0"/>
              </a:rPr>
              <a:t>, which has been pre-trained on the ImageNet dataset. Fine-tuning this model enables it to adapt to the lung image classification task.</a:t>
            </a:r>
          </a:p>
          <a:p>
            <a:pPr>
              <a:lnSpc>
                <a:spcPct val="150000"/>
              </a:lnSpc>
            </a:pPr>
            <a:r>
              <a:rPr lang="en-GB" sz="1600" dirty="0">
                <a:effectLst/>
                <a:ea typeface="Times New Roman" panose="02020603050405020304" pitchFamily="18" charset="0"/>
              </a:rPr>
              <a:t>The system includes pre-processing steps to normalize and augment the dataset, model training and evaluates performance through metrics such as </a:t>
            </a:r>
            <a:r>
              <a:rPr lang="en-GB" sz="1600" dirty="0">
                <a:solidFill>
                  <a:srgbClr val="002060"/>
                </a:solidFill>
                <a:effectLst/>
                <a:ea typeface="Times New Roman" panose="02020603050405020304" pitchFamily="18" charset="0"/>
              </a:rPr>
              <a:t>confusion matrix</a:t>
            </a:r>
            <a:r>
              <a:rPr lang="en-GB" sz="1600" dirty="0">
                <a:effectLst/>
                <a:ea typeface="Times New Roman" panose="02020603050405020304" pitchFamily="18" charset="0"/>
              </a:rPr>
              <a:t>, and </a:t>
            </a:r>
            <a:r>
              <a:rPr lang="en-GB" sz="1600" dirty="0">
                <a:solidFill>
                  <a:srgbClr val="002060"/>
                </a:solidFill>
                <a:effectLst/>
                <a:ea typeface="Times New Roman" panose="02020603050405020304" pitchFamily="18" charset="0"/>
              </a:rPr>
              <a:t>classification report</a:t>
            </a:r>
            <a:r>
              <a:rPr lang="en-GB" sz="1600" dirty="0">
                <a:effectLst/>
                <a:ea typeface="Times New Roman" panose="02020603050405020304" pitchFamily="18" charset="0"/>
              </a:rPr>
              <a:t>. </a:t>
            </a:r>
            <a:endParaRPr lang="en-GB" sz="1600" dirty="0">
              <a:ea typeface="Times New Roman" panose="02020603050405020304" pitchFamily="18" charset="0"/>
            </a:endParaRPr>
          </a:p>
          <a:p>
            <a:pPr>
              <a:lnSpc>
                <a:spcPct val="150000"/>
              </a:lnSpc>
            </a:pPr>
            <a:r>
              <a:rPr lang="en-GB" sz="1600" dirty="0">
                <a:effectLst/>
                <a:ea typeface="Times New Roman" panose="02020603050405020304" pitchFamily="18" charset="0"/>
              </a:rPr>
              <a:t>The software achieves a </a:t>
            </a:r>
            <a:r>
              <a:rPr lang="en-GB" sz="1600" b="1" dirty="0">
                <a:solidFill>
                  <a:srgbClr val="002060"/>
                </a:solidFill>
                <a:effectLst/>
                <a:ea typeface="Times New Roman" panose="02020603050405020304" pitchFamily="18" charset="0"/>
              </a:rPr>
              <a:t>training accuracy of 93%</a:t>
            </a:r>
            <a:r>
              <a:rPr lang="en-GB" sz="1600" dirty="0">
                <a:effectLst/>
                <a:ea typeface="Times New Roman" panose="02020603050405020304" pitchFamily="18" charset="0"/>
              </a:rPr>
              <a:t>, </a:t>
            </a:r>
            <a:r>
              <a:rPr lang="en-GB" sz="1600" b="1" dirty="0">
                <a:solidFill>
                  <a:srgbClr val="002060"/>
                </a:solidFill>
                <a:effectLst/>
                <a:ea typeface="Times New Roman" panose="02020603050405020304" pitchFamily="18" charset="0"/>
              </a:rPr>
              <a:t>validation and test accuracy of 90%</a:t>
            </a:r>
            <a:r>
              <a:rPr lang="en-GB" sz="1600" dirty="0">
                <a:effectLst/>
                <a:ea typeface="Times New Roman" panose="02020603050405020304" pitchFamily="18" charset="0"/>
              </a:rPr>
              <a:t>, demonstrating its effectiveness.</a:t>
            </a:r>
          </a:p>
          <a:p>
            <a:pPr>
              <a:lnSpc>
                <a:spcPct val="150000"/>
              </a:lnSpc>
            </a:pPr>
            <a:r>
              <a:rPr lang="en-GB" sz="1600" dirty="0">
                <a:effectLst/>
                <a:ea typeface="Times New Roman" panose="02020603050405020304" pitchFamily="18" charset="0"/>
              </a:rPr>
              <a:t>Our results demonstrate that the proposed approach is capable of effectively classifying covid-19, pneumonia, and healthy lung images</a:t>
            </a:r>
            <a:r>
              <a:rPr lang="en-GB" sz="1600" dirty="0">
                <a:effectLst/>
              </a:rPr>
              <a:t> </a:t>
            </a:r>
            <a:endParaRPr lang="en-GB" sz="1600" dirty="0">
              <a:effectLst/>
              <a:ea typeface="Times New Roman" panose="02020603050405020304" pitchFamily="18" charset="0"/>
            </a:endParaRPr>
          </a:p>
          <a:p>
            <a:pPr>
              <a:lnSpc>
                <a:spcPct val="150000"/>
              </a:lnSpc>
            </a:pPr>
            <a:endParaRPr lang="en-US" sz="1600" dirty="0"/>
          </a:p>
        </p:txBody>
      </p:sp>
    </p:spTree>
    <p:extLst>
      <p:ext uri="{BB962C8B-B14F-4D97-AF65-F5344CB8AC3E}">
        <p14:creationId xmlns:p14="http://schemas.microsoft.com/office/powerpoint/2010/main" val="1151438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96AA-CF68-B9EF-1318-33FEC8ADD0DA}"/>
              </a:ext>
            </a:extLst>
          </p:cNvPr>
          <p:cNvSpPr>
            <a:spLocks noGrp="1"/>
          </p:cNvSpPr>
          <p:nvPr>
            <p:ph type="title"/>
          </p:nvPr>
        </p:nvSpPr>
        <p:spPr/>
        <p:txBody>
          <a:bodyPr/>
          <a:lstStyle/>
          <a:p>
            <a:r>
              <a:rPr lang="en-US" dirty="0"/>
              <a:t>F1-Score</a:t>
            </a:r>
          </a:p>
        </p:txBody>
      </p:sp>
      <p:sp>
        <p:nvSpPr>
          <p:cNvPr id="3" name="Content Placeholder 2">
            <a:extLst>
              <a:ext uri="{FF2B5EF4-FFF2-40B4-BE49-F238E27FC236}">
                <a16:creationId xmlns:a16="http://schemas.microsoft.com/office/drawing/2014/main" id="{E80C71AA-8DAC-FA6A-A40B-1973038298E6}"/>
              </a:ext>
            </a:extLst>
          </p:cNvPr>
          <p:cNvSpPr>
            <a:spLocks noGrp="1"/>
          </p:cNvSpPr>
          <p:nvPr>
            <p:ph idx="1"/>
          </p:nvPr>
        </p:nvSpPr>
        <p:spPr>
          <a:xfrm>
            <a:off x="537030" y="2481943"/>
            <a:ext cx="11030856" cy="3686628"/>
          </a:xfrm>
        </p:spPr>
        <p:txBody>
          <a:bodyPr>
            <a:normAutofit/>
          </a:bodyPr>
          <a:lstStyle/>
          <a:p>
            <a:r>
              <a:rPr lang="en-GB" sz="1800" dirty="0">
                <a:solidFill>
                  <a:srgbClr val="000000"/>
                </a:solidFill>
                <a:effectLst/>
                <a:latin typeface="Times New Roman" panose="02020603050405020304" pitchFamily="18" charset="0"/>
                <a:ea typeface="Times New Roman" panose="02020603050405020304" pitchFamily="18" charset="0"/>
              </a:rPr>
              <a:t>The F1-score is the harmonic mean of precision and recall. It balances the trade-off between precision and recall.</a:t>
            </a:r>
            <a:endParaRPr lang="en-GB" sz="1800" dirty="0">
              <a:effectLst/>
              <a:latin typeface="Times New Roman" panose="02020603050405020304" pitchFamily="18" charset="0"/>
              <a:ea typeface="Times New Roman" panose="02020603050405020304" pitchFamily="18" charset="0"/>
            </a:endParaRPr>
          </a:p>
          <a:p>
            <a:pPr marL="0" indent="0">
              <a:buNone/>
            </a:pPr>
            <a:endParaRPr lang="en-US" dirty="0"/>
          </a:p>
          <a:p>
            <a:endParaRPr lang="en-US" dirty="0"/>
          </a:p>
          <a:p>
            <a:pPr marL="0" indent="0">
              <a:lnSpc>
                <a:spcPct val="200000"/>
              </a:lnSpc>
              <a:buNone/>
            </a:pPr>
            <a:r>
              <a:rPr lang="en-GB" sz="1800" dirty="0">
                <a:solidFill>
                  <a:srgbClr val="002060"/>
                </a:solidFill>
                <a:effectLst/>
                <a:latin typeface="Times New Roman" panose="02020603050405020304" pitchFamily="18" charset="0"/>
                <a:ea typeface="Times New Roman" panose="02020603050405020304" pitchFamily="18" charset="0"/>
              </a:rPr>
              <a:t>Key Insights from F1-Score:</a:t>
            </a:r>
            <a:endParaRPr lang="en-GB" sz="1800" dirty="0">
              <a:effectLst/>
              <a:latin typeface="Times New Roman" panose="02020603050405020304" pitchFamily="18" charset="0"/>
              <a:ea typeface="Times New Roman" panose="02020603050405020304" pitchFamily="18" charset="0"/>
            </a:endParaRPr>
          </a:p>
          <a:p>
            <a:pPr marL="342900" lvl="0" indent="-342900">
              <a:lnSpc>
                <a:spcPct val="200000"/>
              </a:lnSpc>
              <a:spcBef>
                <a:spcPts val="95"/>
              </a:spcBef>
              <a:buFont typeface="Symbol" pitchFamily="2" charset="2"/>
              <a:buChar char=""/>
            </a:pPr>
            <a:r>
              <a:rPr lang="en-GB" sz="1800" dirty="0">
                <a:solidFill>
                  <a:srgbClr val="000000"/>
                </a:solidFill>
                <a:effectLst/>
                <a:latin typeface="Times New Roman" panose="02020603050405020304" pitchFamily="18" charset="0"/>
                <a:ea typeface="Arial" panose="020B0604020202020204" pitchFamily="34" charset="0"/>
              </a:rPr>
              <a:t>For </a:t>
            </a:r>
            <a:r>
              <a:rPr lang="en-GB" sz="1800" b="1" dirty="0">
                <a:solidFill>
                  <a:srgbClr val="002060"/>
                </a:solidFill>
                <a:effectLst/>
                <a:latin typeface="Arial" panose="020B0604020202020204" pitchFamily="34" charset="0"/>
                <a:ea typeface="Arial" panose="020B0604020202020204" pitchFamily="34" charset="0"/>
              </a:rPr>
              <a:t>COVID</a:t>
            </a:r>
            <a:r>
              <a:rPr lang="en-GB" sz="1800" dirty="0">
                <a:solidFill>
                  <a:srgbClr val="000000"/>
                </a:solidFill>
                <a:effectLst/>
                <a:latin typeface="Times New Roman" panose="02020603050405020304" pitchFamily="18" charset="0"/>
                <a:ea typeface="Arial" panose="020B0604020202020204" pitchFamily="34" charset="0"/>
              </a:rPr>
              <a:t>: The F1-score is 0.18, indicating a poor balance between precision and recall.</a:t>
            </a:r>
            <a:endParaRPr lang="en-GB" sz="1800" dirty="0">
              <a:effectLst/>
              <a:latin typeface="Arial" panose="020B0604020202020204" pitchFamily="34" charset="0"/>
              <a:ea typeface="Arial" panose="020B0604020202020204" pitchFamily="34" charset="0"/>
            </a:endParaRPr>
          </a:p>
          <a:p>
            <a:pPr marL="342900" lvl="0" indent="-342900">
              <a:lnSpc>
                <a:spcPct val="200000"/>
              </a:lnSpc>
              <a:spcBef>
                <a:spcPts val="95"/>
              </a:spcBef>
              <a:buFont typeface="Symbol" pitchFamily="2" charset="2"/>
              <a:buChar char=""/>
            </a:pPr>
            <a:r>
              <a:rPr lang="en-GB" sz="1800" dirty="0">
                <a:solidFill>
                  <a:srgbClr val="000000"/>
                </a:solidFill>
                <a:effectLst/>
                <a:latin typeface="Times New Roman" panose="02020603050405020304" pitchFamily="18" charset="0"/>
                <a:ea typeface="Arial" panose="020B0604020202020204" pitchFamily="34" charset="0"/>
              </a:rPr>
              <a:t>For </a:t>
            </a:r>
            <a:r>
              <a:rPr lang="en-GB" sz="1800" b="1" dirty="0">
                <a:solidFill>
                  <a:srgbClr val="002060"/>
                </a:solidFill>
                <a:effectLst/>
                <a:latin typeface="Arial" panose="020B0604020202020204" pitchFamily="34" charset="0"/>
                <a:ea typeface="Arial" panose="020B0604020202020204" pitchFamily="34" charset="0"/>
              </a:rPr>
              <a:t>HEALTHY</a:t>
            </a:r>
            <a:r>
              <a:rPr lang="en-GB" sz="1800" dirty="0">
                <a:solidFill>
                  <a:srgbClr val="000000"/>
                </a:solidFill>
                <a:effectLst/>
                <a:latin typeface="Times New Roman" panose="02020603050405020304" pitchFamily="18" charset="0"/>
                <a:ea typeface="Arial" panose="020B0604020202020204" pitchFamily="34" charset="0"/>
              </a:rPr>
              <a:t>: The F1-score is 0.70, showing a relatively better balance.</a:t>
            </a:r>
            <a:endParaRPr lang="en-GB" sz="1800" dirty="0">
              <a:effectLst/>
              <a:latin typeface="Arial" panose="020B0604020202020204" pitchFamily="34" charset="0"/>
              <a:ea typeface="Arial" panose="020B0604020202020204" pitchFamily="34" charset="0"/>
            </a:endParaRPr>
          </a:p>
          <a:p>
            <a:pPr marL="342900" lvl="0" indent="-342900">
              <a:lnSpc>
                <a:spcPct val="200000"/>
              </a:lnSpc>
              <a:spcBef>
                <a:spcPts val="95"/>
              </a:spcBef>
              <a:buFont typeface="Symbol" pitchFamily="2" charset="2"/>
              <a:buChar char=""/>
            </a:pPr>
            <a:r>
              <a:rPr lang="en-GB" sz="1800" dirty="0">
                <a:solidFill>
                  <a:srgbClr val="000000"/>
                </a:solidFill>
                <a:effectLst/>
                <a:latin typeface="Times New Roman" panose="02020603050405020304" pitchFamily="18" charset="0"/>
                <a:ea typeface="Arial" panose="020B0604020202020204" pitchFamily="34" charset="0"/>
              </a:rPr>
              <a:t>For </a:t>
            </a:r>
            <a:r>
              <a:rPr lang="en-GB" sz="1800" b="1" dirty="0">
                <a:solidFill>
                  <a:srgbClr val="002060"/>
                </a:solidFill>
                <a:effectLst/>
                <a:latin typeface="Arial" panose="020B0604020202020204" pitchFamily="34" charset="0"/>
                <a:ea typeface="Arial" panose="020B0604020202020204" pitchFamily="34" charset="0"/>
              </a:rPr>
              <a:t>PNEUMONIA</a:t>
            </a:r>
            <a:r>
              <a:rPr lang="en-GB" sz="1800" dirty="0">
                <a:solidFill>
                  <a:srgbClr val="000000"/>
                </a:solidFill>
                <a:effectLst/>
                <a:latin typeface="Times New Roman" panose="02020603050405020304" pitchFamily="18" charset="0"/>
                <a:ea typeface="Arial" panose="020B0604020202020204" pitchFamily="34" charset="0"/>
              </a:rPr>
              <a:t>: The F1-score is 0.06, indicating a very poor balance and performance.</a:t>
            </a:r>
            <a:endParaRPr lang="en-GB" sz="1800" dirty="0">
              <a:effectLst/>
              <a:latin typeface="Arial" panose="020B0604020202020204" pitchFamily="34" charset="0"/>
              <a:ea typeface="Arial" panose="020B0604020202020204" pitchFamily="34" charset="0"/>
            </a:endParaRPr>
          </a:p>
          <a:p>
            <a:pPr marL="0" indent="0">
              <a:buNone/>
            </a:pPr>
            <a:endParaRPr lang="en-US" dirty="0"/>
          </a:p>
        </p:txBody>
      </p:sp>
      <p:pic>
        <p:nvPicPr>
          <p:cNvPr id="5" name="Picture 4" descr="A black text on a white background&#10;&#10;Description automatically generated">
            <a:extLst>
              <a:ext uri="{FF2B5EF4-FFF2-40B4-BE49-F238E27FC236}">
                <a16:creationId xmlns:a16="http://schemas.microsoft.com/office/drawing/2014/main" id="{CE563175-26CF-3612-18D3-F9E75052A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343" y="2854305"/>
            <a:ext cx="3495222" cy="857723"/>
          </a:xfrm>
          <a:prstGeom prst="rect">
            <a:avLst/>
          </a:prstGeom>
        </p:spPr>
      </p:pic>
    </p:spTree>
    <p:extLst>
      <p:ext uri="{BB962C8B-B14F-4D97-AF65-F5344CB8AC3E}">
        <p14:creationId xmlns:p14="http://schemas.microsoft.com/office/powerpoint/2010/main" val="1184655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B3D8-44D0-7AF0-5E80-9FB436AB3A27}"/>
              </a:ext>
            </a:extLst>
          </p:cNvPr>
          <p:cNvSpPr>
            <a:spLocks noGrp="1"/>
          </p:cNvSpPr>
          <p:nvPr>
            <p:ph type="title"/>
          </p:nvPr>
        </p:nvSpPr>
        <p:spPr/>
        <p:txBody>
          <a:bodyPr/>
          <a:lstStyle/>
          <a:p>
            <a:r>
              <a:rPr lang="en-US" dirty="0"/>
              <a:t>Support, Macro Average &amp; Weighted Average</a:t>
            </a:r>
          </a:p>
        </p:txBody>
      </p:sp>
      <p:sp>
        <p:nvSpPr>
          <p:cNvPr id="3" name="Content Placeholder 2">
            <a:extLst>
              <a:ext uri="{FF2B5EF4-FFF2-40B4-BE49-F238E27FC236}">
                <a16:creationId xmlns:a16="http://schemas.microsoft.com/office/drawing/2014/main" id="{4C22BD45-EABA-0DB4-AFDA-9BF3CEC4B5FE}"/>
              </a:ext>
            </a:extLst>
          </p:cNvPr>
          <p:cNvSpPr>
            <a:spLocks noGrp="1"/>
          </p:cNvSpPr>
          <p:nvPr>
            <p:ph idx="1"/>
          </p:nvPr>
        </p:nvSpPr>
        <p:spPr>
          <a:xfrm>
            <a:off x="0" y="2242458"/>
            <a:ext cx="12192000" cy="4615542"/>
          </a:xfrm>
        </p:spPr>
        <p:txBody>
          <a:bodyPr>
            <a:normAutofit fontScale="85000" lnSpcReduction="20000"/>
          </a:bodyPr>
          <a:lstStyle/>
          <a:p>
            <a:pPr marL="0" indent="0">
              <a:lnSpc>
                <a:spcPct val="150000"/>
              </a:lnSpc>
              <a:spcBef>
                <a:spcPts val="200"/>
              </a:spcBef>
              <a:buNone/>
            </a:pPr>
            <a:r>
              <a:rPr lang="en-GB" sz="1600" b="1" i="1" dirty="0">
                <a:solidFill>
                  <a:srgbClr val="002060"/>
                </a:solidFill>
                <a:effectLst/>
                <a:ea typeface="Times New Roman" panose="02020603050405020304" pitchFamily="18" charset="0"/>
                <a:cs typeface="Times New Roman" panose="02020603050405020304" pitchFamily="18" charset="0"/>
              </a:rPr>
              <a:t>Support value:</a:t>
            </a:r>
            <a:endParaRPr lang="en-GB" sz="1600" b="1" i="1" dirty="0">
              <a:solidFill>
                <a:srgbClr val="365F91"/>
              </a:solidFill>
              <a:effectLst/>
              <a:ea typeface="Times New Roman" panose="02020603050405020304" pitchFamily="18" charset="0"/>
              <a:cs typeface="Times New Roman" panose="02020603050405020304" pitchFamily="18" charset="0"/>
            </a:endParaRPr>
          </a:p>
          <a:p>
            <a:pPr>
              <a:lnSpc>
                <a:spcPct val="150000"/>
              </a:lnSpc>
            </a:pPr>
            <a:r>
              <a:rPr lang="en-GB" sz="1600" dirty="0">
                <a:solidFill>
                  <a:srgbClr val="000000"/>
                </a:solidFill>
                <a:effectLst/>
                <a:ea typeface="Times New Roman" panose="02020603050405020304" pitchFamily="18" charset="0"/>
              </a:rPr>
              <a:t>Support represents the number of true instances for each class in the dataset.</a:t>
            </a:r>
            <a:endParaRPr lang="en-GB" sz="1600" dirty="0">
              <a:effectLst/>
              <a:ea typeface="Times New Roman" panose="02020603050405020304" pitchFamily="18" charset="0"/>
            </a:endParaRPr>
          </a:p>
          <a:p>
            <a:pPr>
              <a:lnSpc>
                <a:spcPct val="150000"/>
              </a:lnSpc>
            </a:pPr>
            <a:r>
              <a:rPr lang="en-GB" sz="1600" b="1" dirty="0">
                <a:solidFill>
                  <a:srgbClr val="002060"/>
                </a:solidFill>
                <a:effectLst/>
                <a:ea typeface="Times New Roman" panose="02020603050405020304" pitchFamily="18" charset="0"/>
              </a:rPr>
              <a:t>COVID</a:t>
            </a:r>
            <a:r>
              <a:rPr lang="en-GB" sz="1600" dirty="0">
                <a:solidFill>
                  <a:srgbClr val="000000"/>
                </a:solidFill>
                <a:effectLst/>
                <a:ea typeface="Times New Roman" panose="02020603050405020304" pitchFamily="18" charset="0"/>
              </a:rPr>
              <a:t> has 362 instances, </a:t>
            </a:r>
            <a:r>
              <a:rPr lang="en-GB" sz="1600" b="1" dirty="0">
                <a:solidFill>
                  <a:srgbClr val="002060"/>
                </a:solidFill>
                <a:effectLst/>
                <a:ea typeface="Times New Roman" panose="02020603050405020304" pitchFamily="18" charset="0"/>
              </a:rPr>
              <a:t>HEALTHY</a:t>
            </a:r>
            <a:r>
              <a:rPr lang="en-GB" sz="1600" dirty="0">
                <a:solidFill>
                  <a:srgbClr val="000000"/>
                </a:solidFill>
                <a:effectLst/>
                <a:ea typeface="Times New Roman" panose="02020603050405020304" pitchFamily="18" charset="0"/>
              </a:rPr>
              <a:t> has 1020 instances, and </a:t>
            </a:r>
            <a:r>
              <a:rPr lang="en-GB" sz="1600" b="1" dirty="0">
                <a:solidFill>
                  <a:srgbClr val="002060"/>
                </a:solidFill>
                <a:effectLst/>
                <a:ea typeface="Times New Roman" panose="02020603050405020304" pitchFamily="18" charset="0"/>
              </a:rPr>
              <a:t>PNEUMONIA</a:t>
            </a:r>
            <a:r>
              <a:rPr lang="en-GB" sz="1600" dirty="0">
                <a:solidFill>
                  <a:srgbClr val="000000"/>
                </a:solidFill>
                <a:effectLst/>
                <a:ea typeface="Times New Roman" panose="02020603050405020304" pitchFamily="18" charset="0"/>
              </a:rPr>
              <a:t> has 135 instances in the dataset.</a:t>
            </a:r>
            <a:endParaRPr lang="en-GB" sz="1600" dirty="0">
              <a:effectLst/>
              <a:ea typeface="Times New Roman" panose="02020603050405020304" pitchFamily="18" charset="0"/>
            </a:endParaRPr>
          </a:p>
          <a:p>
            <a:pPr marL="0" indent="0">
              <a:lnSpc>
                <a:spcPct val="150000"/>
              </a:lnSpc>
              <a:spcBef>
                <a:spcPts val="200"/>
              </a:spcBef>
              <a:buNone/>
            </a:pPr>
            <a:r>
              <a:rPr lang="en-GB" sz="1600" b="1" i="1" dirty="0">
                <a:solidFill>
                  <a:srgbClr val="002060"/>
                </a:solidFill>
                <a:effectLst/>
                <a:ea typeface="Times New Roman" panose="02020603050405020304" pitchFamily="18" charset="0"/>
                <a:cs typeface="Times New Roman" panose="02020603050405020304" pitchFamily="18" charset="0"/>
              </a:rPr>
              <a:t>Macro Average:</a:t>
            </a:r>
            <a:endParaRPr lang="en-GB" sz="1600" b="1" i="1" dirty="0">
              <a:solidFill>
                <a:srgbClr val="365F91"/>
              </a:solidFill>
              <a:effectLst/>
              <a:ea typeface="Times New Roman" panose="02020603050405020304" pitchFamily="18" charset="0"/>
              <a:cs typeface="Times New Roman" panose="02020603050405020304" pitchFamily="18" charset="0"/>
            </a:endParaRPr>
          </a:p>
          <a:p>
            <a:pPr>
              <a:lnSpc>
                <a:spcPct val="150000"/>
              </a:lnSpc>
            </a:pPr>
            <a:r>
              <a:rPr lang="en-GB" sz="1600" dirty="0">
                <a:solidFill>
                  <a:srgbClr val="000000"/>
                </a:solidFill>
                <a:effectLst/>
                <a:ea typeface="Times New Roman" panose="02020603050405020304" pitchFamily="18" charset="0"/>
              </a:rPr>
              <a:t>The macro average calculates the </a:t>
            </a:r>
            <a:r>
              <a:rPr lang="en-GB" sz="1600" dirty="0">
                <a:solidFill>
                  <a:srgbClr val="002060"/>
                </a:solidFill>
                <a:effectLst/>
                <a:ea typeface="Times New Roman" panose="02020603050405020304" pitchFamily="18" charset="0"/>
              </a:rPr>
              <a:t>average of the precision, recall, and F1-score </a:t>
            </a:r>
            <a:r>
              <a:rPr lang="en-GB" sz="1600" dirty="0">
                <a:solidFill>
                  <a:srgbClr val="000000"/>
                </a:solidFill>
                <a:effectLst/>
                <a:ea typeface="Times New Roman" panose="02020603050405020304" pitchFamily="18" charset="0"/>
              </a:rPr>
              <a:t>for each class, treating all classes equally, regardless of their support.</a:t>
            </a:r>
            <a:endParaRPr lang="en-GB" sz="1600" dirty="0">
              <a:effectLst/>
              <a:ea typeface="Times New Roman" panose="02020603050405020304" pitchFamily="18" charset="0"/>
            </a:endParaRPr>
          </a:p>
          <a:p>
            <a:pPr>
              <a:lnSpc>
                <a:spcPct val="150000"/>
              </a:lnSpc>
            </a:pPr>
            <a:r>
              <a:rPr lang="en-GB" sz="1600" dirty="0">
                <a:solidFill>
                  <a:srgbClr val="000000"/>
                </a:solidFill>
                <a:effectLst/>
                <a:ea typeface="Times New Roman" panose="02020603050405020304" pitchFamily="18" charset="0"/>
              </a:rPr>
              <a:t>The macro average precision, recall, and F1-score are all </a:t>
            </a:r>
            <a:r>
              <a:rPr lang="en-GB" sz="1600" dirty="0">
                <a:solidFill>
                  <a:srgbClr val="002060"/>
                </a:solidFill>
                <a:effectLst/>
                <a:ea typeface="Times New Roman" panose="02020603050405020304" pitchFamily="18" charset="0"/>
              </a:rPr>
              <a:t>0.32</a:t>
            </a:r>
            <a:r>
              <a:rPr lang="en-GB" sz="1600" dirty="0">
                <a:solidFill>
                  <a:srgbClr val="000000"/>
                </a:solidFill>
                <a:effectLst/>
                <a:ea typeface="Times New Roman" panose="02020603050405020304" pitchFamily="18" charset="0"/>
              </a:rPr>
              <a:t>. This indicates that, when considering all classes equally, the model performs moderately poorly, particularly due to the low performance on the "PNEUMONIA" class.</a:t>
            </a:r>
            <a:endParaRPr lang="en-GB" sz="1600" dirty="0">
              <a:effectLst/>
              <a:ea typeface="Times New Roman" panose="02020603050405020304" pitchFamily="18" charset="0"/>
            </a:endParaRPr>
          </a:p>
          <a:p>
            <a:pPr marL="0" indent="0">
              <a:lnSpc>
                <a:spcPct val="150000"/>
              </a:lnSpc>
              <a:spcBef>
                <a:spcPts val="200"/>
              </a:spcBef>
              <a:buNone/>
            </a:pPr>
            <a:r>
              <a:rPr lang="en-GB" sz="1600" b="1" i="1" dirty="0">
                <a:solidFill>
                  <a:srgbClr val="002060"/>
                </a:solidFill>
                <a:effectLst/>
                <a:ea typeface="Times New Roman" panose="02020603050405020304" pitchFamily="18" charset="0"/>
                <a:cs typeface="Times New Roman" panose="02020603050405020304" pitchFamily="18" charset="0"/>
              </a:rPr>
              <a:t>Weighted Average:</a:t>
            </a:r>
            <a:endParaRPr lang="en-GB" sz="1600" b="1" i="1" dirty="0">
              <a:solidFill>
                <a:srgbClr val="365F91"/>
              </a:solidFill>
              <a:effectLst/>
              <a:ea typeface="Times New Roman" panose="02020603050405020304" pitchFamily="18" charset="0"/>
              <a:cs typeface="Times New Roman" panose="02020603050405020304" pitchFamily="18" charset="0"/>
            </a:endParaRPr>
          </a:p>
          <a:p>
            <a:pPr>
              <a:lnSpc>
                <a:spcPct val="150000"/>
              </a:lnSpc>
            </a:pPr>
            <a:r>
              <a:rPr lang="en-GB" sz="1600" dirty="0">
                <a:solidFill>
                  <a:srgbClr val="000000"/>
                </a:solidFill>
                <a:effectLst/>
                <a:ea typeface="Times New Roman" panose="02020603050405020304" pitchFamily="18" charset="0"/>
              </a:rPr>
              <a:t>The weighted average accounts for the support (number of instances) of each class and computes the average precision, recall, and F1-score, weighted by the support of each class.</a:t>
            </a:r>
            <a:endParaRPr lang="en-GB" sz="1600" dirty="0">
              <a:effectLst/>
              <a:ea typeface="Times New Roman" panose="02020603050405020304" pitchFamily="18" charset="0"/>
            </a:endParaRPr>
          </a:p>
          <a:p>
            <a:pPr>
              <a:lnSpc>
                <a:spcPct val="150000"/>
              </a:lnSpc>
            </a:pPr>
            <a:r>
              <a:rPr lang="en-GB" sz="1600" dirty="0">
                <a:solidFill>
                  <a:srgbClr val="000000"/>
                </a:solidFill>
                <a:effectLst/>
                <a:ea typeface="Times New Roman" panose="02020603050405020304" pitchFamily="18" charset="0"/>
              </a:rPr>
              <a:t>The weighted average precision is </a:t>
            </a:r>
            <a:r>
              <a:rPr lang="en-GB" sz="1600" dirty="0">
                <a:solidFill>
                  <a:srgbClr val="002060"/>
                </a:solidFill>
                <a:effectLst/>
                <a:ea typeface="Times New Roman" panose="02020603050405020304" pitchFamily="18" charset="0"/>
              </a:rPr>
              <a:t>0.50</a:t>
            </a:r>
            <a:r>
              <a:rPr lang="en-GB" sz="1600" dirty="0">
                <a:solidFill>
                  <a:srgbClr val="000000"/>
                </a:solidFill>
                <a:effectLst/>
                <a:ea typeface="Times New Roman" panose="02020603050405020304" pitchFamily="18" charset="0"/>
              </a:rPr>
              <a:t>, recall is </a:t>
            </a:r>
            <a:r>
              <a:rPr lang="en-GB" sz="1600" dirty="0">
                <a:solidFill>
                  <a:srgbClr val="002060"/>
                </a:solidFill>
                <a:effectLst/>
                <a:ea typeface="Times New Roman" panose="02020603050405020304" pitchFamily="18" charset="0"/>
              </a:rPr>
              <a:t>0.54</a:t>
            </a:r>
            <a:r>
              <a:rPr lang="en-GB" sz="1600" dirty="0">
                <a:solidFill>
                  <a:srgbClr val="000000"/>
                </a:solidFill>
                <a:effectLst/>
                <a:ea typeface="Times New Roman" panose="02020603050405020304" pitchFamily="18" charset="0"/>
              </a:rPr>
              <a:t>, and F1-score is </a:t>
            </a:r>
            <a:r>
              <a:rPr lang="en-GB" sz="1600" dirty="0">
                <a:solidFill>
                  <a:srgbClr val="002060"/>
                </a:solidFill>
                <a:effectLst/>
                <a:ea typeface="Times New Roman" panose="02020603050405020304" pitchFamily="18" charset="0"/>
              </a:rPr>
              <a:t>0.52</a:t>
            </a:r>
            <a:r>
              <a:rPr lang="en-GB" sz="1600" dirty="0">
                <a:solidFill>
                  <a:srgbClr val="000000"/>
                </a:solidFill>
                <a:effectLst/>
                <a:ea typeface="Times New Roman" panose="02020603050405020304" pitchFamily="18" charset="0"/>
              </a:rPr>
              <a:t>. These values are better than the macro average due to the larger support for the "HEALTHY" class, where the model performs well.</a:t>
            </a:r>
            <a:endParaRPr lang="en-GB" sz="1600" dirty="0">
              <a:effectLst/>
              <a:ea typeface="Times New Roman" panose="02020603050405020304" pitchFamily="18" charset="0"/>
            </a:endParaRPr>
          </a:p>
          <a:p>
            <a:pPr>
              <a:lnSpc>
                <a:spcPct val="150000"/>
              </a:lnSpc>
            </a:pPr>
            <a:endParaRPr lang="en-US" sz="1600" dirty="0"/>
          </a:p>
        </p:txBody>
      </p:sp>
    </p:spTree>
    <p:extLst>
      <p:ext uri="{BB962C8B-B14F-4D97-AF65-F5344CB8AC3E}">
        <p14:creationId xmlns:p14="http://schemas.microsoft.com/office/powerpoint/2010/main" val="63660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1" name="Freeform: Shape 10">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D87DF95-9466-67BC-7A77-78228E23E472}"/>
              </a:ext>
            </a:extLst>
          </p:cNvPr>
          <p:cNvSpPr>
            <a:spLocks noGrp="1"/>
          </p:cNvSpPr>
          <p:nvPr>
            <p:ph type="title"/>
          </p:nvPr>
        </p:nvSpPr>
        <p:spPr>
          <a:xfrm>
            <a:off x="512186" y="516277"/>
            <a:ext cx="3673830" cy="1311729"/>
          </a:xfrm>
        </p:spPr>
        <p:txBody>
          <a:bodyPr>
            <a:normAutofit fontScale="90000"/>
          </a:bodyPr>
          <a:lstStyle/>
          <a:p>
            <a:r>
              <a:rPr lang="en-US" dirty="0">
                <a:solidFill>
                  <a:srgbClr val="EBEBEB"/>
                </a:solidFill>
              </a:rPr>
              <a:t>Model Prediction on Test Data</a:t>
            </a:r>
          </a:p>
        </p:txBody>
      </p:sp>
      <p:sp>
        <p:nvSpPr>
          <p:cNvPr id="15" name="Rectangle 14">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8AB0505-2F12-5B14-7700-E2DBBEBA0C5D}"/>
              </a:ext>
            </a:extLst>
          </p:cNvPr>
          <p:cNvSpPr>
            <a:spLocks noGrp="1"/>
          </p:cNvSpPr>
          <p:nvPr>
            <p:ph idx="1"/>
          </p:nvPr>
        </p:nvSpPr>
        <p:spPr>
          <a:xfrm>
            <a:off x="423335" y="1828799"/>
            <a:ext cx="4191000" cy="4512923"/>
          </a:xfrm>
        </p:spPr>
        <p:txBody>
          <a:bodyPr>
            <a:noAutofit/>
          </a:bodyPr>
          <a:lstStyle/>
          <a:p>
            <a:r>
              <a:rPr lang="en-GB" sz="2000" dirty="0">
                <a:solidFill>
                  <a:schemeClr val="tx1"/>
                </a:solidFill>
                <a:effectLst/>
                <a:ea typeface="Times New Roman" panose="02020603050405020304" pitchFamily="18" charset="0"/>
              </a:rPr>
              <a:t>The saved trained InceptionV3 model was evaluated on a balanced subset of 30 test images, consisting of 10 images from each class: COVID, HEALTHY, and PNEUMONIA.</a:t>
            </a:r>
            <a:r>
              <a:rPr lang="en-GB" sz="2000" dirty="0">
                <a:solidFill>
                  <a:schemeClr val="tx1"/>
                </a:solidFill>
                <a:effectLst/>
              </a:rPr>
              <a:t> </a:t>
            </a:r>
          </a:p>
          <a:p>
            <a:r>
              <a:rPr lang="en-GB" sz="2000" dirty="0">
                <a:solidFill>
                  <a:schemeClr val="tx1"/>
                </a:solidFill>
                <a:ea typeface="Times New Roman" panose="02020603050405020304" pitchFamily="18" charset="0"/>
              </a:rPr>
              <a:t>Out of 30 </a:t>
            </a:r>
            <a:r>
              <a:rPr lang="en-GB" sz="2000" dirty="0">
                <a:solidFill>
                  <a:schemeClr val="tx1"/>
                </a:solidFill>
                <a:effectLst/>
                <a:ea typeface="Times New Roman" panose="02020603050405020304" pitchFamily="18" charset="0"/>
              </a:rPr>
              <a:t>test images, 26 images were classified correctly, demonstrating the model’s robust performance on unseen data. </a:t>
            </a:r>
            <a:endParaRPr lang="en-GB" sz="2000" dirty="0">
              <a:solidFill>
                <a:schemeClr val="tx1"/>
              </a:solidFill>
              <a:effectLst/>
            </a:endParaRPr>
          </a:p>
          <a:p>
            <a:endParaRPr lang="en-US" sz="2000" dirty="0">
              <a:solidFill>
                <a:schemeClr val="tx1"/>
              </a:solidFill>
            </a:endParaRPr>
          </a:p>
        </p:txBody>
      </p:sp>
      <p:sp>
        <p:nvSpPr>
          <p:cNvPr id="21"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6" name="Picture 5" descr="A collage of x-ray images of a person's chest&#10;&#10;Description automatically generated">
            <a:extLst>
              <a:ext uri="{FF2B5EF4-FFF2-40B4-BE49-F238E27FC236}">
                <a16:creationId xmlns:a16="http://schemas.microsoft.com/office/drawing/2014/main" id="{6D3107C9-1F45-D06E-01BF-36ADB768846C}"/>
              </a:ext>
            </a:extLst>
          </p:cNvPr>
          <p:cNvPicPr>
            <a:picLocks noChangeAspect="1"/>
          </p:cNvPicPr>
          <p:nvPr/>
        </p:nvPicPr>
        <p:blipFill>
          <a:blip r:embed="rId2"/>
          <a:stretch>
            <a:fillRect/>
          </a:stretch>
        </p:blipFill>
        <p:spPr>
          <a:xfrm>
            <a:off x="5126521" y="-1587"/>
            <a:ext cx="6833660" cy="6858000"/>
          </a:xfrm>
          <a:prstGeom prst="rect">
            <a:avLst/>
          </a:prstGeom>
        </p:spPr>
      </p:pic>
    </p:spTree>
    <p:extLst>
      <p:ext uri="{BB962C8B-B14F-4D97-AF65-F5344CB8AC3E}">
        <p14:creationId xmlns:p14="http://schemas.microsoft.com/office/powerpoint/2010/main" val="18820638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7154-4D2B-7338-579C-AF17F4DC05DB}"/>
              </a:ext>
            </a:extLst>
          </p:cNvPr>
          <p:cNvSpPr>
            <a:spLocks noGrp="1"/>
          </p:cNvSpPr>
          <p:nvPr>
            <p:ph type="title"/>
          </p:nvPr>
        </p:nvSpPr>
        <p:spPr>
          <a:xfrm>
            <a:off x="566057" y="685800"/>
            <a:ext cx="10820399" cy="1132114"/>
          </a:xfrm>
        </p:spPr>
        <p:txBody>
          <a:bodyPr/>
          <a:lstStyle/>
          <a:p>
            <a:r>
              <a:rPr lang="en-GB" sz="2800">
                <a:solidFill>
                  <a:schemeClr val="bg1"/>
                </a:solidFill>
                <a:effectLst/>
                <a:ea typeface="Times New Roman" panose="02020603050405020304" pitchFamily="18" charset="0"/>
              </a:rPr>
              <a:t>Deep Neural Networks (DNNs) and Convolutional Neural Networks (CNNs)</a:t>
            </a:r>
            <a:r>
              <a:rPr lang="en-GB" sz="2800">
                <a:solidFill>
                  <a:schemeClr val="bg1"/>
                </a:solidFill>
                <a:effectLst/>
              </a:rPr>
              <a:t> </a:t>
            </a:r>
            <a:endParaRPr lang="en-US" sz="2800" dirty="0">
              <a:solidFill>
                <a:schemeClr val="bg1"/>
              </a:solidFill>
            </a:endParaRPr>
          </a:p>
        </p:txBody>
      </p:sp>
      <p:sp>
        <p:nvSpPr>
          <p:cNvPr id="3" name="Content Placeholder 2">
            <a:extLst>
              <a:ext uri="{FF2B5EF4-FFF2-40B4-BE49-F238E27FC236}">
                <a16:creationId xmlns:a16="http://schemas.microsoft.com/office/drawing/2014/main" id="{1FA1F76E-A7C2-6B4A-70DB-CF91332AFD19}"/>
              </a:ext>
            </a:extLst>
          </p:cNvPr>
          <p:cNvSpPr>
            <a:spLocks noGrp="1"/>
          </p:cNvSpPr>
          <p:nvPr>
            <p:ph idx="1"/>
          </p:nvPr>
        </p:nvSpPr>
        <p:spPr>
          <a:xfrm>
            <a:off x="0" y="2286000"/>
            <a:ext cx="12192000" cy="4572000"/>
          </a:xfrm>
        </p:spPr>
        <p:txBody>
          <a:bodyPr>
            <a:normAutofit fontScale="92500" lnSpcReduction="10000"/>
          </a:bodyPr>
          <a:lstStyle/>
          <a:p>
            <a:pPr>
              <a:lnSpc>
                <a:spcPct val="150000"/>
              </a:lnSpc>
            </a:pPr>
            <a:r>
              <a:rPr lang="en-GB" sz="1800" dirty="0">
                <a:solidFill>
                  <a:srgbClr val="000000"/>
                </a:solidFill>
                <a:effectLst/>
                <a:ea typeface="Times New Roman" panose="02020603050405020304" pitchFamily="18" charset="0"/>
              </a:rPr>
              <a:t>This project is supervised learning refers to a model being trained on a labelled dataset where the desired output is provided, and the </a:t>
            </a:r>
            <a:r>
              <a:rPr lang="en-GB" sz="1800" dirty="0">
                <a:solidFill>
                  <a:srgbClr val="002060"/>
                </a:solidFill>
                <a:effectLst/>
                <a:ea typeface="Times New Roman" panose="02020603050405020304" pitchFamily="18" charset="0"/>
              </a:rPr>
              <a:t>model learns to map inputs to outputs</a:t>
            </a:r>
            <a:r>
              <a:rPr lang="en-GB" sz="1800" dirty="0">
                <a:solidFill>
                  <a:srgbClr val="000000"/>
                </a:solidFill>
                <a:effectLst/>
                <a:ea typeface="Times New Roman" panose="02020603050405020304" pitchFamily="18" charset="0"/>
              </a:rPr>
              <a:t>. </a:t>
            </a:r>
          </a:p>
          <a:p>
            <a:pPr>
              <a:lnSpc>
                <a:spcPct val="150000"/>
              </a:lnSpc>
            </a:pPr>
            <a:r>
              <a:rPr lang="en-GB" sz="1800" dirty="0">
                <a:solidFill>
                  <a:srgbClr val="000000"/>
                </a:solidFill>
                <a:effectLst/>
                <a:ea typeface="Times New Roman" panose="02020603050405020304" pitchFamily="18" charset="0"/>
              </a:rPr>
              <a:t>DNNs are a class of artificial neural networks that consist of </a:t>
            </a:r>
            <a:r>
              <a:rPr lang="en-GB" sz="1800" dirty="0">
                <a:solidFill>
                  <a:srgbClr val="002060"/>
                </a:solidFill>
                <a:effectLst/>
                <a:ea typeface="Times New Roman" panose="02020603050405020304" pitchFamily="18" charset="0"/>
              </a:rPr>
              <a:t>multiple layers</a:t>
            </a:r>
            <a:r>
              <a:rPr lang="en-GB" sz="1800" dirty="0">
                <a:solidFill>
                  <a:srgbClr val="000000"/>
                </a:solidFill>
                <a:effectLst/>
                <a:ea typeface="Times New Roman" panose="02020603050405020304" pitchFamily="18" charset="0"/>
              </a:rPr>
              <a:t>, which help in learning hierarchical features from the data. While </a:t>
            </a:r>
            <a:r>
              <a:rPr lang="en-GB" dirty="0">
                <a:solidFill>
                  <a:srgbClr val="000000"/>
                </a:solidFill>
                <a:ea typeface="Times New Roman" panose="02020603050405020304" pitchFamily="18" charset="0"/>
              </a:rPr>
              <a:t>DNN</a:t>
            </a:r>
            <a:r>
              <a:rPr lang="en-GB" sz="1800" dirty="0">
                <a:solidFill>
                  <a:srgbClr val="000000"/>
                </a:solidFill>
                <a:effectLst/>
                <a:ea typeface="Times New Roman" panose="02020603050405020304" pitchFamily="18" charset="0"/>
              </a:rPr>
              <a:t>s work well for many general tasks, they struggle when it comes to processing image data. This is where </a:t>
            </a:r>
            <a:r>
              <a:rPr lang="en-GB" b="1" dirty="0">
                <a:solidFill>
                  <a:srgbClr val="002060"/>
                </a:solidFill>
                <a:ea typeface="Times New Roman" panose="02020603050405020304" pitchFamily="18" charset="0"/>
              </a:rPr>
              <a:t>CNN</a:t>
            </a:r>
            <a:r>
              <a:rPr lang="en-GB" sz="1800" b="1" dirty="0">
                <a:solidFill>
                  <a:srgbClr val="002060"/>
                </a:solidFill>
                <a:effectLst/>
                <a:ea typeface="Times New Roman" panose="02020603050405020304" pitchFamily="18" charset="0"/>
              </a:rPr>
              <a:t>s</a:t>
            </a:r>
            <a:r>
              <a:rPr lang="en-GB" sz="1800" dirty="0">
                <a:solidFill>
                  <a:srgbClr val="000000"/>
                </a:solidFill>
                <a:effectLst/>
                <a:ea typeface="Times New Roman" panose="02020603050405020304" pitchFamily="18" charset="0"/>
              </a:rPr>
              <a:t> come into play.</a:t>
            </a:r>
            <a:r>
              <a:rPr lang="en-GB" dirty="0">
                <a:effectLst/>
              </a:rPr>
              <a:t> </a:t>
            </a:r>
          </a:p>
          <a:p>
            <a:pPr>
              <a:lnSpc>
                <a:spcPct val="150000"/>
              </a:lnSpc>
            </a:pPr>
            <a:r>
              <a:rPr lang="en-GB" sz="1800" dirty="0">
                <a:solidFill>
                  <a:srgbClr val="000000"/>
                </a:solidFill>
                <a:effectLst/>
                <a:ea typeface="Times New Roman" panose="02020603050405020304" pitchFamily="18" charset="0"/>
              </a:rPr>
              <a:t>CNNs are specifically designed for image-related tasks, and they utilize </a:t>
            </a:r>
            <a:r>
              <a:rPr lang="en-GB" sz="1800" b="1" dirty="0">
                <a:solidFill>
                  <a:srgbClr val="002060"/>
                </a:solidFill>
                <a:effectLst/>
                <a:ea typeface="Times New Roman" panose="02020603050405020304" pitchFamily="18" charset="0"/>
              </a:rPr>
              <a:t>convolutional layers</a:t>
            </a:r>
            <a:r>
              <a:rPr lang="en-GB" sz="1800" dirty="0">
                <a:solidFill>
                  <a:srgbClr val="000000"/>
                </a:solidFill>
                <a:effectLst/>
                <a:ea typeface="Times New Roman" panose="02020603050405020304" pitchFamily="18" charset="0"/>
              </a:rPr>
              <a:t> to automatically detect features like edges, textures, and patterns in an image. Additionally, </a:t>
            </a:r>
            <a:r>
              <a:rPr lang="en-GB" sz="1800" b="1" dirty="0">
                <a:solidFill>
                  <a:srgbClr val="002060"/>
                </a:solidFill>
                <a:effectLst/>
                <a:ea typeface="Times New Roman" panose="02020603050405020304" pitchFamily="18" charset="0"/>
              </a:rPr>
              <a:t>pooling layers</a:t>
            </a:r>
            <a:r>
              <a:rPr lang="en-GB" sz="1800" dirty="0">
                <a:solidFill>
                  <a:srgbClr val="002060"/>
                </a:solidFill>
                <a:effectLst/>
                <a:ea typeface="Times New Roman" panose="02020603050405020304" pitchFamily="18" charset="0"/>
              </a:rPr>
              <a:t> </a:t>
            </a:r>
            <a:r>
              <a:rPr lang="en-GB" sz="1800" dirty="0">
                <a:solidFill>
                  <a:srgbClr val="000000"/>
                </a:solidFill>
                <a:effectLst/>
                <a:ea typeface="Times New Roman" panose="02020603050405020304" pitchFamily="18" charset="0"/>
              </a:rPr>
              <a:t>help in reducing the dimensionality of the feature maps, making the model more computationally efficient and capable of detecting hierarchical features.</a:t>
            </a:r>
            <a:endParaRPr lang="en-GB" sz="1800" dirty="0">
              <a:effectLst/>
              <a:ea typeface="Times New Roman" panose="02020603050405020304" pitchFamily="18" charset="0"/>
            </a:endParaRPr>
          </a:p>
          <a:p>
            <a:pPr>
              <a:lnSpc>
                <a:spcPct val="150000"/>
              </a:lnSpc>
            </a:pPr>
            <a:r>
              <a:rPr lang="en-GB" sz="1800" dirty="0">
                <a:solidFill>
                  <a:srgbClr val="000000"/>
                </a:solidFill>
                <a:effectLst/>
                <a:ea typeface="Times New Roman" panose="02020603050405020304" pitchFamily="18" charset="0"/>
              </a:rPr>
              <a:t>For this project, we focus on using a </a:t>
            </a:r>
            <a:r>
              <a:rPr lang="en-GB" sz="1800" b="1" dirty="0">
                <a:solidFill>
                  <a:srgbClr val="002060"/>
                </a:solidFill>
                <a:effectLst/>
                <a:ea typeface="Times New Roman" panose="02020603050405020304" pitchFamily="18" charset="0"/>
              </a:rPr>
              <a:t>pretrained inceptionv3 model</a:t>
            </a:r>
            <a:r>
              <a:rPr lang="en-GB" sz="1800" b="1" dirty="0">
                <a:solidFill>
                  <a:srgbClr val="000000"/>
                </a:solidFill>
                <a:effectLst/>
                <a:ea typeface="Times New Roman" panose="02020603050405020304" pitchFamily="18" charset="0"/>
              </a:rPr>
              <a:t>. </a:t>
            </a:r>
            <a:r>
              <a:rPr lang="en-GB" sz="1800" dirty="0">
                <a:effectLst/>
                <a:ea typeface="Times New Roman" panose="02020603050405020304" pitchFamily="18" charset="0"/>
              </a:rPr>
              <a:t>The inceptionv3 model, known for its efficiency in image classification tasks, has been </a:t>
            </a:r>
            <a:r>
              <a:rPr lang="en-GB" sz="1800" dirty="0">
                <a:solidFill>
                  <a:srgbClr val="002060"/>
                </a:solidFill>
                <a:effectLst/>
                <a:ea typeface="Times New Roman" panose="02020603050405020304" pitchFamily="18" charset="0"/>
              </a:rPr>
              <a:t>pre-trained on the ImageNet dataset</a:t>
            </a:r>
            <a:r>
              <a:rPr lang="en-GB" dirty="0">
                <a:effectLst/>
              </a:rPr>
              <a:t> </a:t>
            </a:r>
            <a:endParaRPr lang="en-US" dirty="0"/>
          </a:p>
        </p:txBody>
      </p:sp>
    </p:spTree>
    <p:extLst>
      <p:ext uri="{BB962C8B-B14F-4D97-AF65-F5344CB8AC3E}">
        <p14:creationId xmlns:p14="http://schemas.microsoft.com/office/powerpoint/2010/main" val="343989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27" name="Rectangle 26">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0F1E3DC4-8D8E-78D7-7919-05DF84793B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66026" y="657834"/>
            <a:ext cx="10677677" cy="5392226"/>
          </a:xfrm>
          <a:prstGeom prst="rect">
            <a:avLst/>
          </a:prstGeom>
          <a:noFill/>
        </p:spPr>
      </p:pic>
    </p:spTree>
    <p:extLst>
      <p:ext uri="{BB962C8B-B14F-4D97-AF65-F5344CB8AC3E}">
        <p14:creationId xmlns:p14="http://schemas.microsoft.com/office/powerpoint/2010/main" val="159456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5" name="Rectangle 4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bars&#10;&#10;Description automatically generated with medium confidence">
            <a:extLst>
              <a:ext uri="{FF2B5EF4-FFF2-40B4-BE49-F238E27FC236}">
                <a16:creationId xmlns:a16="http://schemas.microsoft.com/office/drawing/2014/main" id="{E1FC5E34-3DEB-681F-1042-A2861259C7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57422" y="586001"/>
            <a:ext cx="4913738" cy="3439617"/>
          </a:xfrm>
          <a:prstGeom prst="roundRect">
            <a:avLst>
              <a:gd name="adj" fmla="val 0"/>
            </a:avLst>
          </a:prstGeom>
          <a:pattFill prst="pct10">
            <a:fgClr>
              <a:schemeClr val="accent1"/>
            </a:fgClr>
            <a:bgClr>
              <a:schemeClr val="bg1"/>
            </a:bgClr>
          </a:pattFill>
          <a:effectLst/>
        </p:spPr>
      </p:pic>
      <p:sp>
        <p:nvSpPr>
          <p:cNvPr id="49" name="Rectangle 48">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pie chart with numbers and text&#10;&#10;Description automatically generated">
            <a:extLst>
              <a:ext uri="{FF2B5EF4-FFF2-40B4-BE49-F238E27FC236}">
                <a16:creationId xmlns:a16="http://schemas.microsoft.com/office/drawing/2014/main" id="{43AADFCB-1C32-D31D-0944-34782CA507B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307" t="6015" r="3043" b="18225"/>
          <a:stretch/>
        </p:blipFill>
        <p:spPr bwMode="auto">
          <a:xfrm>
            <a:off x="457200" y="615624"/>
            <a:ext cx="4024842" cy="3439617"/>
          </a:xfrm>
          <a:prstGeom prst="roundRect">
            <a:avLst>
              <a:gd name="adj" fmla="val 0"/>
            </a:avLst>
          </a:prstGeom>
          <a:effectLst/>
          <a:extLst>
            <a:ext uri="{53640926-AAD7-44D8-BBD7-CCE9431645EC}">
              <a14:shadowObscured xmlns:a14="http://schemas.microsoft.com/office/drawing/2010/main"/>
            </a:ext>
          </a:extLst>
        </p:spPr>
      </p:pic>
      <p:sp>
        <p:nvSpPr>
          <p:cNvPr id="51" name="Freeform: Shape 50">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3"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05AEB86B-FB1B-EC54-C60C-48E1658C8E2D}"/>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dirty="0">
                <a:solidFill>
                  <a:schemeClr val="bg2"/>
                </a:solidFill>
                <a:latin typeface="+mj-lt"/>
                <a:ea typeface="+mj-ea"/>
                <a:cs typeface="+mj-cs"/>
              </a:rPr>
              <a:t>Data Distribution</a:t>
            </a:r>
          </a:p>
        </p:txBody>
      </p:sp>
    </p:spTree>
    <p:extLst>
      <p:ext uri="{BB962C8B-B14F-4D97-AF65-F5344CB8AC3E}">
        <p14:creationId xmlns:p14="http://schemas.microsoft.com/office/powerpoint/2010/main" val="133647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82CC-0410-0065-B22C-4813E31465AB}"/>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929FED89-EC9B-DC48-D64E-90839BFF868F}"/>
              </a:ext>
            </a:extLst>
          </p:cNvPr>
          <p:cNvSpPr>
            <a:spLocks noGrp="1"/>
          </p:cNvSpPr>
          <p:nvPr>
            <p:ph idx="1"/>
          </p:nvPr>
        </p:nvSpPr>
        <p:spPr>
          <a:xfrm>
            <a:off x="0" y="2293257"/>
            <a:ext cx="12192000" cy="4564743"/>
          </a:xfrm>
        </p:spPr>
        <p:txBody>
          <a:bodyPr>
            <a:normAutofit lnSpcReduction="10000"/>
          </a:bodyPr>
          <a:lstStyle/>
          <a:p>
            <a:pPr>
              <a:lnSpc>
                <a:spcPct val="150000"/>
              </a:lnSpc>
            </a:pPr>
            <a:r>
              <a:rPr lang="en-GB" sz="1600" dirty="0">
                <a:solidFill>
                  <a:srgbClr val="000000"/>
                </a:solidFill>
                <a:effectLst/>
                <a:ea typeface="Times New Roman" panose="02020603050405020304" pitchFamily="18" charset="0"/>
              </a:rPr>
              <a:t>The aim is to prepare </a:t>
            </a:r>
            <a:r>
              <a:rPr lang="en-GB" sz="1600" dirty="0">
                <a:solidFill>
                  <a:srgbClr val="002060"/>
                </a:solidFill>
                <a:effectLst/>
                <a:ea typeface="Times New Roman" panose="02020603050405020304" pitchFamily="18" charset="0"/>
              </a:rPr>
              <a:t>raw image data for model training</a:t>
            </a:r>
            <a:r>
              <a:rPr lang="en-GB" sz="1600" dirty="0">
                <a:solidFill>
                  <a:srgbClr val="000000"/>
                </a:solidFill>
                <a:effectLst/>
                <a:ea typeface="Times New Roman" panose="02020603050405020304" pitchFamily="18" charset="0"/>
              </a:rPr>
              <a:t> and </a:t>
            </a:r>
            <a:r>
              <a:rPr lang="en-GB" sz="1600" dirty="0">
                <a:solidFill>
                  <a:srgbClr val="002060"/>
                </a:solidFill>
                <a:effectLst/>
                <a:ea typeface="Times New Roman" panose="02020603050405020304" pitchFamily="18" charset="0"/>
              </a:rPr>
              <a:t>evaluatio</a:t>
            </a:r>
            <a:r>
              <a:rPr lang="en-GB" sz="1600" dirty="0">
                <a:solidFill>
                  <a:srgbClr val="002060"/>
                </a:solidFill>
                <a:ea typeface="Times New Roman" panose="02020603050405020304" pitchFamily="18" charset="0"/>
              </a:rPr>
              <a:t>n.</a:t>
            </a:r>
          </a:p>
          <a:p>
            <a:pPr algn="just">
              <a:lnSpc>
                <a:spcPct val="150000"/>
              </a:lnSpc>
              <a:spcBef>
                <a:spcPts val="200"/>
              </a:spcBef>
            </a:pPr>
            <a:r>
              <a:rPr lang="en-GB" sz="1600" b="1" i="1" dirty="0">
                <a:solidFill>
                  <a:srgbClr val="002060"/>
                </a:solidFill>
                <a:effectLst/>
                <a:ea typeface="Times New Roman" panose="02020603050405020304" pitchFamily="18" charset="0"/>
                <a:cs typeface="Times New Roman" panose="02020603050405020304" pitchFamily="18" charset="0"/>
              </a:rPr>
              <a:t>Image normalization</a:t>
            </a:r>
            <a:r>
              <a:rPr lang="en-GB" sz="1600" b="1" i="1" dirty="0">
                <a:solidFill>
                  <a:srgbClr val="365F91"/>
                </a:solidFill>
                <a:ea typeface="Times New Roman" panose="02020603050405020304" pitchFamily="18" charset="0"/>
                <a:cs typeface="Times New Roman" panose="02020603050405020304" pitchFamily="18" charset="0"/>
              </a:rPr>
              <a:t> - </a:t>
            </a:r>
            <a:r>
              <a:rPr lang="en-GB" sz="1600" dirty="0">
                <a:solidFill>
                  <a:srgbClr val="000000"/>
                </a:solidFill>
                <a:effectLst/>
                <a:ea typeface="Times New Roman" panose="02020603050405020304" pitchFamily="18" charset="0"/>
              </a:rPr>
              <a:t>image normalization ensures that pixel values are scaled to a consistent range, improving the model's convergence during training. </a:t>
            </a:r>
          </a:p>
          <a:p>
            <a:pPr algn="just">
              <a:lnSpc>
                <a:spcPct val="150000"/>
              </a:lnSpc>
              <a:spcBef>
                <a:spcPts val="200"/>
              </a:spcBef>
            </a:pPr>
            <a:r>
              <a:rPr lang="en-GB" sz="1600" b="1" dirty="0">
                <a:solidFill>
                  <a:srgbClr val="002060"/>
                </a:solidFill>
                <a:effectLst/>
                <a:ea typeface="Times New Roman" panose="02020603050405020304" pitchFamily="18" charset="0"/>
              </a:rPr>
              <a:t>Data augmentation </a:t>
            </a:r>
            <a:r>
              <a:rPr lang="en-GB" sz="1600" dirty="0">
                <a:solidFill>
                  <a:srgbClr val="000000"/>
                </a:solidFill>
                <a:effectLst/>
                <a:ea typeface="Times New Roman" panose="02020603050405020304" pitchFamily="18" charset="0"/>
              </a:rPr>
              <a:t>is used to artificially increase the diversity of the training dataset by applying random transformations to the images. This approach helps the </a:t>
            </a:r>
            <a:r>
              <a:rPr lang="en-GB" sz="1600" dirty="0">
                <a:solidFill>
                  <a:srgbClr val="002060"/>
                </a:solidFill>
                <a:effectLst/>
                <a:ea typeface="Times New Roman" panose="02020603050405020304" pitchFamily="18" charset="0"/>
              </a:rPr>
              <a:t>model generalize better to unseen data and reduces overfitting</a:t>
            </a:r>
            <a:r>
              <a:rPr lang="en-GB" sz="1600" dirty="0">
                <a:solidFill>
                  <a:srgbClr val="000000"/>
                </a:solidFill>
                <a:effectLst/>
                <a:ea typeface="Times New Roman" panose="02020603050405020304" pitchFamily="18" charset="0"/>
              </a:rPr>
              <a:t>. </a:t>
            </a:r>
          </a:p>
          <a:p>
            <a:pPr algn="just">
              <a:lnSpc>
                <a:spcPct val="150000"/>
              </a:lnSpc>
            </a:pPr>
            <a:r>
              <a:rPr lang="en-GB" sz="1600" dirty="0">
                <a:solidFill>
                  <a:srgbClr val="000000"/>
                </a:solidFill>
                <a:effectLst/>
                <a:ea typeface="Times New Roman" panose="02020603050405020304" pitchFamily="18" charset="0"/>
              </a:rPr>
              <a:t>Unlike the training data, the </a:t>
            </a:r>
            <a:r>
              <a:rPr lang="en-GB" sz="1600" dirty="0">
                <a:solidFill>
                  <a:srgbClr val="002060"/>
                </a:solidFill>
                <a:effectLst/>
                <a:ea typeface="Times New Roman" panose="02020603050405020304" pitchFamily="18" charset="0"/>
              </a:rPr>
              <a:t>validation dataset is not augmented</a:t>
            </a:r>
            <a:r>
              <a:rPr lang="en-GB" sz="1600" dirty="0">
                <a:solidFill>
                  <a:srgbClr val="000000"/>
                </a:solidFill>
                <a:effectLst/>
                <a:ea typeface="Times New Roman" panose="02020603050405020304" pitchFamily="18" charset="0"/>
              </a:rPr>
              <a:t>. The purpose of validation is to evaluate the model's performance on a consistent dataset. Applying augmentation to validation data could introduce random variations, making evaluation inconsistent. Instead, the validation data is rescaled to the [0,1] range for normalization. </a:t>
            </a:r>
            <a:endParaRPr lang="en-GB" sz="1600" dirty="0">
              <a:effectLst/>
              <a:ea typeface="Times New Roman" panose="02020603050405020304" pitchFamily="18" charset="0"/>
            </a:endParaRPr>
          </a:p>
          <a:p>
            <a:pPr algn="just">
              <a:lnSpc>
                <a:spcPct val="150000"/>
              </a:lnSpc>
            </a:pPr>
            <a:r>
              <a:rPr lang="en-GB" sz="1600" dirty="0">
                <a:solidFill>
                  <a:srgbClr val="000000"/>
                </a:solidFill>
                <a:effectLst/>
                <a:ea typeface="Times New Roman" panose="02020603050405020304" pitchFamily="18" charset="0"/>
              </a:rPr>
              <a:t>The test dataset is treated similarly to the validation dataset, with no data augmentation applied. The test set is used for the final evaluation of the model's performance and must represent the original distribution of the data without random transformations.</a:t>
            </a:r>
            <a:endParaRPr lang="en-GB" sz="1600" dirty="0">
              <a:effectLst/>
              <a:ea typeface="Times New Roman" panose="02020603050405020304" pitchFamily="18" charset="0"/>
            </a:endParaRPr>
          </a:p>
          <a:p>
            <a:pPr algn="just">
              <a:lnSpc>
                <a:spcPct val="150000"/>
              </a:lnSpc>
              <a:spcBef>
                <a:spcPts val="200"/>
              </a:spcBef>
            </a:pPr>
            <a:endParaRPr lang="en-US" sz="1600" dirty="0"/>
          </a:p>
        </p:txBody>
      </p:sp>
    </p:spTree>
    <p:extLst>
      <p:ext uri="{BB962C8B-B14F-4D97-AF65-F5344CB8AC3E}">
        <p14:creationId xmlns:p14="http://schemas.microsoft.com/office/powerpoint/2010/main" val="10145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82876B2-7BE9-3AB9-03FD-6D3EB09FC555}"/>
              </a:ext>
            </a:extLst>
          </p:cNvPr>
          <p:cNvSpPr>
            <a:spLocks noGrp="1"/>
          </p:cNvSpPr>
          <p:nvPr>
            <p:ph type="title"/>
          </p:nvPr>
        </p:nvSpPr>
        <p:spPr>
          <a:xfrm>
            <a:off x="1154953" y="5269895"/>
            <a:ext cx="8825658" cy="586380"/>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Data Augmentation</a:t>
            </a:r>
          </a:p>
        </p:txBody>
      </p:sp>
      <p:sp>
        <p:nvSpPr>
          <p:cNvPr id="31" name="Rectangle 30">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607BEA31-F187-2CF8-6C46-A712F265884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54952" y="1143005"/>
            <a:ext cx="8214471" cy="3984017"/>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8981183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1048-EEF0-473D-E248-CBB8DC5CABDE}"/>
              </a:ext>
            </a:extLst>
          </p:cNvPr>
          <p:cNvSpPr>
            <a:spLocks noGrp="1"/>
          </p:cNvSpPr>
          <p:nvPr>
            <p:ph type="title"/>
          </p:nvPr>
        </p:nvSpPr>
        <p:spPr/>
        <p:txBody>
          <a:bodyPr/>
          <a:lstStyle/>
          <a:p>
            <a:r>
              <a:rPr lang="en-US" dirty="0"/>
              <a:t>Data Generator </a:t>
            </a:r>
          </a:p>
        </p:txBody>
      </p:sp>
      <p:sp>
        <p:nvSpPr>
          <p:cNvPr id="3" name="Content Placeholder 2">
            <a:extLst>
              <a:ext uri="{FF2B5EF4-FFF2-40B4-BE49-F238E27FC236}">
                <a16:creationId xmlns:a16="http://schemas.microsoft.com/office/drawing/2014/main" id="{5149BB91-5C30-ADBA-AEBD-45A02ACD37DD}"/>
              </a:ext>
            </a:extLst>
          </p:cNvPr>
          <p:cNvSpPr>
            <a:spLocks noGrp="1"/>
          </p:cNvSpPr>
          <p:nvPr>
            <p:ph idx="1"/>
          </p:nvPr>
        </p:nvSpPr>
        <p:spPr>
          <a:xfrm>
            <a:off x="0" y="2275114"/>
            <a:ext cx="12192000" cy="4582886"/>
          </a:xfrm>
        </p:spPr>
        <p:txBody>
          <a:bodyPr>
            <a:normAutofit/>
          </a:bodyPr>
          <a:lstStyle/>
          <a:p>
            <a:pPr>
              <a:lnSpc>
                <a:spcPct val="150000"/>
              </a:lnSpc>
            </a:pPr>
            <a:r>
              <a:rPr lang="en-GB" sz="1600" dirty="0">
                <a:effectLst/>
                <a:ea typeface="Times New Roman" panose="02020603050405020304" pitchFamily="18" charset="0"/>
              </a:rPr>
              <a:t>This method reads images directly from the disk, applies the specified </a:t>
            </a:r>
            <a:r>
              <a:rPr lang="en-GB" sz="1600" dirty="0" err="1">
                <a:effectLst/>
                <a:ea typeface="Times New Roman" panose="02020603050405020304" pitchFamily="18" charset="0"/>
              </a:rPr>
              <a:t>preprocessing</a:t>
            </a:r>
            <a:r>
              <a:rPr lang="en-GB" sz="1600" dirty="0">
                <a:effectLst/>
                <a:ea typeface="Times New Roman" panose="02020603050405020304" pitchFamily="18" charset="0"/>
              </a:rPr>
              <a:t> and augmentation techniques, and generates batches of data for training, validation, and testing. </a:t>
            </a:r>
          </a:p>
          <a:p>
            <a:pPr>
              <a:lnSpc>
                <a:spcPct val="150000"/>
              </a:lnSpc>
            </a:pPr>
            <a:r>
              <a:rPr lang="en-GB" sz="1600" dirty="0"/>
              <a:t>Training, validation and test dataset are configured as follows:</a:t>
            </a:r>
          </a:p>
          <a:p>
            <a:pPr marL="342900" lvl="0" indent="-342900">
              <a:lnSpc>
                <a:spcPct val="150000"/>
              </a:lnSpc>
              <a:spcBef>
                <a:spcPts val="95"/>
              </a:spcBef>
              <a:buFont typeface="Symbol" pitchFamily="2" charset="2"/>
              <a:buChar char=""/>
            </a:pPr>
            <a:r>
              <a:rPr lang="en-GB" sz="1600" b="1" dirty="0">
                <a:solidFill>
                  <a:srgbClr val="002060"/>
                </a:solidFill>
                <a:effectLst/>
                <a:ea typeface="Arial" panose="020B0604020202020204" pitchFamily="34" charset="0"/>
              </a:rPr>
              <a:t>Image resizing</a:t>
            </a:r>
            <a:r>
              <a:rPr lang="en-GB" sz="1600" dirty="0">
                <a:effectLst/>
                <a:ea typeface="Arial" panose="020B0604020202020204" pitchFamily="34" charset="0"/>
              </a:rPr>
              <a:t>: all images were resized to </a:t>
            </a:r>
            <a:r>
              <a:rPr lang="en-GB" sz="1600" b="1" dirty="0">
                <a:solidFill>
                  <a:srgbClr val="002060"/>
                </a:solidFill>
                <a:effectLst/>
                <a:ea typeface="Arial" panose="020B0604020202020204" pitchFamily="34" charset="0"/>
              </a:rPr>
              <a:t>331x331 pixels</a:t>
            </a:r>
            <a:r>
              <a:rPr lang="en-GB" sz="1600" dirty="0">
                <a:solidFill>
                  <a:srgbClr val="002060"/>
                </a:solidFill>
                <a:effectLst/>
                <a:ea typeface="Arial" panose="020B0604020202020204" pitchFamily="34" charset="0"/>
              </a:rPr>
              <a:t> </a:t>
            </a:r>
            <a:r>
              <a:rPr lang="en-GB" sz="1600" dirty="0">
                <a:effectLst/>
                <a:ea typeface="Arial" panose="020B0604020202020204" pitchFamily="34" charset="0"/>
              </a:rPr>
              <a:t>to meet the input size requirements of the inceptionv3 model.</a:t>
            </a:r>
          </a:p>
          <a:p>
            <a:pPr marL="342900" lvl="0" indent="-342900">
              <a:lnSpc>
                <a:spcPct val="150000"/>
              </a:lnSpc>
              <a:spcBef>
                <a:spcPts val="95"/>
              </a:spcBef>
              <a:buFont typeface="Symbol" pitchFamily="2" charset="2"/>
              <a:buChar char=""/>
            </a:pPr>
            <a:r>
              <a:rPr lang="en-GB" sz="1600" b="1" dirty="0">
                <a:solidFill>
                  <a:srgbClr val="002060"/>
                </a:solidFill>
                <a:effectLst/>
                <a:ea typeface="Arial" panose="020B0604020202020204" pitchFamily="34" charset="0"/>
              </a:rPr>
              <a:t>Batch size</a:t>
            </a:r>
            <a:r>
              <a:rPr lang="en-GB" sz="1600" dirty="0">
                <a:effectLst/>
                <a:ea typeface="Arial" panose="020B0604020202020204" pitchFamily="34" charset="0"/>
              </a:rPr>
              <a:t>: a batch size of </a:t>
            </a:r>
            <a:r>
              <a:rPr lang="en-GB" sz="1600" b="1" dirty="0">
                <a:solidFill>
                  <a:srgbClr val="002060"/>
                </a:solidFill>
                <a:effectLst/>
                <a:ea typeface="Arial" panose="020B0604020202020204" pitchFamily="34" charset="0"/>
              </a:rPr>
              <a:t>128</a:t>
            </a:r>
            <a:r>
              <a:rPr lang="en-GB" sz="1600" dirty="0">
                <a:solidFill>
                  <a:srgbClr val="002060"/>
                </a:solidFill>
                <a:effectLst/>
                <a:ea typeface="Arial" panose="020B0604020202020204" pitchFamily="34" charset="0"/>
              </a:rPr>
              <a:t> </a:t>
            </a:r>
            <a:r>
              <a:rPr lang="en-GB" sz="1600" dirty="0">
                <a:effectLst/>
                <a:ea typeface="Arial" panose="020B0604020202020204" pitchFamily="34" charset="0"/>
              </a:rPr>
              <a:t>was chosen to balance computational efficiency and memory usage.</a:t>
            </a:r>
          </a:p>
          <a:p>
            <a:pPr marL="342900" lvl="0" indent="-342900">
              <a:lnSpc>
                <a:spcPct val="150000"/>
              </a:lnSpc>
              <a:spcBef>
                <a:spcPts val="95"/>
              </a:spcBef>
              <a:buFont typeface="Symbol" pitchFamily="2" charset="2"/>
              <a:buChar char=""/>
            </a:pPr>
            <a:r>
              <a:rPr lang="en-GB" sz="1600" b="1" dirty="0">
                <a:solidFill>
                  <a:srgbClr val="002060"/>
                </a:solidFill>
                <a:effectLst/>
                <a:ea typeface="Arial" panose="020B0604020202020204" pitchFamily="34" charset="0"/>
              </a:rPr>
              <a:t>Class mode</a:t>
            </a:r>
            <a:r>
              <a:rPr lang="en-GB" sz="1600" dirty="0">
                <a:effectLst/>
                <a:ea typeface="Arial" panose="020B0604020202020204" pitchFamily="34" charset="0"/>
              </a:rPr>
              <a:t>: set to </a:t>
            </a:r>
            <a:r>
              <a:rPr lang="en-GB" sz="1600" b="1" dirty="0">
                <a:solidFill>
                  <a:srgbClr val="002060"/>
                </a:solidFill>
                <a:effectLst/>
                <a:ea typeface="Arial" panose="020B0604020202020204" pitchFamily="34" charset="0"/>
              </a:rPr>
              <a:t>categorical</a:t>
            </a:r>
            <a:r>
              <a:rPr lang="en-GB" sz="1600" dirty="0">
                <a:effectLst/>
                <a:ea typeface="Arial" panose="020B0604020202020204" pitchFamily="34" charset="0"/>
              </a:rPr>
              <a:t>, ensuring the class labels were one-hot encoded for multi-class classification.</a:t>
            </a:r>
          </a:p>
          <a:p>
            <a:pPr marL="0" lvl="0" indent="0">
              <a:lnSpc>
                <a:spcPct val="150000"/>
              </a:lnSpc>
              <a:spcBef>
                <a:spcPts val="95"/>
              </a:spcBef>
              <a:buNone/>
            </a:pPr>
            <a:endParaRPr lang="en-GB" sz="1600" dirty="0">
              <a:ea typeface="Arial" panose="020B0604020202020204" pitchFamily="34" charset="0"/>
            </a:endParaRPr>
          </a:p>
          <a:p>
            <a:pPr marL="0" indent="0">
              <a:lnSpc>
                <a:spcPct val="150000"/>
              </a:lnSpc>
              <a:spcBef>
                <a:spcPts val="95"/>
              </a:spcBef>
              <a:buNone/>
            </a:pPr>
            <a:r>
              <a:rPr lang="en-GB" sz="1600" dirty="0">
                <a:effectLst/>
                <a:ea typeface="Times New Roman" panose="02020603050405020304" pitchFamily="18" charset="0"/>
              </a:rPr>
              <a:t>This systematic approach to loading and pre-processing ensured that all datasets were prepared efficiently and consistently, facilitating smooth integration with the deep learning pipeline.</a:t>
            </a:r>
          </a:p>
          <a:p>
            <a:pPr marL="0" lvl="0" indent="0">
              <a:lnSpc>
                <a:spcPct val="150000"/>
              </a:lnSpc>
              <a:spcBef>
                <a:spcPts val="95"/>
              </a:spcBef>
              <a:buNone/>
            </a:pPr>
            <a:endParaRPr lang="en-GB" sz="1600" dirty="0">
              <a:effectLst/>
              <a:ea typeface="Arial" panose="020B0604020202020204" pitchFamily="34" charset="0"/>
            </a:endParaRPr>
          </a:p>
          <a:p>
            <a:pPr>
              <a:lnSpc>
                <a:spcPct val="150000"/>
              </a:lnSpc>
            </a:pPr>
            <a:endParaRPr lang="en-US" sz="1600" dirty="0"/>
          </a:p>
        </p:txBody>
      </p:sp>
    </p:spTree>
    <p:extLst>
      <p:ext uri="{BB962C8B-B14F-4D97-AF65-F5344CB8AC3E}">
        <p14:creationId xmlns:p14="http://schemas.microsoft.com/office/powerpoint/2010/main" val="357760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7CC8-8BFA-43EA-C7BC-2E68062EE467}"/>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A97214D7-4A56-568E-BC33-1F9150ED0198}"/>
              </a:ext>
            </a:extLst>
          </p:cNvPr>
          <p:cNvSpPr>
            <a:spLocks noGrp="1"/>
          </p:cNvSpPr>
          <p:nvPr>
            <p:ph idx="1"/>
          </p:nvPr>
        </p:nvSpPr>
        <p:spPr>
          <a:xfrm>
            <a:off x="0" y="2275114"/>
            <a:ext cx="12192000" cy="4582886"/>
          </a:xfrm>
        </p:spPr>
        <p:txBody>
          <a:bodyPr>
            <a:normAutofit/>
          </a:bodyPr>
          <a:lstStyle/>
          <a:p>
            <a:pPr marL="0" indent="0" algn="just">
              <a:lnSpc>
                <a:spcPct val="150000"/>
              </a:lnSpc>
              <a:buNone/>
            </a:pPr>
            <a:r>
              <a:rPr lang="en-GB" sz="1600" dirty="0">
                <a:effectLst/>
                <a:ea typeface="Times New Roman" panose="02020603050405020304" pitchFamily="18" charset="0"/>
              </a:rPr>
              <a:t>For this project, we selected </a:t>
            </a:r>
            <a:r>
              <a:rPr lang="en-GB" sz="1600" dirty="0">
                <a:solidFill>
                  <a:srgbClr val="002060"/>
                </a:solidFill>
                <a:effectLst/>
                <a:ea typeface="Times New Roman" panose="02020603050405020304" pitchFamily="18" charset="0"/>
              </a:rPr>
              <a:t>InceptionV3</a:t>
            </a:r>
            <a:r>
              <a:rPr lang="en-GB" sz="1600" dirty="0">
                <a:effectLst/>
                <a:ea typeface="Times New Roman" panose="02020603050405020304" pitchFamily="18" charset="0"/>
              </a:rPr>
              <a:t>, a </a:t>
            </a:r>
            <a:r>
              <a:rPr lang="en-GB" sz="1600" dirty="0">
                <a:solidFill>
                  <a:srgbClr val="002060"/>
                </a:solidFill>
                <a:effectLst/>
                <a:ea typeface="Times New Roman" panose="02020603050405020304" pitchFamily="18" charset="0"/>
              </a:rPr>
              <a:t>pre-trained CNN model</a:t>
            </a:r>
            <a:r>
              <a:rPr lang="en-GB" sz="1600" dirty="0">
                <a:effectLst/>
                <a:ea typeface="Times New Roman" panose="02020603050405020304" pitchFamily="18" charset="0"/>
              </a:rPr>
              <a:t>, due to its proven effectiveness in image classification tasks and its efficient architecture.</a:t>
            </a:r>
            <a:r>
              <a:rPr lang="en-GB" sz="1600" dirty="0">
                <a:effectLst/>
              </a:rPr>
              <a:t> </a:t>
            </a:r>
            <a:endParaRPr lang="en-GB" sz="1600" b="1" dirty="0">
              <a:solidFill>
                <a:srgbClr val="002060"/>
              </a:solidFill>
              <a:effectLst/>
              <a:ea typeface="Times New Roman" panose="02020603050405020304" pitchFamily="18" charset="0"/>
            </a:endParaRPr>
          </a:p>
          <a:p>
            <a:pPr algn="just">
              <a:lnSpc>
                <a:spcPct val="150000"/>
              </a:lnSpc>
            </a:pPr>
            <a:r>
              <a:rPr lang="en-GB" sz="1600" b="1" dirty="0">
                <a:solidFill>
                  <a:srgbClr val="002060"/>
                </a:solidFill>
                <a:effectLst/>
                <a:ea typeface="Times New Roman" panose="02020603050405020304" pitchFamily="18" charset="0"/>
              </a:rPr>
              <a:t>Key features of InceptionV3 include:</a:t>
            </a:r>
            <a:endParaRPr lang="en-GB" sz="1600" dirty="0">
              <a:effectLst/>
              <a:ea typeface="Times New Roman" panose="02020603050405020304" pitchFamily="18" charset="0"/>
            </a:endParaRPr>
          </a:p>
          <a:p>
            <a:pPr marL="342900" lvl="0" indent="-342900" algn="just">
              <a:lnSpc>
                <a:spcPct val="150000"/>
              </a:lnSpc>
              <a:buSzPts val="1000"/>
              <a:buFont typeface="Symbol" pitchFamily="2" charset="2"/>
              <a:buChar char=""/>
              <a:tabLst>
                <a:tab pos="457200" algn="l"/>
              </a:tabLst>
            </a:pPr>
            <a:r>
              <a:rPr lang="en-GB" sz="1600" b="1" dirty="0">
                <a:solidFill>
                  <a:srgbClr val="002060"/>
                </a:solidFill>
                <a:effectLst/>
                <a:ea typeface="Times New Roman" panose="02020603050405020304" pitchFamily="18" charset="0"/>
              </a:rPr>
              <a:t>Factorized Convolutions</a:t>
            </a:r>
            <a:r>
              <a:rPr lang="en-GB" sz="1600" b="1" dirty="0">
                <a:effectLst/>
                <a:ea typeface="Times New Roman" panose="02020603050405020304" pitchFamily="18" charset="0"/>
              </a:rPr>
              <a:t>:</a:t>
            </a:r>
            <a:r>
              <a:rPr lang="en-GB" sz="1600" dirty="0">
                <a:effectLst/>
                <a:ea typeface="Times New Roman" panose="02020603050405020304" pitchFamily="18" charset="0"/>
              </a:rPr>
              <a:t> Breaks down large convolutional filters into smaller ones to reduce computational cost without sacrificing performance.(</a:t>
            </a:r>
            <a:r>
              <a:rPr lang="en-GB" sz="1600" dirty="0"/>
              <a:t>instead of using a large 5x5 convolution, InceptionV3 uses two 3x3 convolutions)</a:t>
            </a:r>
            <a:endParaRPr lang="en-GB" sz="1600" dirty="0">
              <a:effectLst/>
              <a:ea typeface="Times New Roman" panose="02020603050405020304" pitchFamily="18" charset="0"/>
            </a:endParaRPr>
          </a:p>
          <a:p>
            <a:pPr marL="342900" lvl="0" indent="-342900" algn="just">
              <a:lnSpc>
                <a:spcPct val="150000"/>
              </a:lnSpc>
              <a:buSzPts val="1000"/>
              <a:buFont typeface="Symbol" pitchFamily="2" charset="2"/>
              <a:buChar char=""/>
              <a:tabLst>
                <a:tab pos="457200" algn="l"/>
              </a:tabLst>
            </a:pPr>
            <a:r>
              <a:rPr lang="en-GB" sz="1600" b="1" dirty="0">
                <a:solidFill>
                  <a:srgbClr val="002060"/>
                </a:solidFill>
                <a:effectLst/>
                <a:ea typeface="Times New Roman" panose="02020603050405020304" pitchFamily="18" charset="0"/>
              </a:rPr>
              <a:t>Auxiliary Classifiers</a:t>
            </a:r>
            <a:r>
              <a:rPr lang="en-GB" sz="1600" b="1" dirty="0">
                <a:effectLst/>
                <a:ea typeface="Times New Roman" panose="02020603050405020304" pitchFamily="18" charset="0"/>
              </a:rPr>
              <a:t>:</a:t>
            </a:r>
            <a:r>
              <a:rPr lang="en-GB" sz="1600" dirty="0">
                <a:effectLst/>
                <a:ea typeface="Times New Roman" panose="02020603050405020304" pitchFamily="18" charset="0"/>
              </a:rPr>
              <a:t> Intermediate SoftMax layers that help mitigate the vanishing gradient problem and improve convergence during training.</a:t>
            </a:r>
          </a:p>
          <a:p>
            <a:pPr marL="342900" lvl="0" indent="-342900" algn="just">
              <a:lnSpc>
                <a:spcPct val="150000"/>
              </a:lnSpc>
              <a:buSzPts val="1000"/>
              <a:buFont typeface="Symbol" pitchFamily="2" charset="2"/>
              <a:buChar char=""/>
              <a:tabLst>
                <a:tab pos="457200" algn="l"/>
              </a:tabLst>
            </a:pPr>
            <a:r>
              <a:rPr lang="en-GB" sz="1600" b="1" dirty="0">
                <a:solidFill>
                  <a:srgbClr val="002060"/>
                </a:solidFill>
                <a:effectLst/>
                <a:ea typeface="Times New Roman" panose="02020603050405020304" pitchFamily="18" charset="0"/>
              </a:rPr>
              <a:t>Batch Normalization</a:t>
            </a:r>
            <a:r>
              <a:rPr lang="en-GB" sz="1600" b="1" dirty="0">
                <a:effectLst/>
                <a:ea typeface="Times New Roman" panose="02020603050405020304" pitchFamily="18" charset="0"/>
              </a:rPr>
              <a:t>:</a:t>
            </a:r>
            <a:r>
              <a:rPr lang="en-GB" sz="1600" dirty="0">
                <a:effectLst/>
                <a:ea typeface="Times New Roman" panose="02020603050405020304" pitchFamily="18" charset="0"/>
              </a:rPr>
              <a:t> Applied extensively throughout the network to stabilize and accelerate training.</a:t>
            </a:r>
          </a:p>
          <a:p>
            <a:pPr marL="342900" lvl="0" indent="-342900" algn="just">
              <a:lnSpc>
                <a:spcPct val="150000"/>
              </a:lnSpc>
              <a:buSzPts val="1000"/>
              <a:buFont typeface="Symbol" pitchFamily="2" charset="2"/>
              <a:buChar char=""/>
              <a:tabLst>
                <a:tab pos="457200" algn="l"/>
              </a:tabLst>
            </a:pPr>
            <a:r>
              <a:rPr lang="en-GB" sz="1600" b="1" dirty="0">
                <a:solidFill>
                  <a:srgbClr val="002060"/>
                </a:solidFill>
                <a:effectLst/>
                <a:ea typeface="Times New Roman" panose="02020603050405020304" pitchFamily="18" charset="0"/>
              </a:rPr>
              <a:t>Global Average Pooling</a:t>
            </a:r>
            <a:r>
              <a:rPr lang="en-GB" sz="1600" b="1" dirty="0">
                <a:effectLst/>
                <a:ea typeface="Times New Roman" panose="02020603050405020304" pitchFamily="18" charset="0"/>
              </a:rPr>
              <a:t>:</a:t>
            </a:r>
            <a:r>
              <a:rPr lang="en-GB" sz="1600" dirty="0">
                <a:effectLst/>
                <a:ea typeface="Times New Roman" panose="02020603050405020304" pitchFamily="18" charset="0"/>
              </a:rPr>
              <a:t> Replaces fully connected layers at the end of the network, reducing the total number of parameters and preventing overfitting.</a:t>
            </a:r>
          </a:p>
          <a:p>
            <a:pPr>
              <a:lnSpc>
                <a:spcPct val="150000"/>
              </a:lnSpc>
            </a:pPr>
            <a:endParaRPr lang="en-US" sz="1600" dirty="0"/>
          </a:p>
        </p:txBody>
      </p:sp>
    </p:spTree>
    <p:extLst>
      <p:ext uri="{BB962C8B-B14F-4D97-AF65-F5344CB8AC3E}">
        <p14:creationId xmlns:p14="http://schemas.microsoft.com/office/powerpoint/2010/main" val="3922929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1403</TotalTime>
  <Words>1880</Words>
  <Application>Microsoft Macintosh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Century Gothic</vt:lpstr>
      <vt:lpstr>Courier New</vt:lpstr>
      <vt:lpstr>Symbol</vt:lpstr>
      <vt:lpstr>Times New Roman</vt:lpstr>
      <vt:lpstr>Wingdings 3</vt:lpstr>
      <vt:lpstr>Ion Boardroom</vt:lpstr>
      <vt:lpstr>Deep Learning for Lung Disease Diagnosis  Leveraging Inception Pretrained Models V3 </vt:lpstr>
      <vt:lpstr>Introduction</vt:lpstr>
      <vt:lpstr>Deep Neural Networks (DNNs) and Convolutional Neural Networks (CNNs) </vt:lpstr>
      <vt:lpstr>PowerPoint Presentation</vt:lpstr>
      <vt:lpstr>Data Distribution</vt:lpstr>
      <vt:lpstr>Data Pre-processing</vt:lpstr>
      <vt:lpstr>Data Augmentation</vt:lpstr>
      <vt:lpstr>Data Generator </vt:lpstr>
      <vt:lpstr>Model Selection</vt:lpstr>
      <vt:lpstr>PowerPoint Presentation</vt:lpstr>
      <vt:lpstr>Model Optimization Experiments</vt:lpstr>
      <vt:lpstr>Model Training</vt:lpstr>
      <vt:lpstr>Model Evaluation </vt:lpstr>
      <vt:lpstr>Accuracy and Loss</vt:lpstr>
      <vt:lpstr>PowerPoint Presentation</vt:lpstr>
      <vt:lpstr>Confusion Matrix</vt:lpstr>
      <vt:lpstr>Classification Report</vt:lpstr>
      <vt:lpstr>Precision Value</vt:lpstr>
      <vt:lpstr>Recall Value</vt:lpstr>
      <vt:lpstr>F1-Score</vt:lpstr>
      <vt:lpstr>Support, Macro Average &amp; Weighted Average</vt:lpstr>
      <vt:lpstr>Model Prediction on Test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Lung Disease Diagnosis  Leveraging Inception Pretrained Models V3 </dc:title>
  <dc:creator>(pg) Venkateshwari Narayanan</dc:creator>
  <cp:lastModifiedBy>(pg) Venkateshwari Narayanan</cp:lastModifiedBy>
  <cp:revision>11</cp:revision>
  <dcterms:created xsi:type="dcterms:W3CDTF">2025-01-09T15:49:36Z</dcterms:created>
  <dcterms:modified xsi:type="dcterms:W3CDTF">2025-01-10T15:13:30Z</dcterms:modified>
</cp:coreProperties>
</file>