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1" r:id="rId6"/>
    <p:sldId id="262" r:id="rId7"/>
    <p:sldId id="263" r:id="rId8"/>
    <p:sldId id="264" r:id="rId9"/>
    <p:sldId id="269" r:id="rId10"/>
    <p:sldId id="270" r:id="rId11"/>
    <p:sldId id="271" r:id="rId12"/>
    <p:sldId id="272" r:id="rId13"/>
    <p:sldId id="273" r:id="rId14"/>
    <p:sldId id="282" r:id="rId15"/>
    <p:sldId id="267" r:id="rId16"/>
    <p:sldId id="274" r:id="rId17"/>
    <p:sldId id="277" r:id="rId18"/>
    <p:sldId id="285" r:id="rId19"/>
    <p:sldId id="286" r:id="rId20"/>
    <p:sldId id="283" r:id="rId21"/>
    <p:sldId id="268" r:id="rId22"/>
    <p:sldId id="276" r:id="rId23"/>
    <p:sldId id="279" r:id="rId24"/>
    <p:sldId id="289" r:id="rId25"/>
    <p:sldId id="290" r:id="rId26"/>
    <p:sldId id="284" r:id="rId27"/>
    <p:sldId id="266" r:id="rId28"/>
    <p:sldId id="275" r:id="rId29"/>
    <p:sldId id="278" r:id="rId30"/>
    <p:sldId id="288" r:id="rId31"/>
    <p:sldId id="287" r:id="rId32"/>
    <p:sldId id="280" r:id="rId33"/>
    <p:sldId id="291" r:id="rId34"/>
    <p:sldId id="281" r:id="rId3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5/16/2024</a:t>
            </a:fld>
            <a:endParaRPr lang="en-US"/>
          </a:p>
        </p:txBody>
      </p:sp>
      <p:sp>
        <p:nvSpPr>
          <p:cNvPr id="6" name="Holder 6"/>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5/16/2024</a:t>
            </a:fld>
            <a:endParaRPr lang="en-US"/>
          </a:p>
        </p:txBody>
      </p:sp>
      <p:sp>
        <p:nvSpPr>
          <p:cNvPr id="6" name="Holder 6"/>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5/16/2024</a:t>
            </a:fld>
            <a:endParaRPr lang="en-US"/>
          </a:p>
        </p:txBody>
      </p:sp>
      <p:sp>
        <p:nvSpPr>
          <p:cNvPr id="7" name="Holder 7"/>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5/16/2024</a:t>
            </a:fld>
            <a:endParaRPr lang="en-US"/>
          </a:p>
        </p:txBody>
      </p:sp>
      <p:sp>
        <p:nvSpPr>
          <p:cNvPr id="5" name="Holder 5"/>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5/16/2024</a:t>
            </a:fld>
            <a:endParaRPr lang="en-US"/>
          </a:p>
        </p:txBody>
      </p:sp>
      <p:sp>
        <p:nvSpPr>
          <p:cNvPr id="4" name="Holder 4"/>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46225" y="752601"/>
            <a:ext cx="7051548" cy="512444"/>
          </a:xfrm>
          <a:prstGeom prst="rect">
            <a:avLst/>
          </a:prstGeom>
        </p:spPr>
        <p:txBody>
          <a:bodyPr wrap="square" lIns="0" tIns="0" rIns="0" bIns="0">
            <a:spAutoFit/>
          </a:bodyPr>
          <a:lstStyle>
            <a:lvl1pPr>
              <a:defRPr sz="32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643966" y="1673733"/>
            <a:ext cx="7856067" cy="4102735"/>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5/16/2024</a:t>
            </a:fld>
            <a:endParaRPr lang="en-US"/>
          </a:p>
        </p:txBody>
      </p:sp>
      <p:sp>
        <p:nvSpPr>
          <p:cNvPr id="6" name="Holder 6"/>
          <p:cNvSpPr>
            <a:spLocks noGrp="1"/>
          </p:cNvSpPr>
          <p:nvPr>
            <p:ph type="sldNum" sz="quarter" idx="7"/>
          </p:nvPr>
        </p:nvSpPr>
        <p:spPr>
          <a:xfrm>
            <a:off x="8407907" y="6466738"/>
            <a:ext cx="228600" cy="177800"/>
          </a:xfrm>
          <a:prstGeom prst="rect">
            <a:avLst/>
          </a:prstGeom>
        </p:spPr>
        <p:txBody>
          <a:bodyPr wrap="square" lIns="0" tIns="0" rIns="0" bIns="0">
            <a:spAutoFit/>
          </a:bodyPr>
          <a:lstStyle>
            <a:lvl1pPr>
              <a:defRPr sz="1200" b="0" i="0">
                <a:solidFill>
                  <a:srgbClr val="878787"/>
                </a:solidFill>
                <a:latin typeface="Calibri"/>
                <a:cs typeface="Calibri"/>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46097" y="2298013"/>
            <a:ext cx="6051550" cy="1856739"/>
          </a:xfrm>
          <a:prstGeom prst="rect">
            <a:avLst/>
          </a:prstGeom>
        </p:spPr>
        <p:txBody>
          <a:bodyPr vert="horz" wrap="square" lIns="0" tIns="13970" rIns="0" bIns="0" rtlCol="0">
            <a:spAutoFit/>
          </a:bodyPr>
          <a:lstStyle/>
          <a:p>
            <a:pPr marL="12700" marR="5080" indent="-4445" algn="ctr">
              <a:lnSpc>
                <a:spcPct val="100000"/>
              </a:lnSpc>
              <a:spcBef>
                <a:spcPts val="110"/>
              </a:spcBef>
            </a:pPr>
            <a:r>
              <a:rPr sz="4000" spc="5" dirty="0">
                <a:latin typeface="Times New Roman"/>
                <a:cs typeface="Times New Roman"/>
              </a:rPr>
              <a:t>Advanced Neural Network </a:t>
            </a:r>
            <a:r>
              <a:rPr sz="4000" spc="10" dirty="0">
                <a:latin typeface="Times New Roman"/>
                <a:cs typeface="Times New Roman"/>
              </a:rPr>
              <a:t> </a:t>
            </a:r>
            <a:r>
              <a:rPr sz="4000" dirty="0">
                <a:latin typeface="Times New Roman"/>
                <a:cs typeface="Times New Roman"/>
              </a:rPr>
              <a:t>Architecture</a:t>
            </a:r>
            <a:r>
              <a:rPr sz="4000" spc="-60" dirty="0">
                <a:latin typeface="Times New Roman"/>
                <a:cs typeface="Times New Roman"/>
              </a:rPr>
              <a:t> </a:t>
            </a:r>
            <a:r>
              <a:rPr sz="4000" spc="5" dirty="0">
                <a:latin typeface="Times New Roman"/>
                <a:cs typeface="Times New Roman"/>
              </a:rPr>
              <a:t>for</a:t>
            </a:r>
            <a:r>
              <a:rPr sz="4000" spc="-45" dirty="0">
                <a:latin typeface="Times New Roman"/>
                <a:cs typeface="Times New Roman"/>
              </a:rPr>
              <a:t> </a:t>
            </a:r>
            <a:r>
              <a:rPr sz="4000" dirty="0">
                <a:latin typeface="Times New Roman"/>
                <a:cs typeface="Times New Roman"/>
              </a:rPr>
              <a:t>Brain</a:t>
            </a:r>
            <a:r>
              <a:rPr sz="4000" spc="-10" dirty="0">
                <a:latin typeface="Times New Roman"/>
                <a:cs typeface="Times New Roman"/>
              </a:rPr>
              <a:t> </a:t>
            </a:r>
            <a:r>
              <a:rPr sz="4000" dirty="0">
                <a:latin typeface="Times New Roman"/>
                <a:cs typeface="Times New Roman"/>
              </a:rPr>
              <a:t>Lesion </a:t>
            </a:r>
            <a:r>
              <a:rPr sz="4000" spc="-985" dirty="0">
                <a:latin typeface="Times New Roman"/>
                <a:cs typeface="Times New Roman"/>
              </a:rPr>
              <a:t> </a:t>
            </a:r>
            <a:r>
              <a:rPr sz="4000" dirty="0">
                <a:latin typeface="Times New Roman"/>
                <a:cs typeface="Times New Roman"/>
              </a:rPr>
              <a:t>Identification</a:t>
            </a:r>
            <a:endParaRPr sz="4000">
              <a:latin typeface="Times New Roman"/>
              <a:cs typeface="Times New Roman"/>
            </a:endParaRPr>
          </a:p>
        </p:txBody>
      </p:sp>
      <p:sp>
        <p:nvSpPr>
          <p:cNvPr id="3" name="object 3"/>
          <p:cNvSpPr txBox="1"/>
          <p:nvPr/>
        </p:nvSpPr>
        <p:spPr>
          <a:xfrm>
            <a:off x="5021707" y="4537227"/>
            <a:ext cx="3849370" cy="1791773"/>
          </a:xfrm>
          <a:prstGeom prst="rect">
            <a:avLst/>
          </a:prstGeom>
        </p:spPr>
        <p:txBody>
          <a:bodyPr vert="horz" wrap="square" lIns="0" tIns="12700" rIns="0" bIns="0" rtlCol="0">
            <a:spAutoFit/>
          </a:bodyPr>
          <a:lstStyle/>
          <a:p>
            <a:pPr marL="12700" marR="5080" algn="ctr">
              <a:lnSpc>
                <a:spcPct val="120100"/>
              </a:lnSpc>
              <a:spcBef>
                <a:spcPts val="100"/>
              </a:spcBef>
            </a:pPr>
            <a:r>
              <a:rPr sz="2400" spc="-10" dirty="0">
                <a:latin typeface="Arial MT"/>
                <a:cs typeface="Arial MT"/>
              </a:rPr>
              <a:t>Shreya </a:t>
            </a:r>
            <a:r>
              <a:rPr sz="2400" spc="-5" dirty="0">
                <a:latin typeface="Arial MT"/>
                <a:cs typeface="Arial MT"/>
              </a:rPr>
              <a:t>Abraham Varghese </a:t>
            </a:r>
            <a:r>
              <a:rPr sz="2400" spc="-685" dirty="0">
                <a:latin typeface="Arial MT"/>
                <a:cs typeface="Arial MT"/>
              </a:rPr>
              <a:t> </a:t>
            </a:r>
            <a:r>
              <a:rPr sz="2400" spc="-5" dirty="0">
                <a:latin typeface="Arial MT"/>
                <a:cs typeface="Arial MT"/>
              </a:rPr>
              <a:t>(RA20110030010516)</a:t>
            </a:r>
            <a:endParaRPr sz="2400" dirty="0">
              <a:latin typeface="Arial MT"/>
              <a:cs typeface="Arial MT"/>
            </a:endParaRPr>
          </a:p>
          <a:p>
            <a:pPr algn="ctr">
              <a:lnSpc>
                <a:spcPct val="100000"/>
              </a:lnSpc>
              <a:spcBef>
                <a:spcPts val="600"/>
              </a:spcBef>
            </a:pPr>
            <a:r>
              <a:rPr sz="2400" spc="-5" dirty="0">
                <a:latin typeface="Arial MT"/>
                <a:cs typeface="Arial MT"/>
              </a:rPr>
              <a:t>Vaibhav</a:t>
            </a:r>
            <a:r>
              <a:rPr sz="2400" spc="-30" dirty="0">
                <a:latin typeface="Arial MT"/>
                <a:cs typeface="Arial MT"/>
              </a:rPr>
              <a:t> </a:t>
            </a:r>
            <a:r>
              <a:rPr sz="2400" spc="-5" dirty="0">
                <a:latin typeface="Arial MT"/>
                <a:cs typeface="Arial MT"/>
              </a:rPr>
              <a:t>Parihar</a:t>
            </a:r>
            <a:endParaRPr sz="2400" dirty="0">
              <a:latin typeface="Arial MT"/>
              <a:cs typeface="Arial MT"/>
            </a:endParaRPr>
          </a:p>
          <a:p>
            <a:pPr marL="1270" algn="ctr">
              <a:lnSpc>
                <a:spcPct val="100000"/>
              </a:lnSpc>
              <a:spcBef>
                <a:spcPts val="605"/>
              </a:spcBef>
            </a:pPr>
            <a:r>
              <a:rPr sz="2400" dirty="0">
                <a:latin typeface="Arial MT"/>
                <a:cs typeface="Arial MT"/>
              </a:rPr>
              <a:t>(RA2011003010520)</a:t>
            </a:r>
          </a:p>
        </p:txBody>
      </p:sp>
      <p:pic>
        <p:nvPicPr>
          <p:cNvPr id="4" name="object 4"/>
          <p:cNvPicPr/>
          <p:nvPr/>
        </p:nvPicPr>
        <p:blipFill>
          <a:blip r:embed="rId2" cstate="print"/>
          <a:stretch>
            <a:fillRect/>
          </a:stretch>
        </p:blipFill>
        <p:spPr>
          <a:xfrm>
            <a:off x="228600" y="554736"/>
            <a:ext cx="2047748" cy="752856"/>
          </a:xfrm>
          <a:prstGeom prst="rect">
            <a:avLst/>
          </a:prstGeom>
        </p:spPr>
      </p:pic>
      <p:sp>
        <p:nvSpPr>
          <p:cNvPr id="5" name="object 5"/>
          <p:cNvSpPr txBox="1"/>
          <p:nvPr/>
        </p:nvSpPr>
        <p:spPr>
          <a:xfrm>
            <a:off x="2276348" y="593547"/>
            <a:ext cx="5550535" cy="1398270"/>
          </a:xfrm>
          <a:prstGeom prst="rect">
            <a:avLst/>
          </a:prstGeom>
        </p:spPr>
        <p:txBody>
          <a:bodyPr vert="horz" wrap="square" lIns="0" tIns="12700" rIns="0" bIns="0" rtlCol="0">
            <a:spAutoFit/>
          </a:bodyPr>
          <a:lstStyle/>
          <a:p>
            <a:pPr algn="ctr">
              <a:lnSpc>
                <a:spcPct val="100000"/>
              </a:lnSpc>
              <a:spcBef>
                <a:spcPts val="100"/>
              </a:spcBef>
            </a:pPr>
            <a:r>
              <a:rPr sz="1800" b="1" dirty="0">
                <a:latin typeface="Times New Roman"/>
                <a:cs typeface="Times New Roman"/>
              </a:rPr>
              <a:t>SRM</a:t>
            </a:r>
            <a:r>
              <a:rPr sz="1800" b="1" spc="-30" dirty="0">
                <a:latin typeface="Times New Roman"/>
                <a:cs typeface="Times New Roman"/>
              </a:rPr>
              <a:t> </a:t>
            </a:r>
            <a:r>
              <a:rPr sz="1800" b="1" spc="-5" dirty="0">
                <a:latin typeface="Times New Roman"/>
                <a:cs typeface="Times New Roman"/>
              </a:rPr>
              <a:t>INSTITUTE</a:t>
            </a:r>
            <a:r>
              <a:rPr sz="1800" b="1" spc="20" dirty="0">
                <a:latin typeface="Times New Roman"/>
                <a:cs typeface="Times New Roman"/>
              </a:rPr>
              <a:t> </a:t>
            </a:r>
            <a:r>
              <a:rPr sz="1800" b="1" spc="-10" dirty="0">
                <a:latin typeface="Times New Roman"/>
                <a:cs typeface="Times New Roman"/>
              </a:rPr>
              <a:t>OF</a:t>
            </a:r>
            <a:r>
              <a:rPr sz="1800" b="1" spc="-20" dirty="0">
                <a:latin typeface="Times New Roman"/>
                <a:cs typeface="Times New Roman"/>
              </a:rPr>
              <a:t> </a:t>
            </a:r>
            <a:r>
              <a:rPr sz="1800" b="1" spc="-5" dirty="0">
                <a:latin typeface="Times New Roman"/>
                <a:cs typeface="Times New Roman"/>
              </a:rPr>
              <a:t>SCIENCE</a:t>
            </a:r>
            <a:r>
              <a:rPr sz="1800" b="1" spc="20" dirty="0">
                <a:latin typeface="Times New Roman"/>
                <a:cs typeface="Times New Roman"/>
              </a:rPr>
              <a:t> </a:t>
            </a:r>
            <a:r>
              <a:rPr sz="1800" b="1" spc="-5" dirty="0">
                <a:latin typeface="Times New Roman"/>
                <a:cs typeface="Times New Roman"/>
              </a:rPr>
              <a:t>AND</a:t>
            </a:r>
            <a:r>
              <a:rPr sz="1800" b="1" dirty="0">
                <a:latin typeface="Times New Roman"/>
                <a:cs typeface="Times New Roman"/>
              </a:rPr>
              <a:t> </a:t>
            </a:r>
            <a:r>
              <a:rPr sz="1800" b="1" spc="-10" dirty="0">
                <a:latin typeface="Times New Roman"/>
                <a:cs typeface="Times New Roman"/>
              </a:rPr>
              <a:t>TECHNOLOGY</a:t>
            </a:r>
            <a:endParaRPr sz="1800">
              <a:latin typeface="Times New Roman"/>
              <a:cs typeface="Times New Roman"/>
            </a:endParaRPr>
          </a:p>
          <a:p>
            <a:pPr algn="ctr">
              <a:lnSpc>
                <a:spcPct val="100000"/>
              </a:lnSpc>
              <a:spcBef>
                <a:spcPts val="5"/>
              </a:spcBef>
            </a:pPr>
            <a:r>
              <a:rPr sz="1800" b="1" spc="-10" dirty="0">
                <a:latin typeface="Times New Roman"/>
                <a:cs typeface="Times New Roman"/>
              </a:rPr>
              <a:t>SCHOOL</a:t>
            </a:r>
            <a:r>
              <a:rPr sz="1800" b="1" spc="15" dirty="0">
                <a:latin typeface="Times New Roman"/>
                <a:cs typeface="Times New Roman"/>
              </a:rPr>
              <a:t> </a:t>
            </a:r>
            <a:r>
              <a:rPr sz="1800" b="1" spc="-5" dirty="0">
                <a:latin typeface="Times New Roman"/>
                <a:cs typeface="Times New Roman"/>
              </a:rPr>
              <a:t>OF COMPUTING</a:t>
            </a:r>
            <a:endParaRPr sz="1800">
              <a:latin typeface="Times New Roman"/>
              <a:cs typeface="Times New Roman"/>
            </a:endParaRPr>
          </a:p>
          <a:p>
            <a:pPr marL="60960" marR="57150" algn="ctr">
              <a:lnSpc>
                <a:spcPct val="100000"/>
              </a:lnSpc>
            </a:pPr>
            <a:r>
              <a:rPr sz="1800" b="1" dirty="0">
                <a:latin typeface="Times New Roman"/>
                <a:cs typeface="Times New Roman"/>
              </a:rPr>
              <a:t>DEPARTMENT</a:t>
            </a:r>
            <a:r>
              <a:rPr sz="1800" b="1" spc="-50" dirty="0">
                <a:latin typeface="Times New Roman"/>
                <a:cs typeface="Times New Roman"/>
              </a:rPr>
              <a:t> </a:t>
            </a:r>
            <a:r>
              <a:rPr sz="1800" b="1" spc="-10" dirty="0">
                <a:latin typeface="Times New Roman"/>
                <a:cs typeface="Times New Roman"/>
              </a:rPr>
              <a:t>OF</a:t>
            </a:r>
            <a:r>
              <a:rPr sz="1800" b="1" spc="-20" dirty="0">
                <a:latin typeface="Times New Roman"/>
                <a:cs typeface="Times New Roman"/>
              </a:rPr>
              <a:t> </a:t>
            </a:r>
            <a:r>
              <a:rPr sz="1800" b="1" dirty="0">
                <a:latin typeface="Times New Roman"/>
                <a:cs typeface="Times New Roman"/>
              </a:rPr>
              <a:t>COMPUTING</a:t>
            </a:r>
            <a:r>
              <a:rPr sz="1800" b="1" spc="-45" dirty="0">
                <a:latin typeface="Times New Roman"/>
                <a:cs typeface="Times New Roman"/>
              </a:rPr>
              <a:t> </a:t>
            </a:r>
            <a:r>
              <a:rPr sz="1800" b="1" spc="-5" dirty="0">
                <a:latin typeface="Times New Roman"/>
                <a:cs typeface="Times New Roman"/>
              </a:rPr>
              <a:t>TECHNOLOGIES </a:t>
            </a:r>
            <a:r>
              <a:rPr sz="1800" b="1" spc="-434" dirty="0">
                <a:latin typeface="Times New Roman"/>
                <a:cs typeface="Times New Roman"/>
              </a:rPr>
              <a:t> </a:t>
            </a:r>
            <a:r>
              <a:rPr sz="1800" b="1" spc="5" dirty="0">
                <a:latin typeface="Times New Roman"/>
                <a:cs typeface="Times New Roman"/>
              </a:rPr>
              <a:t>18CSP107L </a:t>
            </a:r>
            <a:r>
              <a:rPr sz="1800" b="1" dirty="0">
                <a:latin typeface="Times New Roman"/>
                <a:cs typeface="Times New Roman"/>
              </a:rPr>
              <a:t>/ </a:t>
            </a:r>
            <a:r>
              <a:rPr sz="1800" b="1" spc="5" dirty="0">
                <a:latin typeface="Times New Roman"/>
                <a:cs typeface="Times New Roman"/>
              </a:rPr>
              <a:t>18CSP108L </a:t>
            </a:r>
            <a:r>
              <a:rPr sz="1800" b="1" dirty="0">
                <a:latin typeface="Times New Roman"/>
                <a:cs typeface="Times New Roman"/>
              </a:rPr>
              <a:t>- MAJOR PROJECT / </a:t>
            </a:r>
            <a:r>
              <a:rPr sz="1800" b="1" spc="5" dirty="0">
                <a:latin typeface="Times New Roman"/>
                <a:cs typeface="Times New Roman"/>
              </a:rPr>
              <a:t> </a:t>
            </a:r>
            <a:r>
              <a:rPr sz="1800" b="1" spc="-5" dirty="0">
                <a:latin typeface="Times New Roman"/>
                <a:cs typeface="Times New Roman"/>
              </a:rPr>
              <a:t>INTERNSHIP</a:t>
            </a:r>
            <a:endParaRPr sz="1800">
              <a:latin typeface="Times New Roman"/>
              <a:cs typeface="Times New Roman"/>
            </a:endParaRPr>
          </a:p>
        </p:txBody>
      </p:sp>
      <p:sp>
        <p:nvSpPr>
          <p:cNvPr id="6" name="object 6"/>
          <p:cNvSpPr txBox="1"/>
          <p:nvPr/>
        </p:nvSpPr>
        <p:spPr>
          <a:xfrm>
            <a:off x="695045" y="4539665"/>
            <a:ext cx="3083560" cy="1855470"/>
          </a:xfrm>
          <a:prstGeom prst="rect">
            <a:avLst/>
          </a:prstGeom>
        </p:spPr>
        <p:txBody>
          <a:bodyPr vert="horz" wrap="square" lIns="0" tIns="88900" rIns="0" bIns="0" rtlCol="0">
            <a:spAutoFit/>
          </a:bodyPr>
          <a:lstStyle/>
          <a:p>
            <a:pPr algn="ctr">
              <a:lnSpc>
                <a:spcPct val="100000"/>
              </a:lnSpc>
              <a:spcBef>
                <a:spcPts val="700"/>
              </a:spcBef>
            </a:pPr>
            <a:r>
              <a:rPr sz="2100" spc="5" dirty="0">
                <a:latin typeface="Arial MT"/>
                <a:cs typeface="Arial MT"/>
              </a:rPr>
              <a:t>Guided</a:t>
            </a:r>
            <a:r>
              <a:rPr sz="2100" spc="-85" dirty="0">
                <a:latin typeface="Arial MT"/>
                <a:cs typeface="Arial MT"/>
              </a:rPr>
              <a:t> </a:t>
            </a:r>
            <a:r>
              <a:rPr sz="2100" spc="5" dirty="0">
                <a:latin typeface="Arial MT"/>
                <a:cs typeface="Arial MT"/>
              </a:rPr>
              <a:t>By</a:t>
            </a:r>
            <a:r>
              <a:rPr sz="2100" spc="-55" dirty="0">
                <a:latin typeface="Arial MT"/>
                <a:cs typeface="Arial MT"/>
              </a:rPr>
              <a:t> </a:t>
            </a:r>
            <a:r>
              <a:rPr sz="2100" spc="5" dirty="0">
                <a:latin typeface="Arial MT"/>
                <a:cs typeface="Arial MT"/>
              </a:rPr>
              <a:t>–</a:t>
            </a:r>
            <a:endParaRPr sz="2100">
              <a:latin typeface="Arial MT"/>
              <a:cs typeface="Arial MT"/>
            </a:endParaRPr>
          </a:p>
          <a:p>
            <a:pPr marL="262255" marR="255904" indent="-3810" algn="ctr">
              <a:lnSpc>
                <a:spcPct val="123800"/>
              </a:lnSpc>
            </a:pPr>
            <a:r>
              <a:rPr sz="2100" dirty="0">
                <a:latin typeface="Arial MT"/>
                <a:cs typeface="Arial MT"/>
              </a:rPr>
              <a:t>Dr. </a:t>
            </a:r>
            <a:r>
              <a:rPr sz="2100" spc="5" dirty="0">
                <a:latin typeface="Arial MT"/>
                <a:cs typeface="Arial MT"/>
              </a:rPr>
              <a:t>S. Babu </a:t>
            </a:r>
            <a:r>
              <a:rPr sz="2100" spc="10" dirty="0">
                <a:latin typeface="Arial MT"/>
                <a:cs typeface="Arial MT"/>
              </a:rPr>
              <a:t> </a:t>
            </a:r>
            <a:r>
              <a:rPr sz="2100" spc="-10" dirty="0">
                <a:latin typeface="Arial MT"/>
                <a:cs typeface="Arial MT"/>
              </a:rPr>
              <a:t>(</a:t>
            </a:r>
            <a:r>
              <a:rPr sz="2100" spc="10" dirty="0">
                <a:latin typeface="Arial MT"/>
                <a:cs typeface="Arial MT"/>
              </a:rPr>
              <a:t>A</a:t>
            </a:r>
            <a:r>
              <a:rPr sz="2100" spc="5" dirty="0">
                <a:latin typeface="Arial MT"/>
                <a:cs typeface="Arial MT"/>
              </a:rPr>
              <a:t>ssoc</a:t>
            </a:r>
            <a:r>
              <a:rPr sz="2100" spc="10" dirty="0">
                <a:latin typeface="Arial MT"/>
                <a:cs typeface="Arial MT"/>
              </a:rPr>
              <a:t>i</a:t>
            </a:r>
            <a:r>
              <a:rPr sz="2100" spc="5" dirty="0">
                <a:latin typeface="Arial MT"/>
                <a:cs typeface="Arial MT"/>
              </a:rPr>
              <a:t>a</a:t>
            </a:r>
            <a:r>
              <a:rPr sz="2100" spc="-10" dirty="0">
                <a:latin typeface="Arial MT"/>
                <a:cs typeface="Arial MT"/>
              </a:rPr>
              <a:t>t</a:t>
            </a:r>
            <a:r>
              <a:rPr sz="2100" spc="5" dirty="0">
                <a:latin typeface="Arial MT"/>
                <a:cs typeface="Arial MT"/>
              </a:rPr>
              <a:t>e</a:t>
            </a:r>
            <a:r>
              <a:rPr sz="2100" spc="-75" dirty="0">
                <a:latin typeface="Arial MT"/>
                <a:cs typeface="Arial MT"/>
              </a:rPr>
              <a:t> </a:t>
            </a:r>
            <a:r>
              <a:rPr sz="2100" spc="10" dirty="0">
                <a:latin typeface="Arial MT"/>
                <a:cs typeface="Arial MT"/>
              </a:rPr>
              <a:t>P</a:t>
            </a:r>
            <a:r>
              <a:rPr sz="2100" spc="-10" dirty="0">
                <a:latin typeface="Arial MT"/>
                <a:cs typeface="Arial MT"/>
              </a:rPr>
              <a:t>r</a:t>
            </a:r>
            <a:r>
              <a:rPr sz="2100" spc="5" dirty="0">
                <a:latin typeface="Arial MT"/>
                <a:cs typeface="Arial MT"/>
              </a:rPr>
              <a:t>o</a:t>
            </a:r>
            <a:r>
              <a:rPr sz="2100" spc="10" dirty="0">
                <a:latin typeface="Arial MT"/>
                <a:cs typeface="Arial MT"/>
              </a:rPr>
              <a:t>f</a:t>
            </a:r>
            <a:r>
              <a:rPr sz="2100" spc="5" dirty="0">
                <a:latin typeface="Arial MT"/>
                <a:cs typeface="Arial MT"/>
              </a:rPr>
              <a:t>ess</a:t>
            </a:r>
            <a:r>
              <a:rPr sz="2100" spc="10" dirty="0">
                <a:latin typeface="Arial MT"/>
                <a:cs typeface="Arial MT"/>
              </a:rPr>
              <a:t>o</a:t>
            </a:r>
            <a:r>
              <a:rPr sz="2100" spc="-10" dirty="0">
                <a:latin typeface="Arial MT"/>
                <a:cs typeface="Arial MT"/>
              </a:rPr>
              <a:t>r</a:t>
            </a:r>
            <a:r>
              <a:rPr sz="2100" dirty="0">
                <a:latin typeface="Arial MT"/>
                <a:cs typeface="Arial MT"/>
              </a:rPr>
              <a:t>)</a:t>
            </a:r>
            <a:endParaRPr sz="2100">
              <a:latin typeface="Arial MT"/>
              <a:cs typeface="Arial MT"/>
            </a:endParaRPr>
          </a:p>
          <a:p>
            <a:pPr marL="12700" marR="5080" algn="ctr">
              <a:lnSpc>
                <a:spcPct val="100000"/>
              </a:lnSpc>
              <a:spcBef>
                <a:spcPts val="5"/>
              </a:spcBef>
            </a:pPr>
            <a:r>
              <a:rPr sz="2100" dirty="0">
                <a:latin typeface="Arial MT"/>
                <a:cs typeface="Arial MT"/>
              </a:rPr>
              <a:t>Department</a:t>
            </a:r>
            <a:r>
              <a:rPr sz="2100" spc="-80" dirty="0">
                <a:latin typeface="Arial MT"/>
                <a:cs typeface="Arial MT"/>
              </a:rPr>
              <a:t> </a:t>
            </a:r>
            <a:r>
              <a:rPr sz="2100" spc="5" dirty="0">
                <a:latin typeface="Arial MT"/>
                <a:cs typeface="Arial MT"/>
              </a:rPr>
              <a:t>of</a:t>
            </a:r>
            <a:r>
              <a:rPr sz="2100" spc="-30" dirty="0">
                <a:latin typeface="Arial MT"/>
                <a:cs typeface="Arial MT"/>
              </a:rPr>
              <a:t> </a:t>
            </a:r>
            <a:r>
              <a:rPr sz="2100" dirty="0">
                <a:latin typeface="Arial MT"/>
                <a:cs typeface="Arial MT"/>
              </a:rPr>
              <a:t>Computing </a:t>
            </a:r>
            <a:r>
              <a:rPr sz="2100" spc="-570" dirty="0">
                <a:latin typeface="Arial MT"/>
                <a:cs typeface="Arial MT"/>
              </a:rPr>
              <a:t> </a:t>
            </a:r>
            <a:r>
              <a:rPr sz="2100" dirty="0">
                <a:latin typeface="Arial MT"/>
                <a:cs typeface="Arial MT"/>
              </a:rPr>
              <a:t>Technologies</a:t>
            </a:r>
            <a:endParaRPr sz="2100">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61330" y="638937"/>
            <a:ext cx="1870710" cy="512445"/>
          </a:xfrm>
          <a:prstGeom prst="rect">
            <a:avLst/>
          </a:prstGeom>
        </p:spPr>
        <p:txBody>
          <a:bodyPr vert="horz" wrap="square" lIns="0" tIns="11430" rIns="0" bIns="0" rtlCol="0">
            <a:spAutoFit/>
          </a:bodyPr>
          <a:lstStyle/>
          <a:p>
            <a:pPr marL="12700">
              <a:lnSpc>
                <a:spcPct val="100000"/>
              </a:lnSpc>
              <a:spcBef>
                <a:spcPts val="90"/>
              </a:spcBef>
            </a:pPr>
            <a:r>
              <a:rPr spc="-10" dirty="0"/>
              <a:t>DATAS</a:t>
            </a:r>
            <a:r>
              <a:rPr spc="-25" dirty="0"/>
              <a:t>E</a:t>
            </a:r>
            <a:r>
              <a:rPr spc="-5" dirty="0"/>
              <a:t>T</a:t>
            </a:r>
          </a:p>
        </p:txBody>
      </p:sp>
      <p:sp>
        <p:nvSpPr>
          <p:cNvPr id="3" name="object 3"/>
          <p:cNvSpPr txBox="1"/>
          <p:nvPr/>
        </p:nvSpPr>
        <p:spPr>
          <a:xfrm>
            <a:off x="652068" y="1673733"/>
            <a:ext cx="7531734" cy="667385"/>
          </a:xfrm>
          <a:prstGeom prst="rect">
            <a:avLst/>
          </a:prstGeom>
        </p:spPr>
        <p:txBody>
          <a:bodyPr vert="horz" wrap="square" lIns="0" tIns="13970" rIns="0" bIns="0" rtlCol="0">
            <a:spAutoFit/>
          </a:bodyPr>
          <a:lstStyle/>
          <a:p>
            <a:pPr marL="353695" indent="-341630">
              <a:lnSpc>
                <a:spcPct val="100000"/>
              </a:lnSpc>
              <a:spcBef>
                <a:spcPts val="110"/>
              </a:spcBef>
              <a:buSzPct val="85714"/>
              <a:buFont typeface="Arial MT"/>
              <a:buChar char="•"/>
              <a:tabLst>
                <a:tab pos="353695" algn="l"/>
                <a:tab pos="354330" algn="l"/>
              </a:tabLst>
            </a:pPr>
            <a:r>
              <a:rPr sz="2100" spc="-10" dirty="0">
                <a:latin typeface="Times New Roman"/>
                <a:cs typeface="Times New Roman"/>
              </a:rPr>
              <a:t>Image</a:t>
            </a:r>
            <a:r>
              <a:rPr sz="2100" spc="45" dirty="0">
                <a:latin typeface="Times New Roman"/>
                <a:cs typeface="Times New Roman"/>
              </a:rPr>
              <a:t> </a:t>
            </a:r>
            <a:r>
              <a:rPr sz="2100" spc="-5" dirty="0">
                <a:latin typeface="Times New Roman"/>
                <a:cs typeface="Times New Roman"/>
              </a:rPr>
              <a:t>Acquisition</a:t>
            </a:r>
            <a:r>
              <a:rPr sz="2100" dirty="0">
                <a:latin typeface="Times New Roman"/>
                <a:cs typeface="Times New Roman"/>
              </a:rPr>
              <a:t> </a:t>
            </a:r>
            <a:r>
              <a:rPr sz="2100" spc="5" dirty="0">
                <a:latin typeface="Times New Roman"/>
                <a:cs typeface="Times New Roman"/>
              </a:rPr>
              <a:t>and</a:t>
            </a:r>
            <a:r>
              <a:rPr sz="2100" spc="-20" dirty="0">
                <a:latin typeface="Times New Roman"/>
                <a:cs typeface="Times New Roman"/>
              </a:rPr>
              <a:t> </a:t>
            </a:r>
            <a:r>
              <a:rPr sz="2100" spc="-10" dirty="0">
                <a:latin typeface="Times New Roman"/>
                <a:cs typeface="Times New Roman"/>
              </a:rPr>
              <a:t>Formatting:</a:t>
            </a:r>
            <a:r>
              <a:rPr sz="2100" spc="85" dirty="0">
                <a:latin typeface="Times New Roman"/>
                <a:cs typeface="Times New Roman"/>
              </a:rPr>
              <a:t> </a:t>
            </a:r>
            <a:r>
              <a:rPr sz="2100" dirty="0">
                <a:latin typeface="Times New Roman"/>
                <a:cs typeface="Times New Roman"/>
              </a:rPr>
              <a:t>Collect</a:t>
            </a:r>
            <a:r>
              <a:rPr sz="2100" spc="10" dirty="0">
                <a:latin typeface="Times New Roman"/>
                <a:cs typeface="Times New Roman"/>
              </a:rPr>
              <a:t> </a:t>
            </a:r>
            <a:r>
              <a:rPr sz="2100" spc="5" dirty="0">
                <a:latin typeface="Times New Roman"/>
                <a:cs typeface="Times New Roman"/>
              </a:rPr>
              <a:t>and</a:t>
            </a:r>
            <a:r>
              <a:rPr sz="2100" spc="-25" dirty="0">
                <a:latin typeface="Times New Roman"/>
                <a:cs typeface="Times New Roman"/>
              </a:rPr>
              <a:t> </a:t>
            </a:r>
            <a:r>
              <a:rPr sz="2100" dirty="0">
                <a:latin typeface="Times New Roman"/>
                <a:cs typeface="Times New Roman"/>
              </a:rPr>
              <a:t>preprocess MRI</a:t>
            </a:r>
            <a:endParaRPr sz="2100">
              <a:latin typeface="Times New Roman"/>
              <a:cs typeface="Times New Roman"/>
            </a:endParaRPr>
          </a:p>
          <a:p>
            <a:pPr marL="353695">
              <a:lnSpc>
                <a:spcPct val="100000"/>
              </a:lnSpc>
            </a:pPr>
            <a:r>
              <a:rPr sz="2100" spc="-5" dirty="0">
                <a:latin typeface="Times New Roman"/>
                <a:cs typeface="Times New Roman"/>
              </a:rPr>
              <a:t>images</a:t>
            </a:r>
            <a:r>
              <a:rPr sz="2100" spc="10" dirty="0">
                <a:latin typeface="Times New Roman"/>
                <a:cs typeface="Times New Roman"/>
              </a:rPr>
              <a:t> </a:t>
            </a:r>
            <a:r>
              <a:rPr sz="2100" spc="5" dirty="0">
                <a:latin typeface="Times New Roman"/>
                <a:cs typeface="Times New Roman"/>
              </a:rPr>
              <a:t>of</a:t>
            </a:r>
            <a:r>
              <a:rPr sz="2100" spc="-5" dirty="0">
                <a:latin typeface="Times New Roman"/>
                <a:cs typeface="Times New Roman"/>
              </a:rPr>
              <a:t> </a:t>
            </a:r>
            <a:r>
              <a:rPr sz="2100" dirty="0">
                <a:latin typeface="Times New Roman"/>
                <a:cs typeface="Times New Roman"/>
              </a:rPr>
              <a:t>the</a:t>
            </a:r>
            <a:r>
              <a:rPr sz="2100" spc="-5" dirty="0">
                <a:latin typeface="Times New Roman"/>
                <a:cs typeface="Times New Roman"/>
              </a:rPr>
              <a:t> </a:t>
            </a:r>
            <a:r>
              <a:rPr sz="2100" dirty="0">
                <a:latin typeface="Times New Roman"/>
                <a:cs typeface="Times New Roman"/>
              </a:rPr>
              <a:t>brain, ensuring standardized</a:t>
            </a:r>
            <a:r>
              <a:rPr sz="2100" spc="-10" dirty="0">
                <a:latin typeface="Times New Roman"/>
                <a:cs typeface="Times New Roman"/>
              </a:rPr>
              <a:t> </a:t>
            </a:r>
            <a:r>
              <a:rPr sz="2100" spc="-5" dirty="0">
                <a:latin typeface="Times New Roman"/>
                <a:cs typeface="Times New Roman"/>
              </a:rPr>
              <a:t>formats</a:t>
            </a:r>
            <a:r>
              <a:rPr sz="2100" spc="15" dirty="0">
                <a:latin typeface="Times New Roman"/>
                <a:cs typeface="Times New Roman"/>
              </a:rPr>
              <a:t> </a:t>
            </a:r>
            <a:r>
              <a:rPr sz="2100" spc="5" dirty="0">
                <a:latin typeface="Times New Roman"/>
                <a:cs typeface="Times New Roman"/>
              </a:rPr>
              <a:t>and</a:t>
            </a:r>
            <a:r>
              <a:rPr sz="2100" dirty="0">
                <a:latin typeface="Times New Roman"/>
                <a:cs typeface="Times New Roman"/>
              </a:rPr>
              <a:t> </a:t>
            </a:r>
            <a:r>
              <a:rPr sz="2100" spc="-5" dirty="0">
                <a:latin typeface="Times New Roman"/>
                <a:cs typeface="Times New Roman"/>
              </a:rPr>
              <a:t>resolutions.</a:t>
            </a:r>
            <a:endParaRPr sz="2100">
              <a:latin typeface="Times New Roman"/>
              <a:cs typeface="Times New Roman"/>
            </a:endParaRPr>
          </a:p>
        </p:txBody>
      </p:sp>
      <p:pic>
        <p:nvPicPr>
          <p:cNvPr id="4" name="object 4"/>
          <p:cNvPicPr/>
          <p:nvPr/>
        </p:nvPicPr>
        <p:blipFill>
          <a:blip r:embed="rId2" cstate="print"/>
          <a:stretch>
            <a:fillRect/>
          </a:stretch>
        </p:blipFill>
        <p:spPr>
          <a:xfrm>
            <a:off x="381000" y="457200"/>
            <a:ext cx="2237232" cy="755903"/>
          </a:xfrm>
          <a:prstGeom prst="rect">
            <a:avLst/>
          </a:prstGeom>
        </p:spPr>
      </p:pic>
      <p:pic>
        <p:nvPicPr>
          <p:cNvPr id="5" name="object 5"/>
          <p:cNvPicPr/>
          <p:nvPr/>
        </p:nvPicPr>
        <p:blipFill>
          <a:blip r:embed="rId3" cstate="print"/>
          <a:stretch>
            <a:fillRect/>
          </a:stretch>
        </p:blipFill>
        <p:spPr>
          <a:xfrm>
            <a:off x="1613972" y="2529839"/>
            <a:ext cx="5984668" cy="1767839"/>
          </a:xfrm>
          <a:prstGeom prst="rect">
            <a:avLst/>
          </a:prstGeom>
        </p:spPr>
      </p:pic>
      <p:pic>
        <p:nvPicPr>
          <p:cNvPr id="6" name="object 6"/>
          <p:cNvPicPr/>
          <p:nvPr/>
        </p:nvPicPr>
        <p:blipFill>
          <a:blip r:embed="rId4" cstate="print"/>
          <a:stretch>
            <a:fillRect/>
          </a:stretch>
        </p:blipFill>
        <p:spPr>
          <a:xfrm>
            <a:off x="1638328" y="4389120"/>
            <a:ext cx="5983186" cy="1708284"/>
          </a:xfrm>
          <a:prstGeom prst="rect">
            <a:avLst/>
          </a:prstGeom>
        </p:spPr>
      </p:pic>
      <p:sp>
        <p:nvSpPr>
          <p:cNvPr id="7" name="object 7"/>
          <p:cNvSpPr txBox="1"/>
          <p:nvPr/>
        </p:nvSpPr>
        <p:spPr>
          <a:xfrm>
            <a:off x="536244" y="6466738"/>
            <a:ext cx="726440" cy="177800"/>
          </a:xfrm>
          <a:prstGeom prst="rect">
            <a:avLst/>
          </a:prstGeom>
        </p:spPr>
        <p:txBody>
          <a:bodyPr vert="horz" wrap="square" lIns="0" tIns="0" rIns="0" bIns="0" rtlCol="0">
            <a:spAutoFit/>
          </a:bodyPr>
          <a:lstStyle/>
          <a:p>
            <a:pPr marL="12700">
              <a:lnSpc>
                <a:spcPts val="1240"/>
              </a:lnSpc>
            </a:pPr>
            <a:r>
              <a:rPr sz="1200" b="1" spc="-10" dirty="0">
                <a:solidFill>
                  <a:srgbClr val="878787"/>
                </a:solidFill>
                <a:latin typeface="Calibri"/>
                <a:cs typeface="Calibri"/>
              </a:rPr>
              <a:t>13-10-2023</a:t>
            </a:r>
            <a:endParaRPr sz="1200">
              <a:latin typeface="Calibri"/>
              <a:cs typeface="Calibri"/>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10</a:t>
            </a:fld>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89096" y="638937"/>
            <a:ext cx="4613910" cy="512445"/>
          </a:xfrm>
          <a:prstGeom prst="rect">
            <a:avLst/>
          </a:prstGeom>
        </p:spPr>
        <p:txBody>
          <a:bodyPr vert="horz" wrap="square" lIns="0" tIns="11430" rIns="0" bIns="0" rtlCol="0">
            <a:spAutoFit/>
          </a:bodyPr>
          <a:lstStyle/>
          <a:p>
            <a:pPr marL="12700">
              <a:lnSpc>
                <a:spcPct val="100000"/>
              </a:lnSpc>
              <a:spcBef>
                <a:spcPts val="90"/>
              </a:spcBef>
            </a:pPr>
            <a:r>
              <a:rPr spc="-10" dirty="0"/>
              <a:t>DATA</a:t>
            </a:r>
            <a:r>
              <a:rPr spc="10" dirty="0"/>
              <a:t> </a:t>
            </a:r>
            <a:r>
              <a:rPr spc="-10" dirty="0"/>
              <a:t>PRE-PROCESSING</a:t>
            </a:r>
          </a:p>
        </p:txBody>
      </p:sp>
      <p:sp>
        <p:nvSpPr>
          <p:cNvPr id="3" name="object 3"/>
          <p:cNvSpPr txBox="1"/>
          <p:nvPr/>
        </p:nvSpPr>
        <p:spPr>
          <a:xfrm>
            <a:off x="652068" y="1673733"/>
            <a:ext cx="7531734" cy="667385"/>
          </a:xfrm>
          <a:prstGeom prst="rect">
            <a:avLst/>
          </a:prstGeom>
        </p:spPr>
        <p:txBody>
          <a:bodyPr vert="horz" wrap="square" lIns="0" tIns="13970" rIns="0" bIns="0" rtlCol="0">
            <a:spAutoFit/>
          </a:bodyPr>
          <a:lstStyle/>
          <a:p>
            <a:pPr marL="353695" indent="-341630">
              <a:lnSpc>
                <a:spcPct val="100000"/>
              </a:lnSpc>
              <a:spcBef>
                <a:spcPts val="110"/>
              </a:spcBef>
              <a:buSzPct val="85714"/>
              <a:buFont typeface="Arial MT"/>
              <a:buChar char="•"/>
              <a:tabLst>
                <a:tab pos="353695" algn="l"/>
                <a:tab pos="354330" algn="l"/>
              </a:tabLst>
            </a:pPr>
            <a:r>
              <a:rPr sz="2100" spc="-10" dirty="0">
                <a:latin typeface="Times New Roman"/>
                <a:cs typeface="Times New Roman"/>
              </a:rPr>
              <a:t>Image</a:t>
            </a:r>
            <a:r>
              <a:rPr sz="2100" spc="45" dirty="0">
                <a:latin typeface="Times New Roman"/>
                <a:cs typeface="Times New Roman"/>
              </a:rPr>
              <a:t> </a:t>
            </a:r>
            <a:r>
              <a:rPr sz="2100" spc="-5" dirty="0">
                <a:latin typeface="Times New Roman"/>
                <a:cs typeface="Times New Roman"/>
              </a:rPr>
              <a:t>Acquisition</a:t>
            </a:r>
            <a:r>
              <a:rPr sz="2100" dirty="0">
                <a:latin typeface="Times New Roman"/>
                <a:cs typeface="Times New Roman"/>
              </a:rPr>
              <a:t> </a:t>
            </a:r>
            <a:r>
              <a:rPr sz="2100" spc="5" dirty="0">
                <a:latin typeface="Times New Roman"/>
                <a:cs typeface="Times New Roman"/>
              </a:rPr>
              <a:t>and</a:t>
            </a:r>
            <a:r>
              <a:rPr sz="2100" spc="-20" dirty="0">
                <a:latin typeface="Times New Roman"/>
                <a:cs typeface="Times New Roman"/>
              </a:rPr>
              <a:t> </a:t>
            </a:r>
            <a:r>
              <a:rPr sz="2100" spc="-10" dirty="0">
                <a:latin typeface="Times New Roman"/>
                <a:cs typeface="Times New Roman"/>
              </a:rPr>
              <a:t>Formatting:</a:t>
            </a:r>
            <a:r>
              <a:rPr sz="2100" spc="85" dirty="0">
                <a:latin typeface="Times New Roman"/>
                <a:cs typeface="Times New Roman"/>
              </a:rPr>
              <a:t> </a:t>
            </a:r>
            <a:r>
              <a:rPr sz="2100" dirty="0">
                <a:latin typeface="Times New Roman"/>
                <a:cs typeface="Times New Roman"/>
              </a:rPr>
              <a:t>Collect</a:t>
            </a:r>
            <a:r>
              <a:rPr sz="2100" spc="10" dirty="0">
                <a:latin typeface="Times New Roman"/>
                <a:cs typeface="Times New Roman"/>
              </a:rPr>
              <a:t> </a:t>
            </a:r>
            <a:r>
              <a:rPr sz="2100" spc="5" dirty="0">
                <a:latin typeface="Times New Roman"/>
                <a:cs typeface="Times New Roman"/>
              </a:rPr>
              <a:t>and</a:t>
            </a:r>
            <a:r>
              <a:rPr sz="2100" spc="-25" dirty="0">
                <a:latin typeface="Times New Roman"/>
                <a:cs typeface="Times New Roman"/>
              </a:rPr>
              <a:t> </a:t>
            </a:r>
            <a:r>
              <a:rPr sz="2100" dirty="0">
                <a:latin typeface="Times New Roman"/>
                <a:cs typeface="Times New Roman"/>
              </a:rPr>
              <a:t>preprocess MRI</a:t>
            </a:r>
            <a:endParaRPr sz="2100">
              <a:latin typeface="Times New Roman"/>
              <a:cs typeface="Times New Roman"/>
            </a:endParaRPr>
          </a:p>
          <a:p>
            <a:pPr marL="353695">
              <a:lnSpc>
                <a:spcPct val="100000"/>
              </a:lnSpc>
            </a:pPr>
            <a:r>
              <a:rPr sz="2100" spc="-5" dirty="0">
                <a:latin typeface="Times New Roman"/>
                <a:cs typeface="Times New Roman"/>
              </a:rPr>
              <a:t>images</a:t>
            </a:r>
            <a:r>
              <a:rPr sz="2100" spc="10" dirty="0">
                <a:latin typeface="Times New Roman"/>
                <a:cs typeface="Times New Roman"/>
              </a:rPr>
              <a:t> </a:t>
            </a:r>
            <a:r>
              <a:rPr sz="2100" spc="5" dirty="0">
                <a:latin typeface="Times New Roman"/>
                <a:cs typeface="Times New Roman"/>
              </a:rPr>
              <a:t>of</a:t>
            </a:r>
            <a:r>
              <a:rPr sz="2100" spc="-5" dirty="0">
                <a:latin typeface="Times New Roman"/>
                <a:cs typeface="Times New Roman"/>
              </a:rPr>
              <a:t> </a:t>
            </a:r>
            <a:r>
              <a:rPr sz="2100" dirty="0">
                <a:latin typeface="Times New Roman"/>
                <a:cs typeface="Times New Roman"/>
              </a:rPr>
              <a:t>the</a:t>
            </a:r>
            <a:r>
              <a:rPr sz="2100" spc="-5" dirty="0">
                <a:latin typeface="Times New Roman"/>
                <a:cs typeface="Times New Roman"/>
              </a:rPr>
              <a:t> </a:t>
            </a:r>
            <a:r>
              <a:rPr sz="2100" dirty="0">
                <a:latin typeface="Times New Roman"/>
                <a:cs typeface="Times New Roman"/>
              </a:rPr>
              <a:t>brain, ensuring standardized</a:t>
            </a:r>
            <a:r>
              <a:rPr sz="2100" spc="-10" dirty="0">
                <a:latin typeface="Times New Roman"/>
                <a:cs typeface="Times New Roman"/>
              </a:rPr>
              <a:t> </a:t>
            </a:r>
            <a:r>
              <a:rPr sz="2100" spc="-5" dirty="0">
                <a:latin typeface="Times New Roman"/>
                <a:cs typeface="Times New Roman"/>
              </a:rPr>
              <a:t>formats</a:t>
            </a:r>
            <a:r>
              <a:rPr sz="2100" spc="15" dirty="0">
                <a:latin typeface="Times New Roman"/>
                <a:cs typeface="Times New Roman"/>
              </a:rPr>
              <a:t> </a:t>
            </a:r>
            <a:r>
              <a:rPr sz="2100" spc="5" dirty="0">
                <a:latin typeface="Times New Roman"/>
                <a:cs typeface="Times New Roman"/>
              </a:rPr>
              <a:t>and</a:t>
            </a:r>
            <a:r>
              <a:rPr sz="2100" dirty="0">
                <a:latin typeface="Times New Roman"/>
                <a:cs typeface="Times New Roman"/>
              </a:rPr>
              <a:t> </a:t>
            </a:r>
            <a:r>
              <a:rPr sz="2100" spc="-5" dirty="0">
                <a:latin typeface="Times New Roman"/>
                <a:cs typeface="Times New Roman"/>
              </a:rPr>
              <a:t>resolutions.</a:t>
            </a:r>
            <a:endParaRPr sz="2100">
              <a:latin typeface="Times New Roman"/>
              <a:cs typeface="Times New Roman"/>
            </a:endParaRPr>
          </a:p>
        </p:txBody>
      </p:sp>
      <p:pic>
        <p:nvPicPr>
          <p:cNvPr id="4" name="object 4"/>
          <p:cNvPicPr/>
          <p:nvPr/>
        </p:nvPicPr>
        <p:blipFill>
          <a:blip r:embed="rId2" cstate="print"/>
          <a:stretch>
            <a:fillRect/>
          </a:stretch>
        </p:blipFill>
        <p:spPr>
          <a:xfrm>
            <a:off x="381000" y="457200"/>
            <a:ext cx="2237232" cy="755903"/>
          </a:xfrm>
          <a:prstGeom prst="rect">
            <a:avLst/>
          </a:prstGeom>
        </p:spPr>
      </p:pic>
      <p:pic>
        <p:nvPicPr>
          <p:cNvPr id="5" name="object 5"/>
          <p:cNvPicPr/>
          <p:nvPr/>
        </p:nvPicPr>
        <p:blipFill>
          <a:blip r:embed="rId3" cstate="print"/>
          <a:stretch>
            <a:fillRect/>
          </a:stretch>
        </p:blipFill>
        <p:spPr>
          <a:xfrm>
            <a:off x="1216159" y="2514624"/>
            <a:ext cx="6312400" cy="3598087"/>
          </a:xfrm>
          <a:prstGeom prst="rect">
            <a:avLst/>
          </a:prstGeom>
        </p:spPr>
      </p:pic>
      <p:sp>
        <p:nvSpPr>
          <p:cNvPr id="6" name="object 6"/>
          <p:cNvSpPr txBox="1"/>
          <p:nvPr/>
        </p:nvSpPr>
        <p:spPr>
          <a:xfrm>
            <a:off x="536244" y="6466738"/>
            <a:ext cx="726440" cy="177800"/>
          </a:xfrm>
          <a:prstGeom prst="rect">
            <a:avLst/>
          </a:prstGeom>
        </p:spPr>
        <p:txBody>
          <a:bodyPr vert="horz" wrap="square" lIns="0" tIns="0" rIns="0" bIns="0" rtlCol="0">
            <a:spAutoFit/>
          </a:bodyPr>
          <a:lstStyle/>
          <a:p>
            <a:pPr marL="12700">
              <a:lnSpc>
                <a:spcPts val="1240"/>
              </a:lnSpc>
            </a:pPr>
            <a:r>
              <a:rPr sz="1200" b="1" spc="-10" dirty="0">
                <a:solidFill>
                  <a:srgbClr val="878787"/>
                </a:solidFill>
                <a:latin typeface="Calibri"/>
                <a:cs typeface="Calibri"/>
              </a:rPr>
              <a:t>13-10-2023</a:t>
            </a:r>
            <a:endParaRPr sz="1200">
              <a:latin typeface="Calibri"/>
              <a:cs typeface="Calibri"/>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11</a:t>
            </a:fld>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89096" y="638937"/>
            <a:ext cx="4613910" cy="512445"/>
          </a:xfrm>
          <a:prstGeom prst="rect">
            <a:avLst/>
          </a:prstGeom>
        </p:spPr>
        <p:txBody>
          <a:bodyPr vert="horz" wrap="square" lIns="0" tIns="11430" rIns="0" bIns="0" rtlCol="0">
            <a:spAutoFit/>
          </a:bodyPr>
          <a:lstStyle/>
          <a:p>
            <a:pPr marL="12700">
              <a:lnSpc>
                <a:spcPct val="100000"/>
              </a:lnSpc>
              <a:spcBef>
                <a:spcPts val="90"/>
              </a:spcBef>
            </a:pPr>
            <a:r>
              <a:rPr spc="-10" dirty="0"/>
              <a:t>DATA</a:t>
            </a:r>
            <a:r>
              <a:rPr spc="10" dirty="0"/>
              <a:t> </a:t>
            </a:r>
            <a:r>
              <a:rPr spc="-10" dirty="0"/>
              <a:t>PRE-PROCESSING</a:t>
            </a:r>
          </a:p>
        </p:txBody>
      </p:sp>
      <p:sp>
        <p:nvSpPr>
          <p:cNvPr id="3" name="object 3"/>
          <p:cNvSpPr txBox="1"/>
          <p:nvPr/>
        </p:nvSpPr>
        <p:spPr>
          <a:xfrm>
            <a:off x="652068" y="1673733"/>
            <a:ext cx="7531734" cy="667385"/>
          </a:xfrm>
          <a:prstGeom prst="rect">
            <a:avLst/>
          </a:prstGeom>
        </p:spPr>
        <p:txBody>
          <a:bodyPr vert="horz" wrap="square" lIns="0" tIns="13970" rIns="0" bIns="0" rtlCol="0">
            <a:spAutoFit/>
          </a:bodyPr>
          <a:lstStyle/>
          <a:p>
            <a:pPr marL="353695" indent="-341630">
              <a:lnSpc>
                <a:spcPct val="100000"/>
              </a:lnSpc>
              <a:spcBef>
                <a:spcPts val="110"/>
              </a:spcBef>
              <a:buSzPct val="85714"/>
              <a:buFont typeface="Arial MT"/>
              <a:buChar char="•"/>
              <a:tabLst>
                <a:tab pos="353695" algn="l"/>
                <a:tab pos="354330" algn="l"/>
              </a:tabLst>
            </a:pPr>
            <a:r>
              <a:rPr sz="2100" spc="-10" dirty="0">
                <a:latin typeface="Times New Roman"/>
                <a:cs typeface="Times New Roman"/>
              </a:rPr>
              <a:t>Image</a:t>
            </a:r>
            <a:r>
              <a:rPr sz="2100" spc="45" dirty="0">
                <a:latin typeface="Times New Roman"/>
                <a:cs typeface="Times New Roman"/>
              </a:rPr>
              <a:t> </a:t>
            </a:r>
            <a:r>
              <a:rPr sz="2100" spc="-5" dirty="0">
                <a:latin typeface="Times New Roman"/>
                <a:cs typeface="Times New Roman"/>
              </a:rPr>
              <a:t>Acquisition</a:t>
            </a:r>
            <a:r>
              <a:rPr sz="2100" dirty="0">
                <a:latin typeface="Times New Roman"/>
                <a:cs typeface="Times New Roman"/>
              </a:rPr>
              <a:t> </a:t>
            </a:r>
            <a:r>
              <a:rPr sz="2100" spc="5" dirty="0">
                <a:latin typeface="Times New Roman"/>
                <a:cs typeface="Times New Roman"/>
              </a:rPr>
              <a:t>and</a:t>
            </a:r>
            <a:r>
              <a:rPr sz="2100" spc="-20" dirty="0">
                <a:latin typeface="Times New Roman"/>
                <a:cs typeface="Times New Roman"/>
              </a:rPr>
              <a:t> </a:t>
            </a:r>
            <a:r>
              <a:rPr sz="2100" spc="-10" dirty="0">
                <a:latin typeface="Times New Roman"/>
                <a:cs typeface="Times New Roman"/>
              </a:rPr>
              <a:t>Formatting:</a:t>
            </a:r>
            <a:r>
              <a:rPr sz="2100" spc="85" dirty="0">
                <a:latin typeface="Times New Roman"/>
                <a:cs typeface="Times New Roman"/>
              </a:rPr>
              <a:t> </a:t>
            </a:r>
            <a:r>
              <a:rPr sz="2100" dirty="0">
                <a:latin typeface="Times New Roman"/>
                <a:cs typeface="Times New Roman"/>
              </a:rPr>
              <a:t>Collect</a:t>
            </a:r>
            <a:r>
              <a:rPr sz="2100" spc="10" dirty="0">
                <a:latin typeface="Times New Roman"/>
                <a:cs typeface="Times New Roman"/>
              </a:rPr>
              <a:t> </a:t>
            </a:r>
            <a:r>
              <a:rPr sz="2100" spc="5" dirty="0">
                <a:latin typeface="Times New Roman"/>
                <a:cs typeface="Times New Roman"/>
              </a:rPr>
              <a:t>and</a:t>
            </a:r>
            <a:r>
              <a:rPr sz="2100" spc="-25" dirty="0">
                <a:latin typeface="Times New Roman"/>
                <a:cs typeface="Times New Roman"/>
              </a:rPr>
              <a:t> </a:t>
            </a:r>
            <a:r>
              <a:rPr sz="2100" dirty="0">
                <a:latin typeface="Times New Roman"/>
                <a:cs typeface="Times New Roman"/>
              </a:rPr>
              <a:t>preprocess MRI</a:t>
            </a:r>
            <a:endParaRPr sz="2100">
              <a:latin typeface="Times New Roman"/>
              <a:cs typeface="Times New Roman"/>
            </a:endParaRPr>
          </a:p>
          <a:p>
            <a:pPr marL="353695">
              <a:lnSpc>
                <a:spcPct val="100000"/>
              </a:lnSpc>
            </a:pPr>
            <a:r>
              <a:rPr sz="2100" spc="-5" dirty="0">
                <a:latin typeface="Times New Roman"/>
                <a:cs typeface="Times New Roman"/>
              </a:rPr>
              <a:t>images</a:t>
            </a:r>
            <a:r>
              <a:rPr sz="2100" spc="10" dirty="0">
                <a:latin typeface="Times New Roman"/>
                <a:cs typeface="Times New Roman"/>
              </a:rPr>
              <a:t> </a:t>
            </a:r>
            <a:r>
              <a:rPr sz="2100" spc="5" dirty="0">
                <a:latin typeface="Times New Roman"/>
                <a:cs typeface="Times New Roman"/>
              </a:rPr>
              <a:t>of</a:t>
            </a:r>
            <a:r>
              <a:rPr sz="2100" spc="-5" dirty="0">
                <a:latin typeface="Times New Roman"/>
                <a:cs typeface="Times New Roman"/>
              </a:rPr>
              <a:t> </a:t>
            </a:r>
            <a:r>
              <a:rPr sz="2100" dirty="0">
                <a:latin typeface="Times New Roman"/>
                <a:cs typeface="Times New Roman"/>
              </a:rPr>
              <a:t>the</a:t>
            </a:r>
            <a:r>
              <a:rPr sz="2100" spc="-5" dirty="0">
                <a:latin typeface="Times New Roman"/>
                <a:cs typeface="Times New Roman"/>
              </a:rPr>
              <a:t> </a:t>
            </a:r>
            <a:r>
              <a:rPr sz="2100" dirty="0">
                <a:latin typeface="Times New Roman"/>
                <a:cs typeface="Times New Roman"/>
              </a:rPr>
              <a:t>brain, ensuring standardized</a:t>
            </a:r>
            <a:r>
              <a:rPr sz="2100" spc="-10" dirty="0">
                <a:latin typeface="Times New Roman"/>
                <a:cs typeface="Times New Roman"/>
              </a:rPr>
              <a:t> </a:t>
            </a:r>
            <a:r>
              <a:rPr sz="2100" spc="-5" dirty="0">
                <a:latin typeface="Times New Roman"/>
                <a:cs typeface="Times New Roman"/>
              </a:rPr>
              <a:t>formats</a:t>
            </a:r>
            <a:r>
              <a:rPr sz="2100" spc="15" dirty="0">
                <a:latin typeface="Times New Roman"/>
                <a:cs typeface="Times New Roman"/>
              </a:rPr>
              <a:t> </a:t>
            </a:r>
            <a:r>
              <a:rPr sz="2100" spc="5" dirty="0">
                <a:latin typeface="Times New Roman"/>
                <a:cs typeface="Times New Roman"/>
              </a:rPr>
              <a:t>and</a:t>
            </a:r>
            <a:r>
              <a:rPr sz="2100" dirty="0">
                <a:latin typeface="Times New Roman"/>
                <a:cs typeface="Times New Roman"/>
              </a:rPr>
              <a:t> </a:t>
            </a:r>
            <a:r>
              <a:rPr sz="2100" spc="-5" dirty="0">
                <a:latin typeface="Times New Roman"/>
                <a:cs typeface="Times New Roman"/>
              </a:rPr>
              <a:t>resolutions.</a:t>
            </a:r>
            <a:endParaRPr sz="2100">
              <a:latin typeface="Times New Roman"/>
              <a:cs typeface="Times New Roman"/>
            </a:endParaRPr>
          </a:p>
        </p:txBody>
      </p:sp>
      <p:pic>
        <p:nvPicPr>
          <p:cNvPr id="4" name="object 4"/>
          <p:cNvPicPr/>
          <p:nvPr/>
        </p:nvPicPr>
        <p:blipFill>
          <a:blip r:embed="rId2" cstate="print"/>
          <a:stretch>
            <a:fillRect/>
          </a:stretch>
        </p:blipFill>
        <p:spPr>
          <a:xfrm>
            <a:off x="381000" y="457200"/>
            <a:ext cx="2237232" cy="755903"/>
          </a:xfrm>
          <a:prstGeom prst="rect">
            <a:avLst/>
          </a:prstGeom>
        </p:spPr>
      </p:pic>
      <p:pic>
        <p:nvPicPr>
          <p:cNvPr id="5" name="object 5"/>
          <p:cNvPicPr/>
          <p:nvPr/>
        </p:nvPicPr>
        <p:blipFill>
          <a:blip r:embed="rId3" cstate="print"/>
          <a:stretch>
            <a:fillRect/>
          </a:stretch>
        </p:blipFill>
        <p:spPr>
          <a:xfrm>
            <a:off x="1829682" y="2532426"/>
            <a:ext cx="5656205" cy="3509818"/>
          </a:xfrm>
          <a:prstGeom prst="rect">
            <a:avLst/>
          </a:prstGeom>
        </p:spPr>
      </p:pic>
      <p:sp>
        <p:nvSpPr>
          <p:cNvPr id="6" name="object 6"/>
          <p:cNvSpPr txBox="1"/>
          <p:nvPr/>
        </p:nvSpPr>
        <p:spPr>
          <a:xfrm>
            <a:off x="536244" y="6466738"/>
            <a:ext cx="726440" cy="177800"/>
          </a:xfrm>
          <a:prstGeom prst="rect">
            <a:avLst/>
          </a:prstGeom>
        </p:spPr>
        <p:txBody>
          <a:bodyPr vert="horz" wrap="square" lIns="0" tIns="0" rIns="0" bIns="0" rtlCol="0">
            <a:spAutoFit/>
          </a:bodyPr>
          <a:lstStyle/>
          <a:p>
            <a:pPr marL="12700">
              <a:lnSpc>
                <a:spcPts val="1240"/>
              </a:lnSpc>
            </a:pPr>
            <a:r>
              <a:rPr sz="1200" b="1" spc="-10" dirty="0">
                <a:solidFill>
                  <a:srgbClr val="878787"/>
                </a:solidFill>
                <a:latin typeface="Calibri"/>
                <a:cs typeface="Calibri"/>
              </a:rPr>
              <a:t>13-10-2023</a:t>
            </a:r>
            <a:endParaRPr sz="1200">
              <a:latin typeface="Calibri"/>
              <a:cs typeface="Calibri"/>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12</a:t>
            </a:fld>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44670" y="638937"/>
            <a:ext cx="3303270" cy="512445"/>
          </a:xfrm>
          <a:prstGeom prst="rect">
            <a:avLst/>
          </a:prstGeom>
        </p:spPr>
        <p:txBody>
          <a:bodyPr vert="horz" wrap="square" lIns="0" tIns="11430" rIns="0" bIns="0" rtlCol="0">
            <a:spAutoFit/>
          </a:bodyPr>
          <a:lstStyle/>
          <a:p>
            <a:pPr marL="12700">
              <a:lnSpc>
                <a:spcPct val="100000"/>
              </a:lnSpc>
              <a:spcBef>
                <a:spcPts val="90"/>
              </a:spcBef>
            </a:pPr>
            <a:r>
              <a:rPr spc="-10" dirty="0"/>
              <a:t>DATA</a:t>
            </a:r>
            <a:r>
              <a:rPr spc="-30" dirty="0"/>
              <a:t> </a:t>
            </a:r>
            <a:r>
              <a:rPr spc="-10" dirty="0"/>
              <a:t>SPLITTING</a:t>
            </a:r>
          </a:p>
        </p:txBody>
      </p:sp>
      <p:sp>
        <p:nvSpPr>
          <p:cNvPr id="3" name="object 3"/>
          <p:cNvSpPr txBox="1"/>
          <p:nvPr/>
        </p:nvSpPr>
        <p:spPr>
          <a:xfrm>
            <a:off x="739466" y="1877045"/>
            <a:ext cx="7791450" cy="1009251"/>
          </a:xfrm>
          <a:prstGeom prst="rect">
            <a:avLst/>
          </a:prstGeom>
        </p:spPr>
        <p:txBody>
          <a:bodyPr vert="horz" wrap="square" lIns="0" tIns="12700" rIns="0" bIns="0" rtlCol="0">
            <a:spAutoFit/>
          </a:bodyPr>
          <a:lstStyle/>
          <a:p>
            <a:pPr marL="295910" marR="5080" indent="-283845" algn="just">
              <a:lnSpc>
                <a:spcPct val="142900"/>
              </a:lnSpc>
              <a:spcBef>
                <a:spcPts val="100"/>
              </a:spcBef>
              <a:buSzPct val="85714"/>
              <a:buFont typeface="Arial MT"/>
              <a:buChar char="•"/>
              <a:tabLst>
                <a:tab pos="296545" algn="l"/>
              </a:tabLst>
            </a:pPr>
            <a:r>
              <a:rPr sz="2400" dirty="0">
                <a:latin typeface="Times New Roman"/>
                <a:cs typeface="Times New Roman"/>
              </a:rPr>
              <a:t>Training,  </a:t>
            </a:r>
            <a:r>
              <a:rPr sz="2400" spc="5" dirty="0">
                <a:latin typeface="Times New Roman"/>
                <a:cs typeface="Times New Roman"/>
              </a:rPr>
              <a:t>and </a:t>
            </a:r>
            <a:r>
              <a:rPr sz="2400" spc="-5" dirty="0">
                <a:latin typeface="Times New Roman"/>
                <a:cs typeface="Times New Roman"/>
              </a:rPr>
              <a:t>Testing </a:t>
            </a:r>
            <a:r>
              <a:rPr sz="2400" dirty="0">
                <a:latin typeface="Times New Roman"/>
                <a:cs typeface="Times New Roman"/>
              </a:rPr>
              <a:t>Sets: </a:t>
            </a:r>
            <a:r>
              <a:rPr sz="2400" spc="-5" dirty="0">
                <a:latin typeface="Times New Roman"/>
                <a:cs typeface="Times New Roman"/>
              </a:rPr>
              <a:t>Split the </a:t>
            </a:r>
            <a:r>
              <a:rPr sz="2400" dirty="0">
                <a:latin typeface="Times New Roman"/>
                <a:cs typeface="Times New Roman"/>
              </a:rPr>
              <a:t>dataset </a:t>
            </a:r>
            <a:r>
              <a:rPr sz="2400" spc="-5" dirty="0">
                <a:latin typeface="Times New Roman"/>
                <a:cs typeface="Times New Roman"/>
              </a:rPr>
              <a:t>into training, </a:t>
            </a:r>
            <a:r>
              <a:rPr sz="2400" spc="5" dirty="0">
                <a:latin typeface="Times New Roman"/>
                <a:cs typeface="Times New Roman"/>
              </a:rPr>
              <a:t>and</a:t>
            </a:r>
            <a:r>
              <a:rPr sz="2400" spc="10" dirty="0">
                <a:latin typeface="Times New Roman"/>
                <a:cs typeface="Times New Roman"/>
              </a:rPr>
              <a:t> </a:t>
            </a:r>
            <a:r>
              <a:rPr sz="2400" spc="-5" dirty="0">
                <a:latin typeface="Times New Roman"/>
                <a:cs typeface="Times New Roman"/>
              </a:rPr>
              <a:t>testing</a:t>
            </a:r>
            <a:r>
              <a:rPr sz="2400" dirty="0">
                <a:latin typeface="Times New Roman"/>
                <a:cs typeface="Times New Roman"/>
              </a:rPr>
              <a:t> subsets</a:t>
            </a:r>
            <a:r>
              <a:rPr sz="2400" spc="5" dirty="0">
                <a:latin typeface="Times New Roman"/>
                <a:cs typeface="Times New Roman"/>
              </a:rPr>
              <a:t> </a:t>
            </a:r>
            <a:r>
              <a:rPr sz="2400" dirty="0">
                <a:latin typeface="Times New Roman"/>
                <a:cs typeface="Times New Roman"/>
              </a:rPr>
              <a:t>for</a:t>
            </a:r>
            <a:r>
              <a:rPr sz="2400" spc="5" dirty="0">
                <a:latin typeface="Times New Roman"/>
                <a:cs typeface="Times New Roman"/>
              </a:rPr>
              <a:t> </a:t>
            </a:r>
            <a:r>
              <a:rPr sz="2400" spc="-5" dirty="0">
                <a:latin typeface="Times New Roman"/>
                <a:cs typeface="Times New Roman"/>
              </a:rPr>
              <a:t>model</a:t>
            </a:r>
            <a:r>
              <a:rPr sz="2400" dirty="0">
                <a:latin typeface="Times New Roman"/>
                <a:cs typeface="Times New Roman"/>
              </a:rPr>
              <a:t> training,</a:t>
            </a:r>
            <a:r>
              <a:rPr sz="2400" spc="5" dirty="0">
                <a:latin typeface="Times New Roman"/>
                <a:cs typeface="Times New Roman"/>
              </a:rPr>
              <a:t> and </a:t>
            </a:r>
            <a:r>
              <a:rPr sz="2400" spc="-509" dirty="0">
                <a:latin typeface="Times New Roman"/>
                <a:cs typeface="Times New Roman"/>
              </a:rPr>
              <a:t> </a:t>
            </a:r>
            <a:r>
              <a:rPr sz="2400" spc="-5" dirty="0">
                <a:latin typeface="Times New Roman"/>
                <a:cs typeface="Times New Roman"/>
              </a:rPr>
              <a:t>evaluation.</a:t>
            </a:r>
            <a:endParaRPr sz="2400" dirty="0">
              <a:latin typeface="Times New Roman"/>
              <a:cs typeface="Times New Roman"/>
            </a:endParaRPr>
          </a:p>
        </p:txBody>
      </p:sp>
      <p:pic>
        <p:nvPicPr>
          <p:cNvPr id="4" name="object 4"/>
          <p:cNvPicPr/>
          <p:nvPr/>
        </p:nvPicPr>
        <p:blipFill>
          <a:blip r:embed="rId2" cstate="print"/>
          <a:stretch>
            <a:fillRect/>
          </a:stretch>
        </p:blipFill>
        <p:spPr>
          <a:xfrm>
            <a:off x="381000" y="457200"/>
            <a:ext cx="2237232" cy="755903"/>
          </a:xfrm>
          <a:prstGeom prst="rect">
            <a:avLst/>
          </a:prstGeom>
        </p:spPr>
      </p:pic>
      <p:pic>
        <p:nvPicPr>
          <p:cNvPr id="5" name="object 5"/>
          <p:cNvPicPr/>
          <p:nvPr/>
        </p:nvPicPr>
        <p:blipFill>
          <a:blip r:embed="rId3" cstate="print"/>
          <a:stretch>
            <a:fillRect/>
          </a:stretch>
        </p:blipFill>
        <p:spPr>
          <a:xfrm>
            <a:off x="894588" y="3526562"/>
            <a:ext cx="7246619" cy="1693104"/>
          </a:xfrm>
          <a:prstGeom prst="rect">
            <a:avLst/>
          </a:prstGeom>
        </p:spPr>
      </p:pic>
      <p:sp>
        <p:nvSpPr>
          <p:cNvPr id="6" name="object 6"/>
          <p:cNvSpPr txBox="1"/>
          <p:nvPr/>
        </p:nvSpPr>
        <p:spPr>
          <a:xfrm>
            <a:off x="536244" y="6466738"/>
            <a:ext cx="726440" cy="177800"/>
          </a:xfrm>
          <a:prstGeom prst="rect">
            <a:avLst/>
          </a:prstGeom>
        </p:spPr>
        <p:txBody>
          <a:bodyPr vert="horz" wrap="square" lIns="0" tIns="0" rIns="0" bIns="0" rtlCol="0">
            <a:spAutoFit/>
          </a:bodyPr>
          <a:lstStyle/>
          <a:p>
            <a:pPr marL="12700">
              <a:lnSpc>
                <a:spcPts val="1240"/>
              </a:lnSpc>
            </a:pPr>
            <a:r>
              <a:rPr sz="1200" b="1" spc="-10" dirty="0">
                <a:solidFill>
                  <a:srgbClr val="878787"/>
                </a:solidFill>
                <a:latin typeface="Calibri"/>
                <a:cs typeface="Calibri"/>
              </a:rPr>
              <a:t>13-10-2023</a:t>
            </a:r>
            <a:endParaRPr sz="1200">
              <a:latin typeface="Calibri"/>
              <a:cs typeface="Calibri"/>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13</a:t>
            </a:fld>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DEE41-E708-969B-3E3B-0E042243D59A}"/>
              </a:ext>
            </a:extLst>
          </p:cNvPr>
          <p:cNvSpPr>
            <a:spLocks noGrp="1"/>
          </p:cNvSpPr>
          <p:nvPr>
            <p:ph type="title"/>
          </p:nvPr>
        </p:nvSpPr>
        <p:spPr>
          <a:xfrm>
            <a:off x="1046225" y="752601"/>
            <a:ext cx="7051548" cy="553998"/>
          </a:xfrm>
        </p:spPr>
        <p:txBody>
          <a:bodyPr/>
          <a:lstStyle/>
          <a:p>
            <a:pPr algn="ctr"/>
            <a:r>
              <a:rPr lang="en-IN" sz="3600" dirty="0"/>
              <a:t>VGG16</a:t>
            </a:r>
          </a:p>
        </p:txBody>
      </p:sp>
      <p:sp>
        <p:nvSpPr>
          <p:cNvPr id="3" name="Text Placeholder 2">
            <a:extLst>
              <a:ext uri="{FF2B5EF4-FFF2-40B4-BE49-F238E27FC236}">
                <a16:creationId xmlns:a16="http://schemas.microsoft.com/office/drawing/2014/main" id="{CCAFBE35-2F5B-3047-E332-E43E8D9B4996}"/>
              </a:ext>
            </a:extLst>
          </p:cNvPr>
          <p:cNvSpPr>
            <a:spLocks noGrp="1"/>
          </p:cNvSpPr>
          <p:nvPr>
            <p:ph type="body" idx="1"/>
          </p:nvPr>
        </p:nvSpPr>
        <p:spPr>
          <a:xfrm>
            <a:off x="643965" y="1676400"/>
            <a:ext cx="7856067" cy="4062651"/>
          </a:xfrm>
        </p:spPr>
        <p:txBody>
          <a:bodyPr/>
          <a:lstStyle/>
          <a:p>
            <a:r>
              <a:rPr lang="en-US" dirty="0"/>
              <a:t>VGG16 is a convolutional neural network architecture, with 16 layers, including 13 convolutional and 3 fully connected layers, it utilizes small 3x3 filters with sigmoid activation and max-pooling for </a:t>
            </a:r>
            <a:r>
              <a:rPr lang="en-US" dirty="0" err="1"/>
              <a:t>downsampling</a:t>
            </a:r>
            <a:r>
              <a:rPr lang="en-US" dirty="0"/>
              <a:t>. Boasting 138 million parameters, it excels in learning intricate hierarchical features from input images. Often pre-trained on ImageNet, VGG16 serves as a powerful base model for various computer vision tasks, offering simplicity and robust performance. Widely used in academia and industry, its versatility extends to tasks like object localization, style transfer, and image generation, cementing its status as a pioneering CNN architecture.</a:t>
            </a:r>
            <a:endParaRPr lang="en-IN" dirty="0"/>
          </a:p>
        </p:txBody>
      </p:sp>
      <p:pic>
        <p:nvPicPr>
          <p:cNvPr id="4" name="object 4">
            <a:extLst>
              <a:ext uri="{FF2B5EF4-FFF2-40B4-BE49-F238E27FC236}">
                <a16:creationId xmlns:a16="http://schemas.microsoft.com/office/drawing/2014/main" id="{EA127FA6-9D76-B352-3A9E-29C4A099E928}"/>
              </a:ext>
            </a:extLst>
          </p:cNvPr>
          <p:cNvPicPr/>
          <p:nvPr/>
        </p:nvPicPr>
        <p:blipFill>
          <a:blip r:embed="rId2" cstate="print"/>
          <a:stretch>
            <a:fillRect/>
          </a:stretch>
        </p:blipFill>
        <p:spPr>
          <a:xfrm>
            <a:off x="381000" y="457200"/>
            <a:ext cx="2237232" cy="755903"/>
          </a:xfrm>
          <a:prstGeom prst="rect">
            <a:avLst/>
          </a:prstGeom>
        </p:spPr>
      </p:pic>
    </p:spTree>
    <p:extLst>
      <p:ext uri="{BB962C8B-B14F-4D97-AF65-F5344CB8AC3E}">
        <p14:creationId xmlns:p14="http://schemas.microsoft.com/office/powerpoint/2010/main" val="2951327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49919" y="700658"/>
            <a:ext cx="3110865" cy="512445"/>
          </a:xfrm>
          <a:prstGeom prst="rect">
            <a:avLst/>
          </a:prstGeom>
        </p:spPr>
        <p:txBody>
          <a:bodyPr vert="horz" wrap="square" lIns="0" tIns="11430" rIns="0" bIns="0" rtlCol="0">
            <a:spAutoFit/>
          </a:bodyPr>
          <a:lstStyle/>
          <a:p>
            <a:pPr marL="12700">
              <a:lnSpc>
                <a:spcPct val="100000"/>
              </a:lnSpc>
              <a:spcBef>
                <a:spcPts val="90"/>
              </a:spcBef>
            </a:pPr>
            <a:r>
              <a:rPr spc="-10" dirty="0"/>
              <a:t>ARCHITECTURE</a:t>
            </a:r>
          </a:p>
        </p:txBody>
      </p:sp>
      <p:sp>
        <p:nvSpPr>
          <p:cNvPr id="3" name="object 3"/>
          <p:cNvSpPr txBox="1"/>
          <p:nvPr/>
        </p:nvSpPr>
        <p:spPr>
          <a:xfrm>
            <a:off x="3494278" y="5956503"/>
            <a:ext cx="2689225" cy="271145"/>
          </a:xfrm>
          <a:prstGeom prst="rect">
            <a:avLst/>
          </a:prstGeom>
        </p:spPr>
        <p:txBody>
          <a:bodyPr vert="horz" wrap="square" lIns="0" tIns="13970" rIns="0" bIns="0" rtlCol="0">
            <a:spAutoFit/>
          </a:bodyPr>
          <a:lstStyle/>
          <a:p>
            <a:pPr marL="12700">
              <a:lnSpc>
                <a:spcPct val="100000"/>
              </a:lnSpc>
              <a:spcBef>
                <a:spcPts val="110"/>
              </a:spcBef>
            </a:pPr>
            <a:r>
              <a:rPr sz="1600" spc="-5" dirty="0">
                <a:latin typeface="Calibri"/>
                <a:cs typeface="Calibri"/>
              </a:rPr>
              <a:t>Architecture</a:t>
            </a:r>
            <a:r>
              <a:rPr sz="1600" spc="10" dirty="0">
                <a:latin typeface="Calibri"/>
                <a:cs typeface="Calibri"/>
              </a:rPr>
              <a:t> </a:t>
            </a:r>
            <a:r>
              <a:rPr sz="1600" dirty="0">
                <a:latin typeface="Calibri"/>
                <a:cs typeface="Calibri"/>
              </a:rPr>
              <a:t>diagram</a:t>
            </a:r>
            <a:r>
              <a:rPr sz="1600" spc="-40" dirty="0">
                <a:latin typeface="Calibri"/>
                <a:cs typeface="Calibri"/>
              </a:rPr>
              <a:t> </a:t>
            </a:r>
            <a:r>
              <a:rPr sz="1600" spc="-5" dirty="0">
                <a:latin typeface="Calibri"/>
                <a:cs typeface="Calibri"/>
              </a:rPr>
              <a:t>for</a:t>
            </a:r>
            <a:r>
              <a:rPr sz="1600" spc="-10" dirty="0">
                <a:latin typeface="Calibri"/>
                <a:cs typeface="Calibri"/>
              </a:rPr>
              <a:t> </a:t>
            </a:r>
            <a:r>
              <a:rPr sz="1600" spc="-5" dirty="0">
                <a:latin typeface="Calibri"/>
                <a:cs typeface="Calibri"/>
              </a:rPr>
              <a:t>VGG16</a:t>
            </a:r>
            <a:endParaRPr sz="1600">
              <a:latin typeface="Calibri"/>
              <a:cs typeface="Calibri"/>
            </a:endParaRPr>
          </a:p>
        </p:txBody>
      </p:sp>
      <p:pic>
        <p:nvPicPr>
          <p:cNvPr id="4" name="object 4"/>
          <p:cNvPicPr/>
          <p:nvPr/>
        </p:nvPicPr>
        <p:blipFill>
          <a:blip r:embed="rId2" cstate="print"/>
          <a:stretch>
            <a:fillRect/>
          </a:stretch>
        </p:blipFill>
        <p:spPr>
          <a:xfrm>
            <a:off x="381000" y="457200"/>
            <a:ext cx="2237232" cy="755903"/>
          </a:xfrm>
          <a:prstGeom prst="rect">
            <a:avLst/>
          </a:prstGeom>
        </p:spPr>
      </p:pic>
      <p:pic>
        <p:nvPicPr>
          <p:cNvPr id="5" name="object 5"/>
          <p:cNvPicPr/>
          <p:nvPr/>
        </p:nvPicPr>
        <p:blipFill>
          <a:blip r:embed="rId3" cstate="print"/>
          <a:stretch>
            <a:fillRect/>
          </a:stretch>
        </p:blipFill>
        <p:spPr>
          <a:xfrm>
            <a:off x="925488" y="1334016"/>
            <a:ext cx="7159729" cy="4115512"/>
          </a:xfrm>
          <a:prstGeom prst="rect">
            <a:avLst/>
          </a:prstGeom>
        </p:spPr>
      </p:pic>
      <p:sp>
        <p:nvSpPr>
          <p:cNvPr id="6" name="object 6"/>
          <p:cNvSpPr txBox="1"/>
          <p:nvPr/>
        </p:nvSpPr>
        <p:spPr>
          <a:xfrm>
            <a:off x="536244" y="6466738"/>
            <a:ext cx="726440" cy="177800"/>
          </a:xfrm>
          <a:prstGeom prst="rect">
            <a:avLst/>
          </a:prstGeom>
        </p:spPr>
        <p:txBody>
          <a:bodyPr vert="horz" wrap="square" lIns="0" tIns="0" rIns="0" bIns="0" rtlCol="0">
            <a:spAutoFit/>
          </a:bodyPr>
          <a:lstStyle/>
          <a:p>
            <a:pPr marL="12700">
              <a:lnSpc>
                <a:spcPts val="1240"/>
              </a:lnSpc>
            </a:pPr>
            <a:r>
              <a:rPr sz="1200" b="1" spc="-10" dirty="0">
                <a:solidFill>
                  <a:srgbClr val="878787"/>
                </a:solidFill>
                <a:latin typeface="Calibri"/>
                <a:cs typeface="Calibri"/>
              </a:rPr>
              <a:t>13-10-2023</a:t>
            </a:r>
            <a:endParaRPr sz="1200">
              <a:latin typeface="Calibri"/>
              <a:cs typeface="Calibri"/>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15</a:t>
            </a:fld>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31894" y="752601"/>
            <a:ext cx="3527425" cy="512445"/>
          </a:xfrm>
          <a:prstGeom prst="rect">
            <a:avLst/>
          </a:prstGeom>
        </p:spPr>
        <p:txBody>
          <a:bodyPr vert="horz" wrap="square" lIns="0" tIns="11430" rIns="0" bIns="0" rtlCol="0">
            <a:spAutoFit/>
          </a:bodyPr>
          <a:lstStyle/>
          <a:p>
            <a:pPr marL="12700">
              <a:lnSpc>
                <a:spcPct val="100000"/>
              </a:lnSpc>
              <a:spcBef>
                <a:spcPts val="90"/>
              </a:spcBef>
            </a:pPr>
            <a:r>
              <a:rPr spc="-10" dirty="0"/>
              <a:t>MODEL</a:t>
            </a:r>
            <a:r>
              <a:rPr spc="-40" dirty="0"/>
              <a:t> </a:t>
            </a:r>
            <a:r>
              <a:rPr spc="-10" dirty="0"/>
              <a:t>TRAINING</a:t>
            </a:r>
          </a:p>
        </p:txBody>
      </p:sp>
      <p:pic>
        <p:nvPicPr>
          <p:cNvPr id="3" name="object 3"/>
          <p:cNvPicPr/>
          <p:nvPr/>
        </p:nvPicPr>
        <p:blipFill>
          <a:blip r:embed="rId2" cstate="print"/>
          <a:stretch>
            <a:fillRect/>
          </a:stretch>
        </p:blipFill>
        <p:spPr>
          <a:xfrm>
            <a:off x="381000" y="457200"/>
            <a:ext cx="2237232" cy="755903"/>
          </a:xfrm>
          <a:prstGeom prst="rect">
            <a:avLst/>
          </a:prstGeom>
        </p:spPr>
      </p:pic>
      <p:pic>
        <p:nvPicPr>
          <p:cNvPr id="4" name="object 4"/>
          <p:cNvPicPr/>
          <p:nvPr/>
        </p:nvPicPr>
        <p:blipFill>
          <a:blip r:embed="rId3" cstate="print"/>
          <a:stretch>
            <a:fillRect/>
          </a:stretch>
        </p:blipFill>
        <p:spPr>
          <a:xfrm>
            <a:off x="2191511" y="1484375"/>
            <a:ext cx="5257799" cy="4959096"/>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16</a:t>
            </a:fld>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spAutoFit/>
          </a:bodyPr>
          <a:lstStyle/>
          <a:p>
            <a:pPr marL="2862580">
              <a:lnSpc>
                <a:spcPct val="100000"/>
              </a:lnSpc>
              <a:spcBef>
                <a:spcPts val="90"/>
              </a:spcBef>
            </a:pPr>
            <a:r>
              <a:rPr spc="-10" dirty="0"/>
              <a:t>MODEL</a:t>
            </a:r>
            <a:r>
              <a:rPr spc="-45" dirty="0"/>
              <a:t> </a:t>
            </a:r>
            <a:r>
              <a:rPr spc="-10" dirty="0"/>
              <a:t>EVALUATION</a:t>
            </a:r>
          </a:p>
        </p:txBody>
      </p:sp>
      <p:pic>
        <p:nvPicPr>
          <p:cNvPr id="3" name="object 3"/>
          <p:cNvPicPr/>
          <p:nvPr/>
        </p:nvPicPr>
        <p:blipFill>
          <a:blip r:embed="rId2" cstate="print"/>
          <a:stretch>
            <a:fillRect/>
          </a:stretch>
        </p:blipFill>
        <p:spPr>
          <a:xfrm>
            <a:off x="381000" y="457200"/>
            <a:ext cx="2237232" cy="755903"/>
          </a:xfrm>
          <a:prstGeom prst="rect">
            <a:avLst/>
          </a:prstGeom>
        </p:spPr>
      </p:pic>
      <p:pic>
        <p:nvPicPr>
          <p:cNvPr id="4" name="object 4"/>
          <p:cNvPicPr/>
          <p:nvPr/>
        </p:nvPicPr>
        <p:blipFill>
          <a:blip r:embed="rId3" cstate="print"/>
          <a:stretch>
            <a:fillRect/>
          </a:stretch>
        </p:blipFill>
        <p:spPr>
          <a:xfrm>
            <a:off x="1684020" y="1798320"/>
            <a:ext cx="5935980" cy="3895314"/>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17</a:t>
            </a:fld>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spAutoFit/>
          </a:bodyPr>
          <a:lstStyle/>
          <a:p>
            <a:pPr marL="2862580">
              <a:lnSpc>
                <a:spcPct val="100000"/>
              </a:lnSpc>
              <a:spcBef>
                <a:spcPts val="90"/>
              </a:spcBef>
            </a:pPr>
            <a:r>
              <a:rPr spc="-10" dirty="0"/>
              <a:t>MODEL</a:t>
            </a:r>
            <a:r>
              <a:rPr spc="-45" dirty="0"/>
              <a:t> </a:t>
            </a:r>
            <a:r>
              <a:rPr spc="-10" dirty="0"/>
              <a:t>EVALUATION</a:t>
            </a:r>
          </a:p>
        </p:txBody>
      </p:sp>
      <p:pic>
        <p:nvPicPr>
          <p:cNvPr id="3" name="object 3"/>
          <p:cNvPicPr/>
          <p:nvPr/>
        </p:nvPicPr>
        <p:blipFill>
          <a:blip r:embed="rId2" cstate="print"/>
          <a:stretch>
            <a:fillRect/>
          </a:stretch>
        </p:blipFill>
        <p:spPr>
          <a:xfrm>
            <a:off x="381000" y="457200"/>
            <a:ext cx="2237232" cy="755903"/>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18</a:t>
            </a:fld>
            <a:endParaRPr dirty="0"/>
          </a:p>
        </p:txBody>
      </p:sp>
      <p:pic>
        <p:nvPicPr>
          <p:cNvPr id="7" name="Picture 6">
            <a:extLst>
              <a:ext uri="{FF2B5EF4-FFF2-40B4-BE49-F238E27FC236}">
                <a16:creationId xmlns:a16="http://schemas.microsoft.com/office/drawing/2014/main" id="{2A5A71AD-E33A-1368-3A9E-0D31C76D5929}"/>
              </a:ext>
            </a:extLst>
          </p:cNvPr>
          <p:cNvPicPr>
            <a:picLocks noChangeAspect="1"/>
          </p:cNvPicPr>
          <p:nvPr/>
        </p:nvPicPr>
        <p:blipFill>
          <a:blip r:embed="rId3"/>
          <a:stretch>
            <a:fillRect/>
          </a:stretch>
        </p:blipFill>
        <p:spPr>
          <a:xfrm>
            <a:off x="1647673" y="1508504"/>
            <a:ext cx="5848651" cy="5273296"/>
          </a:xfrm>
          <a:prstGeom prst="rect">
            <a:avLst/>
          </a:prstGeom>
        </p:spPr>
      </p:pic>
    </p:spTree>
    <p:extLst>
      <p:ext uri="{BB962C8B-B14F-4D97-AF65-F5344CB8AC3E}">
        <p14:creationId xmlns:p14="http://schemas.microsoft.com/office/powerpoint/2010/main" val="31224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959" y="487680"/>
            <a:ext cx="7965948" cy="503984"/>
          </a:xfrm>
          <a:prstGeom prst="rect">
            <a:avLst/>
          </a:prstGeom>
        </p:spPr>
        <p:txBody>
          <a:bodyPr vert="horz" wrap="square" lIns="0" tIns="11430" rIns="0" bIns="0" rtlCol="0">
            <a:spAutoFit/>
          </a:bodyPr>
          <a:lstStyle/>
          <a:p>
            <a:pPr marL="2862580" algn="l">
              <a:lnSpc>
                <a:spcPct val="100000"/>
              </a:lnSpc>
              <a:spcBef>
                <a:spcPts val="90"/>
              </a:spcBef>
            </a:pPr>
            <a:r>
              <a:rPr spc="-10" dirty="0"/>
              <a:t>MODEL</a:t>
            </a:r>
            <a:r>
              <a:rPr spc="-45" dirty="0"/>
              <a:t> </a:t>
            </a:r>
            <a:r>
              <a:rPr lang="en-IN" spc="-10" dirty="0"/>
              <a:t>VISUALISATION</a:t>
            </a:r>
            <a:endParaRPr spc="-10" dirty="0"/>
          </a:p>
        </p:txBody>
      </p:sp>
      <p:pic>
        <p:nvPicPr>
          <p:cNvPr id="3" name="object 3"/>
          <p:cNvPicPr/>
          <p:nvPr/>
        </p:nvPicPr>
        <p:blipFill>
          <a:blip r:embed="rId2" cstate="print"/>
          <a:stretch>
            <a:fillRect/>
          </a:stretch>
        </p:blipFill>
        <p:spPr>
          <a:xfrm>
            <a:off x="381000" y="457200"/>
            <a:ext cx="2237232" cy="755903"/>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19</a:t>
            </a:fld>
            <a:endParaRPr dirty="0"/>
          </a:p>
        </p:txBody>
      </p:sp>
      <p:pic>
        <p:nvPicPr>
          <p:cNvPr id="6" name="Picture 5">
            <a:extLst>
              <a:ext uri="{FF2B5EF4-FFF2-40B4-BE49-F238E27FC236}">
                <a16:creationId xmlns:a16="http://schemas.microsoft.com/office/drawing/2014/main" id="{4CD0CF1F-8D4E-EADF-1D36-472E9C820B02}"/>
              </a:ext>
            </a:extLst>
          </p:cNvPr>
          <p:cNvPicPr>
            <a:picLocks noChangeAspect="1"/>
          </p:cNvPicPr>
          <p:nvPr/>
        </p:nvPicPr>
        <p:blipFill>
          <a:blip r:embed="rId3"/>
          <a:stretch>
            <a:fillRect/>
          </a:stretch>
        </p:blipFill>
        <p:spPr>
          <a:xfrm>
            <a:off x="1781030" y="1483108"/>
            <a:ext cx="5581937" cy="4902452"/>
          </a:xfrm>
          <a:prstGeom prst="rect">
            <a:avLst/>
          </a:prstGeom>
        </p:spPr>
      </p:pic>
    </p:spTree>
    <p:extLst>
      <p:ext uri="{BB962C8B-B14F-4D97-AF65-F5344CB8AC3E}">
        <p14:creationId xmlns:p14="http://schemas.microsoft.com/office/powerpoint/2010/main" val="1693694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85134" y="468249"/>
            <a:ext cx="2940685" cy="695325"/>
          </a:xfrm>
          <a:prstGeom prst="rect">
            <a:avLst/>
          </a:prstGeom>
        </p:spPr>
        <p:txBody>
          <a:bodyPr vert="horz" wrap="square" lIns="0" tIns="11430" rIns="0" bIns="0" rtlCol="0">
            <a:spAutoFit/>
          </a:bodyPr>
          <a:lstStyle/>
          <a:p>
            <a:pPr marL="12700">
              <a:lnSpc>
                <a:spcPct val="100000"/>
              </a:lnSpc>
              <a:spcBef>
                <a:spcPts val="90"/>
              </a:spcBef>
            </a:pPr>
            <a:r>
              <a:rPr sz="4400" spc="-10" dirty="0"/>
              <a:t>ABS</a:t>
            </a:r>
            <a:r>
              <a:rPr sz="4400" dirty="0"/>
              <a:t>T</a:t>
            </a:r>
            <a:r>
              <a:rPr sz="4400" spc="-10" dirty="0"/>
              <a:t>RACT</a:t>
            </a:r>
            <a:endParaRPr sz="4400"/>
          </a:p>
        </p:txBody>
      </p:sp>
      <p:sp>
        <p:nvSpPr>
          <p:cNvPr id="3" name="object 3"/>
          <p:cNvSpPr txBox="1"/>
          <p:nvPr/>
        </p:nvSpPr>
        <p:spPr>
          <a:xfrm>
            <a:off x="816660" y="1746885"/>
            <a:ext cx="1776095" cy="361950"/>
          </a:xfrm>
          <a:prstGeom prst="rect">
            <a:avLst/>
          </a:prstGeom>
        </p:spPr>
        <p:txBody>
          <a:bodyPr vert="horz" wrap="square" lIns="0" tIns="13335" rIns="0" bIns="0" rtlCol="0">
            <a:spAutoFit/>
          </a:bodyPr>
          <a:lstStyle/>
          <a:p>
            <a:pPr marL="289560" indent="-277495">
              <a:lnSpc>
                <a:spcPct val="100000"/>
              </a:lnSpc>
              <a:spcBef>
                <a:spcPts val="105"/>
              </a:spcBef>
              <a:buSzPct val="81818"/>
              <a:buFont typeface="Arial MT"/>
              <a:buChar char="•"/>
              <a:tabLst>
                <a:tab pos="289560" algn="l"/>
                <a:tab pos="290195" algn="l"/>
                <a:tab pos="988060" algn="l"/>
              </a:tabLst>
            </a:pPr>
            <a:r>
              <a:rPr sz="2200" spc="15" dirty="0">
                <a:latin typeface="Times New Roman"/>
                <a:cs typeface="Times New Roman"/>
              </a:rPr>
              <a:t>T</a:t>
            </a:r>
            <a:r>
              <a:rPr sz="2200" dirty="0">
                <a:latin typeface="Times New Roman"/>
                <a:cs typeface="Times New Roman"/>
              </a:rPr>
              <a:t>h</a:t>
            </a:r>
            <a:r>
              <a:rPr sz="2200" spc="-15" dirty="0">
                <a:latin typeface="Times New Roman"/>
                <a:cs typeface="Times New Roman"/>
              </a:rPr>
              <a:t>i</a:t>
            </a:r>
            <a:r>
              <a:rPr sz="2200" dirty="0">
                <a:latin typeface="Times New Roman"/>
                <a:cs typeface="Times New Roman"/>
              </a:rPr>
              <a:t>s	p</a:t>
            </a:r>
            <a:r>
              <a:rPr sz="2200" spc="5" dirty="0">
                <a:latin typeface="Times New Roman"/>
                <a:cs typeface="Times New Roman"/>
              </a:rPr>
              <a:t>r</a:t>
            </a:r>
            <a:r>
              <a:rPr sz="2200" spc="-25" dirty="0">
                <a:latin typeface="Times New Roman"/>
                <a:cs typeface="Times New Roman"/>
              </a:rPr>
              <a:t>o</a:t>
            </a:r>
            <a:r>
              <a:rPr sz="2200" spc="5" dirty="0">
                <a:latin typeface="Times New Roman"/>
                <a:cs typeface="Times New Roman"/>
              </a:rPr>
              <a:t>j</a:t>
            </a:r>
            <a:r>
              <a:rPr sz="2200" spc="-20" dirty="0">
                <a:latin typeface="Times New Roman"/>
                <a:cs typeface="Times New Roman"/>
              </a:rPr>
              <a:t>e</a:t>
            </a:r>
            <a:r>
              <a:rPr sz="2200" dirty="0">
                <a:latin typeface="Times New Roman"/>
                <a:cs typeface="Times New Roman"/>
              </a:rPr>
              <a:t>ct</a:t>
            </a:r>
            <a:endParaRPr sz="2200">
              <a:latin typeface="Times New Roman"/>
              <a:cs typeface="Times New Roman"/>
            </a:endParaRPr>
          </a:p>
        </p:txBody>
      </p:sp>
      <p:sp>
        <p:nvSpPr>
          <p:cNvPr id="4" name="object 4"/>
          <p:cNvSpPr txBox="1"/>
          <p:nvPr/>
        </p:nvSpPr>
        <p:spPr>
          <a:xfrm>
            <a:off x="1094028" y="1625803"/>
            <a:ext cx="2223135" cy="941069"/>
          </a:xfrm>
          <a:prstGeom prst="rect">
            <a:avLst/>
          </a:prstGeom>
        </p:spPr>
        <p:txBody>
          <a:bodyPr vert="horz" wrap="square" lIns="0" tIns="12065" rIns="0" bIns="0" rtlCol="0">
            <a:spAutoFit/>
          </a:bodyPr>
          <a:lstStyle/>
          <a:p>
            <a:pPr marL="12700" marR="5080" indent="1673860">
              <a:lnSpc>
                <a:spcPct val="136500"/>
              </a:lnSpc>
              <a:spcBef>
                <a:spcPts val="95"/>
              </a:spcBef>
              <a:tabLst>
                <a:tab pos="1101090" algn="l"/>
                <a:tab pos="1521460" algn="l"/>
              </a:tabLst>
            </a:pPr>
            <a:r>
              <a:rPr sz="2200" spc="-20" dirty="0">
                <a:latin typeface="Times New Roman"/>
                <a:cs typeface="Times New Roman"/>
              </a:rPr>
              <a:t>a</a:t>
            </a:r>
            <a:r>
              <a:rPr sz="2200" spc="5" dirty="0">
                <a:latin typeface="Times New Roman"/>
                <a:cs typeface="Times New Roman"/>
              </a:rPr>
              <a:t>i</a:t>
            </a:r>
            <a:r>
              <a:rPr sz="2200" spc="-35" dirty="0">
                <a:latin typeface="Times New Roman"/>
                <a:cs typeface="Times New Roman"/>
              </a:rPr>
              <a:t>m</a:t>
            </a:r>
            <a:r>
              <a:rPr sz="2200" dirty="0">
                <a:latin typeface="Times New Roman"/>
                <a:cs typeface="Times New Roman"/>
              </a:rPr>
              <a:t>s  </a:t>
            </a:r>
            <a:r>
              <a:rPr sz="2200" spc="-5" dirty="0">
                <a:latin typeface="Times New Roman"/>
                <a:cs typeface="Times New Roman"/>
              </a:rPr>
              <a:t>analysis	</a:t>
            </a:r>
            <a:r>
              <a:rPr sz="2200" dirty="0">
                <a:latin typeface="Times New Roman"/>
                <a:cs typeface="Times New Roman"/>
              </a:rPr>
              <a:t>of	three</a:t>
            </a:r>
          </a:p>
        </p:txBody>
      </p:sp>
      <p:sp>
        <p:nvSpPr>
          <p:cNvPr id="5" name="object 5"/>
          <p:cNvSpPr txBox="1"/>
          <p:nvPr/>
        </p:nvSpPr>
        <p:spPr>
          <a:xfrm>
            <a:off x="3350514" y="1625803"/>
            <a:ext cx="5260975" cy="941069"/>
          </a:xfrm>
          <a:prstGeom prst="rect">
            <a:avLst/>
          </a:prstGeom>
        </p:spPr>
        <p:txBody>
          <a:bodyPr vert="horz" wrap="square" lIns="0" tIns="12065" rIns="0" bIns="0" rtlCol="0">
            <a:spAutoFit/>
          </a:bodyPr>
          <a:lstStyle/>
          <a:p>
            <a:pPr marL="12700" marR="5080" indent="139700">
              <a:lnSpc>
                <a:spcPct val="136500"/>
              </a:lnSpc>
              <a:spcBef>
                <a:spcPts val="95"/>
              </a:spcBef>
              <a:tabLst>
                <a:tab pos="570230" algn="l"/>
                <a:tab pos="725805" algn="l"/>
                <a:tab pos="1652905" algn="l"/>
                <a:tab pos="1829435" algn="l"/>
                <a:tab pos="1975485" algn="l"/>
                <a:tab pos="3283585" algn="l"/>
                <a:tab pos="3863340" algn="l"/>
                <a:tab pos="4290060" algn="l"/>
              </a:tabLst>
            </a:pPr>
            <a:r>
              <a:rPr sz="2200" spc="10" dirty="0">
                <a:latin typeface="Times New Roman"/>
                <a:cs typeface="Times New Roman"/>
              </a:rPr>
              <a:t>t</a:t>
            </a:r>
            <a:r>
              <a:rPr sz="2200" dirty="0">
                <a:latin typeface="Times New Roman"/>
                <a:cs typeface="Times New Roman"/>
              </a:rPr>
              <a:t>o	c</a:t>
            </a:r>
            <a:r>
              <a:rPr sz="2200" spc="-20" dirty="0">
                <a:latin typeface="Times New Roman"/>
                <a:cs typeface="Times New Roman"/>
              </a:rPr>
              <a:t>o</a:t>
            </a:r>
            <a:r>
              <a:rPr sz="2200" dirty="0">
                <a:latin typeface="Times New Roman"/>
                <a:cs typeface="Times New Roman"/>
              </a:rPr>
              <a:t>nduct	a		co</a:t>
            </a:r>
            <a:r>
              <a:rPr sz="2200" spc="-30" dirty="0">
                <a:latin typeface="Times New Roman"/>
                <a:cs typeface="Times New Roman"/>
              </a:rPr>
              <a:t>m</a:t>
            </a:r>
            <a:r>
              <a:rPr sz="2200" dirty="0">
                <a:latin typeface="Times New Roman"/>
                <a:cs typeface="Times New Roman"/>
              </a:rPr>
              <a:t>p</a:t>
            </a:r>
            <a:r>
              <a:rPr sz="2200" spc="5" dirty="0">
                <a:latin typeface="Times New Roman"/>
                <a:cs typeface="Times New Roman"/>
              </a:rPr>
              <a:t>r</a:t>
            </a:r>
            <a:r>
              <a:rPr sz="2200" dirty="0">
                <a:latin typeface="Times New Roman"/>
                <a:cs typeface="Times New Roman"/>
              </a:rPr>
              <a:t>ehe</a:t>
            </a:r>
            <a:r>
              <a:rPr sz="2200" spc="-25" dirty="0">
                <a:latin typeface="Times New Roman"/>
                <a:cs typeface="Times New Roman"/>
              </a:rPr>
              <a:t>n</a:t>
            </a:r>
            <a:r>
              <a:rPr sz="2200" dirty="0">
                <a:latin typeface="Times New Roman"/>
                <a:cs typeface="Times New Roman"/>
              </a:rPr>
              <a:t>s</a:t>
            </a:r>
            <a:r>
              <a:rPr sz="2200" spc="10" dirty="0">
                <a:latin typeface="Times New Roman"/>
                <a:cs typeface="Times New Roman"/>
              </a:rPr>
              <a:t>i</a:t>
            </a:r>
            <a:r>
              <a:rPr sz="2200" spc="-25" dirty="0">
                <a:latin typeface="Times New Roman"/>
                <a:cs typeface="Times New Roman"/>
              </a:rPr>
              <a:t>v</a:t>
            </a:r>
            <a:r>
              <a:rPr sz="2200" dirty="0">
                <a:latin typeface="Times New Roman"/>
                <a:cs typeface="Times New Roman"/>
              </a:rPr>
              <a:t>e	co</a:t>
            </a:r>
            <a:r>
              <a:rPr sz="2200" spc="-30" dirty="0">
                <a:latin typeface="Times New Roman"/>
                <a:cs typeface="Times New Roman"/>
              </a:rPr>
              <a:t>m</a:t>
            </a:r>
            <a:r>
              <a:rPr sz="2200" dirty="0">
                <a:latin typeface="Times New Roman"/>
                <a:cs typeface="Times New Roman"/>
              </a:rPr>
              <a:t>pa</a:t>
            </a:r>
            <a:r>
              <a:rPr sz="2200" spc="10" dirty="0">
                <a:latin typeface="Times New Roman"/>
                <a:cs typeface="Times New Roman"/>
              </a:rPr>
              <a:t>r</a:t>
            </a:r>
            <a:r>
              <a:rPr sz="2200" dirty="0">
                <a:latin typeface="Times New Roman"/>
                <a:cs typeface="Times New Roman"/>
              </a:rPr>
              <a:t>a</a:t>
            </a:r>
            <a:r>
              <a:rPr sz="2200" spc="10" dirty="0">
                <a:latin typeface="Times New Roman"/>
                <a:cs typeface="Times New Roman"/>
              </a:rPr>
              <a:t>t</a:t>
            </a:r>
            <a:r>
              <a:rPr sz="2200" spc="5" dirty="0">
                <a:latin typeface="Times New Roman"/>
                <a:cs typeface="Times New Roman"/>
              </a:rPr>
              <a:t>i</a:t>
            </a:r>
            <a:r>
              <a:rPr sz="2200" spc="-25" dirty="0">
                <a:latin typeface="Times New Roman"/>
                <a:cs typeface="Times New Roman"/>
              </a:rPr>
              <a:t>v</a:t>
            </a:r>
            <a:r>
              <a:rPr sz="2200" dirty="0">
                <a:latin typeface="Times New Roman"/>
                <a:cs typeface="Times New Roman"/>
              </a:rPr>
              <a:t>e  d</a:t>
            </a:r>
            <a:r>
              <a:rPr sz="2200" spc="-20" dirty="0">
                <a:latin typeface="Times New Roman"/>
                <a:cs typeface="Times New Roman"/>
              </a:rPr>
              <a:t>e</a:t>
            </a:r>
            <a:r>
              <a:rPr sz="2200" dirty="0">
                <a:latin typeface="Times New Roman"/>
                <a:cs typeface="Times New Roman"/>
              </a:rPr>
              <a:t>ep		</a:t>
            </a:r>
            <a:r>
              <a:rPr sz="2200" spc="-15" dirty="0">
                <a:latin typeface="Times New Roman"/>
                <a:cs typeface="Times New Roman"/>
              </a:rPr>
              <a:t>l</a:t>
            </a:r>
            <a:r>
              <a:rPr sz="2200" dirty="0">
                <a:latin typeface="Times New Roman"/>
                <a:cs typeface="Times New Roman"/>
              </a:rPr>
              <a:t>ea</a:t>
            </a:r>
            <a:r>
              <a:rPr sz="2200" spc="5" dirty="0">
                <a:latin typeface="Times New Roman"/>
                <a:cs typeface="Times New Roman"/>
              </a:rPr>
              <a:t>r</a:t>
            </a:r>
            <a:r>
              <a:rPr sz="2200" spc="-25" dirty="0">
                <a:latin typeface="Times New Roman"/>
                <a:cs typeface="Times New Roman"/>
              </a:rPr>
              <a:t>n</a:t>
            </a:r>
            <a:r>
              <a:rPr sz="2200" spc="5" dirty="0">
                <a:latin typeface="Times New Roman"/>
                <a:cs typeface="Times New Roman"/>
              </a:rPr>
              <a:t>i</a:t>
            </a:r>
            <a:r>
              <a:rPr sz="2200" dirty="0">
                <a:latin typeface="Times New Roman"/>
                <a:cs typeface="Times New Roman"/>
              </a:rPr>
              <a:t>ng		a</a:t>
            </a:r>
            <a:r>
              <a:rPr sz="2200" spc="10" dirty="0">
                <a:latin typeface="Times New Roman"/>
                <a:cs typeface="Times New Roman"/>
              </a:rPr>
              <a:t>l</a:t>
            </a:r>
            <a:r>
              <a:rPr sz="2200" spc="-25" dirty="0">
                <a:latin typeface="Times New Roman"/>
                <a:cs typeface="Times New Roman"/>
              </a:rPr>
              <a:t>g</a:t>
            </a:r>
            <a:r>
              <a:rPr sz="2200" dirty="0">
                <a:latin typeface="Times New Roman"/>
                <a:cs typeface="Times New Roman"/>
              </a:rPr>
              <a:t>o</a:t>
            </a:r>
            <a:r>
              <a:rPr sz="2200" spc="5" dirty="0">
                <a:latin typeface="Times New Roman"/>
                <a:cs typeface="Times New Roman"/>
              </a:rPr>
              <a:t>r</a:t>
            </a:r>
            <a:r>
              <a:rPr sz="2200" spc="-15" dirty="0">
                <a:latin typeface="Times New Roman"/>
                <a:cs typeface="Times New Roman"/>
              </a:rPr>
              <a:t>i</a:t>
            </a:r>
            <a:r>
              <a:rPr sz="2200" spc="5" dirty="0">
                <a:latin typeface="Times New Roman"/>
                <a:cs typeface="Times New Roman"/>
              </a:rPr>
              <a:t>t</a:t>
            </a:r>
            <a:r>
              <a:rPr sz="2200" dirty="0">
                <a:latin typeface="Times New Roman"/>
                <a:cs typeface="Times New Roman"/>
              </a:rPr>
              <a:t>h</a:t>
            </a:r>
            <a:r>
              <a:rPr sz="2200" spc="-35" dirty="0">
                <a:latin typeface="Times New Roman"/>
                <a:cs typeface="Times New Roman"/>
              </a:rPr>
              <a:t>m</a:t>
            </a:r>
            <a:r>
              <a:rPr sz="2200" dirty="0">
                <a:latin typeface="Times New Roman"/>
                <a:cs typeface="Times New Roman"/>
              </a:rPr>
              <a:t>s,	</a:t>
            </a:r>
            <a:r>
              <a:rPr sz="2200" spc="-25" dirty="0">
                <a:latin typeface="Times New Roman"/>
                <a:cs typeface="Times New Roman"/>
              </a:rPr>
              <a:t>n</a:t>
            </a:r>
            <a:r>
              <a:rPr sz="2200" dirty="0">
                <a:latin typeface="Times New Roman"/>
                <a:cs typeface="Times New Roman"/>
              </a:rPr>
              <a:t>a</a:t>
            </a:r>
            <a:r>
              <a:rPr sz="2200" spc="-25" dirty="0">
                <a:latin typeface="Times New Roman"/>
                <a:cs typeface="Times New Roman"/>
              </a:rPr>
              <a:t>m</a:t>
            </a:r>
            <a:r>
              <a:rPr sz="2200" dirty="0">
                <a:latin typeface="Times New Roman"/>
                <a:cs typeface="Times New Roman"/>
              </a:rPr>
              <a:t>e</a:t>
            </a:r>
            <a:r>
              <a:rPr sz="2200" spc="15" dirty="0">
                <a:latin typeface="Times New Roman"/>
                <a:cs typeface="Times New Roman"/>
              </a:rPr>
              <a:t>l</a:t>
            </a:r>
            <a:r>
              <a:rPr sz="2200" dirty="0">
                <a:latin typeface="Times New Roman"/>
                <a:cs typeface="Times New Roman"/>
              </a:rPr>
              <a:t>y	</a:t>
            </a:r>
            <a:r>
              <a:rPr sz="2200" spc="15" dirty="0">
                <a:latin typeface="Times New Roman"/>
                <a:cs typeface="Times New Roman"/>
              </a:rPr>
              <a:t>V</a:t>
            </a:r>
            <a:r>
              <a:rPr sz="2200" spc="-10" dirty="0">
                <a:latin typeface="Times New Roman"/>
                <a:cs typeface="Times New Roman"/>
              </a:rPr>
              <a:t>G</a:t>
            </a:r>
            <a:r>
              <a:rPr sz="2200" spc="-5" dirty="0">
                <a:latin typeface="Times New Roman"/>
                <a:cs typeface="Times New Roman"/>
              </a:rPr>
              <a:t>G</a:t>
            </a:r>
            <a:r>
              <a:rPr sz="2200" dirty="0">
                <a:latin typeface="Times New Roman"/>
                <a:cs typeface="Times New Roman"/>
              </a:rPr>
              <a:t>1</a:t>
            </a:r>
            <a:r>
              <a:rPr sz="2200" spc="-5" dirty="0">
                <a:latin typeface="Times New Roman"/>
                <a:cs typeface="Times New Roman"/>
              </a:rPr>
              <a:t>6</a:t>
            </a:r>
            <a:r>
              <a:rPr sz="2200" dirty="0">
                <a:latin typeface="Times New Roman"/>
                <a:cs typeface="Times New Roman"/>
              </a:rPr>
              <a:t>,</a:t>
            </a:r>
          </a:p>
        </p:txBody>
      </p:sp>
      <p:sp>
        <p:nvSpPr>
          <p:cNvPr id="6" name="object 6"/>
          <p:cNvSpPr txBox="1"/>
          <p:nvPr/>
        </p:nvSpPr>
        <p:spPr>
          <a:xfrm>
            <a:off x="1094028" y="2540772"/>
            <a:ext cx="7519670" cy="3227705"/>
          </a:xfrm>
          <a:prstGeom prst="rect">
            <a:avLst/>
          </a:prstGeom>
        </p:spPr>
        <p:txBody>
          <a:bodyPr vert="horz" wrap="square" lIns="0" tIns="12065" rIns="0" bIns="0" rtlCol="0">
            <a:spAutoFit/>
          </a:bodyPr>
          <a:lstStyle/>
          <a:p>
            <a:pPr marL="12700" marR="5080" algn="just">
              <a:lnSpc>
                <a:spcPct val="136400"/>
              </a:lnSpc>
              <a:spcBef>
                <a:spcPts val="95"/>
              </a:spcBef>
            </a:pPr>
            <a:r>
              <a:rPr sz="2200" dirty="0">
                <a:latin typeface="Times New Roman"/>
                <a:cs typeface="Times New Roman"/>
              </a:rPr>
              <a:t>InceptionV3, </a:t>
            </a:r>
            <a:r>
              <a:rPr sz="2200" spc="5" dirty="0">
                <a:latin typeface="Times New Roman"/>
                <a:cs typeface="Times New Roman"/>
              </a:rPr>
              <a:t>and </a:t>
            </a:r>
            <a:r>
              <a:rPr sz="2200" spc="-5" dirty="0">
                <a:latin typeface="Times New Roman"/>
                <a:cs typeface="Times New Roman"/>
              </a:rPr>
              <a:t>Xception, </a:t>
            </a:r>
            <a:r>
              <a:rPr sz="2200" spc="5" dirty="0">
                <a:latin typeface="Times New Roman"/>
                <a:cs typeface="Times New Roman"/>
              </a:rPr>
              <a:t>for </a:t>
            </a:r>
            <a:r>
              <a:rPr sz="2200" spc="-5" dirty="0">
                <a:latin typeface="Times New Roman"/>
                <a:cs typeface="Times New Roman"/>
              </a:rPr>
              <a:t>the detection </a:t>
            </a:r>
            <a:r>
              <a:rPr sz="2200" dirty="0">
                <a:latin typeface="Times New Roman"/>
                <a:cs typeface="Times New Roman"/>
              </a:rPr>
              <a:t>of brain </a:t>
            </a:r>
            <a:r>
              <a:rPr sz="2200" spc="-10" dirty="0">
                <a:latin typeface="Times New Roman"/>
                <a:cs typeface="Times New Roman"/>
              </a:rPr>
              <a:t>tumors </a:t>
            </a:r>
            <a:r>
              <a:rPr sz="2200" spc="5" dirty="0">
                <a:latin typeface="Times New Roman"/>
                <a:cs typeface="Times New Roman"/>
              </a:rPr>
              <a:t>from </a:t>
            </a:r>
            <a:r>
              <a:rPr sz="2200" spc="10" dirty="0">
                <a:latin typeface="Times New Roman"/>
                <a:cs typeface="Times New Roman"/>
              </a:rPr>
              <a:t> </a:t>
            </a:r>
            <a:r>
              <a:rPr sz="2200" spc="5" dirty="0">
                <a:latin typeface="Times New Roman"/>
                <a:cs typeface="Times New Roman"/>
              </a:rPr>
              <a:t>MRI</a:t>
            </a:r>
            <a:r>
              <a:rPr sz="2200" spc="190" dirty="0">
                <a:latin typeface="Times New Roman"/>
                <a:cs typeface="Times New Roman"/>
              </a:rPr>
              <a:t> </a:t>
            </a:r>
            <a:r>
              <a:rPr sz="2200" dirty="0">
                <a:latin typeface="Times New Roman"/>
                <a:cs typeface="Times New Roman"/>
              </a:rPr>
              <a:t>images.</a:t>
            </a:r>
            <a:r>
              <a:rPr sz="2200" spc="235" dirty="0">
                <a:latin typeface="Times New Roman"/>
                <a:cs typeface="Times New Roman"/>
              </a:rPr>
              <a:t> </a:t>
            </a:r>
            <a:r>
              <a:rPr sz="2200" dirty="0">
                <a:latin typeface="Times New Roman"/>
                <a:cs typeface="Times New Roman"/>
              </a:rPr>
              <a:t>The</a:t>
            </a:r>
            <a:r>
              <a:rPr sz="2200" spc="220" dirty="0">
                <a:latin typeface="Times New Roman"/>
                <a:cs typeface="Times New Roman"/>
              </a:rPr>
              <a:t> </a:t>
            </a:r>
            <a:r>
              <a:rPr sz="2200" dirty="0">
                <a:latin typeface="Times New Roman"/>
                <a:cs typeface="Times New Roman"/>
              </a:rPr>
              <a:t>study</a:t>
            </a:r>
            <a:r>
              <a:rPr sz="2200" spc="215" dirty="0">
                <a:latin typeface="Times New Roman"/>
                <a:cs typeface="Times New Roman"/>
              </a:rPr>
              <a:t> </a:t>
            </a:r>
            <a:r>
              <a:rPr sz="2200" spc="-5" dirty="0">
                <a:latin typeface="Times New Roman"/>
                <a:cs typeface="Times New Roman"/>
              </a:rPr>
              <a:t>evaluates</a:t>
            </a:r>
            <a:r>
              <a:rPr sz="2200" spc="210" dirty="0">
                <a:latin typeface="Times New Roman"/>
                <a:cs typeface="Times New Roman"/>
              </a:rPr>
              <a:t> </a:t>
            </a:r>
            <a:r>
              <a:rPr sz="2200" spc="5" dirty="0">
                <a:latin typeface="Times New Roman"/>
                <a:cs typeface="Times New Roman"/>
              </a:rPr>
              <a:t>and</a:t>
            </a:r>
            <a:r>
              <a:rPr sz="2200" spc="210" dirty="0">
                <a:latin typeface="Times New Roman"/>
                <a:cs typeface="Times New Roman"/>
              </a:rPr>
              <a:t> </a:t>
            </a:r>
            <a:r>
              <a:rPr sz="2200" dirty="0">
                <a:latin typeface="Times New Roman"/>
                <a:cs typeface="Times New Roman"/>
              </a:rPr>
              <a:t>compares</a:t>
            </a:r>
            <a:r>
              <a:rPr sz="2200" spc="229" dirty="0">
                <a:latin typeface="Times New Roman"/>
                <a:cs typeface="Times New Roman"/>
              </a:rPr>
              <a:t> </a:t>
            </a:r>
            <a:r>
              <a:rPr sz="2200" spc="-5" dirty="0">
                <a:latin typeface="Times New Roman"/>
                <a:cs typeface="Times New Roman"/>
              </a:rPr>
              <a:t>the</a:t>
            </a:r>
            <a:r>
              <a:rPr sz="2200" spc="215" dirty="0">
                <a:latin typeface="Times New Roman"/>
                <a:cs typeface="Times New Roman"/>
              </a:rPr>
              <a:t> </a:t>
            </a:r>
            <a:r>
              <a:rPr sz="2200" dirty="0">
                <a:latin typeface="Times New Roman"/>
                <a:cs typeface="Times New Roman"/>
              </a:rPr>
              <a:t>performance </a:t>
            </a:r>
            <a:r>
              <a:rPr sz="2200" spc="-535" dirty="0">
                <a:latin typeface="Times New Roman"/>
                <a:cs typeface="Times New Roman"/>
              </a:rPr>
              <a:t> </a:t>
            </a:r>
            <a:r>
              <a:rPr sz="2200" dirty="0">
                <a:latin typeface="Times New Roman"/>
                <a:cs typeface="Times New Roman"/>
              </a:rPr>
              <a:t>of </a:t>
            </a:r>
            <a:r>
              <a:rPr sz="2200" spc="-5" dirty="0">
                <a:latin typeface="Times New Roman"/>
                <a:cs typeface="Times New Roman"/>
              </a:rPr>
              <a:t>these algorithms in </a:t>
            </a:r>
            <a:r>
              <a:rPr sz="2200" spc="-10" dirty="0">
                <a:latin typeface="Times New Roman"/>
                <a:cs typeface="Times New Roman"/>
              </a:rPr>
              <a:t>terms </a:t>
            </a:r>
            <a:r>
              <a:rPr sz="2200" dirty="0">
                <a:latin typeface="Times New Roman"/>
                <a:cs typeface="Times New Roman"/>
              </a:rPr>
              <a:t>of </a:t>
            </a:r>
            <a:r>
              <a:rPr sz="2200" spc="-5" dirty="0">
                <a:latin typeface="Times New Roman"/>
                <a:cs typeface="Times New Roman"/>
              </a:rPr>
              <a:t>accuracy, precision, recall, </a:t>
            </a:r>
            <a:r>
              <a:rPr sz="2200" dirty="0">
                <a:latin typeface="Times New Roman"/>
                <a:cs typeface="Times New Roman"/>
              </a:rPr>
              <a:t>and </a:t>
            </a:r>
            <a:r>
              <a:rPr sz="2200" spc="5" dirty="0">
                <a:latin typeface="Times New Roman"/>
                <a:cs typeface="Times New Roman"/>
              </a:rPr>
              <a:t> </a:t>
            </a:r>
            <a:r>
              <a:rPr sz="2200" spc="-5" dirty="0">
                <a:latin typeface="Times New Roman"/>
                <a:cs typeface="Times New Roman"/>
              </a:rPr>
              <a:t>computational efficiency. Through </a:t>
            </a:r>
            <a:r>
              <a:rPr sz="2200" dirty="0">
                <a:latin typeface="Times New Roman"/>
                <a:cs typeface="Times New Roman"/>
              </a:rPr>
              <a:t>rigorous </a:t>
            </a:r>
            <a:r>
              <a:rPr sz="2200" spc="-5" dirty="0">
                <a:latin typeface="Times New Roman"/>
                <a:cs typeface="Times New Roman"/>
              </a:rPr>
              <a:t>testing and analysis, </a:t>
            </a:r>
            <a:r>
              <a:rPr sz="2200" dirty="0">
                <a:latin typeface="Times New Roman"/>
                <a:cs typeface="Times New Roman"/>
              </a:rPr>
              <a:t> </a:t>
            </a:r>
            <a:r>
              <a:rPr sz="2200" spc="5" dirty="0">
                <a:latin typeface="Times New Roman"/>
                <a:cs typeface="Times New Roman"/>
              </a:rPr>
              <a:t>the</a:t>
            </a:r>
            <a:r>
              <a:rPr sz="2200" spc="10" dirty="0">
                <a:latin typeface="Times New Roman"/>
                <a:cs typeface="Times New Roman"/>
              </a:rPr>
              <a:t> </a:t>
            </a:r>
            <a:r>
              <a:rPr sz="2200" spc="-5" dirty="0">
                <a:latin typeface="Times New Roman"/>
                <a:cs typeface="Times New Roman"/>
              </a:rPr>
              <a:t>project</a:t>
            </a:r>
            <a:r>
              <a:rPr sz="2200" dirty="0">
                <a:latin typeface="Times New Roman"/>
                <a:cs typeface="Times New Roman"/>
              </a:rPr>
              <a:t> </a:t>
            </a:r>
            <a:r>
              <a:rPr sz="2200" spc="-5" dirty="0">
                <a:latin typeface="Times New Roman"/>
                <a:cs typeface="Times New Roman"/>
              </a:rPr>
              <a:t>seeks</a:t>
            </a:r>
            <a:r>
              <a:rPr sz="2200" dirty="0">
                <a:latin typeface="Times New Roman"/>
                <a:cs typeface="Times New Roman"/>
              </a:rPr>
              <a:t> </a:t>
            </a:r>
            <a:r>
              <a:rPr sz="2200" spc="5" dirty="0">
                <a:latin typeface="Times New Roman"/>
                <a:cs typeface="Times New Roman"/>
              </a:rPr>
              <a:t>to</a:t>
            </a:r>
            <a:r>
              <a:rPr sz="2200" spc="10" dirty="0">
                <a:latin typeface="Times New Roman"/>
                <a:cs typeface="Times New Roman"/>
              </a:rPr>
              <a:t> </a:t>
            </a:r>
            <a:r>
              <a:rPr sz="2200" dirty="0">
                <a:latin typeface="Times New Roman"/>
                <a:cs typeface="Times New Roman"/>
              </a:rPr>
              <a:t>identify</a:t>
            </a:r>
            <a:r>
              <a:rPr sz="2200" spc="5" dirty="0">
                <a:latin typeface="Times New Roman"/>
                <a:cs typeface="Times New Roman"/>
              </a:rPr>
              <a:t> the</a:t>
            </a:r>
            <a:r>
              <a:rPr sz="2200" spc="10" dirty="0">
                <a:latin typeface="Times New Roman"/>
                <a:cs typeface="Times New Roman"/>
              </a:rPr>
              <a:t> </a:t>
            </a:r>
            <a:r>
              <a:rPr sz="2200" spc="-5" dirty="0">
                <a:latin typeface="Times New Roman"/>
                <a:cs typeface="Times New Roman"/>
              </a:rPr>
              <a:t>most</a:t>
            </a:r>
            <a:r>
              <a:rPr sz="2200" dirty="0">
                <a:latin typeface="Times New Roman"/>
                <a:cs typeface="Times New Roman"/>
              </a:rPr>
              <a:t> </a:t>
            </a:r>
            <a:r>
              <a:rPr sz="2200" spc="-5" dirty="0">
                <a:latin typeface="Times New Roman"/>
                <a:cs typeface="Times New Roman"/>
              </a:rPr>
              <a:t>effective</a:t>
            </a:r>
            <a:r>
              <a:rPr sz="2200" dirty="0">
                <a:latin typeface="Times New Roman"/>
                <a:cs typeface="Times New Roman"/>
              </a:rPr>
              <a:t> algorithm</a:t>
            </a:r>
            <a:r>
              <a:rPr sz="2200" spc="5" dirty="0">
                <a:latin typeface="Times New Roman"/>
                <a:cs typeface="Times New Roman"/>
              </a:rPr>
              <a:t> for </a:t>
            </a:r>
            <a:r>
              <a:rPr sz="2200" spc="10" dirty="0">
                <a:latin typeface="Times New Roman"/>
                <a:cs typeface="Times New Roman"/>
              </a:rPr>
              <a:t> </a:t>
            </a:r>
            <a:r>
              <a:rPr sz="2200" spc="-5" dirty="0">
                <a:latin typeface="Times New Roman"/>
                <a:cs typeface="Times New Roman"/>
              </a:rPr>
              <a:t>accurate</a:t>
            </a:r>
            <a:r>
              <a:rPr sz="2200" dirty="0">
                <a:latin typeface="Times New Roman"/>
                <a:cs typeface="Times New Roman"/>
              </a:rPr>
              <a:t> and</a:t>
            </a:r>
            <a:r>
              <a:rPr sz="2200" spc="5" dirty="0">
                <a:latin typeface="Times New Roman"/>
                <a:cs typeface="Times New Roman"/>
              </a:rPr>
              <a:t> </a:t>
            </a:r>
            <a:r>
              <a:rPr sz="2200" spc="-5" dirty="0">
                <a:latin typeface="Times New Roman"/>
                <a:cs typeface="Times New Roman"/>
              </a:rPr>
              <a:t>reliable</a:t>
            </a:r>
            <a:r>
              <a:rPr sz="2200" dirty="0">
                <a:latin typeface="Times New Roman"/>
                <a:cs typeface="Times New Roman"/>
              </a:rPr>
              <a:t> brain</a:t>
            </a:r>
            <a:r>
              <a:rPr sz="2200" spc="5" dirty="0">
                <a:latin typeface="Times New Roman"/>
                <a:cs typeface="Times New Roman"/>
              </a:rPr>
              <a:t> </a:t>
            </a:r>
            <a:r>
              <a:rPr sz="2200" spc="-5" dirty="0">
                <a:latin typeface="Times New Roman"/>
                <a:cs typeface="Times New Roman"/>
              </a:rPr>
              <a:t>tumor</a:t>
            </a:r>
            <a:r>
              <a:rPr sz="2200" dirty="0">
                <a:latin typeface="Times New Roman"/>
                <a:cs typeface="Times New Roman"/>
              </a:rPr>
              <a:t> detection,</a:t>
            </a:r>
            <a:r>
              <a:rPr sz="2200" spc="5" dirty="0">
                <a:latin typeface="Times New Roman"/>
                <a:cs typeface="Times New Roman"/>
              </a:rPr>
              <a:t> </a:t>
            </a:r>
            <a:r>
              <a:rPr sz="2200" spc="-5" dirty="0">
                <a:latin typeface="Times New Roman"/>
                <a:cs typeface="Times New Roman"/>
              </a:rPr>
              <a:t>contributing</a:t>
            </a:r>
            <a:r>
              <a:rPr sz="2200" dirty="0">
                <a:latin typeface="Times New Roman"/>
                <a:cs typeface="Times New Roman"/>
              </a:rPr>
              <a:t> </a:t>
            </a:r>
            <a:r>
              <a:rPr sz="2200" spc="10" dirty="0">
                <a:latin typeface="Times New Roman"/>
                <a:cs typeface="Times New Roman"/>
              </a:rPr>
              <a:t>to </a:t>
            </a:r>
            <a:r>
              <a:rPr sz="2200" spc="15" dirty="0">
                <a:latin typeface="Times New Roman"/>
                <a:cs typeface="Times New Roman"/>
              </a:rPr>
              <a:t> </a:t>
            </a:r>
            <a:r>
              <a:rPr sz="2200" dirty="0">
                <a:latin typeface="Times New Roman"/>
                <a:cs typeface="Times New Roman"/>
              </a:rPr>
              <a:t>advancements</a:t>
            </a:r>
            <a:r>
              <a:rPr sz="2200" spc="-15" dirty="0">
                <a:latin typeface="Times New Roman"/>
                <a:cs typeface="Times New Roman"/>
              </a:rPr>
              <a:t> </a:t>
            </a:r>
            <a:r>
              <a:rPr sz="2200" spc="5" dirty="0">
                <a:latin typeface="Times New Roman"/>
                <a:cs typeface="Times New Roman"/>
              </a:rPr>
              <a:t>in</a:t>
            </a:r>
            <a:r>
              <a:rPr sz="2200" spc="-25" dirty="0">
                <a:latin typeface="Times New Roman"/>
                <a:cs typeface="Times New Roman"/>
              </a:rPr>
              <a:t> </a:t>
            </a:r>
            <a:r>
              <a:rPr sz="2200" dirty="0">
                <a:latin typeface="Times New Roman"/>
                <a:cs typeface="Times New Roman"/>
              </a:rPr>
              <a:t>medical</a:t>
            </a:r>
            <a:r>
              <a:rPr sz="2200" spc="-15" dirty="0">
                <a:latin typeface="Times New Roman"/>
                <a:cs typeface="Times New Roman"/>
              </a:rPr>
              <a:t> </a:t>
            </a:r>
            <a:r>
              <a:rPr sz="2200" dirty="0">
                <a:latin typeface="Times New Roman"/>
                <a:cs typeface="Times New Roman"/>
              </a:rPr>
              <a:t>diagnostics</a:t>
            </a:r>
            <a:r>
              <a:rPr sz="2200" spc="-60" dirty="0">
                <a:latin typeface="Times New Roman"/>
                <a:cs typeface="Times New Roman"/>
              </a:rPr>
              <a:t> </a:t>
            </a:r>
            <a:r>
              <a:rPr sz="2200" dirty="0">
                <a:latin typeface="Times New Roman"/>
                <a:cs typeface="Times New Roman"/>
              </a:rPr>
              <a:t>and</a:t>
            </a:r>
            <a:r>
              <a:rPr sz="2200" spc="-20" dirty="0">
                <a:latin typeface="Times New Roman"/>
                <a:cs typeface="Times New Roman"/>
              </a:rPr>
              <a:t> </a:t>
            </a:r>
            <a:r>
              <a:rPr sz="2200" spc="5" dirty="0">
                <a:latin typeface="Times New Roman"/>
                <a:cs typeface="Times New Roman"/>
              </a:rPr>
              <a:t>patient</a:t>
            </a:r>
            <a:r>
              <a:rPr sz="2200" spc="-55" dirty="0">
                <a:latin typeface="Times New Roman"/>
                <a:cs typeface="Times New Roman"/>
              </a:rPr>
              <a:t> </a:t>
            </a:r>
            <a:r>
              <a:rPr sz="2200" spc="5" dirty="0">
                <a:latin typeface="Times New Roman"/>
                <a:cs typeface="Times New Roman"/>
              </a:rPr>
              <a:t>care.</a:t>
            </a:r>
            <a:endParaRPr sz="2200" dirty="0">
              <a:latin typeface="Times New Roman"/>
              <a:cs typeface="Times New Roman"/>
            </a:endParaRPr>
          </a:p>
        </p:txBody>
      </p:sp>
      <p:pic>
        <p:nvPicPr>
          <p:cNvPr id="7" name="object 7"/>
          <p:cNvPicPr/>
          <p:nvPr/>
        </p:nvPicPr>
        <p:blipFill>
          <a:blip r:embed="rId2" cstate="print"/>
          <a:stretch>
            <a:fillRect/>
          </a:stretch>
        </p:blipFill>
        <p:spPr>
          <a:xfrm>
            <a:off x="228600" y="554736"/>
            <a:ext cx="2237232" cy="752856"/>
          </a:xfrm>
          <a:prstGeom prst="rect">
            <a:avLst/>
          </a:prstGeom>
        </p:spPr>
      </p:pic>
      <p:sp>
        <p:nvSpPr>
          <p:cNvPr id="8" name="object 8"/>
          <p:cNvSpPr txBox="1"/>
          <p:nvPr/>
        </p:nvSpPr>
        <p:spPr>
          <a:xfrm>
            <a:off x="8407907" y="6466738"/>
            <a:ext cx="22987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78787"/>
                </a:solidFill>
                <a:latin typeface="Calibri"/>
                <a:cs typeface="Calibri"/>
              </a:rPr>
              <a:t>2</a:t>
            </a:fld>
            <a:endParaRPr sz="12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DEE41-E708-969B-3E3B-0E042243D59A}"/>
              </a:ext>
            </a:extLst>
          </p:cNvPr>
          <p:cNvSpPr>
            <a:spLocks noGrp="1"/>
          </p:cNvSpPr>
          <p:nvPr>
            <p:ph type="title"/>
          </p:nvPr>
        </p:nvSpPr>
        <p:spPr>
          <a:xfrm>
            <a:off x="1046225" y="752601"/>
            <a:ext cx="7051548" cy="553998"/>
          </a:xfrm>
        </p:spPr>
        <p:txBody>
          <a:bodyPr/>
          <a:lstStyle/>
          <a:p>
            <a:pPr algn="ctr"/>
            <a:r>
              <a:rPr lang="en-IN" sz="3600" dirty="0" err="1"/>
              <a:t>Xception</a:t>
            </a:r>
            <a:endParaRPr lang="en-IN" sz="3600" dirty="0"/>
          </a:p>
        </p:txBody>
      </p:sp>
      <p:sp>
        <p:nvSpPr>
          <p:cNvPr id="3" name="Text Placeholder 2">
            <a:extLst>
              <a:ext uri="{FF2B5EF4-FFF2-40B4-BE49-F238E27FC236}">
                <a16:creationId xmlns:a16="http://schemas.microsoft.com/office/drawing/2014/main" id="{CCAFBE35-2F5B-3047-E332-E43E8D9B4996}"/>
              </a:ext>
            </a:extLst>
          </p:cNvPr>
          <p:cNvSpPr>
            <a:spLocks noGrp="1"/>
          </p:cNvSpPr>
          <p:nvPr>
            <p:ph type="body" idx="1"/>
          </p:nvPr>
        </p:nvSpPr>
        <p:spPr>
          <a:xfrm>
            <a:off x="643965" y="1676400"/>
            <a:ext cx="7856067" cy="3200876"/>
          </a:xfrm>
        </p:spPr>
        <p:txBody>
          <a:bodyPr/>
          <a:lstStyle/>
          <a:p>
            <a:r>
              <a:rPr lang="en-US" sz="2600" dirty="0" err="1"/>
              <a:t>Xception</a:t>
            </a:r>
            <a:r>
              <a:rPr lang="en-US" sz="2600" dirty="0"/>
              <a:t>, an architecture by Google, employs extreme depth-wise separable convolutions, separating spatial and channel-wise operations. With improved computational efficiency and competitive accuracy, it reduces parameters and operations while maintaining performance. Used in diverse computer vision tasks, it offers a unique approach to feature extraction, relying on depth-wise convolutions for intricate pattern recognition.</a:t>
            </a:r>
            <a:endParaRPr lang="en-IN" sz="2600" dirty="0"/>
          </a:p>
        </p:txBody>
      </p:sp>
      <p:pic>
        <p:nvPicPr>
          <p:cNvPr id="4" name="object 4">
            <a:extLst>
              <a:ext uri="{FF2B5EF4-FFF2-40B4-BE49-F238E27FC236}">
                <a16:creationId xmlns:a16="http://schemas.microsoft.com/office/drawing/2014/main" id="{82D24F17-80F3-A998-E90C-82BFA2B21888}"/>
              </a:ext>
            </a:extLst>
          </p:cNvPr>
          <p:cNvPicPr/>
          <p:nvPr/>
        </p:nvPicPr>
        <p:blipFill>
          <a:blip r:embed="rId2" cstate="print"/>
          <a:stretch>
            <a:fillRect/>
          </a:stretch>
        </p:blipFill>
        <p:spPr>
          <a:xfrm>
            <a:off x="381000" y="457200"/>
            <a:ext cx="2438400" cy="849399"/>
          </a:xfrm>
          <a:prstGeom prst="rect">
            <a:avLst/>
          </a:prstGeom>
        </p:spPr>
      </p:pic>
    </p:spTree>
    <p:extLst>
      <p:ext uri="{BB962C8B-B14F-4D97-AF65-F5344CB8AC3E}">
        <p14:creationId xmlns:p14="http://schemas.microsoft.com/office/powerpoint/2010/main" val="622337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14674" y="769377"/>
            <a:ext cx="3110865" cy="512445"/>
          </a:xfrm>
          <a:prstGeom prst="rect">
            <a:avLst/>
          </a:prstGeom>
        </p:spPr>
        <p:txBody>
          <a:bodyPr vert="horz" wrap="square" lIns="0" tIns="11430" rIns="0" bIns="0" rtlCol="0">
            <a:spAutoFit/>
          </a:bodyPr>
          <a:lstStyle/>
          <a:p>
            <a:pPr marL="12700">
              <a:lnSpc>
                <a:spcPct val="100000"/>
              </a:lnSpc>
              <a:spcBef>
                <a:spcPts val="90"/>
              </a:spcBef>
            </a:pPr>
            <a:r>
              <a:rPr spc="-10" dirty="0"/>
              <a:t>ARCHITECTURE</a:t>
            </a:r>
          </a:p>
        </p:txBody>
      </p:sp>
      <p:sp>
        <p:nvSpPr>
          <p:cNvPr id="3" name="object 3"/>
          <p:cNvSpPr txBox="1"/>
          <p:nvPr/>
        </p:nvSpPr>
        <p:spPr>
          <a:xfrm>
            <a:off x="3074670" y="5356047"/>
            <a:ext cx="3190875"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Architecture</a:t>
            </a:r>
            <a:r>
              <a:rPr sz="1800" spc="5" dirty="0">
                <a:latin typeface="Calibri"/>
                <a:cs typeface="Calibri"/>
              </a:rPr>
              <a:t> </a:t>
            </a:r>
            <a:r>
              <a:rPr sz="1800" spc="-5" dirty="0">
                <a:latin typeface="Calibri"/>
                <a:cs typeface="Calibri"/>
              </a:rPr>
              <a:t>diagram</a:t>
            </a:r>
            <a:r>
              <a:rPr sz="1800" spc="20" dirty="0">
                <a:latin typeface="Calibri"/>
                <a:cs typeface="Calibri"/>
              </a:rPr>
              <a:t> </a:t>
            </a:r>
            <a:r>
              <a:rPr sz="1800" dirty="0">
                <a:latin typeface="Calibri"/>
                <a:cs typeface="Calibri"/>
              </a:rPr>
              <a:t>for</a:t>
            </a:r>
            <a:r>
              <a:rPr sz="1800" spc="-40" dirty="0">
                <a:latin typeface="Calibri"/>
                <a:cs typeface="Calibri"/>
              </a:rPr>
              <a:t> </a:t>
            </a:r>
            <a:r>
              <a:rPr sz="1800" spc="-5" dirty="0">
                <a:latin typeface="Calibri"/>
                <a:cs typeface="Calibri"/>
              </a:rPr>
              <a:t>Xception</a:t>
            </a:r>
            <a:endParaRPr sz="1800">
              <a:latin typeface="Calibri"/>
              <a:cs typeface="Calibri"/>
            </a:endParaRPr>
          </a:p>
        </p:txBody>
      </p:sp>
      <p:pic>
        <p:nvPicPr>
          <p:cNvPr id="4" name="object 4"/>
          <p:cNvPicPr/>
          <p:nvPr/>
        </p:nvPicPr>
        <p:blipFill>
          <a:blip r:embed="rId2" cstate="print"/>
          <a:stretch>
            <a:fillRect/>
          </a:stretch>
        </p:blipFill>
        <p:spPr>
          <a:xfrm>
            <a:off x="381000" y="457200"/>
            <a:ext cx="2237232" cy="755903"/>
          </a:xfrm>
          <a:prstGeom prst="rect">
            <a:avLst/>
          </a:prstGeom>
        </p:spPr>
      </p:pic>
      <p:pic>
        <p:nvPicPr>
          <p:cNvPr id="5" name="object 5"/>
          <p:cNvPicPr/>
          <p:nvPr/>
        </p:nvPicPr>
        <p:blipFill>
          <a:blip r:embed="rId3" cstate="print"/>
          <a:stretch>
            <a:fillRect/>
          </a:stretch>
        </p:blipFill>
        <p:spPr>
          <a:xfrm>
            <a:off x="524255" y="2469045"/>
            <a:ext cx="8076439" cy="2298025"/>
          </a:xfrm>
          <a:prstGeom prst="rect">
            <a:avLst/>
          </a:prstGeom>
        </p:spPr>
      </p:pic>
      <p:sp>
        <p:nvSpPr>
          <p:cNvPr id="6" name="object 6"/>
          <p:cNvSpPr txBox="1"/>
          <p:nvPr/>
        </p:nvSpPr>
        <p:spPr>
          <a:xfrm>
            <a:off x="536244" y="6466738"/>
            <a:ext cx="726440" cy="177800"/>
          </a:xfrm>
          <a:prstGeom prst="rect">
            <a:avLst/>
          </a:prstGeom>
        </p:spPr>
        <p:txBody>
          <a:bodyPr vert="horz" wrap="square" lIns="0" tIns="0" rIns="0" bIns="0" rtlCol="0">
            <a:spAutoFit/>
          </a:bodyPr>
          <a:lstStyle/>
          <a:p>
            <a:pPr marL="12700">
              <a:lnSpc>
                <a:spcPts val="1240"/>
              </a:lnSpc>
            </a:pPr>
            <a:r>
              <a:rPr sz="1200" b="1" spc="-10" dirty="0">
                <a:solidFill>
                  <a:srgbClr val="878787"/>
                </a:solidFill>
                <a:latin typeface="Calibri"/>
                <a:cs typeface="Calibri"/>
              </a:rPr>
              <a:t>13-10-2023</a:t>
            </a:r>
            <a:endParaRPr sz="1200">
              <a:latin typeface="Calibri"/>
              <a:cs typeface="Calibri"/>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21</a:t>
            </a:fld>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31894" y="752601"/>
            <a:ext cx="3527425" cy="512445"/>
          </a:xfrm>
          <a:prstGeom prst="rect">
            <a:avLst/>
          </a:prstGeom>
        </p:spPr>
        <p:txBody>
          <a:bodyPr vert="horz" wrap="square" lIns="0" tIns="11430" rIns="0" bIns="0" rtlCol="0">
            <a:spAutoFit/>
          </a:bodyPr>
          <a:lstStyle/>
          <a:p>
            <a:pPr marL="12700">
              <a:lnSpc>
                <a:spcPct val="100000"/>
              </a:lnSpc>
              <a:spcBef>
                <a:spcPts val="90"/>
              </a:spcBef>
            </a:pPr>
            <a:r>
              <a:rPr spc="-10" dirty="0"/>
              <a:t>MODEL</a:t>
            </a:r>
            <a:r>
              <a:rPr spc="-40" dirty="0"/>
              <a:t> </a:t>
            </a:r>
            <a:r>
              <a:rPr spc="-10" dirty="0"/>
              <a:t>TRAINING</a:t>
            </a:r>
          </a:p>
        </p:txBody>
      </p:sp>
      <p:pic>
        <p:nvPicPr>
          <p:cNvPr id="3" name="object 3"/>
          <p:cNvPicPr/>
          <p:nvPr/>
        </p:nvPicPr>
        <p:blipFill>
          <a:blip r:embed="rId2" cstate="print"/>
          <a:stretch>
            <a:fillRect/>
          </a:stretch>
        </p:blipFill>
        <p:spPr>
          <a:xfrm>
            <a:off x="381000" y="457200"/>
            <a:ext cx="2237232" cy="755903"/>
          </a:xfrm>
          <a:prstGeom prst="rect">
            <a:avLst/>
          </a:prstGeom>
        </p:spPr>
      </p:pic>
      <p:pic>
        <p:nvPicPr>
          <p:cNvPr id="4" name="object 4"/>
          <p:cNvPicPr/>
          <p:nvPr/>
        </p:nvPicPr>
        <p:blipFill>
          <a:blip r:embed="rId3" cstate="print"/>
          <a:stretch>
            <a:fillRect/>
          </a:stretch>
        </p:blipFill>
        <p:spPr>
          <a:xfrm>
            <a:off x="1935479" y="1821188"/>
            <a:ext cx="5273040" cy="4055344"/>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22</a:t>
            </a:fld>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spAutoFit/>
          </a:bodyPr>
          <a:lstStyle/>
          <a:p>
            <a:pPr marL="2862580">
              <a:lnSpc>
                <a:spcPct val="100000"/>
              </a:lnSpc>
              <a:spcBef>
                <a:spcPts val="90"/>
              </a:spcBef>
            </a:pPr>
            <a:r>
              <a:rPr spc="-10" dirty="0"/>
              <a:t>MODEL</a:t>
            </a:r>
            <a:r>
              <a:rPr spc="-45" dirty="0"/>
              <a:t> </a:t>
            </a:r>
            <a:r>
              <a:rPr spc="-10" dirty="0"/>
              <a:t>EVALUATION</a:t>
            </a:r>
          </a:p>
        </p:txBody>
      </p:sp>
      <p:pic>
        <p:nvPicPr>
          <p:cNvPr id="3" name="object 3"/>
          <p:cNvPicPr/>
          <p:nvPr/>
        </p:nvPicPr>
        <p:blipFill>
          <a:blip r:embed="rId2" cstate="print"/>
          <a:stretch>
            <a:fillRect/>
          </a:stretch>
        </p:blipFill>
        <p:spPr>
          <a:xfrm>
            <a:off x="381000" y="457200"/>
            <a:ext cx="2237232" cy="755903"/>
          </a:xfrm>
          <a:prstGeom prst="rect">
            <a:avLst/>
          </a:prstGeom>
        </p:spPr>
      </p:pic>
      <p:pic>
        <p:nvPicPr>
          <p:cNvPr id="4" name="object 4"/>
          <p:cNvPicPr/>
          <p:nvPr/>
        </p:nvPicPr>
        <p:blipFill>
          <a:blip r:embed="rId3" cstate="print"/>
          <a:stretch>
            <a:fillRect/>
          </a:stretch>
        </p:blipFill>
        <p:spPr>
          <a:xfrm>
            <a:off x="1522475" y="1783079"/>
            <a:ext cx="6118859" cy="3895326"/>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23</a:t>
            </a:fld>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spAutoFit/>
          </a:bodyPr>
          <a:lstStyle/>
          <a:p>
            <a:pPr marL="2862580">
              <a:lnSpc>
                <a:spcPct val="100000"/>
              </a:lnSpc>
              <a:spcBef>
                <a:spcPts val="90"/>
              </a:spcBef>
            </a:pPr>
            <a:r>
              <a:rPr spc="-10" dirty="0"/>
              <a:t>MODEL</a:t>
            </a:r>
            <a:r>
              <a:rPr spc="-45" dirty="0"/>
              <a:t> </a:t>
            </a:r>
            <a:r>
              <a:rPr spc="-10" dirty="0"/>
              <a:t>EVALUATION</a:t>
            </a:r>
          </a:p>
        </p:txBody>
      </p:sp>
      <p:pic>
        <p:nvPicPr>
          <p:cNvPr id="3" name="object 3"/>
          <p:cNvPicPr/>
          <p:nvPr/>
        </p:nvPicPr>
        <p:blipFill>
          <a:blip r:embed="rId2" cstate="print"/>
          <a:stretch>
            <a:fillRect/>
          </a:stretch>
        </p:blipFill>
        <p:spPr>
          <a:xfrm>
            <a:off x="381000" y="457200"/>
            <a:ext cx="2237232" cy="755903"/>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24</a:t>
            </a:fld>
            <a:endParaRPr dirty="0"/>
          </a:p>
        </p:txBody>
      </p:sp>
      <p:pic>
        <p:nvPicPr>
          <p:cNvPr id="7" name="Picture 6">
            <a:extLst>
              <a:ext uri="{FF2B5EF4-FFF2-40B4-BE49-F238E27FC236}">
                <a16:creationId xmlns:a16="http://schemas.microsoft.com/office/drawing/2014/main" id="{0DF76E8E-8D87-0740-722E-6CF5A9580B36}"/>
              </a:ext>
            </a:extLst>
          </p:cNvPr>
          <p:cNvPicPr>
            <a:picLocks noChangeAspect="1"/>
          </p:cNvPicPr>
          <p:nvPr/>
        </p:nvPicPr>
        <p:blipFill>
          <a:blip r:embed="rId3"/>
          <a:stretch>
            <a:fillRect/>
          </a:stretch>
        </p:blipFill>
        <p:spPr>
          <a:xfrm>
            <a:off x="1977890" y="1282462"/>
            <a:ext cx="5188217" cy="4959605"/>
          </a:xfrm>
          <a:prstGeom prst="rect">
            <a:avLst/>
          </a:prstGeom>
        </p:spPr>
      </p:pic>
    </p:spTree>
    <p:extLst>
      <p:ext uri="{BB962C8B-B14F-4D97-AF65-F5344CB8AC3E}">
        <p14:creationId xmlns:p14="http://schemas.microsoft.com/office/powerpoint/2010/main" val="1733803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752601"/>
            <a:ext cx="7869173" cy="512444"/>
          </a:xfrm>
          <a:prstGeom prst="rect">
            <a:avLst/>
          </a:prstGeom>
        </p:spPr>
        <p:txBody>
          <a:bodyPr vert="horz" wrap="square" lIns="0" tIns="11430" rIns="0" bIns="0" rtlCol="0">
            <a:spAutoFit/>
          </a:bodyPr>
          <a:lstStyle/>
          <a:p>
            <a:pPr marL="2862580">
              <a:lnSpc>
                <a:spcPct val="100000"/>
              </a:lnSpc>
              <a:spcBef>
                <a:spcPts val="90"/>
              </a:spcBef>
            </a:pPr>
            <a:r>
              <a:rPr spc="-10" dirty="0"/>
              <a:t>MODEL</a:t>
            </a:r>
            <a:r>
              <a:rPr spc="-45" dirty="0"/>
              <a:t> </a:t>
            </a:r>
            <a:r>
              <a:rPr spc="-10" dirty="0"/>
              <a:t>EVALUATION</a:t>
            </a:r>
          </a:p>
        </p:txBody>
      </p:sp>
      <p:pic>
        <p:nvPicPr>
          <p:cNvPr id="3" name="object 3"/>
          <p:cNvPicPr/>
          <p:nvPr/>
        </p:nvPicPr>
        <p:blipFill>
          <a:blip r:embed="rId2" cstate="print"/>
          <a:stretch>
            <a:fillRect/>
          </a:stretch>
        </p:blipFill>
        <p:spPr>
          <a:xfrm>
            <a:off x="381000" y="457200"/>
            <a:ext cx="2237232" cy="755903"/>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25</a:t>
            </a:fld>
            <a:endParaRPr dirty="0"/>
          </a:p>
        </p:txBody>
      </p:sp>
      <p:pic>
        <p:nvPicPr>
          <p:cNvPr id="7" name="Picture 6">
            <a:extLst>
              <a:ext uri="{FF2B5EF4-FFF2-40B4-BE49-F238E27FC236}">
                <a16:creationId xmlns:a16="http://schemas.microsoft.com/office/drawing/2014/main" id="{E8B302AF-170E-2D35-E847-342E4E8B414D}"/>
              </a:ext>
            </a:extLst>
          </p:cNvPr>
          <p:cNvPicPr>
            <a:picLocks noChangeAspect="1"/>
          </p:cNvPicPr>
          <p:nvPr/>
        </p:nvPicPr>
        <p:blipFill>
          <a:blip r:embed="rId3"/>
          <a:stretch>
            <a:fillRect/>
          </a:stretch>
        </p:blipFill>
        <p:spPr>
          <a:xfrm>
            <a:off x="990600" y="1676400"/>
            <a:ext cx="6883685" cy="4229192"/>
          </a:xfrm>
          <a:prstGeom prst="rect">
            <a:avLst/>
          </a:prstGeom>
        </p:spPr>
      </p:pic>
    </p:spTree>
    <p:extLst>
      <p:ext uri="{BB962C8B-B14F-4D97-AF65-F5344CB8AC3E}">
        <p14:creationId xmlns:p14="http://schemas.microsoft.com/office/powerpoint/2010/main" val="3959069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DEE41-E708-969B-3E3B-0E042243D59A}"/>
              </a:ext>
            </a:extLst>
          </p:cNvPr>
          <p:cNvSpPr>
            <a:spLocks noGrp="1"/>
          </p:cNvSpPr>
          <p:nvPr>
            <p:ph type="title"/>
          </p:nvPr>
        </p:nvSpPr>
        <p:spPr>
          <a:xfrm>
            <a:off x="1448484" y="660503"/>
            <a:ext cx="7051548" cy="553998"/>
          </a:xfrm>
        </p:spPr>
        <p:txBody>
          <a:bodyPr/>
          <a:lstStyle/>
          <a:p>
            <a:pPr algn="ctr"/>
            <a:r>
              <a:rPr lang="en-IN" sz="3600" dirty="0"/>
              <a:t>Inception V3</a:t>
            </a:r>
          </a:p>
        </p:txBody>
      </p:sp>
      <p:sp>
        <p:nvSpPr>
          <p:cNvPr id="3" name="Text Placeholder 2">
            <a:extLst>
              <a:ext uri="{FF2B5EF4-FFF2-40B4-BE49-F238E27FC236}">
                <a16:creationId xmlns:a16="http://schemas.microsoft.com/office/drawing/2014/main" id="{CCAFBE35-2F5B-3047-E332-E43E8D9B4996}"/>
              </a:ext>
            </a:extLst>
          </p:cNvPr>
          <p:cNvSpPr>
            <a:spLocks noGrp="1"/>
          </p:cNvSpPr>
          <p:nvPr>
            <p:ph type="body" idx="1"/>
          </p:nvPr>
        </p:nvSpPr>
        <p:spPr>
          <a:xfrm>
            <a:off x="643965" y="1676400"/>
            <a:ext cx="7856067" cy="3200876"/>
          </a:xfrm>
        </p:spPr>
        <p:txBody>
          <a:bodyPr/>
          <a:lstStyle/>
          <a:p>
            <a:r>
              <a:rPr lang="en-US" sz="2600" dirty="0"/>
              <a:t>InceptionV3, another Google creation, features inception modules, utilizing parallel convolutions with different kernel sizes for multi-scale feature extraction. Its computational efficiency, stemming from fewer parameters, accelerates training and inference. With a focus on capturing features at various levels of abstraction, it excels in recognizing complex patterns, making it a versatile choice for image classification and related tasks.</a:t>
            </a:r>
            <a:endParaRPr lang="en-IN" sz="2600" dirty="0"/>
          </a:p>
        </p:txBody>
      </p:sp>
      <p:pic>
        <p:nvPicPr>
          <p:cNvPr id="4" name="object 4">
            <a:extLst>
              <a:ext uri="{FF2B5EF4-FFF2-40B4-BE49-F238E27FC236}">
                <a16:creationId xmlns:a16="http://schemas.microsoft.com/office/drawing/2014/main" id="{9008D74A-9277-4264-D449-49B5CE12953D}"/>
              </a:ext>
            </a:extLst>
          </p:cNvPr>
          <p:cNvPicPr/>
          <p:nvPr/>
        </p:nvPicPr>
        <p:blipFill>
          <a:blip r:embed="rId2" cstate="print"/>
          <a:stretch>
            <a:fillRect/>
          </a:stretch>
        </p:blipFill>
        <p:spPr>
          <a:xfrm>
            <a:off x="381000" y="457200"/>
            <a:ext cx="2438400" cy="849399"/>
          </a:xfrm>
          <a:prstGeom prst="rect">
            <a:avLst/>
          </a:prstGeom>
        </p:spPr>
      </p:pic>
    </p:spTree>
    <p:extLst>
      <p:ext uri="{BB962C8B-B14F-4D97-AF65-F5344CB8AC3E}">
        <p14:creationId xmlns:p14="http://schemas.microsoft.com/office/powerpoint/2010/main" val="1149863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566" y="738568"/>
            <a:ext cx="3110865" cy="512445"/>
          </a:xfrm>
          <a:prstGeom prst="rect">
            <a:avLst/>
          </a:prstGeom>
        </p:spPr>
        <p:txBody>
          <a:bodyPr vert="horz" wrap="square" lIns="0" tIns="11430" rIns="0" bIns="0" rtlCol="0">
            <a:spAutoFit/>
          </a:bodyPr>
          <a:lstStyle/>
          <a:p>
            <a:pPr marL="12700">
              <a:lnSpc>
                <a:spcPct val="100000"/>
              </a:lnSpc>
              <a:spcBef>
                <a:spcPts val="90"/>
              </a:spcBef>
            </a:pPr>
            <a:r>
              <a:rPr spc="-10" dirty="0"/>
              <a:t>ARCHITECTURE</a:t>
            </a:r>
          </a:p>
        </p:txBody>
      </p:sp>
      <p:sp>
        <p:nvSpPr>
          <p:cNvPr id="3" name="object 3"/>
          <p:cNvSpPr txBox="1"/>
          <p:nvPr/>
        </p:nvSpPr>
        <p:spPr>
          <a:xfrm>
            <a:off x="3190494" y="5776671"/>
            <a:ext cx="34931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libri"/>
                <a:cs typeface="Calibri"/>
              </a:rPr>
              <a:t>Architecture</a:t>
            </a:r>
            <a:r>
              <a:rPr sz="1800" spc="10" dirty="0">
                <a:latin typeface="Calibri"/>
                <a:cs typeface="Calibri"/>
              </a:rPr>
              <a:t> </a:t>
            </a:r>
            <a:r>
              <a:rPr sz="1800" spc="-5" dirty="0">
                <a:latin typeface="Calibri"/>
                <a:cs typeface="Calibri"/>
              </a:rPr>
              <a:t>diagram</a:t>
            </a:r>
            <a:r>
              <a:rPr sz="1800" spc="25" dirty="0">
                <a:latin typeface="Calibri"/>
                <a:cs typeface="Calibri"/>
              </a:rPr>
              <a:t> </a:t>
            </a:r>
            <a:r>
              <a:rPr sz="1800" dirty="0">
                <a:latin typeface="Calibri"/>
                <a:cs typeface="Calibri"/>
              </a:rPr>
              <a:t>for</a:t>
            </a:r>
            <a:r>
              <a:rPr sz="1800" spc="-45" dirty="0">
                <a:latin typeface="Calibri"/>
                <a:cs typeface="Calibri"/>
              </a:rPr>
              <a:t> </a:t>
            </a:r>
            <a:r>
              <a:rPr sz="1800" spc="-5" dirty="0">
                <a:latin typeface="Calibri"/>
                <a:cs typeface="Calibri"/>
              </a:rPr>
              <a:t>InceptionV3</a:t>
            </a:r>
            <a:endParaRPr sz="1800">
              <a:latin typeface="Calibri"/>
              <a:cs typeface="Calibri"/>
            </a:endParaRPr>
          </a:p>
        </p:txBody>
      </p:sp>
      <p:pic>
        <p:nvPicPr>
          <p:cNvPr id="4" name="object 4"/>
          <p:cNvPicPr/>
          <p:nvPr/>
        </p:nvPicPr>
        <p:blipFill>
          <a:blip r:embed="rId2" cstate="print"/>
          <a:stretch>
            <a:fillRect/>
          </a:stretch>
        </p:blipFill>
        <p:spPr>
          <a:xfrm>
            <a:off x="381000" y="457200"/>
            <a:ext cx="2237232" cy="755903"/>
          </a:xfrm>
          <a:prstGeom prst="rect">
            <a:avLst/>
          </a:prstGeom>
        </p:spPr>
      </p:pic>
      <p:pic>
        <p:nvPicPr>
          <p:cNvPr id="5" name="object 5"/>
          <p:cNvPicPr/>
          <p:nvPr/>
        </p:nvPicPr>
        <p:blipFill>
          <a:blip r:embed="rId3" cstate="print"/>
          <a:stretch>
            <a:fillRect/>
          </a:stretch>
        </p:blipFill>
        <p:spPr>
          <a:xfrm>
            <a:off x="524255" y="1801367"/>
            <a:ext cx="8095488" cy="3255263"/>
          </a:xfrm>
          <a:prstGeom prst="rect">
            <a:avLst/>
          </a:prstGeom>
        </p:spPr>
      </p:pic>
      <p:sp>
        <p:nvSpPr>
          <p:cNvPr id="6" name="object 6"/>
          <p:cNvSpPr txBox="1"/>
          <p:nvPr/>
        </p:nvSpPr>
        <p:spPr>
          <a:xfrm>
            <a:off x="536244" y="6466738"/>
            <a:ext cx="726440" cy="177800"/>
          </a:xfrm>
          <a:prstGeom prst="rect">
            <a:avLst/>
          </a:prstGeom>
        </p:spPr>
        <p:txBody>
          <a:bodyPr vert="horz" wrap="square" lIns="0" tIns="0" rIns="0" bIns="0" rtlCol="0">
            <a:spAutoFit/>
          </a:bodyPr>
          <a:lstStyle/>
          <a:p>
            <a:pPr marL="12700">
              <a:lnSpc>
                <a:spcPts val="1240"/>
              </a:lnSpc>
            </a:pPr>
            <a:r>
              <a:rPr sz="1200" b="1" spc="-10" dirty="0">
                <a:solidFill>
                  <a:srgbClr val="878787"/>
                </a:solidFill>
                <a:latin typeface="Calibri"/>
                <a:cs typeface="Calibri"/>
              </a:rPr>
              <a:t>13-10-2023</a:t>
            </a:r>
            <a:endParaRPr sz="1200">
              <a:latin typeface="Calibri"/>
              <a:cs typeface="Calibri"/>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27</a:t>
            </a:fld>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31894" y="752601"/>
            <a:ext cx="3527425" cy="512445"/>
          </a:xfrm>
          <a:prstGeom prst="rect">
            <a:avLst/>
          </a:prstGeom>
        </p:spPr>
        <p:txBody>
          <a:bodyPr vert="horz" wrap="square" lIns="0" tIns="11430" rIns="0" bIns="0" rtlCol="0">
            <a:spAutoFit/>
          </a:bodyPr>
          <a:lstStyle/>
          <a:p>
            <a:pPr marL="12700">
              <a:lnSpc>
                <a:spcPct val="100000"/>
              </a:lnSpc>
              <a:spcBef>
                <a:spcPts val="90"/>
              </a:spcBef>
            </a:pPr>
            <a:r>
              <a:rPr spc="-10" dirty="0"/>
              <a:t>MODEL</a:t>
            </a:r>
            <a:r>
              <a:rPr spc="-40" dirty="0"/>
              <a:t> </a:t>
            </a:r>
            <a:r>
              <a:rPr spc="-10" dirty="0"/>
              <a:t>TRAINING</a:t>
            </a:r>
          </a:p>
        </p:txBody>
      </p:sp>
      <p:pic>
        <p:nvPicPr>
          <p:cNvPr id="3" name="object 3"/>
          <p:cNvPicPr/>
          <p:nvPr/>
        </p:nvPicPr>
        <p:blipFill>
          <a:blip r:embed="rId2" cstate="print"/>
          <a:stretch>
            <a:fillRect/>
          </a:stretch>
        </p:blipFill>
        <p:spPr>
          <a:xfrm>
            <a:off x="381000" y="457200"/>
            <a:ext cx="2237232" cy="755903"/>
          </a:xfrm>
          <a:prstGeom prst="rect">
            <a:avLst/>
          </a:prstGeom>
        </p:spPr>
      </p:pic>
      <p:pic>
        <p:nvPicPr>
          <p:cNvPr id="4" name="object 4"/>
          <p:cNvPicPr/>
          <p:nvPr/>
        </p:nvPicPr>
        <p:blipFill>
          <a:blip r:embed="rId3" cstate="print"/>
          <a:stretch>
            <a:fillRect/>
          </a:stretch>
        </p:blipFill>
        <p:spPr>
          <a:xfrm>
            <a:off x="1955281" y="1850135"/>
            <a:ext cx="5271526" cy="3870960"/>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28</a:t>
            </a:fld>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spAutoFit/>
          </a:bodyPr>
          <a:lstStyle/>
          <a:p>
            <a:pPr marL="2862580">
              <a:lnSpc>
                <a:spcPct val="100000"/>
              </a:lnSpc>
              <a:spcBef>
                <a:spcPts val="90"/>
              </a:spcBef>
            </a:pPr>
            <a:r>
              <a:rPr spc="-10" dirty="0"/>
              <a:t>MODEL</a:t>
            </a:r>
            <a:r>
              <a:rPr spc="-45" dirty="0"/>
              <a:t> </a:t>
            </a:r>
            <a:r>
              <a:rPr spc="-10" dirty="0"/>
              <a:t>EVALUATION</a:t>
            </a:r>
          </a:p>
        </p:txBody>
      </p:sp>
      <p:pic>
        <p:nvPicPr>
          <p:cNvPr id="3" name="object 3"/>
          <p:cNvPicPr/>
          <p:nvPr/>
        </p:nvPicPr>
        <p:blipFill>
          <a:blip r:embed="rId2" cstate="print"/>
          <a:stretch>
            <a:fillRect/>
          </a:stretch>
        </p:blipFill>
        <p:spPr>
          <a:xfrm>
            <a:off x="381000" y="457200"/>
            <a:ext cx="2237232" cy="755903"/>
          </a:xfrm>
          <a:prstGeom prst="rect">
            <a:avLst/>
          </a:prstGeom>
        </p:spPr>
      </p:pic>
      <p:pic>
        <p:nvPicPr>
          <p:cNvPr id="4" name="object 4"/>
          <p:cNvPicPr/>
          <p:nvPr/>
        </p:nvPicPr>
        <p:blipFill>
          <a:blip r:embed="rId3" cstate="print"/>
          <a:stretch>
            <a:fillRect/>
          </a:stretch>
        </p:blipFill>
        <p:spPr>
          <a:xfrm>
            <a:off x="1728329" y="2031492"/>
            <a:ext cx="5916054" cy="3901439"/>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29</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45307" y="726770"/>
            <a:ext cx="4239895" cy="695325"/>
          </a:xfrm>
          <a:prstGeom prst="rect">
            <a:avLst/>
          </a:prstGeom>
        </p:spPr>
        <p:txBody>
          <a:bodyPr vert="horz" wrap="square" lIns="0" tIns="12065" rIns="0" bIns="0" rtlCol="0">
            <a:spAutoFit/>
          </a:bodyPr>
          <a:lstStyle/>
          <a:p>
            <a:pPr marL="12700">
              <a:lnSpc>
                <a:spcPct val="100000"/>
              </a:lnSpc>
              <a:spcBef>
                <a:spcPts val="95"/>
              </a:spcBef>
            </a:pPr>
            <a:r>
              <a:rPr sz="4400" spc="-10" dirty="0"/>
              <a:t>INTRODUCTION</a:t>
            </a:r>
            <a:endParaRPr sz="4400"/>
          </a:p>
        </p:txBody>
      </p:sp>
      <p:sp>
        <p:nvSpPr>
          <p:cNvPr id="3" name="object 3"/>
          <p:cNvSpPr txBox="1"/>
          <p:nvPr/>
        </p:nvSpPr>
        <p:spPr>
          <a:xfrm>
            <a:off x="740460" y="1697812"/>
            <a:ext cx="7717155" cy="4584588"/>
          </a:xfrm>
          <a:prstGeom prst="rect">
            <a:avLst/>
          </a:prstGeom>
        </p:spPr>
        <p:txBody>
          <a:bodyPr vert="horz" wrap="square" lIns="0" tIns="13970" rIns="0" bIns="0" rtlCol="0">
            <a:spAutoFit/>
          </a:bodyPr>
          <a:lstStyle/>
          <a:p>
            <a:pPr marL="152400" marR="5080" indent="-140335">
              <a:lnSpc>
                <a:spcPct val="100000"/>
              </a:lnSpc>
              <a:spcBef>
                <a:spcPts val="110"/>
              </a:spcBef>
            </a:pPr>
            <a:r>
              <a:rPr lang="en-US" sz="2700" dirty="0">
                <a:latin typeface="Times New Roman"/>
                <a:cs typeface="Times New Roman"/>
              </a:rPr>
              <a:t>A Brain tumor is considered as one of the aggressive diseases, among children and adults.  Every year, around 11,700 people are diagnosed with a brain tumor. The 5-year survival rate for tumor is approximately 34 percent for men and 36 percent for women. The best technique to detect brain tumors is Magnetic Resonance Imaging (MRI). A huge amount of image data is generated through the scans. A manual examination can be error-prone due to the level of complexities involved in brain tumors and their properties.</a:t>
            </a:r>
            <a:endParaRPr sz="2700" dirty="0">
              <a:latin typeface="Times New Roman"/>
              <a:cs typeface="Times New Roman"/>
            </a:endParaRPr>
          </a:p>
        </p:txBody>
      </p:sp>
      <p:pic>
        <p:nvPicPr>
          <p:cNvPr id="4" name="object 4"/>
          <p:cNvPicPr/>
          <p:nvPr/>
        </p:nvPicPr>
        <p:blipFill>
          <a:blip r:embed="rId2" cstate="print"/>
          <a:stretch>
            <a:fillRect/>
          </a:stretch>
        </p:blipFill>
        <p:spPr>
          <a:xfrm>
            <a:off x="228600" y="554736"/>
            <a:ext cx="2237232" cy="752856"/>
          </a:xfrm>
          <a:prstGeom prst="rect">
            <a:avLst/>
          </a:prstGeom>
        </p:spPr>
      </p:pic>
      <p:sp>
        <p:nvSpPr>
          <p:cNvPr id="5" name="object 5"/>
          <p:cNvSpPr txBox="1"/>
          <p:nvPr/>
        </p:nvSpPr>
        <p:spPr>
          <a:xfrm>
            <a:off x="8407907" y="6466738"/>
            <a:ext cx="22987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78787"/>
                </a:solidFill>
                <a:latin typeface="Calibri"/>
                <a:cs typeface="Calibri"/>
              </a:rPr>
              <a:t>3</a:t>
            </a:fld>
            <a:endParaRPr sz="1200">
              <a:latin typeface="Calibri"/>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752601"/>
            <a:ext cx="7640573" cy="512444"/>
          </a:xfrm>
          <a:prstGeom prst="rect">
            <a:avLst/>
          </a:prstGeom>
        </p:spPr>
        <p:txBody>
          <a:bodyPr vert="horz" wrap="square" lIns="0" tIns="11430" rIns="0" bIns="0" rtlCol="0">
            <a:spAutoFit/>
          </a:bodyPr>
          <a:lstStyle/>
          <a:p>
            <a:pPr marL="2862580">
              <a:lnSpc>
                <a:spcPct val="100000"/>
              </a:lnSpc>
              <a:spcBef>
                <a:spcPts val="90"/>
              </a:spcBef>
            </a:pPr>
            <a:r>
              <a:rPr spc="-10" dirty="0"/>
              <a:t>MODEL</a:t>
            </a:r>
            <a:r>
              <a:rPr spc="-45" dirty="0"/>
              <a:t> </a:t>
            </a:r>
            <a:r>
              <a:rPr spc="-10" dirty="0"/>
              <a:t>EVALUATION</a:t>
            </a:r>
          </a:p>
        </p:txBody>
      </p:sp>
      <p:pic>
        <p:nvPicPr>
          <p:cNvPr id="3" name="object 3"/>
          <p:cNvPicPr/>
          <p:nvPr/>
        </p:nvPicPr>
        <p:blipFill>
          <a:blip r:embed="rId2" cstate="print"/>
          <a:stretch>
            <a:fillRect/>
          </a:stretch>
        </p:blipFill>
        <p:spPr>
          <a:xfrm>
            <a:off x="381000" y="457200"/>
            <a:ext cx="2237232" cy="755903"/>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30</a:t>
            </a:fld>
            <a:endParaRPr dirty="0"/>
          </a:p>
        </p:txBody>
      </p:sp>
      <p:pic>
        <p:nvPicPr>
          <p:cNvPr id="7" name="Picture 6">
            <a:extLst>
              <a:ext uri="{FF2B5EF4-FFF2-40B4-BE49-F238E27FC236}">
                <a16:creationId xmlns:a16="http://schemas.microsoft.com/office/drawing/2014/main" id="{FF0D0F03-0A88-53E1-362E-B1D9B6097D20}"/>
              </a:ext>
            </a:extLst>
          </p:cNvPr>
          <p:cNvPicPr>
            <a:picLocks noChangeAspect="1"/>
          </p:cNvPicPr>
          <p:nvPr/>
        </p:nvPicPr>
        <p:blipFill>
          <a:blip r:embed="rId3"/>
          <a:stretch>
            <a:fillRect/>
          </a:stretch>
        </p:blipFill>
        <p:spPr>
          <a:xfrm>
            <a:off x="1209505" y="1828800"/>
            <a:ext cx="6662666" cy="4146642"/>
          </a:xfrm>
          <a:prstGeom prst="rect">
            <a:avLst/>
          </a:prstGeom>
        </p:spPr>
      </p:pic>
    </p:spTree>
    <p:extLst>
      <p:ext uri="{BB962C8B-B14F-4D97-AF65-F5344CB8AC3E}">
        <p14:creationId xmlns:p14="http://schemas.microsoft.com/office/powerpoint/2010/main" val="921601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752601"/>
            <a:ext cx="7716773" cy="512444"/>
          </a:xfrm>
          <a:prstGeom prst="rect">
            <a:avLst/>
          </a:prstGeom>
        </p:spPr>
        <p:txBody>
          <a:bodyPr vert="horz" wrap="square" lIns="0" tIns="11430" rIns="0" bIns="0" rtlCol="0">
            <a:spAutoFit/>
          </a:bodyPr>
          <a:lstStyle/>
          <a:p>
            <a:pPr marL="2862580">
              <a:lnSpc>
                <a:spcPct val="100000"/>
              </a:lnSpc>
              <a:spcBef>
                <a:spcPts val="90"/>
              </a:spcBef>
            </a:pPr>
            <a:r>
              <a:rPr spc="-10" dirty="0"/>
              <a:t>MODEL</a:t>
            </a:r>
            <a:r>
              <a:rPr spc="-45" dirty="0"/>
              <a:t> </a:t>
            </a:r>
            <a:r>
              <a:rPr lang="en-IN" spc="-10" dirty="0"/>
              <a:t>VISUALIZATION</a:t>
            </a:r>
            <a:endParaRPr spc="-10" dirty="0"/>
          </a:p>
        </p:txBody>
      </p:sp>
      <p:pic>
        <p:nvPicPr>
          <p:cNvPr id="3" name="object 3"/>
          <p:cNvPicPr/>
          <p:nvPr/>
        </p:nvPicPr>
        <p:blipFill>
          <a:blip r:embed="rId2" cstate="print"/>
          <a:stretch>
            <a:fillRect/>
          </a:stretch>
        </p:blipFill>
        <p:spPr>
          <a:xfrm>
            <a:off x="381000" y="457200"/>
            <a:ext cx="2237232" cy="755903"/>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31</a:t>
            </a:fld>
            <a:endParaRPr dirty="0"/>
          </a:p>
        </p:txBody>
      </p:sp>
      <p:pic>
        <p:nvPicPr>
          <p:cNvPr id="7" name="Picture 6">
            <a:extLst>
              <a:ext uri="{FF2B5EF4-FFF2-40B4-BE49-F238E27FC236}">
                <a16:creationId xmlns:a16="http://schemas.microsoft.com/office/drawing/2014/main" id="{A7DFE4EA-6A94-0044-BD82-78991F9B6898}"/>
              </a:ext>
            </a:extLst>
          </p:cNvPr>
          <p:cNvPicPr>
            <a:picLocks noChangeAspect="1"/>
          </p:cNvPicPr>
          <p:nvPr/>
        </p:nvPicPr>
        <p:blipFill>
          <a:blip r:embed="rId3"/>
          <a:stretch>
            <a:fillRect/>
          </a:stretch>
        </p:blipFill>
        <p:spPr>
          <a:xfrm>
            <a:off x="1981200" y="1428494"/>
            <a:ext cx="4921503" cy="4972306"/>
          </a:xfrm>
          <a:prstGeom prst="rect">
            <a:avLst/>
          </a:prstGeom>
        </p:spPr>
      </p:pic>
    </p:spTree>
    <p:extLst>
      <p:ext uri="{BB962C8B-B14F-4D97-AF65-F5344CB8AC3E}">
        <p14:creationId xmlns:p14="http://schemas.microsoft.com/office/powerpoint/2010/main" val="24134614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47769" y="663647"/>
            <a:ext cx="1557020" cy="512445"/>
          </a:xfrm>
          <a:prstGeom prst="rect">
            <a:avLst/>
          </a:prstGeom>
        </p:spPr>
        <p:txBody>
          <a:bodyPr vert="horz" wrap="square" lIns="0" tIns="11430" rIns="0" bIns="0" rtlCol="0">
            <a:spAutoFit/>
          </a:bodyPr>
          <a:lstStyle/>
          <a:p>
            <a:pPr marL="12700">
              <a:lnSpc>
                <a:spcPct val="100000"/>
              </a:lnSpc>
              <a:spcBef>
                <a:spcPts val="90"/>
              </a:spcBef>
            </a:pPr>
            <a:r>
              <a:rPr spc="-10" dirty="0"/>
              <a:t>RESULT</a:t>
            </a:r>
          </a:p>
        </p:txBody>
      </p:sp>
      <p:pic>
        <p:nvPicPr>
          <p:cNvPr id="3" name="object 3"/>
          <p:cNvPicPr/>
          <p:nvPr/>
        </p:nvPicPr>
        <p:blipFill>
          <a:blip r:embed="rId2" cstate="print"/>
          <a:stretch>
            <a:fillRect/>
          </a:stretch>
        </p:blipFill>
        <p:spPr>
          <a:xfrm>
            <a:off x="381000" y="457200"/>
            <a:ext cx="2237232" cy="755903"/>
          </a:xfrm>
          <a:prstGeom prst="rect">
            <a:avLst/>
          </a:prstGeom>
        </p:spPr>
      </p:pic>
      <p:pic>
        <p:nvPicPr>
          <p:cNvPr id="4" name="object 4"/>
          <p:cNvPicPr/>
          <p:nvPr/>
        </p:nvPicPr>
        <p:blipFill>
          <a:blip r:embed="rId3" cstate="print"/>
          <a:stretch>
            <a:fillRect/>
          </a:stretch>
        </p:blipFill>
        <p:spPr>
          <a:xfrm>
            <a:off x="777240" y="1371600"/>
            <a:ext cx="7498079" cy="4937760"/>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32</a:t>
            </a:fld>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47769" y="663647"/>
            <a:ext cx="1557020" cy="512445"/>
          </a:xfrm>
          <a:prstGeom prst="rect">
            <a:avLst/>
          </a:prstGeom>
        </p:spPr>
        <p:txBody>
          <a:bodyPr vert="horz" wrap="square" lIns="0" tIns="11430" rIns="0" bIns="0" rtlCol="0">
            <a:spAutoFit/>
          </a:bodyPr>
          <a:lstStyle/>
          <a:p>
            <a:pPr marL="12700">
              <a:lnSpc>
                <a:spcPct val="100000"/>
              </a:lnSpc>
              <a:spcBef>
                <a:spcPts val="90"/>
              </a:spcBef>
            </a:pPr>
            <a:r>
              <a:rPr spc="-10" dirty="0"/>
              <a:t>RESULT</a:t>
            </a:r>
          </a:p>
        </p:txBody>
      </p:sp>
      <p:pic>
        <p:nvPicPr>
          <p:cNvPr id="3" name="object 3"/>
          <p:cNvPicPr/>
          <p:nvPr/>
        </p:nvPicPr>
        <p:blipFill>
          <a:blip r:embed="rId2" cstate="print"/>
          <a:stretch>
            <a:fillRect/>
          </a:stretch>
        </p:blipFill>
        <p:spPr>
          <a:xfrm>
            <a:off x="381000" y="457200"/>
            <a:ext cx="2237232" cy="755903"/>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33</a:t>
            </a:fld>
            <a:endParaRPr dirty="0"/>
          </a:p>
        </p:txBody>
      </p:sp>
      <p:pic>
        <p:nvPicPr>
          <p:cNvPr id="7" name="Picture 6">
            <a:extLst>
              <a:ext uri="{FF2B5EF4-FFF2-40B4-BE49-F238E27FC236}">
                <a16:creationId xmlns:a16="http://schemas.microsoft.com/office/drawing/2014/main" id="{248F02AC-8916-E992-2CF9-23A226E6FD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519034"/>
            <a:ext cx="7772400" cy="4675319"/>
          </a:xfrm>
          <a:prstGeom prst="rect">
            <a:avLst/>
          </a:prstGeom>
        </p:spPr>
      </p:pic>
    </p:spTree>
    <p:extLst>
      <p:ext uri="{BB962C8B-B14F-4D97-AF65-F5344CB8AC3E}">
        <p14:creationId xmlns:p14="http://schemas.microsoft.com/office/powerpoint/2010/main" val="3273132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1796" y="1608916"/>
            <a:ext cx="7567930" cy="4417695"/>
          </a:xfrm>
          <a:prstGeom prst="rect">
            <a:avLst/>
          </a:prstGeom>
        </p:spPr>
        <p:txBody>
          <a:bodyPr vert="horz" wrap="square" lIns="0" tIns="12700" rIns="0" bIns="0" rtlCol="0">
            <a:spAutoFit/>
          </a:bodyPr>
          <a:lstStyle/>
          <a:p>
            <a:pPr marL="234950" marR="5080" indent="-222885">
              <a:lnSpc>
                <a:spcPct val="150100"/>
              </a:lnSpc>
              <a:spcBef>
                <a:spcPts val="100"/>
              </a:spcBef>
              <a:buSzPct val="75000"/>
              <a:buFont typeface="Arial MT"/>
              <a:buChar char="•"/>
              <a:tabLst>
                <a:tab pos="234950" algn="l"/>
                <a:tab pos="235585" algn="l"/>
              </a:tabLst>
            </a:pPr>
            <a:r>
              <a:rPr sz="2400" dirty="0">
                <a:latin typeface="Times New Roman"/>
                <a:cs typeface="Times New Roman"/>
              </a:rPr>
              <a:t>The</a:t>
            </a:r>
            <a:r>
              <a:rPr sz="2400" spc="-20" dirty="0">
                <a:latin typeface="Times New Roman"/>
                <a:cs typeface="Times New Roman"/>
              </a:rPr>
              <a:t> </a:t>
            </a:r>
            <a:r>
              <a:rPr sz="2400" spc="-5" dirty="0">
                <a:latin typeface="Times New Roman"/>
                <a:cs typeface="Times New Roman"/>
              </a:rPr>
              <a:t>conclusion</a:t>
            </a:r>
            <a:r>
              <a:rPr sz="2400" spc="5" dirty="0">
                <a:latin typeface="Times New Roman"/>
                <a:cs typeface="Times New Roman"/>
              </a:rPr>
              <a:t> </a:t>
            </a:r>
            <a:r>
              <a:rPr sz="2400" spc="-5" dirty="0">
                <a:latin typeface="Times New Roman"/>
                <a:cs typeface="Times New Roman"/>
              </a:rPr>
              <a:t>summarizes</a:t>
            </a:r>
            <a:r>
              <a:rPr sz="2400" spc="-20" dirty="0">
                <a:latin typeface="Times New Roman"/>
                <a:cs typeface="Times New Roman"/>
              </a:rPr>
              <a:t> </a:t>
            </a:r>
            <a:r>
              <a:rPr sz="2400" dirty="0">
                <a:latin typeface="Times New Roman"/>
                <a:cs typeface="Times New Roman"/>
              </a:rPr>
              <a:t>the</a:t>
            </a:r>
            <a:r>
              <a:rPr sz="2400" spc="-5" dirty="0">
                <a:latin typeface="Times New Roman"/>
                <a:cs typeface="Times New Roman"/>
              </a:rPr>
              <a:t> key</a:t>
            </a:r>
            <a:r>
              <a:rPr sz="2400" dirty="0">
                <a:latin typeface="Times New Roman"/>
                <a:cs typeface="Times New Roman"/>
              </a:rPr>
              <a:t> </a:t>
            </a:r>
            <a:r>
              <a:rPr sz="2400" spc="-5" dirty="0">
                <a:latin typeface="Times New Roman"/>
                <a:cs typeface="Times New Roman"/>
              </a:rPr>
              <a:t>findings,</a:t>
            </a:r>
            <a:r>
              <a:rPr sz="2400" spc="25" dirty="0">
                <a:latin typeface="Times New Roman"/>
                <a:cs typeface="Times New Roman"/>
              </a:rPr>
              <a:t> </a:t>
            </a:r>
            <a:r>
              <a:rPr sz="2400" spc="-5" dirty="0">
                <a:latin typeface="Times New Roman"/>
                <a:cs typeface="Times New Roman"/>
              </a:rPr>
              <a:t>achievements, </a:t>
            </a:r>
            <a:r>
              <a:rPr sz="2400" spc="-585" dirty="0">
                <a:latin typeface="Times New Roman"/>
                <a:cs typeface="Times New Roman"/>
              </a:rPr>
              <a:t> </a:t>
            </a:r>
            <a:r>
              <a:rPr sz="2400" spc="-5" dirty="0">
                <a:latin typeface="Times New Roman"/>
                <a:cs typeface="Times New Roman"/>
              </a:rPr>
              <a:t>and</a:t>
            </a:r>
            <a:r>
              <a:rPr sz="2400" dirty="0">
                <a:latin typeface="Times New Roman"/>
                <a:cs typeface="Times New Roman"/>
              </a:rPr>
              <a:t> </a:t>
            </a:r>
            <a:r>
              <a:rPr sz="2400" spc="-5" dirty="0">
                <a:latin typeface="Times New Roman"/>
                <a:cs typeface="Times New Roman"/>
              </a:rPr>
              <a:t>contributions</a:t>
            </a:r>
            <a:r>
              <a:rPr sz="2400" spc="-15" dirty="0">
                <a:latin typeface="Times New Roman"/>
                <a:cs typeface="Times New Roman"/>
              </a:rPr>
              <a:t> </a:t>
            </a:r>
            <a:r>
              <a:rPr sz="2400" dirty="0">
                <a:latin typeface="Times New Roman"/>
                <a:cs typeface="Times New Roman"/>
              </a:rPr>
              <a:t>of</a:t>
            </a:r>
            <a:r>
              <a:rPr sz="2400" spc="15"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spc="-5" dirty="0">
                <a:latin typeface="Times New Roman"/>
                <a:cs typeface="Times New Roman"/>
              </a:rPr>
              <a:t>project.</a:t>
            </a:r>
            <a:r>
              <a:rPr sz="2400" dirty="0">
                <a:latin typeface="Times New Roman"/>
                <a:cs typeface="Times New Roman"/>
              </a:rPr>
              <a:t> </a:t>
            </a:r>
            <a:r>
              <a:rPr sz="2400" spc="-30" dirty="0">
                <a:latin typeface="Times New Roman"/>
                <a:cs typeface="Times New Roman"/>
              </a:rPr>
              <a:t>It</a:t>
            </a:r>
            <a:r>
              <a:rPr sz="2400" spc="55" dirty="0">
                <a:latin typeface="Times New Roman"/>
                <a:cs typeface="Times New Roman"/>
              </a:rPr>
              <a:t> </a:t>
            </a:r>
            <a:r>
              <a:rPr sz="2400" spc="-10" dirty="0">
                <a:latin typeface="Times New Roman"/>
                <a:cs typeface="Times New Roman"/>
              </a:rPr>
              <a:t>reflects</a:t>
            </a:r>
            <a:r>
              <a:rPr sz="2400" spc="5" dirty="0">
                <a:latin typeface="Times New Roman"/>
                <a:cs typeface="Times New Roman"/>
              </a:rPr>
              <a:t> </a:t>
            </a:r>
            <a:r>
              <a:rPr sz="2400" dirty="0">
                <a:latin typeface="Times New Roman"/>
                <a:cs typeface="Times New Roman"/>
              </a:rPr>
              <a:t>on</a:t>
            </a:r>
            <a:r>
              <a:rPr sz="2400" spc="5" dirty="0">
                <a:latin typeface="Times New Roman"/>
                <a:cs typeface="Times New Roman"/>
              </a:rPr>
              <a:t> </a:t>
            </a:r>
            <a:r>
              <a:rPr sz="2400" dirty="0">
                <a:latin typeface="Times New Roman"/>
                <a:cs typeface="Times New Roman"/>
              </a:rPr>
              <a:t>the </a:t>
            </a:r>
            <a:r>
              <a:rPr sz="2400" spc="-10" dirty="0">
                <a:latin typeface="Times New Roman"/>
                <a:cs typeface="Times New Roman"/>
              </a:rPr>
              <a:t>project's </a:t>
            </a:r>
            <a:r>
              <a:rPr sz="2400" spc="-5" dirty="0">
                <a:latin typeface="Times New Roman"/>
                <a:cs typeface="Times New Roman"/>
              </a:rPr>
              <a:t> impact </a:t>
            </a:r>
            <a:r>
              <a:rPr sz="2400" dirty="0">
                <a:latin typeface="Times New Roman"/>
                <a:cs typeface="Times New Roman"/>
              </a:rPr>
              <a:t>on </a:t>
            </a:r>
            <a:r>
              <a:rPr sz="2400" spc="-5" dirty="0">
                <a:latin typeface="Times New Roman"/>
                <a:cs typeface="Times New Roman"/>
              </a:rPr>
              <a:t>brain </a:t>
            </a:r>
            <a:r>
              <a:rPr sz="2400" dirty="0">
                <a:latin typeface="Times New Roman"/>
                <a:cs typeface="Times New Roman"/>
              </a:rPr>
              <a:t>tumor </a:t>
            </a:r>
            <a:r>
              <a:rPr sz="2400" spc="-5" dirty="0">
                <a:latin typeface="Times New Roman"/>
                <a:cs typeface="Times New Roman"/>
              </a:rPr>
              <a:t>detection and discusses future </a:t>
            </a:r>
            <a:r>
              <a:rPr sz="2400" dirty="0">
                <a:latin typeface="Times New Roman"/>
                <a:cs typeface="Times New Roman"/>
              </a:rPr>
              <a:t> </a:t>
            </a:r>
            <a:r>
              <a:rPr sz="2400" spc="-5" dirty="0">
                <a:latin typeface="Times New Roman"/>
                <a:cs typeface="Times New Roman"/>
              </a:rPr>
              <a:t>directions </a:t>
            </a:r>
            <a:r>
              <a:rPr sz="2400" dirty="0">
                <a:latin typeface="Times New Roman"/>
                <a:cs typeface="Times New Roman"/>
              </a:rPr>
              <a:t>for </a:t>
            </a:r>
            <a:r>
              <a:rPr sz="2400" spc="-5" dirty="0">
                <a:latin typeface="Times New Roman"/>
                <a:cs typeface="Times New Roman"/>
              </a:rPr>
              <a:t>enhancements and </a:t>
            </a:r>
            <a:r>
              <a:rPr sz="2400" dirty="0">
                <a:latin typeface="Times New Roman"/>
                <a:cs typeface="Times New Roman"/>
              </a:rPr>
              <a:t>extensions. Potential </a:t>
            </a:r>
            <a:r>
              <a:rPr sz="2400" spc="-10" dirty="0">
                <a:latin typeface="Times New Roman"/>
                <a:cs typeface="Times New Roman"/>
              </a:rPr>
              <a:t>areas </a:t>
            </a:r>
            <a:r>
              <a:rPr sz="2400" spc="-5" dirty="0">
                <a:latin typeface="Times New Roman"/>
                <a:cs typeface="Times New Roman"/>
              </a:rPr>
              <a:t> for future </a:t>
            </a:r>
            <a:r>
              <a:rPr sz="2400" spc="-10" dirty="0">
                <a:latin typeface="Times New Roman"/>
                <a:cs typeface="Times New Roman"/>
              </a:rPr>
              <a:t>research </a:t>
            </a:r>
            <a:r>
              <a:rPr sz="2400" spc="-5" dirty="0">
                <a:latin typeface="Times New Roman"/>
                <a:cs typeface="Times New Roman"/>
              </a:rPr>
              <a:t>may include </a:t>
            </a:r>
            <a:r>
              <a:rPr sz="2400" dirty="0">
                <a:latin typeface="Times New Roman"/>
                <a:cs typeface="Times New Roman"/>
              </a:rPr>
              <a:t>optimizing </a:t>
            </a:r>
            <a:r>
              <a:rPr sz="2400" spc="-5" dirty="0">
                <a:latin typeface="Times New Roman"/>
                <a:cs typeface="Times New Roman"/>
              </a:rPr>
              <a:t>model </a:t>
            </a:r>
            <a:r>
              <a:rPr sz="2400" dirty="0">
                <a:latin typeface="Times New Roman"/>
                <a:cs typeface="Times New Roman"/>
              </a:rPr>
              <a:t> </a:t>
            </a:r>
            <a:r>
              <a:rPr sz="2400" spc="-5" dirty="0">
                <a:latin typeface="Times New Roman"/>
                <a:cs typeface="Times New Roman"/>
              </a:rPr>
              <a:t>architectures, </a:t>
            </a:r>
            <a:r>
              <a:rPr sz="2400" dirty="0">
                <a:latin typeface="Times New Roman"/>
                <a:cs typeface="Times New Roman"/>
              </a:rPr>
              <a:t>exploring </a:t>
            </a:r>
            <a:r>
              <a:rPr sz="2400" spc="-5" dirty="0">
                <a:latin typeface="Times New Roman"/>
                <a:cs typeface="Times New Roman"/>
              </a:rPr>
              <a:t>ensemble methods, integrating </a:t>
            </a:r>
            <a:r>
              <a:rPr sz="2400" dirty="0">
                <a:latin typeface="Times New Roman"/>
                <a:cs typeface="Times New Roman"/>
              </a:rPr>
              <a:t> </a:t>
            </a:r>
            <a:r>
              <a:rPr sz="2400" spc="-5" dirty="0">
                <a:latin typeface="Times New Roman"/>
                <a:cs typeface="Times New Roman"/>
              </a:rPr>
              <a:t>additional imaging </a:t>
            </a:r>
            <a:r>
              <a:rPr sz="2400" dirty="0">
                <a:latin typeface="Times New Roman"/>
                <a:cs typeface="Times New Roman"/>
              </a:rPr>
              <a:t>modalities, </a:t>
            </a:r>
            <a:r>
              <a:rPr sz="2400" spc="-5" dirty="0">
                <a:latin typeface="Times New Roman"/>
                <a:cs typeface="Times New Roman"/>
              </a:rPr>
              <a:t>and conducting clinical </a:t>
            </a:r>
            <a:r>
              <a:rPr sz="2400" dirty="0">
                <a:latin typeface="Times New Roman"/>
                <a:cs typeface="Times New Roman"/>
              </a:rPr>
              <a:t> </a:t>
            </a:r>
            <a:r>
              <a:rPr sz="2400" spc="-5" dirty="0">
                <a:latin typeface="Times New Roman"/>
                <a:cs typeface="Times New Roman"/>
              </a:rPr>
              <a:t>validation</a:t>
            </a:r>
            <a:r>
              <a:rPr sz="2400" spc="-30" dirty="0">
                <a:latin typeface="Times New Roman"/>
                <a:cs typeface="Times New Roman"/>
              </a:rPr>
              <a:t> </a:t>
            </a:r>
            <a:r>
              <a:rPr sz="2400" spc="-5" dirty="0">
                <a:latin typeface="Times New Roman"/>
                <a:cs typeface="Times New Roman"/>
              </a:rPr>
              <a:t>studies.</a:t>
            </a:r>
            <a:endParaRPr sz="2400">
              <a:latin typeface="Times New Roman"/>
              <a:cs typeface="Times New Roman"/>
            </a:endParaRPr>
          </a:p>
        </p:txBody>
      </p:sp>
      <p:pic>
        <p:nvPicPr>
          <p:cNvPr id="3" name="object 3"/>
          <p:cNvPicPr/>
          <p:nvPr/>
        </p:nvPicPr>
        <p:blipFill>
          <a:blip r:embed="rId2" cstate="print"/>
          <a:stretch>
            <a:fillRect/>
          </a:stretch>
        </p:blipFill>
        <p:spPr>
          <a:xfrm>
            <a:off x="304800" y="453437"/>
            <a:ext cx="2237232" cy="755903"/>
          </a:xfrm>
          <a:prstGeom prst="rect">
            <a:avLst/>
          </a:prstGeom>
        </p:spPr>
      </p:pic>
      <p:sp>
        <p:nvSpPr>
          <p:cNvPr id="4" name="object 4"/>
          <p:cNvSpPr txBox="1">
            <a:spLocks noGrp="1"/>
          </p:cNvSpPr>
          <p:nvPr>
            <p:ph type="title"/>
          </p:nvPr>
        </p:nvSpPr>
        <p:spPr>
          <a:xfrm>
            <a:off x="2667000" y="693242"/>
            <a:ext cx="6353048" cy="636905"/>
          </a:xfrm>
          <a:prstGeom prst="rect">
            <a:avLst/>
          </a:prstGeom>
        </p:spPr>
        <p:txBody>
          <a:bodyPr vert="horz" wrap="square" lIns="0" tIns="13970" rIns="0" bIns="0" rtlCol="0">
            <a:spAutoFit/>
          </a:bodyPr>
          <a:lstStyle/>
          <a:p>
            <a:pPr marL="12700">
              <a:lnSpc>
                <a:spcPct val="100000"/>
              </a:lnSpc>
              <a:spcBef>
                <a:spcPts val="110"/>
              </a:spcBef>
            </a:pPr>
            <a:r>
              <a:rPr sz="4000" spc="5" dirty="0"/>
              <a:t>FUTURE</a:t>
            </a:r>
            <a:r>
              <a:rPr sz="4000" spc="-120" dirty="0"/>
              <a:t> </a:t>
            </a:r>
            <a:r>
              <a:rPr sz="4000" dirty="0"/>
              <a:t>ENHANCEMENT</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34</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76537" y="612267"/>
            <a:ext cx="3590925" cy="695325"/>
          </a:xfrm>
          <a:prstGeom prst="rect">
            <a:avLst/>
          </a:prstGeom>
        </p:spPr>
        <p:txBody>
          <a:bodyPr vert="horz" wrap="square" lIns="0" tIns="11430" rIns="0" bIns="0" rtlCol="0">
            <a:spAutoFit/>
          </a:bodyPr>
          <a:lstStyle/>
          <a:p>
            <a:pPr marL="12700">
              <a:lnSpc>
                <a:spcPct val="100000"/>
              </a:lnSpc>
              <a:spcBef>
                <a:spcPts val="90"/>
              </a:spcBef>
            </a:pPr>
            <a:r>
              <a:rPr sz="4400" spc="-10" dirty="0"/>
              <a:t>MO</a:t>
            </a:r>
            <a:r>
              <a:rPr sz="4400" dirty="0"/>
              <a:t>T</a:t>
            </a:r>
            <a:r>
              <a:rPr sz="4400" spc="-10" dirty="0"/>
              <a:t>IVAT</a:t>
            </a:r>
            <a:r>
              <a:rPr sz="4400" dirty="0"/>
              <a:t>I</a:t>
            </a:r>
            <a:r>
              <a:rPr sz="4400" spc="-10" dirty="0"/>
              <a:t>ON</a:t>
            </a:r>
            <a:endParaRPr sz="4400" dirty="0"/>
          </a:p>
        </p:txBody>
      </p:sp>
      <p:sp>
        <p:nvSpPr>
          <p:cNvPr id="3" name="object 3"/>
          <p:cNvSpPr txBox="1"/>
          <p:nvPr/>
        </p:nvSpPr>
        <p:spPr>
          <a:xfrm>
            <a:off x="810564" y="1633727"/>
            <a:ext cx="7806055" cy="4474845"/>
          </a:xfrm>
          <a:prstGeom prst="rect">
            <a:avLst/>
          </a:prstGeom>
        </p:spPr>
        <p:txBody>
          <a:bodyPr vert="horz" wrap="square" lIns="0" tIns="13335" rIns="0" bIns="0" rtlCol="0">
            <a:spAutoFit/>
          </a:bodyPr>
          <a:lstStyle/>
          <a:p>
            <a:pPr marL="283845" marR="5080" indent="-271780" algn="just">
              <a:lnSpc>
                <a:spcPct val="121600"/>
              </a:lnSpc>
              <a:spcBef>
                <a:spcPts val="105"/>
              </a:spcBef>
              <a:buSzPct val="75000"/>
              <a:buFont typeface="Arial MT"/>
              <a:buChar char="•"/>
              <a:tabLst>
                <a:tab pos="284480" algn="l"/>
              </a:tabLst>
            </a:pPr>
            <a:r>
              <a:rPr sz="2400" dirty="0">
                <a:latin typeface="Times New Roman"/>
                <a:cs typeface="Times New Roman"/>
              </a:rPr>
              <a:t>The </a:t>
            </a:r>
            <a:r>
              <a:rPr sz="2400" spc="-5" dirty="0">
                <a:latin typeface="Times New Roman"/>
                <a:cs typeface="Times New Roman"/>
              </a:rPr>
              <a:t>motivation behind </a:t>
            </a:r>
            <a:r>
              <a:rPr sz="2400" spc="-10" dirty="0">
                <a:latin typeface="Times New Roman"/>
                <a:cs typeface="Times New Roman"/>
              </a:rPr>
              <a:t>this </a:t>
            </a:r>
            <a:r>
              <a:rPr sz="2400" spc="-5" dirty="0">
                <a:latin typeface="Times New Roman"/>
                <a:cs typeface="Times New Roman"/>
              </a:rPr>
              <a:t>project stems from </a:t>
            </a:r>
            <a:r>
              <a:rPr sz="2400" spc="-10" dirty="0">
                <a:latin typeface="Times New Roman"/>
                <a:cs typeface="Times New Roman"/>
              </a:rPr>
              <a:t>the </a:t>
            </a:r>
            <a:r>
              <a:rPr sz="2400" dirty="0">
                <a:latin typeface="Times New Roman"/>
                <a:cs typeface="Times New Roman"/>
              </a:rPr>
              <a:t>growing </a:t>
            </a:r>
            <a:r>
              <a:rPr sz="2400" spc="5" dirty="0">
                <a:latin typeface="Times New Roman"/>
                <a:cs typeface="Times New Roman"/>
              </a:rPr>
              <a:t> </a:t>
            </a:r>
            <a:r>
              <a:rPr sz="2400" spc="-5" dirty="0">
                <a:latin typeface="Times New Roman"/>
                <a:cs typeface="Times New Roman"/>
              </a:rPr>
              <a:t>importance </a:t>
            </a:r>
            <a:r>
              <a:rPr sz="2400" dirty="0">
                <a:latin typeface="Times New Roman"/>
                <a:cs typeface="Times New Roman"/>
              </a:rPr>
              <a:t>of </a:t>
            </a:r>
            <a:r>
              <a:rPr sz="2400" spc="-5" dirty="0">
                <a:latin typeface="Times New Roman"/>
                <a:cs typeface="Times New Roman"/>
              </a:rPr>
              <a:t>automated medical diagnostics </a:t>
            </a:r>
            <a:r>
              <a:rPr sz="2400" dirty="0">
                <a:latin typeface="Times New Roman"/>
                <a:cs typeface="Times New Roman"/>
              </a:rPr>
              <a:t>in improving </a:t>
            </a:r>
            <a:r>
              <a:rPr sz="2400" spc="5" dirty="0">
                <a:latin typeface="Times New Roman"/>
                <a:cs typeface="Times New Roman"/>
              </a:rPr>
              <a:t> </a:t>
            </a:r>
            <a:r>
              <a:rPr sz="2400" spc="-5" dirty="0">
                <a:latin typeface="Times New Roman"/>
                <a:cs typeface="Times New Roman"/>
              </a:rPr>
              <a:t>patient</a:t>
            </a:r>
            <a:r>
              <a:rPr sz="2400" dirty="0">
                <a:latin typeface="Times New Roman"/>
                <a:cs typeface="Times New Roman"/>
              </a:rPr>
              <a:t> </a:t>
            </a:r>
            <a:r>
              <a:rPr sz="2400" spc="-5" dirty="0">
                <a:latin typeface="Times New Roman"/>
                <a:cs typeface="Times New Roman"/>
              </a:rPr>
              <a:t>outcomes</a:t>
            </a:r>
            <a:r>
              <a:rPr sz="2400" dirty="0">
                <a:latin typeface="Times New Roman"/>
                <a:cs typeface="Times New Roman"/>
              </a:rPr>
              <a:t> </a:t>
            </a:r>
            <a:r>
              <a:rPr sz="2400" spc="-5" dirty="0">
                <a:latin typeface="Times New Roman"/>
                <a:cs typeface="Times New Roman"/>
              </a:rPr>
              <a:t>and</a:t>
            </a:r>
            <a:r>
              <a:rPr sz="2400" dirty="0">
                <a:latin typeface="Times New Roman"/>
                <a:cs typeface="Times New Roman"/>
              </a:rPr>
              <a:t> </a:t>
            </a:r>
            <a:r>
              <a:rPr sz="2400" spc="-5" dirty="0">
                <a:latin typeface="Times New Roman"/>
                <a:cs typeface="Times New Roman"/>
              </a:rPr>
              <a:t>healthcare</a:t>
            </a:r>
            <a:r>
              <a:rPr sz="2400" dirty="0">
                <a:latin typeface="Times New Roman"/>
                <a:cs typeface="Times New Roman"/>
              </a:rPr>
              <a:t> </a:t>
            </a:r>
            <a:r>
              <a:rPr sz="2400" spc="-5" dirty="0">
                <a:latin typeface="Times New Roman"/>
                <a:cs typeface="Times New Roman"/>
              </a:rPr>
              <a:t>efficiency.</a:t>
            </a:r>
            <a:r>
              <a:rPr sz="2400" dirty="0">
                <a:latin typeface="Times New Roman"/>
                <a:cs typeface="Times New Roman"/>
              </a:rPr>
              <a:t> </a:t>
            </a:r>
            <a:r>
              <a:rPr sz="2400" spc="-5" dirty="0">
                <a:latin typeface="Times New Roman"/>
                <a:cs typeface="Times New Roman"/>
              </a:rPr>
              <a:t>Manual </a:t>
            </a:r>
            <a:r>
              <a:rPr sz="2400" dirty="0">
                <a:latin typeface="Times New Roman"/>
                <a:cs typeface="Times New Roman"/>
              </a:rPr>
              <a:t> </a:t>
            </a:r>
            <a:r>
              <a:rPr sz="2400" spc="-5" dirty="0">
                <a:latin typeface="Times New Roman"/>
                <a:cs typeface="Times New Roman"/>
              </a:rPr>
              <a:t>interpretation </a:t>
            </a:r>
            <a:r>
              <a:rPr sz="2400" dirty="0">
                <a:latin typeface="Times New Roman"/>
                <a:cs typeface="Times New Roman"/>
              </a:rPr>
              <a:t>of </a:t>
            </a:r>
            <a:r>
              <a:rPr sz="2400" spc="5" dirty="0">
                <a:latin typeface="Times New Roman"/>
                <a:cs typeface="Times New Roman"/>
              </a:rPr>
              <a:t>MRI </a:t>
            </a:r>
            <a:r>
              <a:rPr sz="2400" spc="-10" dirty="0">
                <a:latin typeface="Times New Roman"/>
                <a:cs typeface="Times New Roman"/>
              </a:rPr>
              <a:t>images </a:t>
            </a:r>
            <a:r>
              <a:rPr sz="2400" dirty="0">
                <a:latin typeface="Times New Roman"/>
                <a:cs typeface="Times New Roman"/>
              </a:rPr>
              <a:t>for </a:t>
            </a:r>
            <a:r>
              <a:rPr sz="2400" spc="-5" dirty="0">
                <a:latin typeface="Times New Roman"/>
                <a:cs typeface="Times New Roman"/>
              </a:rPr>
              <a:t>brain </a:t>
            </a:r>
            <a:r>
              <a:rPr sz="2400" dirty="0">
                <a:latin typeface="Times New Roman"/>
                <a:cs typeface="Times New Roman"/>
              </a:rPr>
              <a:t>tumor </a:t>
            </a:r>
            <a:r>
              <a:rPr sz="2400" spc="-5" dirty="0">
                <a:latin typeface="Times New Roman"/>
                <a:cs typeface="Times New Roman"/>
              </a:rPr>
              <a:t>detection </a:t>
            </a:r>
            <a:r>
              <a:rPr sz="2400" dirty="0">
                <a:latin typeface="Times New Roman"/>
                <a:cs typeface="Times New Roman"/>
              </a:rPr>
              <a:t>is </a:t>
            </a:r>
            <a:r>
              <a:rPr sz="2400" spc="5" dirty="0">
                <a:latin typeface="Times New Roman"/>
                <a:cs typeface="Times New Roman"/>
              </a:rPr>
              <a:t> </a:t>
            </a:r>
            <a:r>
              <a:rPr sz="2400" spc="-5" dirty="0">
                <a:latin typeface="Times New Roman"/>
                <a:cs typeface="Times New Roman"/>
              </a:rPr>
              <a:t>time-consuming and</a:t>
            </a:r>
            <a:r>
              <a:rPr sz="2400" dirty="0">
                <a:latin typeface="Times New Roman"/>
                <a:cs typeface="Times New Roman"/>
              </a:rPr>
              <a:t> prone to human </a:t>
            </a:r>
            <a:r>
              <a:rPr sz="2400" spc="-10" dirty="0">
                <a:latin typeface="Times New Roman"/>
                <a:cs typeface="Times New Roman"/>
              </a:rPr>
              <a:t>error.</a:t>
            </a:r>
            <a:r>
              <a:rPr sz="2400" spc="-5" dirty="0">
                <a:latin typeface="Times New Roman"/>
                <a:cs typeface="Times New Roman"/>
              </a:rPr>
              <a:t> </a:t>
            </a:r>
            <a:r>
              <a:rPr sz="2400" spc="15" dirty="0">
                <a:latin typeface="Times New Roman"/>
                <a:cs typeface="Times New Roman"/>
              </a:rPr>
              <a:t>By </a:t>
            </a:r>
            <a:r>
              <a:rPr sz="2400" spc="-5" dirty="0">
                <a:latin typeface="Times New Roman"/>
                <a:cs typeface="Times New Roman"/>
              </a:rPr>
              <a:t>leveraging </a:t>
            </a:r>
            <a:r>
              <a:rPr sz="2400" dirty="0">
                <a:latin typeface="Times New Roman"/>
                <a:cs typeface="Times New Roman"/>
              </a:rPr>
              <a:t> </a:t>
            </a:r>
            <a:r>
              <a:rPr sz="2400" spc="-10" dirty="0">
                <a:latin typeface="Times New Roman"/>
                <a:cs typeface="Times New Roman"/>
              </a:rPr>
              <a:t>deep </a:t>
            </a:r>
            <a:r>
              <a:rPr sz="2400" spc="-5" dirty="0">
                <a:latin typeface="Times New Roman"/>
                <a:cs typeface="Times New Roman"/>
              </a:rPr>
              <a:t>learning algorithms, we aim </a:t>
            </a:r>
            <a:r>
              <a:rPr sz="2400" dirty="0">
                <a:latin typeface="Times New Roman"/>
                <a:cs typeface="Times New Roman"/>
              </a:rPr>
              <a:t>to </a:t>
            </a:r>
            <a:r>
              <a:rPr sz="2400" spc="-5" dirty="0">
                <a:latin typeface="Times New Roman"/>
                <a:cs typeface="Times New Roman"/>
              </a:rPr>
              <a:t>develop </a:t>
            </a:r>
            <a:r>
              <a:rPr sz="2400" dirty="0">
                <a:latin typeface="Times New Roman"/>
                <a:cs typeface="Times New Roman"/>
              </a:rPr>
              <a:t>a </a:t>
            </a:r>
            <a:r>
              <a:rPr sz="2400" spc="-10" dirty="0">
                <a:latin typeface="Times New Roman"/>
                <a:cs typeface="Times New Roman"/>
              </a:rPr>
              <a:t>more </a:t>
            </a:r>
            <a:r>
              <a:rPr sz="2400" spc="-5" dirty="0">
                <a:latin typeface="Times New Roman"/>
                <a:cs typeface="Times New Roman"/>
              </a:rPr>
              <a:t>efficient </a:t>
            </a:r>
            <a:r>
              <a:rPr sz="2400" dirty="0">
                <a:latin typeface="Times New Roman"/>
                <a:cs typeface="Times New Roman"/>
              </a:rPr>
              <a:t> </a:t>
            </a:r>
            <a:r>
              <a:rPr sz="2400" spc="-5" dirty="0">
                <a:latin typeface="Times New Roman"/>
                <a:cs typeface="Times New Roman"/>
              </a:rPr>
              <a:t>and accurate </a:t>
            </a:r>
            <a:r>
              <a:rPr sz="2400" dirty="0">
                <a:latin typeface="Times New Roman"/>
                <a:cs typeface="Times New Roman"/>
              </a:rPr>
              <a:t>solution for </a:t>
            </a:r>
            <a:r>
              <a:rPr sz="2400" spc="-5" dirty="0">
                <a:latin typeface="Times New Roman"/>
                <a:cs typeface="Times New Roman"/>
              </a:rPr>
              <a:t>automated brain </a:t>
            </a:r>
            <a:r>
              <a:rPr sz="2400" dirty="0">
                <a:latin typeface="Times New Roman"/>
                <a:cs typeface="Times New Roman"/>
              </a:rPr>
              <a:t>tumor </a:t>
            </a:r>
            <a:r>
              <a:rPr sz="2400" spc="-5" dirty="0">
                <a:latin typeface="Times New Roman"/>
                <a:cs typeface="Times New Roman"/>
              </a:rPr>
              <a:t>detection. </a:t>
            </a:r>
            <a:r>
              <a:rPr sz="2400" dirty="0">
                <a:latin typeface="Times New Roman"/>
                <a:cs typeface="Times New Roman"/>
              </a:rPr>
              <a:t> The </a:t>
            </a:r>
            <a:r>
              <a:rPr sz="2400" spc="-5" dirty="0">
                <a:latin typeface="Times New Roman"/>
                <a:cs typeface="Times New Roman"/>
              </a:rPr>
              <a:t>comparative analysis </a:t>
            </a:r>
            <a:r>
              <a:rPr sz="2400" dirty="0">
                <a:latin typeface="Times New Roman"/>
                <a:cs typeface="Times New Roman"/>
              </a:rPr>
              <a:t>is </a:t>
            </a:r>
            <a:r>
              <a:rPr sz="2400" spc="-5" dirty="0">
                <a:latin typeface="Times New Roman"/>
                <a:cs typeface="Times New Roman"/>
              </a:rPr>
              <a:t>motivated </a:t>
            </a:r>
            <a:r>
              <a:rPr sz="2400" spc="10" dirty="0">
                <a:latin typeface="Times New Roman"/>
                <a:cs typeface="Times New Roman"/>
              </a:rPr>
              <a:t>by </a:t>
            </a:r>
            <a:r>
              <a:rPr sz="2400" dirty="0">
                <a:latin typeface="Times New Roman"/>
                <a:cs typeface="Times New Roman"/>
              </a:rPr>
              <a:t>the need to identify </a:t>
            </a:r>
            <a:r>
              <a:rPr sz="2400" spc="-585"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dirty="0">
                <a:latin typeface="Times New Roman"/>
                <a:cs typeface="Times New Roman"/>
              </a:rPr>
              <a:t>most</a:t>
            </a:r>
            <a:r>
              <a:rPr sz="2400" spc="5" dirty="0">
                <a:latin typeface="Times New Roman"/>
                <a:cs typeface="Times New Roman"/>
              </a:rPr>
              <a:t> </a:t>
            </a:r>
            <a:r>
              <a:rPr sz="2400" dirty="0">
                <a:latin typeface="Times New Roman"/>
                <a:cs typeface="Times New Roman"/>
              </a:rPr>
              <a:t>suitable</a:t>
            </a:r>
            <a:r>
              <a:rPr sz="2400" spc="5" dirty="0">
                <a:latin typeface="Times New Roman"/>
                <a:cs typeface="Times New Roman"/>
              </a:rPr>
              <a:t> </a:t>
            </a:r>
            <a:r>
              <a:rPr sz="2400" spc="-5" dirty="0">
                <a:latin typeface="Times New Roman"/>
                <a:cs typeface="Times New Roman"/>
              </a:rPr>
              <a:t>algorithm</a:t>
            </a:r>
            <a:r>
              <a:rPr sz="2400" dirty="0">
                <a:latin typeface="Times New Roman"/>
                <a:cs typeface="Times New Roman"/>
              </a:rPr>
              <a:t> </a:t>
            </a:r>
            <a:r>
              <a:rPr sz="2400" spc="-5" dirty="0">
                <a:latin typeface="Times New Roman"/>
                <a:cs typeface="Times New Roman"/>
              </a:rPr>
              <a:t>for</a:t>
            </a:r>
            <a:r>
              <a:rPr sz="2400" dirty="0">
                <a:latin typeface="Times New Roman"/>
                <a:cs typeface="Times New Roman"/>
              </a:rPr>
              <a:t> </a:t>
            </a:r>
            <a:r>
              <a:rPr sz="2400" spc="-5" dirty="0">
                <a:latin typeface="Times New Roman"/>
                <a:cs typeface="Times New Roman"/>
              </a:rPr>
              <a:t>real-world</a:t>
            </a:r>
            <a:r>
              <a:rPr sz="2400" dirty="0">
                <a:latin typeface="Times New Roman"/>
                <a:cs typeface="Times New Roman"/>
              </a:rPr>
              <a:t> </a:t>
            </a:r>
            <a:r>
              <a:rPr sz="2400" spc="-5" dirty="0">
                <a:latin typeface="Times New Roman"/>
                <a:cs typeface="Times New Roman"/>
              </a:rPr>
              <a:t>applications, </a:t>
            </a:r>
            <a:r>
              <a:rPr sz="2400" dirty="0">
                <a:latin typeface="Times New Roman"/>
                <a:cs typeface="Times New Roman"/>
              </a:rPr>
              <a:t> ultimately</a:t>
            </a:r>
            <a:r>
              <a:rPr sz="2400" spc="-40" dirty="0">
                <a:latin typeface="Times New Roman"/>
                <a:cs typeface="Times New Roman"/>
              </a:rPr>
              <a:t> </a:t>
            </a:r>
            <a:r>
              <a:rPr sz="2400" spc="-5" dirty="0">
                <a:latin typeface="Times New Roman"/>
                <a:cs typeface="Times New Roman"/>
              </a:rPr>
              <a:t>benefiting</a:t>
            </a:r>
            <a:r>
              <a:rPr sz="2400" spc="10" dirty="0">
                <a:latin typeface="Times New Roman"/>
                <a:cs typeface="Times New Roman"/>
              </a:rPr>
              <a:t> </a:t>
            </a:r>
            <a:r>
              <a:rPr sz="2400" spc="-5" dirty="0">
                <a:latin typeface="Times New Roman"/>
                <a:cs typeface="Times New Roman"/>
              </a:rPr>
              <a:t>patients</a:t>
            </a:r>
            <a:r>
              <a:rPr sz="2400" spc="-15" dirty="0">
                <a:latin typeface="Times New Roman"/>
                <a:cs typeface="Times New Roman"/>
              </a:rPr>
              <a:t> </a:t>
            </a:r>
            <a:r>
              <a:rPr sz="2400" spc="-5" dirty="0">
                <a:latin typeface="Times New Roman"/>
                <a:cs typeface="Times New Roman"/>
              </a:rPr>
              <a:t>and</a:t>
            </a:r>
            <a:r>
              <a:rPr sz="2400" spc="25" dirty="0">
                <a:latin typeface="Times New Roman"/>
                <a:cs typeface="Times New Roman"/>
              </a:rPr>
              <a:t> </a:t>
            </a:r>
            <a:r>
              <a:rPr sz="2400" spc="-5" dirty="0">
                <a:latin typeface="Times New Roman"/>
                <a:cs typeface="Times New Roman"/>
              </a:rPr>
              <a:t>healthcare</a:t>
            </a:r>
            <a:r>
              <a:rPr sz="2400" spc="-10" dirty="0">
                <a:latin typeface="Times New Roman"/>
                <a:cs typeface="Times New Roman"/>
              </a:rPr>
              <a:t> </a:t>
            </a:r>
            <a:r>
              <a:rPr sz="2400" spc="-5" dirty="0">
                <a:latin typeface="Times New Roman"/>
                <a:cs typeface="Times New Roman"/>
              </a:rPr>
              <a:t>providers.</a:t>
            </a:r>
            <a:endParaRPr sz="2400" dirty="0">
              <a:latin typeface="Times New Roman"/>
              <a:cs typeface="Times New Roman"/>
            </a:endParaRPr>
          </a:p>
        </p:txBody>
      </p:sp>
      <p:pic>
        <p:nvPicPr>
          <p:cNvPr id="4" name="object 4"/>
          <p:cNvPicPr/>
          <p:nvPr/>
        </p:nvPicPr>
        <p:blipFill>
          <a:blip r:embed="rId2" cstate="print"/>
          <a:stretch>
            <a:fillRect/>
          </a:stretch>
        </p:blipFill>
        <p:spPr>
          <a:xfrm>
            <a:off x="228600" y="554736"/>
            <a:ext cx="2237232" cy="752856"/>
          </a:xfrm>
          <a:prstGeom prst="rect">
            <a:avLst/>
          </a:prstGeom>
        </p:spPr>
      </p:pic>
      <p:sp>
        <p:nvSpPr>
          <p:cNvPr id="5" name="object 5"/>
          <p:cNvSpPr txBox="1"/>
          <p:nvPr/>
        </p:nvSpPr>
        <p:spPr>
          <a:xfrm>
            <a:off x="8407907" y="6466738"/>
            <a:ext cx="22987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78787"/>
                </a:solidFill>
                <a:latin typeface="Calibri"/>
                <a:cs typeface="Calibri"/>
              </a:rPr>
              <a:t>4</a:t>
            </a:fld>
            <a:endParaRPr sz="12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18613" y="364058"/>
            <a:ext cx="5996305" cy="940435"/>
          </a:xfrm>
          <a:prstGeom prst="rect">
            <a:avLst/>
          </a:prstGeom>
        </p:spPr>
        <p:txBody>
          <a:bodyPr vert="horz" wrap="square" lIns="0" tIns="12700" rIns="0" bIns="0" rtlCol="0">
            <a:spAutoFit/>
          </a:bodyPr>
          <a:lstStyle/>
          <a:p>
            <a:pPr marL="1186180" marR="5080" indent="-1174115">
              <a:lnSpc>
                <a:spcPct val="100000"/>
              </a:lnSpc>
              <a:spcBef>
                <a:spcPts val="100"/>
              </a:spcBef>
            </a:pPr>
            <a:r>
              <a:rPr sz="3000" spc="-10" dirty="0"/>
              <a:t>CHALLENGES</a:t>
            </a:r>
            <a:r>
              <a:rPr sz="3000" spc="50" dirty="0"/>
              <a:t> </a:t>
            </a:r>
            <a:r>
              <a:rPr sz="3000" spc="-5" dirty="0"/>
              <a:t>AND</a:t>
            </a:r>
            <a:r>
              <a:rPr sz="3000" spc="-30" dirty="0"/>
              <a:t> </a:t>
            </a:r>
            <a:r>
              <a:rPr sz="3000" spc="-5" dirty="0"/>
              <a:t>LIMITATIONS </a:t>
            </a:r>
            <a:r>
              <a:rPr sz="3000" spc="-735" dirty="0"/>
              <a:t> </a:t>
            </a:r>
            <a:r>
              <a:rPr sz="3000" spc="-5" dirty="0"/>
              <a:t>IN</a:t>
            </a:r>
            <a:r>
              <a:rPr sz="3000" spc="-15" dirty="0"/>
              <a:t> </a:t>
            </a:r>
            <a:r>
              <a:rPr sz="3000" spc="-10" dirty="0"/>
              <a:t>THE</a:t>
            </a:r>
            <a:r>
              <a:rPr sz="3000" spc="20" dirty="0"/>
              <a:t> </a:t>
            </a:r>
            <a:r>
              <a:rPr sz="3000" dirty="0"/>
              <a:t>EXISTING</a:t>
            </a:r>
            <a:r>
              <a:rPr sz="3000" spc="-25" dirty="0"/>
              <a:t> </a:t>
            </a:r>
            <a:r>
              <a:rPr sz="3000" spc="-5" dirty="0"/>
              <a:t>PROJECT</a:t>
            </a:r>
            <a:endParaRPr sz="3000"/>
          </a:p>
        </p:txBody>
      </p:sp>
      <p:sp>
        <p:nvSpPr>
          <p:cNvPr id="3" name="object 3"/>
          <p:cNvSpPr txBox="1"/>
          <p:nvPr/>
        </p:nvSpPr>
        <p:spPr>
          <a:xfrm>
            <a:off x="810564" y="1673733"/>
            <a:ext cx="7805420" cy="4050665"/>
          </a:xfrm>
          <a:prstGeom prst="rect">
            <a:avLst/>
          </a:prstGeom>
        </p:spPr>
        <p:txBody>
          <a:bodyPr vert="horz" wrap="square" lIns="0" tIns="12700" rIns="0" bIns="0" rtlCol="0">
            <a:spAutoFit/>
          </a:bodyPr>
          <a:lstStyle/>
          <a:p>
            <a:pPr marL="283845" marR="5080" indent="-271780" algn="just">
              <a:lnSpc>
                <a:spcPct val="100000"/>
              </a:lnSpc>
              <a:spcBef>
                <a:spcPts val="100"/>
              </a:spcBef>
              <a:buSzPct val="75000"/>
              <a:buFont typeface="Arial MT"/>
              <a:buChar char="•"/>
              <a:tabLst>
                <a:tab pos="284480" algn="l"/>
              </a:tabLst>
            </a:pPr>
            <a:r>
              <a:rPr sz="2400" dirty="0">
                <a:latin typeface="Times New Roman"/>
                <a:cs typeface="Times New Roman"/>
              </a:rPr>
              <a:t>Existing </a:t>
            </a:r>
            <a:r>
              <a:rPr sz="2400" spc="-5" dirty="0">
                <a:latin typeface="Times New Roman"/>
                <a:cs typeface="Times New Roman"/>
              </a:rPr>
              <a:t>systems </a:t>
            </a:r>
            <a:r>
              <a:rPr sz="2400" dirty="0">
                <a:latin typeface="Times New Roman"/>
                <a:cs typeface="Times New Roman"/>
              </a:rPr>
              <a:t>for brain tumor </a:t>
            </a:r>
            <a:r>
              <a:rPr sz="2400" spc="-5" dirty="0">
                <a:latin typeface="Times New Roman"/>
                <a:cs typeface="Times New Roman"/>
              </a:rPr>
              <a:t>detection from </a:t>
            </a:r>
            <a:r>
              <a:rPr sz="2400" spc="5" dirty="0">
                <a:latin typeface="Times New Roman"/>
                <a:cs typeface="Times New Roman"/>
              </a:rPr>
              <a:t>MRI </a:t>
            </a:r>
            <a:r>
              <a:rPr sz="2400" spc="-5" dirty="0">
                <a:latin typeface="Times New Roman"/>
                <a:cs typeface="Times New Roman"/>
              </a:rPr>
              <a:t>images </a:t>
            </a:r>
            <a:r>
              <a:rPr sz="2400" spc="-585" dirty="0">
                <a:latin typeface="Times New Roman"/>
                <a:cs typeface="Times New Roman"/>
              </a:rPr>
              <a:t> </a:t>
            </a:r>
            <a:r>
              <a:rPr sz="2400" spc="-10" dirty="0">
                <a:latin typeface="Times New Roman"/>
                <a:cs typeface="Times New Roman"/>
              </a:rPr>
              <a:t>face </a:t>
            </a:r>
            <a:r>
              <a:rPr sz="2400" spc="-5" dirty="0">
                <a:latin typeface="Times New Roman"/>
                <a:cs typeface="Times New Roman"/>
              </a:rPr>
              <a:t>several </a:t>
            </a:r>
            <a:r>
              <a:rPr sz="2400" spc="-10" dirty="0">
                <a:latin typeface="Times New Roman"/>
                <a:cs typeface="Times New Roman"/>
              </a:rPr>
              <a:t>challenges </a:t>
            </a:r>
            <a:r>
              <a:rPr sz="2400" dirty="0">
                <a:latin typeface="Times New Roman"/>
                <a:cs typeface="Times New Roman"/>
              </a:rPr>
              <a:t>and </a:t>
            </a:r>
            <a:r>
              <a:rPr sz="2400" spc="-5" dirty="0">
                <a:latin typeface="Times New Roman"/>
                <a:cs typeface="Times New Roman"/>
              </a:rPr>
              <a:t>limitations, </a:t>
            </a:r>
            <a:r>
              <a:rPr sz="2400" dirty="0">
                <a:latin typeface="Times New Roman"/>
                <a:cs typeface="Times New Roman"/>
              </a:rPr>
              <a:t>including variability </a:t>
            </a:r>
            <a:r>
              <a:rPr sz="2400" spc="5" dirty="0">
                <a:latin typeface="Times New Roman"/>
                <a:cs typeface="Times New Roman"/>
              </a:rPr>
              <a:t> </a:t>
            </a:r>
            <a:r>
              <a:rPr sz="2400" dirty="0">
                <a:latin typeface="Times New Roman"/>
                <a:cs typeface="Times New Roman"/>
              </a:rPr>
              <a:t>in</a:t>
            </a:r>
            <a:r>
              <a:rPr sz="2400" spc="5" dirty="0">
                <a:latin typeface="Times New Roman"/>
                <a:cs typeface="Times New Roman"/>
              </a:rPr>
              <a:t> </a:t>
            </a:r>
            <a:r>
              <a:rPr sz="2400" spc="-5" dirty="0">
                <a:latin typeface="Times New Roman"/>
                <a:cs typeface="Times New Roman"/>
              </a:rPr>
              <a:t>image</a:t>
            </a:r>
            <a:r>
              <a:rPr sz="2400" dirty="0">
                <a:latin typeface="Times New Roman"/>
                <a:cs typeface="Times New Roman"/>
              </a:rPr>
              <a:t> </a:t>
            </a:r>
            <a:r>
              <a:rPr sz="2400" spc="-5" dirty="0">
                <a:latin typeface="Times New Roman"/>
                <a:cs typeface="Times New Roman"/>
              </a:rPr>
              <a:t>quality,</a:t>
            </a:r>
            <a:r>
              <a:rPr sz="2400" dirty="0">
                <a:latin typeface="Times New Roman"/>
                <a:cs typeface="Times New Roman"/>
              </a:rPr>
              <a:t> class</a:t>
            </a:r>
            <a:r>
              <a:rPr sz="2400" spc="5" dirty="0">
                <a:latin typeface="Times New Roman"/>
                <a:cs typeface="Times New Roman"/>
              </a:rPr>
              <a:t> </a:t>
            </a:r>
            <a:r>
              <a:rPr sz="2400" spc="-5" dirty="0">
                <a:latin typeface="Times New Roman"/>
                <a:cs typeface="Times New Roman"/>
              </a:rPr>
              <a:t>imbalance</a:t>
            </a:r>
            <a:r>
              <a:rPr sz="2400" dirty="0">
                <a:latin typeface="Times New Roman"/>
                <a:cs typeface="Times New Roman"/>
              </a:rPr>
              <a:t> in</a:t>
            </a:r>
            <a:r>
              <a:rPr sz="2400" spc="5"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spc="-5" dirty="0">
                <a:latin typeface="Times New Roman"/>
                <a:cs typeface="Times New Roman"/>
              </a:rPr>
              <a:t>dataset,</a:t>
            </a:r>
            <a:r>
              <a:rPr sz="2400" dirty="0">
                <a:latin typeface="Times New Roman"/>
                <a:cs typeface="Times New Roman"/>
              </a:rPr>
              <a:t> </a:t>
            </a:r>
            <a:r>
              <a:rPr sz="2400" spc="-5" dirty="0">
                <a:latin typeface="Times New Roman"/>
                <a:cs typeface="Times New Roman"/>
              </a:rPr>
              <a:t>and </a:t>
            </a:r>
            <a:r>
              <a:rPr sz="2400" dirty="0">
                <a:latin typeface="Times New Roman"/>
                <a:cs typeface="Times New Roman"/>
              </a:rPr>
              <a:t> interpretability of deep</a:t>
            </a:r>
            <a:r>
              <a:rPr sz="2400" spc="5" dirty="0">
                <a:latin typeface="Times New Roman"/>
                <a:cs typeface="Times New Roman"/>
              </a:rPr>
              <a:t> </a:t>
            </a:r>
            <a:r>
              <a:rPr sz="2400" spc="-5" dirty="0">
                <a:latin typeface="Times New Roman"/>
                <a:cs typeface="Times New Roman"/>
              </a:rPr>
              <a:t>learning </a:t>
            </a:r>
            <a:r>
              <a:rPr sz="2400" dirty="0">
                <a:latin typeface="Times New Roman"/>
                <a:cs typeface="Times New Roman"/>
              </a:rPr>
              <a:t>models.</a:t>
            </a:r>
            <a:r>
              <a:rPr sz="2400" spc="5" dirty="0">
                <a:latin typeface="Times New Roman"/>
                <a:cs typeface="Times New Roman"/>
              </a:rPr>
              <a:t> </a:t>
            </a:r>
            <a:r>
              <a:rPr sz="2400" dirty="0">
                <a:latin typeface="Times New Roman"/>
                <a:cs typeface="Times New Roman"/>
              </a:rPr>
              <a:t>These</a:t>
            </a:r>
            <a:r>
              <a:rPr sz="2400" spc="600" dirty="0">
                <a:latin typeface="Times New Roman"/>
                <a:cs typeface="Times New Roman"/>
              </a:rPr>
              <a:t> </a:t>
            </a:r>
            <a:r>
              <a:rPr sz="2400" spc="-5" dirty="0">
                <a:latin typeface="Times New Roman"/>
                <a:cs typeface="Times New Roman"/>
              </a:rPr>
              <a:t>challenges </a:t>
            </a:r>
            <a:r>
              <a:rPr sz="2400" dirty="0">
                <a:latin typeface="Times New Roman"/>
                <a:cs typeface="Times New Roman"/>
              </a:rPr>
              <a:t> </a:t>
            </a:r>
            <a:r>
              <a:rPr sz="2400" spc="-10" dirty="0">
                <a:latin typeface="Times New Roman"/>
                <a:cs typeface="Times New Roman"/>
              </a:rPr>
              <a:t>can</a:t>
            </a:r>
            <a:r>
              <a:rPr sz="2400" spc="-5" dirty="0">
                <a:latin typeface="Times New Roman"/>
                <a:cs typeface="Times New Roman"/>
              </a:rPr>
              <a:t> affect</a:t>
            </a:r>
            <a:r>
              <a:rPr sz="2400" dirty="0">
                <a:latin typeface="Times New Roman"/>
                <a:cs typeface="Times New Roman"/>
              </a:rPr>
              <a:t> the</a:t>
            </a:r>
            <a:r>
              <a:rPr sz="2400" spc="5" dirty="0">
                <a:latin typeface="Times New Roman"/>
                <a:cs typeface="Times New Roman"/>
              </a:rPr>
              <a:t> </a:t>
            </a:r>
            <a:r>
              <a:rPr sz="2400" spc="-10" dirty="0">
                <a:latin typeface="Times New Roman"/>
                <a:cs typeface="Times New Roman"/>
              </a:rPr>
              <a:t>performance</a:t>
            </a:r>
            <a:r>
              <a:rPr sz="2400" spc="-5" dirty="0">
                <a:latin typeface="Times New Roman"/>
                <a:cs typeface="Times New Roman"/>
              </a:rPr>
              <a:t> and</a:t>
            </a:r>
            <a:r>
              <a:rPr sz="2400" dirty="0">
                <a:latin typeface="Times New Roman"/>
                <a:cs typeface="Times New Roman"/>
              </a:rPr>
              <a:t> reliability</a:t>
            </a:r>
            <a:r>
              <a:rPr sz="2400" spc="5" dirty="0">
                <a:latin typeface="Times New Roman"/>
                <a:cs typeface="Times New Roman"/>
              </a:rPr>
              <a:t> </a:t>
            </a:r>
            <a:r>
              <a:rPr sz="2400" spc="-5" dirty="0">
                <a:latin typeface="Times New Roman"/>
                <a:cs typeface="Times New Roman"/>
              </a:rPr>
              <a:t>of</a:t>
            </a:r>
            <a:r>
              <a:rPr sz="2400" dirty="0">
                <a:latin typeface="Times New Roman"/>
                <a:cs typeface="Times New Roman"/>
              </a:rPr>
              <a:t> </a:t>
            </a:r>
            <a:r>
              <a:rPr sz="2400" spc="-5" dirty="0">
                <a:latin typeface="Times New Roman"/>
                <a:cs typeface="Times New Roman"/>
              </a:rPr>
              <a:t>automated </a:t>
            </a:r>
            <a:r>
              <a:rPr sz="2400" dirty="0">
                <a:latin typeface="Times New Roman"/>
                <a:cs typeface="Times New Roman"/>
              </a:rPr>
              <a:t> </a:t>
            </a:r>
            <a:r>
              <a:rPr sz="2400" spc="-5" dirty="0">
                <a:latin typeface="Times New Roman"/>
                <a:cs typeface="Times New Roman"/>
              </a:rPr>
              <a:t>detection</a:t>
            </a:r>
            <a:r>
              <a:rPr sz="2400" dirty="0">
                <a:latin typeface="Times New Roman"/>
                <a:cs typeface="Times New Roman"/>
              </a:rPr>
              <a:t> </a:t>
            </a:r>
            <a:r>
              <a:rPr sz="2400" spc="-10" dirty="0">
                <a:latin typeface="Times New Roman"/>
                <a:cs typeface="Times New Roman"/>
              </a:rPr>
              <a:t>systems,</a:t>
            </a:r>
            <a:r>
              <a:rPr sz="2400" spc="-5" dirty="0">
                <a:latin typeface="Times New Roman"/>
                <a:cs typeface="Times New Roman"/>
              </a:rPr>
              <a:t> </a:t>
            </a:r>
            <a:r>
              <a:rPr sz="2400" dirty="0">
                <a:latin typeface="Times New Roman"/>
                <a:cs typeface="Times New Roman"/>
              </a:rPr>
              <a:t>leading</a:t>
            </a:r>
            <a:r>
              <a:rPr sz="2400" spc="5" dirty="0">
                <a:latin typeface="Times New Roman"/>
                <a:cs typeface="Times New Roman"/>
              </a:rPr>
              <a:t> </a:t>
            </a:r>
            <a:r>
              <a:rPr sz="2400" dirty="0">
                <a:latin typeface="Times New Roman"/>
                <a:cs typeface="Times New Roman"/>
              </a:rPr>
              <a:t>to</a:t>
            </a:r>
            <a:r>
              <a:rPr sz="2400" spc="5" dirty="0">
                <a:latin typeface="Times New Roman"/>
                <a:cs typeface="Times New Roman"/>
              </a:rPr>
              <a:t> </a:t>
            </a:r>
            <a:r>
              <a:rPr sz="2400" spc="-5" dirty="0">
                <a:latin typeface="Times New Roman"/>
                <a:cs typeface="Times New Roman"/>
              </a:rPr>
              <a:t>inaccurate</a:t>
            </a:r>
            <a:r>
              <a:rPr sz="2400" dirty="0">
                <a:latin typeface="Times New Roman"/>
                <a:cs typeface="Times New Roman"/>
              </a:rPr>
              <a:t> or</a:t>
            </a:r>
            <a:r>
              <a:rPr sz="2400" spc="5" dirty="0">
                <a:latin typeface="Times New Roman"/>
                <a:cs typeface="Times New Roman"/>
              </a:rPr>
              <a:t> </a:t>
            </a:r>
            <a:r>
              <a:rPr sz="2400" spc="-5" dirty="0">
                <a:latin typeface="Times New Roman"/>
                <a:cs typeface="Times New Roman"/>
              </a:rPr>
              <a:t>inconsistent </a:t>
            </a:r>
            <a:r>
              <a:rPr sz="2400" dirty="0">
                <a:latin typeface="Times New Roman"/>
                <a:cs typeface="Times New Roman"/>
              </a:rPr>
              <a:t> </a:t>
            </a:r>
            <a:r>
              <a:rPr sz="2400" spc="-5" dirty="0">
                <a:latin typeface="Times New Roman"/>
                <a:cs typeface="Times New Roman"/>
              </a:rPr>
              <a:t>results.</a:t>
            </a:r>
            <a:r>
              <a:rPr sz="2400" dirty="0">
                <a:latin typeface="Times New Roman"/>
                <a:cs typeface="Times New Roman"/>
              </a:rPr>
              <a:t> </a:t>
            </a:r>
            <a:r>
              <a:rPr sz="2400" spc="-5" dirty="0">
                <a:latin typeface="Times New Roman"/>
                <a:cs typeface="Times New Roman"/>
              </a:rPr>
              <a:t>Additionally,</a:t>
            </a:r>
            <a:r>
              <a:rPr sz="2400" dirty="0">
                <a:latin typeface="Times New Roman"/>
                <a:cs typeface="Times New Roman"/>
              </a:rPr>
              <a:t> computational</a:t>
            </a:r>
            <a:r>
              <a:rPr sz="2400" spc="5" dirty="0">
                <a:latin typeface="Times New Roman"/>
                <a:cs typeface="Times New Roman"/>
              </a:rPr>
              <a:t> </a:t>
            </a:r>
            <a:r>
              <a:rPr sz="2400" spc="-5" dirty="0">
                <a:latin typeface="Times New Roman"/>
                <a:cs typeface="Times New Roman"/>
              </a:rPr>
              <a:t>resource</a:t>
            </a:r>
            <a:r>
              <a:rPr sz="2400" dirty="0">
                <a:latin typeface="Times New Roman"/>
                <a:cs typeface="Times New Roman"/>
              </a:rPr>
              <a:t> </a:t>
            </a:r>
            <a:r>
              <a:rPr sz="2400" spc="-5" dirty="0">
                <a:latin typeface="Times New Roman"/>
                <a:cs typeface="Times New Roman"/>
              </a:rPr>
              <a:t>requirements </a:t>
            </a:r>
            <a:r>
              <a:rPr sz="2400" spc="-585" dirty="0">
                <a:latin typeface="Times New Roman"/>
                <a:cs typeface="Times New Roman"/>
              </a:rPr>
              <a:t> </a:t>
            </a:r>
            <a:r>
              <a:rPr sz="2400" spc="-5" dirty="0">
                <a:latin typeface="Times New Roman"/>
                <a:cs typeface="Times New Roman"/>
              </a:rPr>
              <a:t>and </a:t>
            </a:r>
            <a:r>
              <a:rPr sz="2400" dirty="0">
                <a:latin typeface="Times New Roman"/>
                <a:cs typeface="Times New Roman"/>
              </a:rPr>
              <a:t>scalability </a:t>
            </a:r>
            <a:r>
              <a:rPr sz="2400" spc="-5" dirty="0">
                <a:latin typeface="Times New Roman"/>
                <a:cs typeface="Times New Roman"/>
              </a:rPr>
              <a:t>issues </a:t>
            </a:r>
            <a:r>
              <a:rPr sz="2400" dirty="0">
                <a:latin typeface="Times New Roman"/>
                <a:cs typeface="Times New Roman"/>
              </a:rPr>
              <a:t>pose </a:t>
            </a:r>
            <a:r>
              <a:rPr sz="2400" spc="-5" dirty="0">
                <a:latin typeface="Times New Roman"/>
                <a:cs typeface="Times New Roman"/>
              </a:rPr>
              <a:t>practical challenges </a:t>
            </a:r>
            <a:r>
              <a:rPr sz="2400" dirty="0">
                <a:latin typeface="Times New Roman"/>
                <a:cs typeface="Times New Roman"/>
              </a:rPr>
              <a:t>for </a:t>
            </a:r>
            <a:r>
              <a:rPr sz="2400" spc="-5" dirty="0">
                <a:latin typeface="Times New Roman"/>
                <a:cs typeface="Times New Roman"/>
              </a:rPr>
              <a:t>deploying </a:t>
            </a:r>
            <a:r>
              <a:rPr sz="2400" dirty="0">
                <a:latin typeface="Times New Roman"/>
                <a:cs typeface="Times New Roman"/>
              </a:rPr>
              <a:t> </a:t>
            </a:r>
            <a:r>
              <a:rPr sz="2400" spc="-10" dirty="0">
                <a:latin typeface="Times New Roman"/>
                <a:cs typeface="Times New Roman"/>
              </a:rPr>
              <a:t>deep </a:t>
            </a:r>
            <a:r>
              <a:rPr sz="2400" spc="-5" dirty="0">
                <a:latin typeface="Times New Roman"/>
                <a:cs typeface="Times New Roman"/>
              </a:rPr>
              <a:t>learning algorithms </a:t>
            </a:r>
            <a:r>
              <a:rPr sz="2400" dirty="0">
                <a:latin typeface="Times New Roman"/>
                <a:cs typeface="Times New Roman"/>
              </a:rPr>
              <a:t>in </a:t>
            </a:r>
            <a:r>
              <a:rPr sz="2400" spc="-5" dirty="0">
                <a:latin typeface="Times New Roman"/>
                <a:cs typeface="Times New Roman"/>
              </a:rPr>
              <a:t>real-world healthcare </a:t>
            </a:r>
            <a:r>
              <a:rPr sz="2400" dirty="0">
                <a:latin typeface="Times New Roman"/>
                <a:cs typeface="Times New Roman"/>
              </a:rPr>
              <a:t>settings. </a:t>
            </a:r>
            <a:r>
              <a:rPr sz="2400" spc="5" dirty="0">
                <a:latin typeface="Times New Roman"/>
                <a:cs typeface="Times New Roman"/>
              </a:rPr>
              <a:t> </a:t>
            </a:r>
            <a:r>
              <a:rPr sz="2400" spc="-5" dirty="0">
                <a:latin typeface="Times New Roman"/>
                <a:cs typeface="Times New Roman"/>
              </a:rPr>
              <a:t>Addressing </a:t>
            </a:r>
            <a:r>
              <a:rPr sz="2400" dirty="0">
                <a:latin typeface="Times New Roman"/>
                <a:cs typeface="Times New Roman"/>
              </a:rPr>
              <a:t>these </a:t>
            </a:r>
            <a:r>
              <a:rPr sz="2400" spc="-5" dirty="0">
                <a:latin typeface="Times New Roman"/>
                <a:cs typeface="Times New Roman"/>
              </a:rPr>
              <a:t>challenges </a:t>
            </a:r>
            <a:r>
              <a:rPr sz="2400" dirty="0">
                <a:latin typeface="Times New Roman"/>
                <a:cs typeface="Times New Roman"/>
              </a:rPr>
              <a:t>is </a:t>
            </a:r>
            <a:r>
              <a:rPr sz="2400" spc="-5" dirty="0">
                <a:latin typeface="Times New Roman"/>
                <a:cs typeface="Times New Roman"/>
              </a:rPr>
              <a:t>crucial </a:t>
            </a:r>
            <a:r>
              <a:rPr sz="2400" dirty="0">
                <a:latin typeface="Times New Roman"/>
                <a:cs typeface="Times New Roman"/>
              </a:rPr>
              <a:t>for </a:t>
            </a:r>
            <a:r>
              <a:rPr sz="2400" spc="-5" dirty="0">
                <a:latin typeface="Times New Roman"/>
                <a:cs typeface="Times New Roman"/>
              </a:rPr>
              <a:t>developing </a:t>
            </a:r>
            <a:r>
              <a:rPr sz="2400" dirty="0">
                <a:latin typeface="Times New Roman"/>
                <a:cs typeface="Times New Roman"/>
              </a:rPr>
              <a:t>robust </a:t>
            </a:r>
            <a:r>
              <a:rPr sz="2400" spc="5" dirty="0">
                <a:latin typeface="Times New Roman"/>
                <a:cs typeface="Times New Roman"/>
              </a:rPr>
              <a:t> </a:t>
            </a:r>
            <a:r>
              <a:rPr sz="2400" spc="-5" dirty="0">
                <a:latin typeface="Times New Roman"/>
                <a:cs typeface="Times New Roman"/>
              </a:rPr>
              <a:t>and effective</a:t>
            </a:r>
            <a:r>
              <a:rPr sz="2400" spc="10" dirty="0">
                <a:latin typeface="Times New Roman"/>
                <a:cs typeface="Times New Roman"/>
              </a:rPr>
              <a:t> </a:t>
            </a:r>
            <a:r>
              <a:rPr sz="2400" dirty="0">
                <a:latin typeface="Times New Roman"/>
                <a:cs typeface="Times New Roman"/>
              </a:rPr>
              <a:t>solutions</a:t>
            </a:r>
            <a:r>
              <a:rPr sz="2400" spc="-15" dirty="0">
                <a:latin typeface="Times New Roman"/>
                <a:cs typeface="Times New Roman"/>
              </a:rPr>
              <a:t> </a:t>
            </a:r>
            <a:r>
              <a:rPr sz="2400" dirty="0">
                <a:latin typeface="Times New Roman"/>
                <a:cs typeface="Times New Roman"/>
              </a:rPr>
              <a:t>for</a:t>
            </a:r>
            <a:r>
              <a:rPr sz="2400" spc="10" dirty="0">
                <a:latin typeface="Times New Roman"/>
                <a:cs typeface="Times New Roman"/>
              </a:rPr>
              <a:t> </a:t>
            </a:r>
            <a:r>
              <a:rPr sz="2400" spc="-5" dirty="0">
                <a:latin typeface="Times New Roman"/>
                <a:cs typeface="Times New Roman"/>
              </a:rPr>
              <a:t>automated</a:t>
            </a:r>
            <a:r>
              <a:rPr sz="2400" spc="-25" dirty="0">
                <a:latin typeface="Times New Roman"/>
                <a:cs typeface="Times New Roman"/>
              </a:rPr>
              <a:t> </a:t>
            </a:r>
            <a:r>
              <a:rPr sz="2400" spc="-5" dirty="0">
                <a:latin typeface="Times New Roman"/>
                <a:cs typeface="Times New Roman"/>
              </a:rPr>
              <a:t>brain</a:t>
            </a:r>
            <a:r>
              <a:rPr sz="2400" spc="20" dirty="0">
                <a:latin typeface="Times New Roman"/>
                <a:cs typeface="Times New Roman"/>
              </a:rPr>
              <a:t> </a:t>
            </a:r>
            <a:r>
              <a:rPr sz="2400" dirty="0">
                <a:latin typeface="Times New Roman"/>
                <a:cs typeface="Times New Roman"/>
              </a:rPr>
              <a:t>tumor</a:t>
            </a:r>
            <a:r>
              <a:rPr sz="2400" spc="-30" dirty="0">
                <a:latin typeface="Times New Roman"/>
                <a:cs typeface="Times New Roman"/>
              </a:rPr>
              <a:t> </a:t>
            </a:r>
            <a:r>
              <a:rPr sz="2400" spc="-5" dirty="0">
                <a:latin typeface="Times New Roman"/>
                <a:cs typeface="Times New Roman"/>
              </a:rPr>
              <a:t>detection.</a:t>
            </a:r>
            <a:endParaRPr sz="2400" dirty="0">
              <a:latin typeface="Times New Roman"/>
              <a:cs typeface="Times New Roman"/>
            </a:endParaRPr>
          </a:p>
        </p:txBody>
      </p:sp>
      <p:pic>
        <p:nvPicPr>
          <p:cNvPr id="4" name="object 4"/>
          <p:cNvPicPr/>
          <p:nvPr/>
        </p:nvPicPr>
        <p:blipFill>
          <a:blip r:embed="rId2" cstate="print"/>
          <a:stretch>
            <a:fillRect/>
          </a:stretch>
        </p:blipFill>
        <p:spPr>
          <a:xfrm>
            <a:off x="228600" y="554736"/>
            <a:ext cx="2237232" cy="752856"/>
          </a:xfrm>
          <a:prstGeom prst="rect">
            <a:avLst/>
          </a:prstGeom>
        </p:spPr>
      </p:pic>
      <p:sp>
        <p:nvSpPr>
          <p:cNvPr id="5" name="object 5"/>
          <p:cNvSpPr txBox="1"/>
          <p:nvPr/>
        </p:nvSpPr>
        <p:spPr>
          <a:xfrm>
            <a:off x="8407907" y="6466738"/>
            <a:ext cx="22987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78787"/>
                </a:solidFill>
                <a:latin typeface="Calibri"/>
                <a:cs typeface="Calibri"/>
              </a:rPr>
              <a:t>5</a:t>
            </a:fld>
            <a:endParaRPr sz="120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8205" y="480441"/>
            <a:ext cx="3310254" cy="695325"/>
          </a:xfrm>
          <a:prstGeom prst="rect">
            <a:avLst/>
          </a:prstGeom>
        </p:spPr>
        <p:txBody>
          <a:bodyPr vert="horz" wrap="square" lIns="0" tIns="11430" rIns="0" bIns="0" rtlCol="0">
            <a:spAutoFit/>
          </a:bodyPr>
          <a:lstStyle/>
          <a:p>
            <a:pPr marL="12700">
              <a:lnSpc>
                <a:spcPct val="100000"/>
              </a:lnSpc>
              <a:spcBef>
                <a:spcPts val="90"/>
              </a:spcBef>
            </a:pPr>
            <a:r>
              <a:rPr sz="4400" spc="-5" dirty="0"/>
              <a:t>OBJECTIVES</a:t>
            </a:r>
            <a:endParaRPr sz="4400"/>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361315" marR="92710" indent="-341630">
              <a:lnSpc>
                <a:spcPct val="100000"/>
              </a:lnSpc>
              <a:spcBef>
                <a:spcPts val="100"/>
              </a:spcBef>
              <a:buSzPct val="75000"/>
              <a:buFont typeface="Arial MT"/>
              <a:buChar char="•"/>
              <a:tabLst>
                <a:tab pos="361950" algn="l"/>
                <a:tab pos="362585" algn="l"/>
              </a:tabLst>
            </a:pPr>
            <a:r>
              <a:rPr dirty="0"/>
              <a:t>The </a:t>
            </a:r>
            <a:r>
              <a:rPr spc="-5" dirty="0"/>
              <a:t>primary objective </a:t>
            </a:r>
            <a:r>
              <a:rPr dirty="0"/>
              <a:t>of the </a:t>
            </a:r>
            <a:r>
              <a:rPr spc="-5" dirty="0"/>
              <a:t>project </a:t>
            </a:r>
            <a:r>
              <a:rPr dirty="0"/>
              <a:t>is to </a:t>
            </a:r>
            <a:r>
              <a:rPr spc="-5" dirty="0"/>
              <a:t>conduct </a:t>
            </a:r>
            <a:r>
              <a:rPr dirty="0"/>
              <a:t>a </a:t>
            </a:r>
            <a:r>
              <a:rPr spc="5" dirty="0"/>
              <a:t> </a:t>
            </a:r>
            <a:r>
              <a:rPr spc="-5" dirty="0"/>
              <a:t>comparative</a:t>
            </a:r>
            <a:r>
              <a:rPr spc="-10" dirty="0"/>
              <a:t> </a:t>
            </a:r>
            <a:r>
              <a:rPr spc="-15" dirty="0"/>
              <a:t>analysis</a:t>
            </a:r>
            <a:r>
              <a:rPr spc="80" dirty="0"/>
              <a:t> </a:t>
            </a:r>
            <a:r>
              <a:rPr dirty="0"/>
              <a:t>of</a:t>
            </a:r>
            <a:r>
              <a:rPr spc="5" dirty="0"/>
              <a:t> </a:t>
            </a:r>
            <a:r>
              <a:rPr spc="-5" dirty="0"/>
              <a:t>VGG16,</a:t>
            </a:r>
            <a:r>
              <a:rPr spc="50" dirty="0"/>
              <a:t> </a:t>
            </a:r>
            <a:r>
              <a:rPr spc="-10" dirty="0"/>
              <a:t>InceptionV3,</a:t>
            </a:r>
            <a:r>
              <a:rPr spc="45" dirty="0"/>
              <a:t> </a:t>
            </a:r>
            <a:r>
              <a:rPr spc="-5" dirty="0"/>
              <a:t>and</a:t>
            </a:r>
            <a:r>
              <a:rPr spc="40" dirty="0"/>
              <a:t> </a:t>
            </a:r>
            <a:r>
              <a:rPr spc="-5" dirty="0"/>
              <a:t>Xception </a:t>
            </a:r>
            <a:r>
              <a:rPr spc="-585" dirty="0"/>
              <a:t> </a:t>
            </a:r>
            <a:r>
              <a:rPr spc="-5" dirty="0"/>
              <a:t>algorithms </a:t>
            </a:r>
            <a:r>
              <a:rPr dirty="0"/>
              <a:t>for </a:t>
            </a:r>
            <a:r>
              <a:rPr spc="-5" dirty="0"/>
              <a:t>brain </a:t>
            </a:r>
            <a:r>
              <a:rPr dirty="0"/>
              <a:t>tumor </a:t>
            </a:r>
            <a:r>
              <a:rPr spc="-5" dirty="0"/>
              <a:t>detection from </a:t>
            </a:r>
            <a:r>
              <a:rPr dirty="0"/>
              <a:t>MRI </a:t>
            </a:r>
            <a:r>
              <a:rPr spc="-5" dirty="0"/>
              <a:t>images. </a:t>
            </a:r>
            <a:r>
              <a:rPr dirty="0"/>
              <a:t> </a:t>
            </a:r>
            <a:r>
              <a:rPr spc="-5" dirty="0"/>
              <a:t>Specific</a:t>
            </a:r>
            <a:r>
              <a:rPr spc="-15" dirty="0"/>
              <a:t> </a:t>
            </a:r>
            <a:r>
              <a:rPr spc="-5" dirty="0"/>
              <a:t>objectives</a:t>
            </a:r>
            <a:r>
              <a:rPr dirty="0"/>
              <a:t> include</a:t>
            </a:r>
            <a:r>
              <a:rPr spc="-10" dirty="0"/>
              <a:t> </a:t>
            </a:r>
            <a:r>
              <a:rPr spc="-5" dirty="0"/>
              <a:t>evaluating</a:t>
            </a:r>
            <a:r>
              <a:rPr spc="-25" dirty="0"/>
              <a:t> </a:t>
            </a:r>
            <a:r>
              <a:rPr dirty="0"/>
              <a:t>the </a:t>
            </a:r>
            <a:r>
              <a:rPr spc="-5" dirty="0"/>
              <a:t>performance</a:t>
            </a:r>
            <a:r>
              <a:rPr spc="35" dirty="0"/>
              <a:t> </a:t>
            </a:r>
            <a:r>
              <a:rPr dirty="0"/>
              <a:t>of </a:t>
            </a:r>
            <a:r>
              <a:rPr spc="5" dirty="0"/>
              <a:t> </a:t>
            </a:r>
            <a:r>
              <a:rPr spc="-10" dirty="0"/>
              <a:t>each</a:t>
            </a:r>
            <a:r>
              <a:rPr spc="15" dirty="0"/>
              <a:t> </a:t>
            </a:r>
            <a:r>
              <a:rPr spc="-5" dirty="0"/>
              <a:t>algorithm</a:t>
            </a:r>
            <a:r>
              <a:rPr dirty="0"/>
              <a:t> in</a:t>
            </a:r>
            <a:r>
              <a:rPr spc="-25" dirty="0"/>
              <a:t> </a:t>
            </a:r>
            <a:r>
              <a:rPr spc="-5" dirty="0"/>
              <a:t>terms</a:t>
            </a:r>
            <a:r>
              <a:rPr dirty="0"/>
              <a:t> of</a:t>
            </a:r>
            <a:r>
              <a:rPr spc="10" dirty="0"/>
              <a:t> </a:t>
            </a:r>
            <a:r>
              <a:rPr spc="-15" dirty="0"/>
              <a:t>accuracy,</a:t>
            </a:r>
            <a:r>
              <a:rPr spc="90" dirty="0"/>
              <a:t> </a:t>
            </a:r>
            <a:r>
              <a:rPr spc="-5" dirty="0"/>
              <a:t>precision,</a:t>
            </a:r>
            <a:r>
              <a:rPr dirty="0"/>
              <a:t> </a:t>
            </a:r>
            <a:r>
              <a:rPr spc="-5" dirty="0"/>
              <a:t>recall,</a:t>
            </a:r>
            <a:r>
              <a:rPr spc="15" dirty="0"/>
              <a:t> </a:t>
            </a:r>
            <a:r>
              <a:rPr spc="-5" dirty="0"/>
              <a:t>and </a:t>
            </a:r>
            <a:r>
              <a:rPr dirty="0"/>
              <a:t> </a:t>
            </a:r>
            <a:r>
              <a:rPr spc="-5" dirty="0"/>
              <a:t>computational</a:t>
            </a:r>
            <a:r>
              <a:rPr spc="-25" dirty="0"/>
              <a:t> </a:t>
            </a:r>
            <a:r>
              <a:rPr spc="-15" dirty="0"/>
              <a:t>efficiency.</a:t>
            </a:r>
          </a:p>
          <a:p>
            <a:pPr marL="361315" marR="5080" indent="-341630">
              <a:lnSpc>
                <a:spcPct val="100000"/>
              </a:lnSpc>
              <a:spcBef>
                <a:spcPts val="414"/>
              </a:spcBef>
              <a:buSzPct val="75000"/>
              <a:buFont typeface="Arial MT"/>
              <a:buChar char="•"/>
              <a:tabLst>
                <a:tab pos="361950" algn="l"/>
                <a:tab pos="362585" algn="l"/>
              </a:tabLst>
            </a:pPr>
            <a:r>
              <a:rPr spc="-10" dirty="0"/>
              <a:t>Additionally,</a:t>
            </a:r>
            <a:r>
              <a:rPr spc="35" dirty="0"/>
              <a:t> </a:t>
            </a:r>
            <a:r>
              <a:rPr dirty="0"/>
              <a:t>the</a:t>
            </a:r>
            <a:r>
              <a:rPr spc="-10" dirty="0"/>
              <a:t> </a:t>
            </a:r>
            <a:r>
              <a:rPr spc="-5" dirty="0"/>
              <a:t>project</a:t>
            </a:r>
            <a:r>
              <a:rPr dirty="0"/>
              <a:t> aims</a:t>
            </a:r>
            <a:r>
              <a:rPr spc="-25" dirty="0"/>
              <a:t> </a:t>
            </a:r>
            <a:r>
              <a:rPr dirty="0"/>
              <a:t>to identify</a:t>
            </a:r>
            <a:r>
              <a:rPr spc="-35" dirty="0"/>
              <a:t> </a:t>
            </a:r>
            <a:r>
              <a:rPr spc="-5" dirty="0"/>
              <a:t>strengths</a:t>
            </a:r>
            <a:r>
              <a:rPr spc="25" dirty="0"/>
              <a:t> </a:t>
            </a:r>
            <a:r>
              <a:rPr spc="-5" dirty="0"/>
              <a:t>and </a:t>
            </a:r>
            <a:r>
              <a:rPr dirty="0"/>
              <a:t> </a:t>
            </a:r>
            <a:r>
              <a:rPr spc="-5" dirty="0"/>
              <a:t>weaknesses</a:t>
            </a:r>
            <a:r>
              <a:rPr spc="35" dirty="0"/>
              <a:t> </a:t>
            </a:r>
            <a:r>
              <a:rPr dirty="0"/>
              <a:t>of </a:t>
            </a:r>
            <a:r>
              <a:rPr spc="-10" dirty="0"/>
              <a:t>each</a:t>
            </a:r>
            <a:r>
              <a:rPr spc="15" dirty="0"/>
              <a:t> </a:t>
            </a:r>
            <a:r>
              <a:rPr spc="-5" dirty="0"/>
              <a:t>algorithm</a:t>
            </a:r>
            <a:r>
              <a:rPr dirty="0"/>
              <a:t> </a:t>
            </a:r>
            <a:r>
              <a:rPr spc="-5" dirty="0"/>
              <a:t>and determine</a:t>
            </a:r>
            <a:r>
              <a:rPr spc="-10" dirty="0"/>
              <a:t> </a:t>
            </a:r>
            <a:r>
              <a:rPr dirty="0"/>
              <a:t>the</a:t>
            </a:r>
            <a:r>
              <a:rPr spc="-5" dirty="0"/>
              <a:t> </a:t>
            </a:r>
            <a:r>
              <a:rPr dirty="0"/>
              <a:t>most </a:t>
            </a:r>
            <a:r>
              <a:rPr spc="5" dirty="0"/>
              <a:t> </a:t>
            </a:r>
            <a:r>
              <a:rPr dirty="0"/>
              <a:t>suitable </a:t>
            </a:r>
            <a:r>
              <a:rPr spc="-5" dirty="0"/>
              <a:t>approach for automated brain </a:t>
            </a:r>
            <a:r>
              <a:rPr dirty="0"/>
              <a:t>tumor </a:t>
            </a:r>
            <a:r>
              <a:rPr spc="-5" dirty="0"/>
              <a:t>detection. </a:t>
            </a:r>
            <a:r>
              <a:rPr spc="-10" dirty="0"/>
              <a:t>By </a:t>
            </a:r>
            <a:r>
              <a:rPr spc="-5" dirty="0"/>
              <a:t> achieving </a:t>
            </a:r>
            <a:r>
              <a:rPr dirty="0"/>
              <a:t>these</a:t>
            </a:r>
            <a:r>
              <a:rPr spc="-15" dirty="0"/>
              <a:t> </a:t>
            </a:r>
            <a:r>
              <a:rPr spc="-5" dirty="0"/>
              <a:t>objectives,</a:t>
            </a:r>
            <a:r>
              <a:rPr spc="5" dirty="0"/>
              <a:t> </a:t>
            </a:r>
            <a:r>
              <a:rPr dirty="0"/>
              <a:t>the </a:t>
            </a:r>
            <a:r>
              <a:rPr spc="-5" dirty="0"/>
              <a:t>project</a:t>
            </a:r>
            <a:r>
              <a:rPr dirty="0"/>
              <a:t> </a:t>
            </a:r>
            <a:r>
              <a:rPr spc="-5" dirty="0"/>
              <a:t>seeks</a:t>
            </a:r>
            <a:r>
              <a:rPr spc="25" dirty="0"/>
              <a:t> </a:t>
            </a:r>
            <a:r>
              <a:rPr dirty="0"/>
              <a:t>to</a:t>
            </a:r>
            <a:r>
              <a:rPr spc="-20" dirty="0"/>
              <a:t> </a:t>
            </a:r>
            <a:r>
              <a:rPr spc="-5" dirty="0"/>
              <a:t>contribute</a:t>
            </a:r>
            <a:r>
              <a:rPr spc="-10" dirty="0"/>
              <a:t> </a:t>
            </a:r>
            <a:r>
              <a:rPr dirty="0"/>
              <a:t>to </a:t>
            </a:r>
            <a:r>
              <a:rPr spc="5" dirty="0"/>
              <a:t> </a:t>
            </a:r>
            <a:r>
              <a:rPr spc="-5" dirty="0"/>
              <a:t>advancements</a:t>
            </a:r>
            <a:r>
              <a:rPr spc="10" dirty="0"/>
              <a:t> </a:t>
            </a:r>
            <a:r>
              <a:rPr dirty="0"/>
              <a:t>in</a:t>
            </a:r>
            <a:r>
              <a:rPr spc="-25" dirty="0"/>
              <a:t> </a:t>
            </a:r>
            <a:r>
              <a:rPr spc="-5" dirty="0"/>
              <a:t>medical imaging and healthcare </a:t>
            </a:r>
            <a:r>
              <a:rPr spc="-10" dirty="0"/>
              <a:t>technology.</a:t>
            </a:r>
          </a:p>
        </p:txBody>
      </p:sp>
      <p:pic>
        <p:nvPicPr>
          <p:cNvPr id="4" name="object 4"/>
          <p:cNvPicPr/>
          <p:nvPr/>
        </p:nvPicPr>
        <p:blipFill>
          <a:blip r:embed="rId2" cstate="print"/>
          <a:stretch>
            <a:fillRect/>
          </a:stretch>
        </p:blipFill>
        <p:spPr>
          <a:xfrm>
            <a:off x="228600" y="554736"/>
            <a:ext cx="2237232" cy="752856"/>
          </a:xfrm>
          <a:prstGeom prst="rect">
            <a:avLst/>
          </a:prstGeom>
        </p:spPr>
      </p:pic>
      <p:sp>
        <p:nvSpPr>
          <p:cNvPr id="5" name="object 5"/>
          <p:cNvSpPr txBox="1"/>
          <p:nvPr/>
        </p:nvSpPr>
        <p:spPr>
          <a:xfrm>
            <a:off x="8407907" y="6466738"/>
            <a:ext cx="22987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78787"/>
                </a:solidFill>
                <a:latin typeface="Calibri"/>
                <a:cs typeface="Calibri"/>
              </a:rPr>
              <a:t>6</a:t>
            </a:fld>
            <a:endParaRPr sz="12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96032" y="480441"/>
            <a:ext cx="3557270" cy="695325"/>
          </a:xfrm>
          <a:prstGeom prst="rect">
            <a:avLst/>
          </a:prstGeom>
        </p:spPr>
        <p:txBody>
          <a:bodyPr vert="horz" wrap="square" lIns="0" tIns="11430" rIns="0" bIns="0" rtlCol="0">
            <a:spAutoFit/>
          </a:bodyPr>
          <a:lstStyle/>
          <a:p>
            <a:pPr marL="12700">
              <a:lnSpc>
                <a:spcPct val="100000"/>
              </a:lnSpc>
              <a:spcBef>
                <a:spcPts val="90"/>
              </a:spcBef>
            </a:pPr>
            <a:r>
              <a:rPr sz="4400" spc="-10" dirty="0"/>
              <a:t>INNOVATION</a:t>
            </a:r>
            <a:endParaRPr sz="4400"/>
          </a:p>
        </p:txBody>
      </p:sp>
      <p:sp>
        <p:nvSpPr>
          <p:cNvPr id="3" name="object 3"/>
          <p:cNvSpPr txBox="1"/>
          <p:nvPr/>
        </p:nvSpPr>
        <p:spPr>
          <a:xfrm>
            <a:off x="652068" y="1613185"/>
            <a:ext cx="7811134" cy="4554855"/>
          </a:xfrm>
          <a:prstGeom prst="rect">
            <a:avLst/>
          </a:prstGeom>
        </p:spPr>
        <p:txBody>
          <a:bodyPr vert="horz" wrap="square" lIns="0" tIns="12700" rIns="0" bIns="0" rtlCol="0">
            <a:spAutoFit/>
          </a:bodyPr>
          <a:lstStyle/>
          <a:p>
            <a:pPr marL="12700" marR="5080">
              <a:lnSpc>
                <a:spcPct val="150100"/>
              </a:lnSpc>
              <a:spcBef>
                <a:spcPts val="100"/>
              </a:spcBef>
            </a:pPr>
            <a:r>
              <a:rPr sz="2200" spc="10" dirty="0">
                <a:latin typeface="Times New Roman"/>
                <a:cs typeface="Times New Roman"/>
              </a:rPr>
              <a:t>The </a:t>
            </a:r>
            <a:r>
              <a:rPr sz="2200" dirty="0">
                <a:latin typeface="Times New Roman"/>
                <a:cs typeface="Times New Roman"/>
              </a:rPr>
              <a:t>innovation </a:t>
            </a:r>
            <a:r>
              <a:rPr sz="2200" spc="5" dirty="0">
                <a:latin typeface="Times New Roman"/>
                <a:cs typeface="Times New Roman"/>
              </a:rPr>
              <a:t>idea </a:t>
            </a:r>
            <a:r>
              <a:rPr sz="2200" dirty="0">
                <a:latin typeface="Times New Roman"/>
                <a:cs typeface="Times New Roman"/>
              </a:rPr>
              <a:t>of </a:t>
            </a:r>
            <a:r>
              <a:rPr sz="2200" spc="5" dirty="0">
                <a:latin typeface="Times New Roman"/>
                <a:cs typeface="Times New Roman"/>
              </a:rPr>
              <a:t>the project lies in </a:t>
            </a:r>
            <a:r>
              <a:rPr sz="2200" dirty="0">
                <a:latin typeface="Times New Roman"/>
                <a:cs typeface="Times New Roman"/>
              </a:rPr>
              <a:t>the comparative analysis of </a:t>
            </a:r>
            <a:r>
              <a:rPr sz="2200" spc="5" dirty="0">
                <a:latin typeface="Times New Roman"/>
                <a:cs typeface="Times New Roman"/>
              </a:rPr>
              <a:t> </a:t>
            </a:r>
            <a:r>
              <a:rPr sz="2200" dirty="0">
                <a:latin typeface="Times New Roman"/>
                <a:cs typeface="Times New Roman"/>
              </a:rPr>
              <a:t>deep</a:t>
            </a:r>
            <a:r>
              <a:rPr sz="2200" spc="-25" dirty="0">
                <a:latin typeface="Times New Roman"/>
                <a:cs typeface="Times New Roman"/>
              </a:rPr>
              <a:t> </a:t>
            </a:r>
            <a:r>
              <a:rPr sz="2200" spc="5" dirty="0">
                <a:latin typeface="Times New Roman"/>
                <a:cs typeface="Times New Roman"/>
              </a:rPr>
              <a:t>learning</a:t>
            </a:r>
            <a:r>
              <a:rPr sz="2200" spc="-70" dirty="0">
                <a:latin typeface="Times New Roman"/>
                <a:cs typeface="Times New Roman"/>
              </a:rPr>
              <a:t> </a:t>
            </a:r>
            <a:r>
              <a:rPr sz="2200" spc="-5" dirty="0">
                <a:latin typeface="Times New Roman"/>
                <a:cs typeface="Times New Roman"/>
              </a:rPr>
              <a:t>algorithms</a:t>
            </a:r>
            <a:r>
              <a:rPr sz="2200" spc="-20" dirty="0">
                <a:latin typeface="Times New Roman"/>
                <a:cs typeface="Times New Roman"/>
              </a:rPr>
              <a:t> </a:t>
            </a:r>
            <a:r>
              <a:rPr sz="2200" dirty="0">
                <a:latin typeface="Times New Roman"/>
                <a:cs typeface="Times New Roman"/>
              </a:rPr>
              <a:t>for</a:t>
            </a:r>
            <a:r>
              <a:rPr sz="2200" spc="10" dirty="0">
                <a:latin typeface="Times New Roman"/>
                <a:cs typeface="Times New Roman"/>
              </a:rPr>
              <a:t> </a:t>
            </a:r>
            <a:r>
              <a:rPr sz="2200" spc="5" dirty="0">
                <a:latin typeface="Times New Roman"/>
                <a:cs typeface="Times New Roman"/>
              </a:rPr>
              <a:t>brain</a:t>
            </a:r>
            <a:r>
              <a:rPr sz="2200" spc="-45" dirty="0">
                <a:latin typeface="Times New Roman"/>
                <a:cs typeface="Times New Roman"/>
              </a:rPr>
              <a:t> </a:t>
            </a:r>
            <a:r>
              <a:rPr sz="2200" spc="-5" dirty="0">
                <a:latin typeface="Times New Roman"/>
                <a:cs typeface="Times New Roman"/>
              </a:rPr>
              <a:t>tumor</a:t>
            </a:r>
            <a:r>
              <a:rPr sz="2200" spc="5" dirty="0">
                <a:latin typeface="Times New Roman"/>
                <a:cs typeface="Times New Roman"/>
              </a:rPr>
              <a:t> detection.</a:t>
            </a:r>
            <a:r>
              <a:rPr sz="2200" spc="-70" dirty="0">
                <a:latin typeface="Times New Roman"/>
                <a:cs typeface="Times New Roman"/>
              </a:rPr>
              <a:t> </a:t>
            </a:r>
            <a:r>
              <a:rPr sz="2200" spc="-5" dirty="0">
                <a:latin typeface="Times New Roman"/>
                <a:cs typeface="Times New Roman"/>
              </a:rPr>
              <a:t>By</a:t>
            </a:r>
            <a:r>
              <a:rPr sz="2200" dirty="0">
                <a:latin typeface="Times New Roman"/>
                <a:cs typeface="Times New Roman"/>
              </a:rPr>
              <a:t> systematically </a:t>
            </a:r>
            <a:r>
              <a:rPr sz="2200" spc="-535" dirty="0">
                <a:latin typeface="Times New Roman"/>
                <a:cs typeface="Times New Roman"/>
              </a:rPr>
              <a:t> </a:t>
            </a:r>
            <a:r>
              <a:rPr sz="2200" dirty="0">
                <a:latin typeface="Times New Roman"/>
                <a:cs typeface="Times New Roman"/>
              </a:rPr>
              <a:t>comparing the performance of </a:t>
            </a:r>
            <a:r>
              <a:rPr sz="2200" spc="5" dirty="0">
                <a:latin typeface="Times New Roman"/>
                <a:cs typeface="Times New Roman"/>
              </a:rPr>
              <a:t>these </a:t>
            </a:r>
            <a:r>
              <a:rPr sz="2200" spc="-5" dirty="0">
                <a:latin typeface="Times New Roman"/>
                <a:cs typeface="Times New Roman"/>
              </a:rPr>
              <a:t>algorithms, </a:t>
            </a:r>
            <a:r>
              <a:rPr sz="2200" dirty="0">
                <a:latin typeface="Times New Roman"/>
                <a:cs typeface="Times New Roman"/>
              </a:rPr>
              <a:t>the </a:t>
            </a:r>
            <a:r>
              <a:rPr sz="2200" spc="5" dirty="0">
                <a:latin typeface="Times New Roman"/>
                <a:cs typeface="Times New Roman"/>
              </a:rPr>
              <a:t>project </a:t>
            </a:r>
            <a:r>
              <a:rPr sz="2200" spc="-5" dirty="0">
                <a:latin typeface="Times New Roman"/>
                <a:cs typeface="Times New Roman"/>
              </a:rPr>
              <a:t>aims </a:t>
            </a:r>
            <a:r>
              <a:rPr sz="2200" spc="5" dirty="0">
                <a:latin typeface="Times New Roman"/>
                <a:cs typeface="Times New Roman"/>
              </a:rPr>
              <a:t>to </a:t>
            </a:r>
            <a:r>
              <a:rPr sz="2200" spc="10" dirty="0">
                <a:latin typeface="Times New Roman"/>
                <a:cs typeface="Times New Roman"/>
              </a:rPr>
              <a:t> </a:t>
            </a:r>
            <a:r>
              <a:rPr sz="2200" dirty="0">
                <a:latin typeface="Times New Roman"/>
                <a:cs typeface="Times New Roman"/>
              </a:rPr>
              <a:t>provide valuable insights </a:t>
            </a:r>
            <a:r>
              <a:rPr sz="2200" spc="5" dirty="0">
                <a:latin typeface="Times New Roman"/>
                <a:cs typeface="Times New Roman"/>
              </a:rPr>
              <a:t>into their </a:t>
            </a:r>
            <a:r>
              <a:rPr sz="2200" dirty="0">
                <a:latin typeface="Times New Roman"/>
                <a:cs typeface="Times New Roman"/>
              </a:rPr>
              <a:t>effectiveness </a:t>
            </a:r>
            <a:r>
              <a:rPr sz="2200" spc="5" dirty="0">
                <a:latin typeface="Times New Roman"/>
                <a:cs typeface="Times New Roman"/>
              </a:rPr>
              <a:t>and </a:t>
            </a:r>
            <a:r>
              <a:rPr sz="2200" dirty="0">
                <a:latin typeface="Times New Roman"/>
                <a:cs typeface="Times New Roman"/>
              </a:rPr>
              <a:t>suitability </a:t>
            </a:r>
            <a:r>
              <a:rPr sz="2200" spc="5" dirty="0">
                <a:latin typeface="Times New Roman"/>
                <a:cs typeface="Times New Roman"/>
              </a:rPr>
              <a:t>for </a:t>
            </a:r>
            <a:r>
              <a:rPr sz="2200" spc="10" dirty="0">
                <a:latin typeface="Times New Roman"/>
                <a:cs typeface="Times New Roman"/>
              </a:rPr>
              <a:t> </a:t>
            </a:r>
            <a:r>
              <a:rPr sz="2200" dirty="0">
                <a:latin typeface="Times New Roman"/>
                <a:cs typeface="Times New Roman"/>
              </a:rPr>
              <a:t>real-world applications. </a:t>
            </a:r>
            <a:r>
              <a:rPr sz="2200" spc="10" dirty="0">
                <a:latin typeface="Times New Roman"/>
                <a:cs typeface="Times New Roman"/>
              </a:rPr>
              <a:t>The </a:t>
            </a:r>
            <a:r>
              <a:rPr sz="2200" spc="5" dirty="0">
                <a:latin typeface="Times New Roman"/>
                <a:cs typeface="Times New Roman"/>
              </a:rPr>
              <a:t>project also explores </a:t>
            </a:r>
            <a:r>
              <a:rPr sz="2200" dirty="0">
                <a:latin typeface="Times New Roman"/>
                <a:cs typeface="Times New Roman"/>
              </a:rPr>
              <a:t>innovative </a:t>
            </a:r>
            <a:r>
              <a:rPr sz="2200" spc="5" dirty="0">
                <a:latin typeface="Times New Roman"/>
                <a:cs typeface="Times New Roman"/>
              </a:rPr>
              <a:t> </a:t>
            </a:r>
            <a:r>
              <a:rPr sz="2200" dirty="0">
                <a:latin typeface="Times New Roman"/>
                <a:cs typeface="Times New Roman"/>
              </a:rPr>
              <a:t>approaches </a:t>
            </a:r>
            <a:r>
              <a:rPr sz="2200" spc="5" dirty="0">
                <a:latin typeface="Times New Roman"/>
                <a:cs typeface="Times New Roman"/>
              </a:rPr>
              <a:t>to address </a:t>
            </a:r>
            <a:r>
              <a:rPr sz="2200" dirty="0">
                <a:latin typeface="Times New Roman"/>
                <a:cs typeface="Times New Roman"/>
              </a:rPr>
              <a:t>challenges such as </a:t>
            </a:r>
            <a:r>
              <a:rPr sz="2200" spc="5" dirty="0">
                <a:latin typeface="Times New Roman"/>
                <a:cs typeface="Times New Roman"/>
              </a:rPr>
              <a:t>data </a:t>
            </a:r>
            <a:r>
              <a:rPr sz="2200" dirty="0">
                <a:latin typeface="Times New Roman"/>
                <a:cs typeface="Times New Roman"/>
              </a:rPr>
              <a:t>imbalance, </a:t>
            </a:r>
            <a:r>
              <a:rPr sz="2200" spc="-5" dirty="0">
                <a:latin typeface="Times New Roman"/>
                <a:cs typeface="Times New Roman"/>
              </a:rPr>
              <a:t>model </a:t>
            </a:r>
            <a:r>
              <a:rPr sz="2200" dirty="0">
                <a:latin typeface="Times New Roman"/>
                <a:cs typeface="Times New Roman"/>
              </a:rPr>
              <a:t> interpretability,</a:t>
            </a:r>
            <a:r>
              <a:rPr sz="2200" spc="-50" dirty="0">
                <a:latin typeface="Times New Roman"/>
                <a:cs typeface="Times New Roman"/>
              </a:rPr>
              <a:t> </a:t>
            </a:r>
            <a:r>
              <a:rPr sz="2200" dirty="0">
                <a:latin typeface="Times New Roman"/>
                <a:cs typeface="Times New Roman"/>
              </a:rPr>
              <a:t>and</a:t>
            </a:r>
            <a:r>
              <a:rPr sz="2200" spc="-20" dirty="0">
                <a:latin typeface="Times New Roman"/>
                <a:cs typeface="Times New Roman"/>
              </a:rPr>
              <a:t> </a:t>
            </a:r>
            <a:r>
              <a:rPr sz="2200" dirty="0">
                <a:latin typeface="Times New Roman"/>
                <a:cs typeface="Times New Roman"/>
              </a:rPr>
              <a:t>computational</a:t>
            </a:r>
            <a:r>
              <a:rPr sz="2200" spc="-35" dirty="0">
                <a:latin typeface="Times New Roman"/>
                <a:cs typeface="Times New Roman"/>
              </a:rPr>
              <a:t> </a:t>
            </a:r>
            <a:r>
              <a:rPr sz="2200" dirty="0">
                <a:latin typeface="Times New Roman"/>
                <a:cs typeface="Times New Roman"/>
              </a:rPr>
              <a:t>efficiency,</a:t>
            </a:r>
            <a:r>
              <a:rPr sz="2200" spc="-75" dirty="0">
                <a:latin typeface="Times New Roman"/>
                <a:cs typeface="Times New Roman"/>
              </a:rPr>
              <a:t> </a:t>
            </a:r>
            <a:r>
              <a:rPr sz="2200" spc="5" dirty="0">
                <a:latin typeface="Times New Roman"/>
                <a:cs typeface="Times New Roman"/>
              </a:rPr>
              <a:t>thereby</a:t>
            </a:r>
            <a:r>
              <a:rPr sz="2200" spc="-40" dirty="0">
                <a:latin typeface="Times New Roman"/>
                <a:cs typeface="Times New Roman"/>
              </a:rPr>
              <a:t> </a:t>
            </a:r>
            <a:r>
              <a:rPr sz="2200" spc="5" dirty="0">
                <a:latin typeface="Times New Roman"/>
                <a:cs typeface="Times New Roman"/>
              </a:rPr>
              <a:t>contributing</a:t>
            </a:r>
            <a:r>
              <a:rPr sz="2200" spc="-75" dirty="0">
                <a:latin typeface="Times New Roman"/>
                <a:cs typeface="Times New Roman"/>
              </a:rPr>
              <a:t> </a:t>
            </a:r>
            <a:r>
              <a:rPr sz="2200" spc="5" dirty="0">
                <a:latin typeface="Times New Roman"/>
                <a:cs typeface="Times New Roman"/>
              </a:rPr>
              <a:t>to </a:t>
            </a:r>
            <a:r>
              <a:rPr sz="2200" spc="-535" dirty="0">
                <a:latin typeface="Times New Roman"/>
                <a:cs typeface="Times New Roman"/>
              </a:rPr>
              <a:t> </a:t>
            </a:r>
            <a:r>
              <a:rPr sz="2200" spc="5" dirty="0">
                <a:latin typeface="Times New Roman"/>
                <a:cs typeface="Times New Roman"/>
              </a:rPr>
              <a:t>the </a:t>
            </a:r>
            <a:r>
              <a:rPr sz="2200" spc="-5" dirty="0">
                <a:latin typeface="Times New Roman"/>
                <a:cs typeface="Times New Roman"/>
              </a:rPr>
              <a:t>development </a:t>
            </a:r>
            <a:r>
              <a:rPr sz="2200" dirty="0">
                <a:latin typeface="Times New Roman"/>
                <a:cs typeface="Times New Roman"/>
              </a:rPr>
              <a:t>of </a:t>
            </a:r>
            <a:r>
              <a:rPr sz="2200" spc="-5" dirty="0">
                <a:latin typeface="Times New Roman"/>
                <a:cs typeface="Times New Roman"/>
              </a:rPr>
              <a:t>more </a:t>
            </a:r>
            <a:r>
              <a:rPr sz="2200" spc="5" dirty="0">
                <a:latin typeface="Times New Roman"/>
                <a:cs typeface="Times New Roman"/>
              </a:rPr>
              <a:t>robust and reliable </a:t>
            </a:r>
            <a:r>
              <a:rPr sz="2200" dirty="0">
                <a:latin typeface="Times New Roman"/>
                <a:cs typeface="Times New Roman"/>
              </a:rPr>
              <a:t>automated </a:t>
            </a:r>
            <a:r>
              <a:rPr sz="2200" spc="5" dirty="0">
                <a:latin typeface="Times New Roman"/>
                <a:cs typeface="Times New Roman"/>
              </a:rPr>
              <a:t>brain </a:t>
            </a:r>
            <a:r>
              <a:rPr sz="2200" spc="-5" dirty="0">
                <a:latin typeface="Times New Roman"/>
                <a:cs typeface="Times New Roman"/>
              </a:rPr>
              <a:t>tumor </a:t>
            </a:r>
            <a:r>
              <a:rPr sz="2200" dirty="0">
                <a:latin typeface="Times New Roman"/>
                <a:cs typeface="Times New Roman"/>
              </a:rPr>
              <a:t> </a:t>
            </a:r>
            <a:r>
              <a:rPr sz="2200" spc="5" dirty="0">
                <a:latin typeface="Times New Roman"/>
                <a:cs typeface="Times New Roman"/>
              </a:rPr>
              <a:t>detection</a:t>
            </a:r>
            <a:r>
              <a:rPr sz="2200" spc="-80" dirty="0">
                <a:latin typeface="Times New Roman"/>
                <a:cs typeface="Times New Roman"/>
              </a:rPr>
              <a:t> </a:t>
            </a:r>
            <a:r>
              <a:rPr sz="2200" spc="-5" dirty="0">
                <a:latin typeface="Times New Roman"/>
                <a:cs typeface="Times New Roman"/>
              </a:rPr>
              <a:t>systems.</a:t>
            </a:r>
            <a:endParaRPr sz="2200">
              <a:latin typeface="Times New Roman"/>
              <a:cs typeface="Times New Roman"/>
            </a:endParaRPr>
          </a:p>
        </p:txBody>
      </p:sp>
      <p:pic>
        <p:nvPicPr>
          <p:cNvPr id="4" name="object 4"/>
          <p:cNvPicPr/>
          <p:nvPr/>
        </p:nvPicPr>
        <p:blipFill>
          <a:blip r:embed="rId2" cstate="print"/>
          <a:stretch>
            <a:fillRect/>
          </a:stretch>
        </p:blipFill>
        <p:spPr>
          <a:xfrm>
            <a:off x="228600" y="554736"/>
            <a:ext cx="2237232" cy="752856"/>
          </a:xfrm>
          <a:prstGeom prst="rect">
            <a:avLst/>
          </a:prstGeom>
        </p:spPr>
      </p:pic>
      <p:sp>
        <p:nvSpPr>
          <p:cNvPr id="5" name="object 5"/>
          <p:cNvSpPr txBox="1"/>
          <p:nvPr/>
        </p:nvSpPr>
        <p:spPr>
          <a:xfrm>
            <a:off x="8407907" y="6466738"/>
            <a:ext cx="22987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78787"/>
                </a:solidFill>
                <a:latin typeface="Calibri"/>
                <a:cs typeface="Calibri"/>
              </a:rPr>
              <a:t>7</a:t>
            </a:fld>
            <a:endParaRPr sz="120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00" y="700658"/>
            <a:ext cx="4618355" cy="512445"/>
          </a:xfrm>
          <a:prstGeom prst="rect">
            <a:avLst/>
          </a:prstGeom>
        </p:spPr>
        <p:txBody>
          <a:bodyPr vert="horz" wrap="square" lIns="0" tIns="11430" rIns="0" bIns="0" rtlCol="0">
            <a:spAutoFit/>
          </a:bodyPr>
          <a:lstStyle/>
          <a:p>
            <a:pPr marL="12700" algn="l">
              <a:lnSpc>
                <a:spcPct val="100000"/>
              </a:lnSpc>
              <a:spcBef>
                <a:spcPts val="90"/>
              </a:spcBef>
            </a:pPr>
            <a:r>
              <a:rPr spc="-5" dirty="0"/>
              <a:t>SCOPE</a:t>
            </a:r>
            <a:r>
              <a:rPr spc="-15" dirty="0"/>
              <a:t> </a:t>
            </a:r>
            <a:r>
              <a:rPr spc="-10" dirty="0"/>
              <a:t>OF</a:t>
            </a:r>
            <a:r>
              <a:rPr spc="-5" dirty="0"/>
              <a:t> </a:t>
            </a:r>
            <a:r>
              <a:rPr spc="-10" dirty="0"/>
              <a:t>THE</a:t>
            </a:r>
            <a:r>
              <a:rPr spc="-15" dirty="0"/>
              <a:t> </a:t>
            </a:r>
            <a:r>
              <a:rPr spc="-5" dirty="0"/>
              <a:t>PROJECT</a:t>
            </a:r>
          </a:p>
        </p:txBody>
      </p:sp>
      <p:sp>
        <p:nvSpPr>
          <p:cNvPr id="3" name="object 3"/>
          <p:cNvSpPr txBox="1"/>
          <p:nvPr/>
        </p:nvSpPr>
        <p:spPr>
          <a:xfrm>
            <a:off x="819708" y="1617878"/>
            <a:ext cx="7794625" cy="4142740"/>
          </a:xfrm>
          <a:prstGeom prst="rect">
            <a:avLst/>
          </a:prstGeom>
        </p:spPr>
        <p:txBody>
          <a:bodyPr vert="horz" wrap="square" lIns="0" tIns="12700" rIns="0" bIns="0" rtlCol="0">
            <a:spAutoFit/>
          </a:bodyPr>
          <a:lstStyle/>
          <a:p>
            <a:pPr marL="295910" marR="5080" indent="-283845" algn="just">
              <a:lnSpc>
                <a:spcPct val="158000"/>
              </a:lnSpc>
              <a:spcBef>
                <a:spcPts val="100"/>
              </a:spcBef>
              <a:buSzPct val="94736"/>
              <a:buFont typeface="Arial MT"/>
              <a:buChar char="•"/>
              <a:tabLst>
                <a:tab pos="296545" algn="l"/>
              </a:tabLst>
            </a:pPr>
            <a:r>
              <a:rPr sz="1900" spc="-15" dirty="0">
                <a:latin typeface="Times New Roman"/>
                <a:cs typeface="Times New Roman"/>
              </a:rPr>
              <a:t>The </a:t>
            </a:r>
            <a:r>
              <a:rPr sz="1900" dirty="0">
                <a:latin typeface="Times New Roman"/>
                <a:cs typeface="Times New Roman"/>
              </a:rPr>
              <a:t>scope of </a:t>
            </a:r>
            <a:r>
              <a:rPr sz="1900" spc="-10" dirty="0">
                <a:latin typeface="Times New Roman"/>
                <a:cs typeface="Times New Roman"/>
              </a:rPr>
              <a:t>the </a:t>
            </a:r>
            <a:r>
              <a:rPr sz="1900" spc="-5" dirty="0">
                <a:latin typeface="Times New Roman"/>
                <a:cs typeface="Times New Roman"/>
              </a:rPr>
              <a:t>project </a:t>
            </a:r>
            <a:r>
              <a:rPr sz="1900" spc="-10" dirty="0">
                <a:latin typeface="Times New Roman"/>
                <a:cs typeface="Times New Roman"/>
              </a:rPr>
              <a:t>encompasses the </a:t>
            </a:r>
            <a:r>
              <a:rPr sz="1900" spc="-5" dirty="0">
                <a:latin typeface="Times New Roman"/>
                <a:cs typeface="Times New Roman"/>
              </a:rPr>
              <a:t>development </a:t>
            </a:r>
            <a:r>
              <a:rPr sz="1900" dirty="0">
                <a:latin typeface="Times New Roman"/>
                <a:cs typeface="Times New Roman"/>
              </a:rPr>
              <a:t>of </a:t>
            </a:r>
            <a:r>
              <a:rPr sz="1900" spc="-10" dirty="0">
                <a:latin typeface="Times New Roman"/>
                <a:cs typeface="Times New Roman"/>
              </a:rPr>
              <a:t>machine </a:t>
            </a:r>
            <a:r>
              <a:rPr sz="1900" spc="-5" dirty="0">
                <a:latin typeface="Times New Roman"/>
                <a:cs typeface="Times New Roman"/>
              </a:rPr>
              <a:t>learning </a:t>
            </a:r>
            <a:r>
              <a:rPr sz="1900" dirty="0">
                <a:latin typeface="Times New Roman"/>
                <a:cs typeface="Times New Roman"/>
              </a:rPr>
              <a:t> </a:t>
            </a:r>
            <a:r>
              <a:rPr sz="1900" spc="-5" dirty="0">
                <a:latin typeface="Times New Roman"/>
                <a:cs typeface="Times New Roman"/>
              </a:rPr>
              <a:t>models </a:t>
            </a:r>
            <a:r>
              <a:rPr sz="1900" spc="-10" dirty="0">
                <a:latin typeface="Times New Roman"/>
                <a:cs typeface="Times New Roman"/>
              </a:rPr>
              <a:t>based </a:t>
            </a:r>
            <a:r>
              <a:rPr sz="1900" dirty="0">
                <a:latin typeface="Times New Roman"/>
                <a:cs typeface="Times New Roman"/>
              </a:rPr>
              <a:t>on </a:t>
            </a:r>
            <a:r>
              <a:rPr sz="1900" spc="-5" dirty="0">
                <a:latin typeface="Times New Roman"/>
                <a:cs typeface="Times New Roman"/>
              </a:rPr>
              <a:t>VGG16, InceptionV3, </a:t>
            </a:r>
            <a:r>
              <a:rPr sz="1900" spc="-15" dirty="0">
                <a:latin typeface="Times New Roman"/>
                <a:cs typeface="Times New Roman"/>
              </a:rPr>
              <a:t>and </a:t>
            </a:r>
            <a:r>
              <a:rPr sz="1900" spc="-5" dirty="0">
                <a:latin typeface="Times New Roman"/>
                <a:cs typeface="Times New Roman"/>
              </a:rPr>
              <a:t>Xception algorithms </a:t>
            </a:r>
            <a:r>
              <a:rPr sz="1900" spc="5" dirty="0">
                <a:latin typeface="Times New Roman"/>
                <a:cs typeface="Times New Roman"/>
              </a:rPr>
              <a:t>for </a:t>
            </a:r>
            <a:r>
              <a:rPr sz="1900" spc="-5" dirty="0">
                <a:latin typeface="Times New Roman"/>
                <a:cs typeface="Times New Roman"/>
              </a:rPr>
              <a:t>brain </a:t>
            </a:r>
            <a:r>
              <a:rPr sz="1900" dirty="0">
                <a:latin typeface="Times New Roman"/>
                <a:cs typeface="Times New Roman"/>
              </a:rPr>
              <a:t> </a:t>
            </a:r>
            <a:r>
              <a:rPr sz="1900" spc="-5" dirty="0">
                <a:latin typeface="Times New Roman"/>
                <a:cs typeface="Times New Roman"/>
              </a:rPr>
              <a:t>tumor</a:t>
            </a:r>
            <a:r>
              <a:rPr sz="1900" dirty="0">
                <a:latin typeface="Times New Roman"/>
                <a:cs typeface="Times New Roman"/>
              </a:rPr>
              <a:t> </a:t>
            </a:r>
            <a:r>
              <a:rPr sz="1900" spc="-5" dirty="0">
                <a:latin typeface="Times New Roman"/>
                <a:cs typeface="Times New Roman"/>
              </a:rPr>
              <a:t>detection</a:t>
            </a:r>
            <a:r>
              <a:rPr sz="1900" dirty="0">
                <a:latin typeface="Times New Roman"/>
                <a:cs typeface="Times New Roman"/>
              </a:rPr>
              <a:t> from</a:t>
            </a:r>
            <a:r>
              <a:rPr sz="1900" spc="5" dirty="0">
                <a:latin typeface="Times New Roman"/>
                <a:cs typeface="Times New Roman"/>
              </a:rPr>
              <a:t> </a:t>
            </a:r>
            <a:r>
              <a:rPr sz="1900" dirty="0">
                <a:latin typeface="Times New Roman"/>
                <a:cs typeface="Times New Roman"/>
              </a:rPr>
              <a:t>MRI</a:t>
            </a:r>
            <a:r>
              <a:rPr sz="1900" spc="5" dirty="0">
                <a:latin typeface="Times New Roman"/>
                <a:cs typeface="Times New Roman"/>
              </a:rPr>
              <a:t> </a:t>
            </a:r>
            <a:r>
              <a:rPr sz="1900" spc="-5" dirty="0">
                <a:latin typeface="Times New Roman"/>
                <a:cs typeface="Times New Roman"/>
              </a:rPr>
              <a:t>images.</a:t>
            </a:r>
            <a:r>
              <a:rPr sz="1900" dirty="0">
                <a:latin typeface="Times New Roman"/>
                <a:cs typeface="Times New Roman"/>
              </a:rPr>
              <a:t> </a:t>
            </a:r>
            <a:r>
              <a:rPr sz="1900" spc="-15" dirty="0">
                <a:latin typeface="Times New Roman"/>
                <a:cs typeface="Times New Roman"/>
              </a:rPr>
              <a:t>The</a:t>
            </a:r>
            <a:r>
              <a:rPr sz="1900" spc="-10" dirty="0">
                <a:latin typeface="Times New Roman"/>
                <a:cs typeface="Times New Roman"/>
              </a:rPr>
              <a:t> </a:t>
            </a:r>
            <a:r>
              <a:rPr sz="1900" dirty="0">
                <a:latin typeface="Times New Roman"/>
                <a:cs typeface="Times New Roman"/>
              </a:rPr>
              <a:t>project</a:t>
            </a:r>
            <a:r>
              <a:rPr sz="1900" spc="5" dirty="0">
                <a:latin typeface="Times New Roman"/>
                <a:cs typeface="Times New Roman"/>
              </a:rPr>
              <a:t> </a:t>
            </a:r>
            <a:r>
              <a:rPr sz="1900" spc="-5" dirty="0">
                <a:latin typeface="Times New Roman"/>
                <a:cs typeface="Times New Roman"/>
              </a:rPr>
              <a:t>focuses</a:t>
            </a:r>
            <a:r>
              <a:rPr sz="1900" dirty="0">
                <a:latin typeface="Times New Roman"/>
                <a:cs typeface="Times New Roman"/>
              </a:rPr>
              <a:t> </a:t>
            </a:r>
            <a:r>
              <a:rPr sz="1900" spc="-10" dirty="0">
                <a:latin typeface="Times New Roman"/>
                <a:cs typeface="Times New Roman"/>
              </a:rPr>
              <a:t>on</a:t>
            </a:r>
            <a:r>
              <a:rPr sz="1900" spc="-5" dirty="0">
                <a:latin typeface="Times New Roman"/>
                <a:cs typeface="Times New Roman"/>
              </a:rPr>
              <a:t> comparative </a:t>
            </a:r>
            <a:r>
              <a:rPr sz="1900" dirty="0">
                <a:latin typeface="Times New Roman"/>
                <a:cs typeface="Times New Roman"/>
              </a:rPr>
              <a:t> </a:t>
            </a:r>
            <a:r>
              <a:rPr sz="1900" spc="-10" dirty="0">
                <a:latin typeface="Times New Roman"/>
                <a:cs typeface="Times New Roman"/>
              </a:rPr>
              <a:t>analysis</a:t>
            </a:r>
            <a:r>
              <a:rPr sz="1900" spc="-5" dirty="0">
                <a:latin typeface="Times New Roman"/>
                <a:cs typeface="Times New Roman"/>
              </a:rPr>
              <a:t> and</a:t>
            </a:r>
            <a:r>
              <a:rPr sz="1900" dirty="0">
                <a:latin typeface="Times New Roman"/>
                <a:cs typeface="Times New Roman"/>
              </a:rPr>
              <a:t> </a:t>
            </a:r>
            <a:r>
              <a:rPr sz="1900" spc="-5" dirty="0">
                <a:latin typeface="Times New Roman"/>
                <a:cs typeface="Times New Roman"/>
              </a:rPr>
              <a:t>evaluation</a:t>
            </a:r>
            <a:r>
              <a:rPr sz="1900" dirty="0">
                <a:latin typeface="Times New Roman"/>
                <a:cs typeface="Times New Roman"/>
              </a:rPr>
              <a:t> </a:t>
            </a:r>
            <a:r>
              <a:rPr sz="1900" spc="-10" dirty="0">
                <a:latin typeface="Times New Roman"/>
                <a:cs typeface="Times New Roman"/>
              </a:rPr>
              <a:t>of</a:t>
            </a:r>
            <a:r>
              <a:rPr sz="1900" spc="-5" dirty="0">
                <a:latin typeface="Times New Roman"/>
                <a:cs typeface="Times New Roman"/>
              </a:rPr>
              <a:t> these</a:t>
            </a:r>
            <a:r>
              <a:rPr sz="1900" dirty="0">
                <a:latin typeface="Times New Roman"/>
                <a:cs typeface="Times New Roman"/>
              </a:rPr>
              <a:t> </a:t>
            </a:r>
            <a:r>
              <a:rPr sz="1900" spc="-10" dirty="0">
                <a:latin typeface="Times New Roman"/>
                <a:cs typeface="Times New Roman"/>
              </a:rPr>
              <a:t>models</a:t>
            </a:r>
            <a:r>
              <a:rPr sz="1900" spc="-5" dirty="0">
                <a:latin typeface="Times New Roman"/>
                <a:cs typeface="Times New Roman"/>
              </a:rPr>
              <a:t> using</a:t>
            </a:r>
            <a:r>
              <a:rPr sz="1900" dirty="0">
                <a:latin typeface="Times New Roman"/>
                <a:cs typeface="Times New Roman"/>
              </a:rPr>
              <a:t> </a:t>
            </a:r>
            <a:r>
              <a:rPr sz="1900" spc="-10" dirty="0">
                <a:latin typeface="Times New Roman"/>
                <a:cs typeface="Times New Roman"/>
              </a:rPr>
              <a:t>standardized</a:t>
            </a:r>
            <a:r>
              <a:rPr sz="1900" spc="-5" dirty="0">
                <a:latin typeface="Times New Roman"/>
                <a:cs typeface="Times New Roman"/>
              </a:rPr>
              <a:t> performance </a:t>
            </a:r>
            <a:r>
              <a:rPr sz="1900" dirty="0">
                <a:latin typeface="Times New Roman"/>
                <a:cs typeface="Times New Roman"/>
              </a:rPr>
              <a:t> </a:t>
            </a:r>
            <a:r>
              <a:rPr sz="1900" spc="-5" dirty="0">
                <a:latin typeface="Times New Roman"/>
                <a:cs typeface="Times New Roman"/>
              </a:rPr>
              <a:t>metrics.</a:t>
            </a:r>
            <a:r>
              <a:rPr sz="1900" dirty="0">
                <a:latin typeface="Times New Roman"/>
                <a:cs typeface="Times New Roman"/>
              </a:rPr>
              <a:t> </a:t>
            </a:r>
            <a:r>
              <a:rPr sz="1900" spc="-15" dirty="0">
                <a:latin typeface="Times New Roman"/>
                <a:cs typeface="Times New Roman"/>
              </a:rPr>
              <a:t>The</a:t>
            </a:r>
            <a:r>
              <a:rPr sz="1900" spc="-10" dirty="0">
                <a:latin typeface="Times New Roman"/>
                <a:cs typeface="Times New Roman"/>
              </a:rPr>
              <a:t> </a:t>
            </a:r>
            <a:r>
              <a:rPr sz="1900" spc="-5" dirty="0">
                <a:latin typeface="Times New Roman"/>
                <a:cs typeface="Times New Roman"/>
              </a:rPr>
              <a:t>application</a:t>
            </a:r>
            <a:r>
              <a:rPr sz="1900" dirty="0">
                <a:latin typeface="Times New Roman"/>
                <a:cs typeface="Times New Roman"/>
              </a:rPr>
              <a:t> </a:t>
            </a:r>
            <a:r>
              <a:rPr sz="1900" spc="-10" dirty="0">
                <a:latin typeface="Times New Roman"/>
                <a:cs typeface="Times New Roman"/>
              </a:rPr>
              <a:t>of</a:t>
            </a:r>
            <a:r>
              <a:rPr sz="1900" spc="-5" dirty="0">
                <a:latin typeface="Times New Roman"/>
                <a:cs typeface="Times New Roman"/>
              </a:rPr>
              <a:t> </a:t>
            </a:r>
            <a:r>
              <a:rPr sz="1900" spc="-10" dirty="0">
                <a:latin typeface="Times New Roman"/>
                <a:cs typeface="Times New Roman"/>
              </a:rPr>
              <a:t>the</a:t>
            </a:r>
            <a:r>
              <a:rPr sz="1900" spc="-5" dirty="0">
                <a:latin typeface="Times New Roman"/>
                <a:cs typeface="Times New Roman"/>
              </a:rPr>
              <a:t> project</a:t>
            </a:r>
            <a:r>
              <a:rPr sz="1900" dirty="0">
                <a:latin typeface="Times New Roman"/>
                <a:cs typeface="Times New Roman"/>
              </a:rPr>
              <a:t> </a:t>
            </a:r>
            <a:r>
              <a:rPr sz="1900" spc="-5" dirty="0">
                <a:latin typeface="Times New Roman"/>
                <a:cs typeface="Times New Roman"/>
              </a:rPr>
              <a:t>extends</a:t>
            </a:r>
            <a:r>
              <a:rPr sz="1900" dirty="0">
                <a:latin typeface="Times New Roman"/>
                <a:cs typeface="Times New Roman"/>
              </a:rPr>
              <a:t> </a:t>
            </a:r>
            <a:r>
              <a:rPr sz="1900" spc="-15" dirty="0">
                <a:latin typeface="Times New Roman"/>
                <a:cs typeface="Times New Roman"/>
              </a:rPr>
              <a:t>to</a:t>
            </a:r>
            <a:r>
              <a:rPr sz="1900" spc="-10" dirty="0">
                <a:latin typeface="Times New Roman"/>
                <a:cs typeface="Times New Roman"/>
              </a:rPr>
              <a:t> </a:t>
            </a:r>
            <a:r>
              <a:rPr sz="1900" spc="-5" dirty="0">
                <a:latin typeface="Times New Roman"/>
                <a:cs typeface="Times New Roman"/>
              </a:rPr>
              <a:t>medical</a:t>
            </a:r>
            <a:r>
              <a:rPr sz="1900" dirty="0">
                <a:latin typeface="Times New Roman"/>
                <a:cs typeface="Times New Roman"/>
              </a:rPr>
              <a:t> </a:t>
            </a:r>
            <a:r>
              <a:rPr sz="1900" spc="-5" dirty="0">
                <a:latin typeface="Times New Roman"/>
                <a:cs typeface="Times New Roman"/>
              </a:rPr>
              <a:t>imaging</a:t>
            </a:r>
            <a:r>
              <a:rPr sz="1900" dirty="0">
                <a:latin typeface="Times New Roman"/>
                <a:cs typeface="Times New Roman"/>
              </a:rPr>
              <a:t> </a:t>
            </a:r>
            <a:r>
              <a:rPr sz="1900" spc="-5" dirty="0">
                <a:latin typeface="Times New Roman"/>
                <a:cs typeface="Times New Roman"/>
              </a:rPr>
              <a:t>and </a:t>
            </a:r>
            <a:r>
              <a:rPr sz="1900" dirty="0">
                <a:latin typeface="Times New Roman"/>
                <a:cs typeface="Times New Roman"/>
              </a:rPr>
              <a:t> </a:t>
            </a:r>
            <a:r>
              <a:rPr sz="1900" spc="-5" dirty="0">
                <a:latin typeface="Times New Roman"/>
                <a:cs typeface="Times New Roman"/>
              </a:rPr>
              <a:t>diagnostics,</a:t>
            </a:r>
            <a:r>
              <a:rPr sz="1900" dirty="0">
                <a:latin typeface="Times New Roman"/>
                <a:cs typeface="Times New Roman"/>
              </a:rPr>
              <a:t> </a:t>
            </a:r>
            <a:r>
              <a:rPr sz="1900" spc="-5" dirty="0">
                <a:latin typeface="Times New Roman"/>
                <a:cs typeface="Times New Roman"/>
              </a:rPr>
              <a:t>with</a:t>
            </a:r>
            <a:r>
              <a:rPr sz="1900" dirty="0">
                <a:latin typeface="Times New Roman"/>
                <a:cs typeface="Times New Roman"/>
              </a:rPr>
              <a:t> </a:t>
            </a:r>
            <a:r>
              <a:rPr sz="1900" spc="-5" dirty="0">
                <a:latin typeface="Times New Roman"/>
                <a:cs typeface="Times New Roman"/>
              </a:rPr>
              <a:t>potential</a:t>
            </a:r>
            <a:r>
              <a:rPr sz="1900" dirty="0">
                <a:latin typeface="Times New Roman"/>
                <a:cs typeface="Times New Roman"/>
              </a:rPr>
              <a:t> </a:t>
            </a:r>
            <a:r>
              <a:rPr sz="1900" spc="-5" dirty="0">
                <a:latin typeface="Times New Roman"/>
                <a:cs typeface="Times New Roman"/>
              </a:rPr>
              <a:t>implications</a:t>
            </a:r>
            <a:r>
              <a:rPr sz="1900" dirty="0">
                <a:latin typeface="Times New Roman"/>
                <a:cs typeface="Times New Roman"/>
              </a:rPr>
              <a:t> for</a:t>
            </a:r>
            <a:r>
              <a:rPr sz="1900" spc="5" dirty="0">
                <a:latin typeface="Times New Roman"/>
                <a:cs typeface="Times New Roman"/>
              </a:rPr>
              <a:t> </a:t>
            </a:r>
            <a:r>
              <a:rPr sz="1900" spc="-5" dirty="0">
                <a:latin typeface="Times New Roman"/>
                <a:cs typeface="Times New Roman"/>
              </a:rPr>
              <a:t>improving</a:t>
            </a:r>
            <a:r>
              <a:rPr sz="1900" dirty="0">
                <a:latin typeface="Times New Roman"/>
                <a:cs typeface="Times New Roman"/>
              </a:rPr>
              <a:t> the</a:t>
            </a:r>
            <a:r>
              <a:rPr sz="1900" spc="5" dirty="0">
                <a:latin typeface="Times New Roman"/>
                <a:cs typeface="Times New Roman"/>
              </a:rPr>
              <a:t> </a:t>
            </a:r>
            <a:r>
              <a:rPr sz="1900" spc="-5" dirty="0">
                <a:latin typeface="Times New Roman"/>
                <a:cs typeface="Times New Roman"/>
              </a:rPr>
              <a:t>accuracy</a:t>
            </a:r>
            <a:r>
              <a:rPr sz="1900" dirty="0">
                <a:latin typeface="Times New Roman"/>
                <a:cs typeface="Times New Roman"/>
              </a:rPr>
              <a:t> and </a:t>
            </a:r>
            <a:r>
              <a:rPr sz="1900" spc="5" dirty="0">
                <a:latin typeface="Times New Roman"/>
                <a:cs typeface="Times New Roman"/>
              </a:rPr>
              <a:t> </a:t>
            </a:r>
            <a:r>
              <a:rPr sz="1900" dirty="0">
                <a:latin typeface="Times New Roman"/>
                <a:cs typeface="Times New Roman"/>
              </a:rPr>
              <a:t>efficiency of </a:t>
            </a:r>
            <a:r>
              <a:rPr sz="1900" spc="-5" dirty="0">
                <a:latin typeface="Times New Roman"/>
                <a:cs typeface="Times New Roman"/>
              </a:rPr>
              <a:t>brain tumor detection in clinical practice. </a:t>
            </a:r>
            <a:r>
              <a:rPr sz="1900" spc="-15" dirty="0">
                <a:latin typeface="Times New Roman"/>
                <a:cs typeface="Times New Roman"/>
              </a:rPr>
              <a:t>The </a:t>
            </a:r>
            <a:r>
              <a:rPr sz="1900" spc="-5" dirty="0">
                <a:latin typeface="Times New Roman"/>
                <a:cs typeface="Times New Roman"/>
              </a:rPr>
              <a:t>project's findings </a:t>
            </a:r>
            <a:r>
              <a:rPr sz="1900" dirty="0">
                <a:latin typeface="Times New Roman"/>
                <a:cs typeface="Times New Roman"/>
              </a:rPr>
              <a:t> </a:t>
            </a:r>
            <a:r>
              <a:rPr sz="1900" spc="-5" dirty="0">
                <a:latin typeface="Times New Roman"/>
                <a:cs typeface="Times New Roman"/>
              </a:rPr>
              <a:t>and </a:t>
            </a:r>
            <a:r>
              <a:rPr sz="1900" spc="-10" dirty="0">
                <a:latin typeface="Times New Roman"/>
                <a:cs typeface="Times New Roman"/>
              </a:rPr>
              <a:t>insights </a:t>
            </a:r>
            <a:r>
              <a:rPr sz="1900" spc="-15" dirty="0">
                <a:latin typeface="Times New Roman"/>
                <a:cs typeface="Times New Roman"/>
              </a:rPr>
              <a:t>can </a:t>
            </a:r>
            <a:r>
              <a:rPr sz="1900" spc="-10" dirty="0">
                <a:latin typeface="Times New Roman"/>
                <a:cs typeface="Times New Roman"/>
              </a:rPr>
              <a:t>also </a:t>
            </a:r>
            <a:r>
              <a:rPr sz="1900" spc="-5" dirty="0">
                <a:latin typeface="Times New Roman"/>
                <a:cs typeface="Times New Roman"/>
              </a:rPr>
              <a:t>inform future research </a:t>
            </a:r>
            <a:r>
              <a:rPr sz="1900" spc="-10" dirty="0">
                <a:latin typeface="Times New Roman"/>
                <a:cs typeface="Times New Roman"/>
              </a:rPr>
              <a:t>and </a:t>
            </a:r>
            <a:r>
              <a:rPr sz="1900" spc="-5" dirty="0">
                <a:latin typeface="Times New Roman"/>
                <a:cs typeface="Times New Roman"/>
              </a:rPr>
              <a:t>development </a:t>
            </a:r>
            <a:r>
              <a:rPr sz="1900" dirty="0">
                <a:latin typeface="Times New Roman"/>
                <a:cs typeface="Times New Roman"/>
              </a:rPr>
              <a:t>efforts </a:t>
            </a:r>
            <a:r>
              <a:rPr sz="1900" spc="-5" dirty="0">
                <a:latin typeface="Times New Roman"/>
                <a:cs typeface="Times New Roman"/>
              </a:rPr>
              <a:t>in </a:t>
            </a:r>
            <a:r>
              <a:rPr sz="1900" dirty="0">
                <a:latin typeface="Times New Roman"/>
                <a:cs typeface="Times New Roman"/>
              </a:rPr>
              <a:t>the </a:t>
            </a:r>
            <a:r>
              <a:rPr sz="1900" spc="5" dirty="0">
                <a:latin typeface="Times New Roman"/>
                <a:cs typeface="Times New Roman"/>
              </a:rPr>
              <a:t> </a:t>
            </a:r>
            <a:r>
              <a:rPr sz="1900" dirty="0">
                <a:latin typeface="Times New Roman"/>
                <a:cs typeface="Times New Roman"/>
              </a:rPr>
              <a:t>field</a:t>
            </a:r>
            <a:r>
              <a:rPr sz="1900" spc="-5" dirty="0">
                <a:latin typeface="Times New Roman"/>
                <a:cs typeface="Times New Roman"/>
              </a:rPr>
              <a:t> </a:t>
            </a:r>
            <a:r>
              <a:rPr sz="1900" dirty="0">
                <a:latin typeface="Times New Roman"/>
                <a:cs typeface="Times New Roman"/>
              </a:rPr>
              <a:t>of</a:t>
            </a:r>
            <a:r>
              <a:rPr sz="1900" spc="-5" dirty="0">
                <a:latin typeface="Times New Roman"/>
                <a:cs typeface="Times New Roman"/>
              </a:rPr>
              <a:t> automated</a:t>
            </a:r>
            <a:r>
              <a:rPr sz="1900" spc="-30" dirty="0">
                <a:latin typeface="Times New Roman"/>
                <a:cs typeface="Times New Roman"/>
              </a:rPr>
              <a:t> </a:t>
            </a:r>
            <a:r>
              <a:rPr sz="1900" spc="-5" dirty="0">
                <a:latin typeface="Times New Roman"/>
                <a:cs typeface="Times New Roman"/>
              </a:rPr>
              <a:t>medical</a:t>
            </a:r>
            <a:r>
              <a:rPr sz="1900" spc="-20" dirty="0">
                <a:latin typeface="Times New Roman"/>
                <a:cs typeface="Times New Roman"/>
              </a:rPr>
              <a:t> </a:t>
            </a:r>
            <a:r>
              <a:rPr sz="1900" spc="-5" dirty="0">
                <a:latin typeface="Times New Roman"/>
                <a:cs typeface="Times New Roman"/>
              </a:rPr>
              <a:t>diagnostics.</a:t>
            </a:r>
            <a:endParaRPr sz="1900">
              <a:latin typeface="Times New Roman"/>
              <a:cs typeface="Times New Roman"/>
            </a:endParaRPr>
          </a:p>
        </p:txBody>
      </p:sp>
      <p:pic>
        <p:nvPicPr>
          <p:cNvPr id="4" name="object 4"/>
          <p:cNvPicPr/>
          <p:nvPr/>
        </p:nvPicPr>
        <p:blipFill>
          <a:blip r:embed="rId2" cstate="print"/>
          <a:stretch>
            <a:fillRect/>
          </a:stretch>
        </p:blipFill>
        <p:spPr>
          <a:xfrm>
            <a:off x="381000" y="457200"/>
            <a:ext cx="2237232" cy="755903"/>
          </a:xfrm>
          <a:prstGeom prst="rect">
            <a:avLst/>
          </a:prstGeom>
        </p:spPr>
      </p:pic>
      <p:sp>
        <p:nvSpPr>
          <p:cNvPr id="5" name="object 5"/>
          <p:cNvSpPr txBox="1"/>
          <p:nvPr/>
        </p:nvSpPr>
        <p:spPr>
          <a:xfrm>
            <a:off x="8407907" y="6466738"/>
            <a:ext cx="229870" cy="177800"/>
          </a:xfrm>
          <a:prstGeom prst="rect">
            <a:avLst/>
          </a:prstGeom>
        </p:spPr>
        <p:txBody>
          <a:bodyPr vert="horz" wrap="square" lIns="0" tIns="0" rIns="0" bIns="0" rtlCol="0">
            <a:spAutoFit/>
          </a:bodyPr>
          <a:lstStyle/>
          <a:p>
            <a:pPr marL="38100">
              <a:lnSpc>
                <a:spcPts val="1240"/>
              </a:lnSpc>
            </a:pPr>
            <a:fld id="{81D60167-4931-47E6-BA6A-407CBD079E47}" type="slidenum">
              <a:rPr sz="1200" dirty="0">
                <a:solidFill>
                  <a:srgbClr val="878787"/>
                </a:solidFill>
                <a:latin typeface="Calibri"/>
                <a:cs typeface="Calibri"/>
              </a:rPr>
              <a:t>8</a:t>
            </a:fld>
            <a:endParaRPr sz="120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14902" y="638937"/>
            <a:ext cx="4162425" cy="512445"/>
          </a:xfrm>
          <a:prstGeom prst="rect">
            <a:avLst/>
          </a:prstGeom>
        </p:spPr>
        <p:txBody>
          <a:bodyPr vert="horz" wrap="square" lIns="0" tIns="11430" rIns="0" bIns="0" rtlCol="0">
            <a:spAutoFit/>
          </a:bodyPr>
          <a:lstStyle/>
          <a:p>
            <a:pPr marL="12700">
              <a:lnSpc>
                <a:spcPct val="100000"/>
              </a:lnSpc>
              <a:spcBef>
                <a:spcPts val="90"/>
              </a:spcBef>
            </a:pPr>
            <a:r>
              <a:rPr spc="-10" dirty="0"/>
              <a:t>PROPOSED MODULES</a:t>
            </a:r>
          </a:p>
        </p:txBody>
      </p:sp>
      <p:sp>
        <p:nvSpPr>
          <p:cNvPr id="3" name="object 3"/>
          <p:cNvSpPr txBox="1"/>
          <p:nvPr/>
        </p:nvSpPr>
        <p:spPr>
          <a:xfrm>
            <a:off x="819708" y="1588914"/>
            <a:ext cx="4389120" cy="3078480"/>
          </a:xfrm>
          <a:prstGeom prst="rect">
            <a:avLst/>
          </a:prstGeom>
        </p:spPr>
        <p:txBody>
          <a:bodyPr vert="horz" wrap="square" lIns="0" tIns="95250" rIns="0" bIns="0" rtlCol="0">
            <a:spAutoFit/>
          </a:bodyPr>
          <a:lstStyle/>
          <a:p>
            <a:pPr marL="295910" indent="-283845">
              <a:lnSpc>
                <a:spcPct val="100000"/>
              </a:lnSpc>
              <a:spcBef>
                <a:spcPts val="750"/>
              </a:spcBef>
              <a:buSzPct val="64285"/>
              <a:buFont typeface="Arial MT"/>
              <a:buChar char="•"/>
              <a:tabLst>
                <a:tab pos="295910" algn="l"/>
                <a:tab pos="296545" algn="l"/>
              </a:tabLst>
            </a:pPr>
            <a:r>
              <a:rPr sz="2800" spc="-5" dirty="0">
                <a:latin typeface="Times New Roman"/>
                <a:cs typeface="Times New Roman"/>
              </a:rPr>
              <a:t>DATASET</a:t>
            </a:r>
            <a:endParaRPr sz="2800" dirty="0">
              <a:latin typeface="Times New Roman"/>
              <a:cs typeface="Times New Roman"/>
            </a:endParaRPr>
          </a:p>
          <a:p>
            <a:pPr marL="295910" indent="-283845">
              <a:lnSpc>
                <a:spcPct val="100000"/>
              </a:lnSpc>
              <a:spcBef>
                <a:spcPts val="650"/>
              </a:spcBef>
              <a:buSzPct val="64285"/>
              <a:buFont typeface="Arial MT"/>
              <a:buChar char="•"/>
              <a:tabLst>
                <a:tab pos="295910" algn="l"/>
                <a:tab pos="296545" algn="l"/>
              </a:tabLst>
            </a:pPr>
            <a:r>
              <a:rPr sz="2800" spc="-5" dirty="0">
                <a:latin typeface="Times New Roman"/>
                <a:cs typeface="Times New Roman"/>
              </a:rPr>
              <a:t>DATA</a:t>
            </a:r>
            <a:r>
              <a:rPr sz="2800" spc="-10" dirty="0">
                <a:latin typeface="Times New Roman"/>
                <a:cs typeface="Times New Roman"/>
              </a:rPr>
              <a:t> </a:t>
            </a:r>
            <a:r>
              <a:rPr sz="2800" dirty="0">
                <a:latin typeface="Times New Roman"/>
                <a:cs typeface="Times New Roman"/>
              </a:rPr>
              <a:t>PRE-PROCESSING</a:t>
            </a:r>
          </a:p>
          <a:p>
            <a:pPr marL="295910" indent="-283845">
              <a:lnSpc>
                <a:spcPct val="100000"/>
              </a:lnSpc>
              <a:spcBef>
                <a:spcPts val="650"/>
              </a:spcBef>
              <a:buSzPct val="64285"/>
              <a:buFont typeface="Arial MT"/>
              <a:buChar char="•"/>
              <a:tabLst>
                <a:tab pos="295910" algn="l"/>
                <a:tab pos="296545" algn="l"/>
              </a:tabLst>
            </a:pPr>
            <a:r>
              <a:rPr sz="2800" spc="-5" dirty="0">
                <a:latin typeface="Times New Roman"/>
                <a:cs typeface="Times New Roman"/>
              </a:rPr>
              <a:t>MODEL</a:t>
            </a:r>
            <a:r>
              <a:rPr sz="2800" spc="-20" dirty="0">
                <a:latin typeface="Times New Roman"/>
                <a:cs typeface="Times New Roman"/>
              </a:rPr>
              <a:t> </a:t>
            </a:r>
            <a:r>
              <a:rPr sz="2800" spc="-5" dirty="0">
                <a:latin typeface="Times New Roman"/>
                <a:cs typeface="Times New Roman"/>
              </a:rPr>
              <a:t>TRAINING</a:t>
            </a:r>
            <a:endParaRPr sz="2800" dirty="0">
              <a:latin typeface="Times New Roman"/>
              <a:cs typeface="Times New Roman"/>
            </a:endParaRPr>
          </a:p>
          <a:p>
            <a:pPr marL="295910" indent="-283845">
              <a:lnSpc>
                <a:spcPct val="100000"/>
              </a:lnSpc>
              <a:spcBef>
                <a:spcPts val="625"/>
              </a:spcBef>
              <a:buSzPct val="64285"/>
              <a:buFont typeface="Arial MT"/>
              <a:buChar char="•"/>
              <a:tabLst>
                <a:tab pos="295910" algn="l"/>
                <a:tab pos="296545" algn="l"/>
              </a:tabLst>
            </a:pPr>
            <a:r>
              <a:rPr lang="en-IN" sz="2800" spc="-5" dirty="0">
                <a:latin typeface="Times New Roman"/>
                <a:cs typeface="Times New Roman"/>
              </a:rPr>
              <a:t>MODEL</a:t>
            </a:r>
            <a:r>
              <a:rPr lang="en-IN" sz="2800" spc="-30" dirty="0">
                <a:latin typeface="Times New Roman"/>
                <a:cs typeface="Times New Roman"/>
              </a:rPr>
              <a:t> </a:t>
            </a:r>
            <a:r>
              <a:rPr lang="en-IN" sz="2800" spc="-5" dirty="0">
                <a:latin typeface="Times New Roman"/>
                <a:cs typeface="Times New Roman"/>
              </a:rPr>
              <a:t>TEST</a:t>
            </a:r>
            <a:endParaRPr lang="en-IN" sz="2800" dirty="0">
              <a:latin typeface="Times New Roman"/>
              <a:cs typeface="Times New Roman"/>
            </a:endParaRPr>
          </a:p>
          <a:p>
            <a:pPr marL="295910" indent="-283845">
              <a:lnSpc>
                <a:spcPct val="100000"/>
              </a:lnSpc>
              <a:spcBef>
                <a:spcPts val="650"/>
              </a:spcBef>
              <a:buSzPct val="64285"/>
              <a:buFont typeface="Arial MT"/>
              <a:buChar char="•"/>
              <a:tabLst>
                <a:tab pos="295910" algn="l"/>
                <a:tab pos="296545" algn="l"/>
              </a:tabLst>
            </a:pPr>
            <a:r>
              <a:rPr sz="2800" spc="-5" dirty="0">
                <a:latin typeface="Times New Roman"/>
                <a:cs typeface="Times New Roman"/>
              </a:rPr>
              <a:t>MODEL</a:t>
            </a:r>
            <a:r>
              <a:rPr sz="2800" spc="-20" dirty="0">
                <a:latin typeface="Times New Roman"/>
                <a:cs typeface="Times New Roman"/>
              </a:rPr>
              <a:t> </a:t>
            </a:r>
            <a:r>
              <a:rPr sz="2800" spc="-10" dirty="0">
                <a:latin typeface="Times New Roman"/>
                <a:cs typeface="Times New Roman"/>
              </a:rPr>
              <a:t>EVALUATION</a:t>
            </a:r>
            <a:endParaRPr sz="2800" dirty="0">
              <a:latin typeface="Times New Roman"/>
              <a:cs typeface="Times New Roman"/>
            </a:endParaRPr>
          </a:p>
          <a:p>
            <a:pPr marL="295910" indent="-283845">
              <a:lnSpc>
                <a:spcPct val="100000"/>
              </a:lnSpc>
              <a:spcBef>
                <a:spcPts val="650"/>
              </a:spcBef>
              <a:buSzPct val="64285"/>
              <a:buFont typeface="Arial MT"/>
              <a:buChar char="•"/>
              <a:tabLst>
                <a:tab pos="295910" algn="l"/>
                <a:tab pos="296545" algn="l"/>
              </a:tabLst>
            </a:pPr>
            <a:r>
              <a:rPr sz="2800" spc="-5" dirty="0">
                <a:latin typeface="Times New Roman"/>
                <a:cs typeface="Times New Roman"/>
              </a:rPr>
              <a:t>MODEL</a:t>
            </a:r>
            <a:r>
              <a:rPr sz="2800" spc="-25" dirty="0">
                <a:latin typeface="Times New Roman"/>
                <a:cs typeface="Times New Roman"/>
              </a:rPr>
              <a:t> </a:t>
            </a:r>
            <a:r>
              <a:rPr sz="2800" spc="-5" dirty="0">
                <a:latin typeface="Times New Roman"/>
                <a:cs typeface="Times New Roman"/>
              </a:rPr>
              <a:t>VISUALISATION</a:t>
            </a:r>
            <a:endParaRPr sz="2800" dirty="0">
              <a:latin typeface="Times New Roman"/>
              <a:cs typeface="Times New Roman"/>
            </a:endParaRPr>
          </a:p>
        </p:txBody>
      </p:sp>
      <p:pic>
        <p:nvPicPr>
          <p:cNvPr id="4" name="object 4"/>
          <p:cNvPicPr/>
          <p:nvPr/>
        </p:nvPicPr>
        <p:blipFill>
          <a:blip r:embed="rId2" cstate="print"/>
          <a:stretch>
            <a:fillRect/>
          </a:stretch>
        </p:blipFill>
        <p:spPr>
          <a:xfrm>
            <a:off x="381000" y="457200"/>
            <a:ext cx="2237232" cy="755903"/>
          </a:xfrm>
          <a:prstGeom prst="rect">
            <a:avLst/>
          </a:prstGeom>
        </p:spPr>
      </p:pic>
      <p:sp>
        <p:nvSpPr>
          <p:cNvPr id="5" name="object 5"/>
          <p:cNvSpPr txBox="1"/>
          <p:nvPr/>
        </p:nvSpPr>
        <p:spPr>
          <a:xfrm>
            <a:off x="536244" y="6466738"/>
            <a:ext cx="726440" cy="177800"/>
          </a:xfrm>
          <a:prstGeom prst="rect">
            <a:avLst/>
          </a:prstGeom>
        </p:spPr>
        <p:txBody>
          <a:bodyPr vert="horz" wrap="square" lIns="0" tIns="0" rIns="0" bIns="0" rtlCol="0">
            <a:spAutoFit/>
          </a:bodyPr>
          <a:lstStyle/>
          <a:p>
            <a:pPr marL="12700">
              <a:lnSpc>
                <a:spcPts val="1240"/>
              </a:lnSpc>
            </a:pPr>
            <a:r>
              <a:rPr sz="1200" b="1" spc="-10" dirty="0">
                <a:solidFill>
                  <a:srgbClr val="878787"/>
                </a:solidFill>
                <a:latin typeface="Calibri"/>
                <a:cs typeface="Calibri"/>
              </a:rPr>
              <a:t>13-10-2023</a:t>
            </a:r>
            <a:endParaRPr sz="1200">
              <a:latin typeface="Calibri"/>
              <a:cs typeface="Calibri"/>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9</a:t>
            </a:fld>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214</TotalTime>
  <Words>1199</Words>
  <Application>Microsoft Office PowerPoint</Application>
  <PresentationFormat>On-screen Show (4:3)</PresentationFormat>
  <Paragraphs>112</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 MT</vt:lpstr>
      <vt:lpstr>Calibri</vt:lpstr>
      <vt:lpstr>Times New Roman</vt:lpstr>
      <vt:lpstr>Office Theme</vt:lpstr>
      <vt:lpstr>PowerPoint Presentation</vt:lpstr>
      <vt:lpstr>ABSTRACT</vt:lpstr>
      <vt:lpstr>INTRODUCTION</vt:lpstr>
      <vt:lpstr>MOTIVATION</vt:lpstr>
      <vt:lpstr>CHALLENGES AND LIMITATIONS  IN THE EXISTING PROJECT</vt:lpstr>
      <vt:lpstr>OBJECTIVES</vt:lpstr>
      <vt:lpstr>INNOVATION</vt:lpstr>
      <vt:lpstr>SCOPE OF THE PROJECT</vt:lpstr>
      <vt:lpstr>PROPOSED MODULES</vt:lpstr>
      <vt:lpstr>DATASET</vt:lpstr>
      <vt:lpstr>DATA PRE-PROCESSING</vt:lpstr>
      <vt:lpstr>DATA PRE-PROCESSING</vt:lpstr>
      <vt:lpstr>DATA SPLITTING</vt:lpstr>
      <vt:lpstr>VGG16</vt:lpstr>
      <vt:lpstr>ARCHITECTURE</vt:lpstr>
      <vt:lpstr>MODEL TRAINING</vt:lpstr>
      <vt:lpstr>MODEL EVALUATION</vt:lpstr>
      <vt:lpstr>MODEL EVALUATION</vt:lpstr>
      <vt:lpstr>MODEL VISUALISATION</vt:lpstr>
      <vt:lpstr>Xception</vt:lpstr>
      <vt:lpstr>ARCHITECTURE</vt:lpstr>
      <vt:lpstr>MODEL TRAINING</vt:lpstr>
      <vt:lpstr>MODEL EVALUATION</vt:lpstr>
      <vt:lpstr>MODEL EVALUATION</vt:lpstr>
      <vt:lpstr>MODEL EVALUATION</vt:lpstr>
      <vt:lpstr>Inception V3</vt:lpstr>
      <vt:lpstr>ARCHITECTURE</vt:lpstr>
      <vt:lpstr>MODEL TRAINING</vt:lpstr>
      <vt:lpstr>MODEL EVALUATION</vt:lpstr>
      <vt:lpstr>MODEL EVALUATION</vt:lpstr>
      <vt:lpstr>MODEL VISUALIZATION</vt:lpstr>
      <vt:lpstr>RESULT</vt:lpstr>
      <vt:lpstr>RESULT</vt:lpstr>
      <vt:lpstr>FUTURE ENHANCEMENT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Shreya Abraham</cp:lastModifiedBy>
  <cp:revision>9</cp:revision>
  <dcterms:created xsi:type="dcterms:W3CDTF">2024-05-15T13:44:12Z</dcterms:created>
  <dcterms:modified xsi:type="dcterms:W3CDTF">2024-05-16T04:16:35Z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2024-05-02T00:00:00Z</vt:filetime>
  </property>
  <property fmtid="{D5CDD505-2E9C-101B-9397-08002B2CF9AE}" pid="3" name="Creator">
    <vt:lpwstr>Microsoft® PowerPoint® 2016</vt:lpwstr>
  </property>
  <property fmtid="{D5CDD505-2E9C-101B-9397-08002B2CF9AE}" pid="4" name="LastSaved">
    <vt:filetime>2024-05-15T00:00:00Z</vt:filetime>
  </property>
</Properties>
</file>