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virginia.edu/~robins/Turing_Paper_1936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0872-091C-4BC0-9F7E-429B81B0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r>
              <a:rPr lang="ru-RU"/>
              <a:t>ВЕЩЕСТВЕННЫЕ ЧИСЛА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86CF6-1BE3-49B4-89A3-952324C0C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Представления вещественных чисел и операции над ними. Накопление ошибок и проблемы с точностью. Работа с матрицами.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23E3467B-81C6-4845-BBAD-AA358C1E44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/>
                  <a:t>К. Владимиров, </a:t>
                </a:r>
                <a:r>
                  <a:rPr lang="en-US" sz="180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br>
                  <a:rPr lang="en-US" sz="1800"/>
                </a:br>
                <a:r>
                  <a:rPr lang="en-US" sz="1800"/>
                  <a:t>mail-to: konstantin.vladimirov@gmail.com</a:t>
                </a:r>
              </a:p>
            </p:txBody>
          </p:sp>
        </mc:Choice>
        <mc:Fallback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23E3467B-81C6-4845-BBAD-AA358C1E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2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651A-76CE-4C8E-88A8-DAA253E6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Вещественные числа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765A-884C-437B-9B3A-CA7127F1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Никакое вещественное число не допускает конечного представления</a:t>
            </a:r>
          </a:p>
          <a:p>
            <a:r>
              <a:rPr lang="ru-RU"/>
              <a:t>Например мы пишем </a:t>
            </a:r>
            <a:r>
              <a:rPr lang="en-US">
                <a:latin typeface="Consolas" panose="020B0609020204030204" pitchFamily="49" charset="0"/>
              </a:rPr>
              <a:t>1.0</a:t>
            </a:r>
            <a:r>
              <a:rPr lang="ru-RU"/>
              <a:t> для краткости,</a:t>
            </a:r>
            <a:r>
              <a:rPr lang="en-US"/>
              <a:t> </a:t>
            </a:r>
            <a:r>
              <a:rPr lang="ru-RU"/>
              <a:t>но, если это вещественное число, то это </a:t>
            </a:r>
            <a:r>
              <a:rPr lang="en-US">
                <a:latin typeface="Consolas" panose="020B0609020204030204" pitchFamily="49" charset="0"/>
              </a:rPr>
              <a:t>1.0000000....</a:t>
            </a:r>
            <a:r>
              <a:rPr lang="en-US"/>
              <a:t> </a:t>
            </a:r>
            <a:r>
              <a:rPr lang="ru-RU"/>
              <a:t>или </a:t>
            </a:r>
            <a:r>
              <a:rPr lang="ru-RU">
                <a:latin typeface="Consolas" panose="020B0609020204030204" pitchFamily="49" charset="0"/>
              </a:rPr>
              <a:t>0.9999999</a:t>
            </a:r>
            <a:r>
              <a:rPr lang="en-US">
                <a:latin typeface="Consolas" panose="020B0609020204030204" pitchFamily="49" charset="0"/>
              </a:rPr>
              <a:t>....</a:t>
            </a:r>
            <a:r>
              <a:rPr lang="en-US"/>
              <a:t> </a:t>
            </a:r>
            <a:r>
              <a:rPr lang="ru-RU"/>
              <a:t>никакой разницы</a:t>
            </a:r>
            <a:endParaRPr lang="en-US"/>
          </a:p>
          <a:p>
            <a:r>
              <a:rPr lang="ru-RU"/>
              <a:t>То есть вещественное число это </a:t>
            </a:r>
            <a:r>
              <a:rPr lang="ru-RU">
                <a:solidFill>
                  <a:srgbClr val="0000FF"/>
                </a:solidFill>
              </a:rPr>
              <a:t>что-то вроде функции</a:t>
            </a:r>
            <a:endParaRPr lang="en-US">
              <a:solidFill>
                <a:srgbClr val="0000FF"/>
              </a:solidFill>
            </a:endParaRPr>
          </a:p>
          <a:p>
            <a:r>
              <a:rPr lang="ru-RU"/>
              <a:t>Это порождает некоторые проблемы. Например: даны две функции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number1();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number</a:t>
            </a:r>
            <a:r>
              <a:rPr lang="ru-RU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();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Каждая при следующем вызове возвращает 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ru-RU"/>
              <a:t> или </a:t>
            </a:r>
            <a:r>
              <a:rPr lang="ru-RU">
                <a:latin typeface="Consolas" panose="020B0609020204030204" pitchFamily="49" charset="0"/>
              </a:rPr>
              <a:t>0</a:t>
            </a:r>
            <a:r>
              <a:rPr lang="ru-RU"/>
              <a:t> – следующий бит соответствующего числа. Можем ли мы перемножить</a:t>
            </a:r>
            <a:r>
              <a:rPr lang="en-US"/>
              <a:t> </a:t>
            </a:r>
            <a:r>
              <a:rPr lang="ru-RU"/>
              <a:t>такие числа?</a:t>
            </a:r>
          </a:p>
        </p:txBody>
      </p:sp>
    </p:spTree>
    <p:extLst>
      <p:ext uri="{BB962C8B-B14F-4D97-AF65-F5344CB8AC3E}">
        <p14:creationId xmlns:p14="http://schemas.microsoft.com/office/powerpoint/2010/main" val="284647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6CAD-7EAE-4093-84A1-12D5CF4D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Вещественные числа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3095C-BB4E-46AD-9049-419B77FC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ru-RU"/>
              <a:t>Даны две функции </a:t>
            </a:r>
            <a:r>
              <a:rPr lang="en-US">
                <a:latin typeface="Consolas" panose="020B0609020204030204" pitchFamily="49" charset="0"/>
              </a:rPr>
              <a:t>number1</a:t>
            </a:r>
            <a:r>
              <a:rPr lang="ru-RU"/>
              <a:t> и </a:t>
            </a:r>
            <a:r>
              <a:rPr lang="en-US">
                <a:latin typeface="Consolas" panose="020B0609020204030204" pitchFamily="49" charset="0"/>
              </a:rPr>
              <a:t>number</a:t>
            </a:r>
            <a:r>
              <a:rPr lang="ru-RU">
                <a:latin typeface="Consolas" panose="020B0609020204030204" pitchFamily="49" charset="0"/>
              </a:rPr>
              <a:t>2</a:t>
            </a:r>
            <a:endParaRPr lang="ru-RU"/>
          </a:p>
          <a:p>
            <a:r>
              <a:rPr lang="ru-RU"/>
              <a:t>Каждая при следующем вызове возвращает 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ru-RU"/>
              <a:t> или </a:t>
            </a:r>
            <a:r>
              <a:rPr lang="ru-RU">
                <a:latin typeface="Consolas" panose="020B0609020204030204" pitchFamily="49" charset="0"/>
              </a:rPr>
              <a:t>0</a:t>
            </a:r>
            <a:r>
              <a:rPr lang="ru-RU"/>
              <a:t> – следующий бит соответствующего числа. Можем ли мы перемножить</a:t>
            </a:r>
            <a:r>
              <a:rPr lang="en-US"/>
              <a:t> </a:t>
            </a:r>
            <a:r>
              <a:rPr lang="ru-RU"/>
              <a:t>такие числа?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typedef char (*number_t)();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multiply(number_t lhs, number_t rhs); 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POSSIBLE?</a:t>
            </a:r>
            <a:endParaRPr lang="ru-RU">
              <a:solidFill>
                <a:srgbClr val="FF0000"/>
              </a:solidFill>
            </a:endParaRPr>
          </a:p>
          <a:p>
            <a:r>
              <a:rPr lang="ru-RU"/>
              <a:t>Ответ: нет. Именно для доказательства отрицательного результата, Алан Тьюринг в </a:t>
            </a:r>
            <a:r>
              <a:rPr lang="ru-RU">
                <a:latin typeface="Consolas" panose="020B0609020204030204" pitchFamily="49" charset="0"/>
              </a:rPr>
              <a:t>1936</a:t>
            </a:r>
            <a:r>
              <a:rPr lang="ru-RU"/>
              <a:t> году придумал машину Тьюринга </a:t>
            </a:r>
            <a:endParaRPr lang="en-US"/>
          </a:p>
          <a:p>
            <a:r>
              <a:rPr lang="ru-RU"/>
              <a:t>Очень рекомендую: </a:t>
            </a:r>
            <a:r>
              <a:rPr lang="en-US">
                <a:latin typeface="Consolas" panose="020B0609020204030204" pitchFamily="49" charset="0"/>
                <a:hlinkClick r:id="rId2"/>
              </a:rPr>
              <a:t>https://www.cs.virginia.edu/~robins/Turing_Paper_1936.pdf</a:t>
            </a:r>
            <a:endParaRPr lang="ru-RU">
              <a:latin typeface="Consolas" panose="020B0609020204030204" pitchFamily="49" charset="0"/>
            </a:endParaRP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8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1909-A43E-42C9-984B-BFA4BBFD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Представление с плавающей точкой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4057B-1BB4-4524-8B56-8E82B498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16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184027" cy="4038600"/>
              </a:xfrm>
            </p:spPr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С11</m:t>
                        </m:r>
                      </m:e>
                    </m:d>
                  </m:oMath>
                </a14:m>
                <a:r>
                  <a:rPr lang="en-US"/>
                  <a:t> ISO/IEC – </a:t>
                </a:r>
                <a:r>
                  <a:rPr lang="en-US" dirty="0"/>
                  <a:t>"Information </a:t>
                </a:r>
                <a:r>
                  <a:rPr lang="en-US"/>
                  <a:t>technology – </a:t>
                </a:r>
                <a:r>
                  <a:rPr lang="en-US" dirty="0"/>
                  <a:t>Programming languages </a:t>
                </a:r>
                <a:r>
                  <a:rPr lang="en-US"/>
                  <a:t>– C", </a:t>
                </a:r>
                <a:r>
                  <a:rPr lang="en-US">
                    <a:latin typeface="Consolas" panose="020B0609020204030204" pitchFamily="49" charset="0"/>
                  </a:rPr>
                  <a:t>2011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ru-RU"/>
                  <a:t> </a:t>
                </a:r>
                <a:r>
                  <a:rPr lang="en-US"/>
                  <a:t>Brian W. Kernighan, Dennis Ritchie –</a:t>
                </a:r>
                <a:r>
                  <a:rPr lang="ru-RU"/>
                  <a:t> </a:t>
                </a:r>
                <a:r>
                  <a:rPr lang="en-US"/>
                  <a:t>The C programming language, </a:t>
                </a:r>
                <a:r>
                  <a:rPr lang="en-US">
                    <a:latin typeface="Consolas" panose="020B0609020204030204" pitchFamily="49" charset="0"/>
                  </a:rPr>
                  <a:t>1988</a:t>
                </a: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𝐿𝑖𝑛𝑑𝑒𝑛</m:t>
                        </m:r>
                      </m:e>
                    </m:d>
                  </m:oMath>
                </a14:m>
                <a:r>
                  <a:rPr lang="en-US" i="1">
                    <a:latin typeface="Cambria Math" panose="02040503050406030204" pitchFamily="18" charset="0"/>
                  </a:rPr>
                  <a:t> </a:t>
                </a:r>
                <a:r>
                  <a:rPr lang="en-US"/>
                  <a:t>Peter van der Linden – Expert C Programming: Deep C Secrets , </a:t>
                </a:r>
                <a:r>
                  <a:rPr lang="en-US">
                    <a:latin typeface="Consolas" panose="020B0609020204030204" pitchFamily="49" charset="0"/>
                  </a:rPr>
                  <a:t>1994</a:t>
                </a:r>
                <a:endParaRPr lang="en-US" i="1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𝑇𝐴𝑂𝐶𝑃</m:t>
                        </m:r>
                      </m:e>
                    </m:d>
                  </m:oMath>
                </a14:m>
                <a:r>
                  <a:rPr lang="en-US"/>
                  <a:t> Donald E. Knuth –</a:t>
                </a:r>
                <a:r>
                  <a:rPr lang="ru-RU"/>
                  <a:t> </a:t>
                </a:r>
                <a:r>
                  <a:rPr lang="en-US"/>
                  <a:t>The Art of Computer Programming, </a:t>
                </a:r>
                <a:r>
                  <a:rPr lang="en-US">
                    <a:latin typeface="Consolas" panose="020B0609020204030204" pitchFamily="49" charset="0"/>
                  </a:rPr>
                  <a:t>2011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184027" cy="4038600"/>
              </a:xfrm>
              <a:blipFill>
                <a:blip r:embed="rId2"/>
                <a:stretch>
                  <a:fillRect t="-1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97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7C93-1AFF-4BFB-9360-EF78A134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Немного о работе компьютера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D183-6F1C-4415-92E9-C6EBEA0E5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95800"/>
          </a:xfrm>
        </p:spPr>
        <p:txBody>
          <a:bodyPr>
            <a:normAutofit/>
          </a:bodyPr>
          <a:lstStyle/>
          <a:p>
            <a:r>
              <a:rPr lang="ru-RU"/>
              <a:t>Память позволяет хранить ограниченное число бит</a:t>
            </a:r>
          </a:p>
          <a:p>
            <a:r>
              <a:rPr lang="ru-RU"/>
              <a:t>Каждая операция в компьютере производится над ограниченным числом бит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00000000 &lt;_add&gt;: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add(int x, int y)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return x + y;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 0:	8b 44 24 08    mov  eax, DWORD PTR [esp+0x8]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 4:	03 44 24 04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add  eax, DWORD PTR [esp+0x4]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/>
              <a:t>Естественный способ  трактовать ограниченное число бит: как натуральное число</a:t>
            </a:r>
          </a:p>
        </p:txBody>
      </p:sp>
    </p:spTree>
    <p:extLst>
      <p:ext uri="{BB962C8B-B14F-4D97-AF65-F5344CB8AC3E}">
        <p14:creationId xmlns:p14="http://schemas.microsoft.com/office/powerpoint/2010/main" val="20004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60A3-1003-432F-9518-9A80A947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 натуральных к целым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E12C-47D5-4056-B067-51CA06AA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Естественный способ думать об ограниченных целых числах: как о сдвинутых вправо натуральных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ru-RU"/>
              <a:t>Но поскольку диапазон всё равно ограничен... Например, сколько будет в беззнаковых числах </a:t>
            </a:r>
            <a:r>
              <a:rPr lang="en-US">
                <a:latin typeface="Consolas" panose="020B0609020204030204" pitchFamily="49" charset="0"/>
              </a:rPr>
              <a:t>0u – 1u</a:t>
            </a:r>
            <a:r>
              <a:rPr lang="en-US"/>
              <a:t>?</a:t>
            </a:r>
            <a:endParaRPr lang="ru-R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6BBF8E-8CDB-469B-9A29-8E9DC844AEB5}"/>
              </a:ext>
            </a:extLst>
          </p:cNvPr>
          <p:cNvGrpSpPr/>
          <p:nvPr/>
        </p:nvGrpSpPr>
        <p:grpSpPr>
          <a:xfrm>
            <a:off x="5991227" y="3324225"/>
            <a:ext cx="4648200" cy="323850"/>
            <a:chOff x="4619625" y="3267075"/>
            <a:chExt cx="4648200" cy="3238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BC1C40C-21D9-4AD5-909A-0BCE99EB7060}"/>
                </a:ext>
              </a:extLst>
            </p:cNvPr>
            <p:cNvCxnSpPr/>
            <p:nvPr/>
          </p:nvCxnSpPr>
          <p:spPr>
            <a:xfrm>
              <a:off x="4619625" y="3429000"/>
              <a:ext cx="4648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D369E4-72EE-4F8F-B58C-B2186BDAF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6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F538B1-E605-45BC-8571-6CB0730B9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8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344373-A773-40D5-957E-559BC1BC2F9E}"/>
              </a:ext>
            </a:extLst>
          </p:cNvPr>
          <p:cNvGrpSpPr/>
          <p:nvPr/>
        </p:nvGrpSpPr>
        <p:grpSpPr>
          <a:xfrm>
            <a:off x="3790951" y="4328339"/>
            <a:ext cx="4648200" cy="323850"/>
            <a:chOff x="4619625" y="3267075"/>
            <a:chExt cx="4648200" cy="32385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83C632-8D7C-4746-B94C-4F2E6E1B0E8F}"/>
                </a:ext>
              </a:extLst>
            </p:cNvPr>
            <p:cNvCxnSpPr/>
            <p:nvPr/>
          </p:nvCxnSpPr>
          <p:spPr>
            <a:xfrm>
              <a:off x="4619625" y="3429000"/>
              <a:ext cx="4648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02A8DB-1A5F-41C1-BB1D-4F46D8A1E6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6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2E6922-A053-4BA2-99A5-9CCF7D3D4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8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D6365E-0369-45CE-AE0A-B066EF36B1EF}"/>
              </a:ext>
            </a:extLst>
          </p:cNvPr>
          <p:cNvSpPr txBox="1"/>
          <p:nvPr/>
        </p:nvSpPr>
        <p:spPr>
          <a:xfrm>
            <a:off x="5800727" y="278159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Consolas" panose="020B0609020204030204" pitchFamily="49" charset="0"/>
              </a:rPr>
              <a:t>0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9B14E-76E7-4E3E-A086-D45AFF86F4A3}"/>
              </a:ext>
            </a:extLst>
          </p:cNvPr>
          <p:cNvSpPr txBox="1"/>
          <p:nvPr/>
        </p:nvSpPr>
        <p:spPr>
          <a:xfrm>
            <a:off x="10229853" y="2837498"/>
            <a:ext cx="81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255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ECE8F2-9193-4F4C-8842-9A38F17D80F4}"/>
              </a:ext>
            </a:extLst>
          </p:cNvPr>
          <p:cNvSpPr txBox="1"/>
          <p:nvPr/>
        </p:nvSpPr>
        <p:spPr>
          <a:xfrm>
            <a:off x="7743831" y="3847862"/>
            <a:ext cx="81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128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ECF8FB-C8D7-4FF7-BBEB-307009C409FF}"/>
              </a:ext>
            </a:extLst>
          </p:cNvPr>
          <p:cNvSpPr txBox="1"/>
          <p:nvPr/>
        </p:nvSpPr>
        <p:spPr>
          <a:xfrm>
            <a:off x="3452610" y="3808752"/>
            <a:ext cx="8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-127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9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60A3-1003-432F-9518-9A80A947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 натуральных к целым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E12C-47D5-4056-B067-51CA06AA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/>
          <a:lstStyle/>
          <a:p>
            <a:r>
              <a:rPr lang="ru-RU"/>
              <a:t>Естественный способ думать об ограниченных целых числах: как о сдвинутых вправо натуральных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ru-RU"/>
              <a:t>Целые числа обычно закодированы как верхний диапазон натуральных в обратном порядке (поэтому у них всегда выставлен верхний </a:t>
            </a:r>
            <a:r>
              <a:rPr lang="ru-RU">
                <a:solidFill>
                  <a:srgbClr val="0000FF"/>
                </a:solidFill>
              </a:rPr>
              <a:t>"знаковый"</a:t>
            </a:r>
            <a:r>
              <a:rPr lang="ru-RU"/>
              <a:t> бит)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6BBF8E-8CDB-469B-9A29-8E9DC844AEB5}"/>
              </a:ext>
            </a:extLst>
          </p:cNvPr>
          <p:cNvGrpSpPr/>
          <p:nvPr/>
        </p:nvGrpSpPr>
        <p:grpSpPr>
          <a:xfrm>
            <a:off x="5991227" y="3324225"/>
            <a:ext cx="4648200" cy="323850"/>
            <a:chOff x="4619625" y="3267075"/>
            <a:chExt cx="4648200" cy="3238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BC1C40C-21D9-4AD5-909A-0BCE99EB7060}"/>
                </a:ext>
              </a:extLst>
            </p:cNvPr>
            <p:cNvCxnSpPr/>
            <p:nvPr/>
          </p:nvCxnSpPr>
          <p:spPr>
            <a:xfrm>
              <a:off x="4619625" y="3429000"/>
              <a:ext cx="4648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D369E4-72EE-4F8F-B58C-B2186BDAF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6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F538B1-E605-45BC-8571-6CB0730B9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8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344373-A773-40D5-957E-559BC1BC2F9E}"/>
              </a:ext>
            </a:extLst>
          </p:cNvPr>
          <p:cNvGrpSpPr/>
          <p:nvPr/>
        </p:nvGrpSpPr>
        <p:grpSpPr>
          <a:xfrm>
            <a:off x="3790951" y="4328339"/>
            <a:ext cx="4648200" cy="323850"/>
            <a:chOff x="4619625" y="3267075"/>
            <a:chExt cx="4648200" cy="32385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83C632-8D7C-4746-B94C-4F2E6E1B0E8F}"/>
                </a:ext>
              </a:extLst>
            </p:cNvPr>
            <p:cNvCxnSpPr/>
            <p:nvPr/>
          </p:nvCxnSpPr>
          <p:spPr>
            <a:xfrm>
              <a:off x="4619625" y="3429000"/>
              <a:ext cx="4648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02A8DB-1A5F-41C1-BB1D-4F46D8A1E6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6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2E6922-A053-4BA2-99A5-9CCF7D3D4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8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D6365E-0369-45CE-AE0A-B066EF36B1EF}"/>
              </a:ext>
            </a:extLst>
          </p:cNvPr>
          <p:cNvSpPr txBox="1"/>
          <p:nvPr/>
        </p:nvSpPr>
        <p:spPr>
          <a:xfrm>
            <a:off x="5800727" y="278159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Consolas" panose="020B0609020204030204" pitchFamily="49" charset="0"/>
              </a:rPr>
              <a:t>0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9B14E-76E7-4E3E-A086-D45AFF86F4A3}"/>
              </a:ext>
            </a:extLst>
          </p:cNvPr>
          <p:cNvSpPr txBox="1"/>
          <p:nvPr/>
        </p:nvSpPr>
        <p:spPr>
          <a:xfrm>
            <a:off x="10229853" y="2837498"/>
            <a:ext cx="81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255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ECE8F2-9193-4F4C-8842-9A38F17D80F4}"/>
              </a:ext>
            </a:extLst>
          </p:cNvPr>
          <p:cNvSpPr txBox="1"/>
          <p:nvPr/>
        </p:nvSpPr>
        <p:spPr>
          <a:xfrm>
            <a:off x="7743421" y="3852312"/>
            <a:ext cx="81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128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ECF8FB-C8D7-4FF7-BBEB-307009C409FF}"/>
              </a:ext>
            </a:extLst>
          </p:cNvPr>
          <p:cNvSpPr txBox="1"/>
          <p:nvPr/>
        </p:nvSpPr>
        <p:spPr>
          <a:xfrm>
            <a:off x="3452610" y="3808752"/>
            <a:ext cx="8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-127</a:t>
            </a:r>
            <a:endParaRPr lang="ru-RU">
              <a:latin typeface="Consolas" panose="020B06090202040302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839ED2-25F9-4C17-98A7-68C67B60F580}"/>
              </a:ext>
            </a:extLst>
          </p:cNvPr>
          <p:cNvGrpSpPr/>
          <p:nvPr/>
        </p:nvGrpSpPr>
        <p:grpSpPr>
          <a:xfrm>
            <a:off x="3790951" y="3321606"/>
            <a:ext cx="2090740" cy="323795"/>
            <a:chOff x="4619625" y="3267075"/>
            <a:chExt cx="4648200" cy="32385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1D9F9A-7E6C-42A1-991C-9742D40BC5A6}"/>
                </a:ext>
              </a:extLst>
            </p:cNvPr>
            <p:cNvCxnSpPr/>
            <p:nvPr/>
          </p:nvCxnSpPr>
          <p:spPr>
            <a:xfrm>
              <a:off x="4619625" y="3429000"/>
              <a:ext cx="4648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6B7583-92BC-4607-BE5F-06D834544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6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0C14EF-6ABF-4FF5-AC98-5C23FEFF6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8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58935B-2E60-472D-A967-8A4150C9A355}"/>
              </a:ext>
            </a:extLst>
          </p:cNvPr>
          <p:cNvSpPr txBox="1"/>
          <p:nvPr/>
        </p:nvSpPr>
        <p:spPr>
          <a:xfrm>
            <a:off x="3448055" y="2882910"/>
            <a:ext cx="81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Consolas" panose="020B0609020204030204" pitchFamily="49" charset="0"/>
              </a:rPr>
              <a:t>129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6C553D-0A70-4983-BE0E-AFAFA9CF3BB7}"/>
              </a:ext>
            </a:extLst>
          </p:cNvPr>
          <p:cNvSpPr txBox="1"/>
          <p:nvPr/>
        </p:nvSpPr>
        <p:spPr>
          <a:xfrm>
            <a:off x="5172080" y="2808149"/>
            <a:ext cx="81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255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4E839B-7B3F-43C9-B5E5-D4CE641D7CF0}"/>
              </a:ext>
            </a:extLst>
          </p:cNvPr>
          <p:cNvSpPr txBox="1"/>
          <p:nvPr/>
        </p:nvSpPr>
        <p:spPr>
          <a:xfrm>
            <a:off x="5862432" y="399987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Consolas" panose="020B0609020204030204" pitchFamily="49" charset="0"/>
              </a:rPr>
              <a:t>0</a:t>
            </a:r>
            <a:endParaRPr lang="ru-RU">
              <a:latin typeface="Consolas" panose="020B0609020204030204" pitchFamily="49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7A2D79-2A2F-4E50-BC11-A3BE60F87E69}"/>
              </a:ext>
            </a:extLst>
          </p:cNvPr>
          <p:cNvGrpSpPr/>
          <p:nvPr/>
        </p:nvGrpSpPr>
        <p:grpSpPr>
          <a:xfrm>
            <a:off x="8570227" y="4305584"/>
            <a:ext cx="2090740" cy="323795"/>
            <a:chOff x="4619625" y="3267075"/>
            <a:chExt cx="4648200" cy="32385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921001-3F20-4194-90F5-C0DD7E4450D6}"/>
                </a:ext>
              </a:extLst>
            </p:cNvPr>
            <p:cNvCxnSpPr/>
            <p:nvPr/>
          </p:nvCxnSpPr>
          <p:spPr>
            <a:xfrm>
              <a:off x="4619625" y="3429000"/>
              <a:ext cx="4648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8C644-5129-4904-BBC3-06EB726DC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6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CA3C974-2922-4D89-A32E-0ECFAD463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8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1FADD6B-21AD-47E4-B36C-08432922D3E4}"/>
              </a:ext>
            </a:extLst>
          </p:cNvPr>
          <p:cNvSpPr txBox="1"/>
          <p:nvPr/>
        </p:nvSpPr>
        <p:spPr>
          <a:xfrm>
            <a:off x="8383047" y="3859493"/>
            <a:ext cx="94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Consolas" panose="020B0609020204030204" pitchFamily="49" charset="0"/>
              </a:rPr>
              <a:t>-127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31A792-8F1A-4D0D-97B1-7E05F9E428FC}"/>
              </a:ext>
            </a:extLst>
          </p:cNvPr>
          <p:cNvSpPr txBox="1"/>
          <p:nvPr/>
        </p:nvSpPr>
        <p:spPr>
          <a:xfrm>
            <a:off x="10328729" y="3833814"/>
            <a:ext cx="62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Consolas" panose="020B0609020204030204" pitchFamily="49" charset="0"/>
              </a:rPr>
              <a:t>-1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5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1E19-852B-422E-9778-1BE2FD09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CD44E6-3E2E-4F0C-8BBF-55751502A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399"/>
                <a:ext cx="9872871" cy="4448175"/>
              </a:xfrm>
            </p:spPr>
            <p:txBody>
              <a:bodyPr/>
              <a:lstStyle/>
              <a:p>
                <a:r>
                  <a:rPr lang="ru-RU"/>
                  <a:t>Как закодировать вещественные числа?</a:t>
                </a:r>
              </a:p>
              <a:p>
                <a:r>
                  <a:rPr lang="ru-RU"/>
                  <a:t>Первая идея кодировка с фиксированной точностью</a:t>
                </a:r>
              </a:p>
              <a:p>
                <a:pPr marL="45720" indent="0">
                  <a:buNone/>
                </a:pPr>
                <a:endParaRPr lang="ru-RU"/>
              </a:p>
              <a:p>
                <a:pPr marL="45720" indent="0">
                  <a:buNone/>
                </a:pPr>
                <a:endParaRPr lang="ru-RU"/>
              </a:p>
              <a:p>
                <a:pPr marL="45720" indent="0">
                  <a:buNone/>
                </a:pPr>
                <a:endParaRPr lang="ru-RU"/>
              </a:p>
              <a:p>
                <a:r>
                  <a:rPr lang="ru-RU"/>
                  <a:t>Эта идея иногда находит применения, но в целом она очень плоха:</a:t>
                </a:r>
              </a:p>
              <a:p>
                <a:pPr lvl="1"/>
                <a:r>
                  <a:rPr lang="ru-RU"/>
                  <a:t>маленькие диапазоны чисел (</a:t>
                </a:r>
                <a:r>
                  <a:rPr lang="ru-RU">
                    <a:latin typeface="Consolas" panose="020B0609020204030204" pitchFamily="49" charset="0"/>
                  </a:rPr>
                  <a:t>64</a:t>
                </a:r>
                <a:r>
                  <a:rPr lang="ru-RU"/>
                  <a:t>-битное плавающее число не больше чем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ru-RU"/>
                  <a:t>)</a:t>
                </a:r>
              </a:p>
              <a:p>
                <a:pPr lvl="1"/>
                <a:r>
                  <a:rPr lang="ru-RU"/>
                  <a:t>низкая точность: размер шага не больше, чем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ru-RU"/>
                  <a:t> это слишком крупный шаг для многих практических применений</a:t>
                </a:r>
              </a:p>
              <a:p>
                <a:r>
                  <a:rPr lang="ru-RU"/>
                  <a:t>Поэтому поставим вопрос иначе</a:t>
                </a:r>
                <a:r>
                  <a:rPr lang="en-US"/>
                  <a:t>:</a:t>
                </a:r>
                <a:r>
                  <a:rPr lang="ru-RU"/>
                  <a:t> </a:t>
                </a:r>
                <a:r>
                  <a:rPr lang="ru-RU">
                    <a:solidFill>
                      <a:srgbClr val="0000FF"/>
                    </a:solidFill>
                  </a:rPr>
                  <a:t>что такое вещественные числа?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CD44E6-3E2E-4F0C-8BBF-55751502A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399"/>
                <a:ext cx="9872871" cy="4448175"/>
              </a:xfrm>
              <a:blipFill>
                <a:blip r:embed="rId2"/>
                <a:stretch>
                  <a:fillRect t="-1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F25F564-84D3-406C-A5ED-D8B0169357E4}"/>
              </a:ext>
            </a:extLst>
          </p:cNvPr>
          <p:cNvGrpSpPr/>
          <p:nvPr/>
        </p:nvGrpSpPr>
        <p:grpSpPr>
          <a:xfrm>
            <a:off x="3924301" y="3585389"/>
            <a:ext cx="4648200" cy="323850"/>
            <a:chOff x="4619625" y="3267075"/>
            <a:chExt cx="4648200" cy="3238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6E34EA3-F93D-4067-8184-572F9EEFD92C}"/>
                </a:ext>
              </a:extLst>
            </p:cNvPr>
            <p:cNvCxnSpPr/>
            <p:nvPr/>
          </p:nvCxnSpPr>
          <p:spPr>
            <a:xfrm>
              <a:off x="4619625" y="3429000"/>
              <a:ext cx="4648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9C2E3F2-5E18-4A5A-A261-FAA5EC414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6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A62DC78-2953-4BFE-A285-E5FD86498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8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59AB5-7DB5-4566-9C24-9EB1999BC952}"/>
                  </a:ext>
                </a:extLst>
              </p:cNvPr>
              <p:cNvSpPr txBox="1"/>
              <p:nvPr/>
            </p:nvSpPr>
            <p:spPr>
              <a:xfrm>
                <a:off x="8298146" y="3078004"/>
                <a:ext cx="871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m:oMathPara>
                </a14:m>
                <a:endParaRPr lang="ru-RU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59AB5-7DB5-4566-9C24-9EB1999BC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146" y="3078004"/>
                <a:ext cx="87173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AE5408B-92DF-45DE-AFA3-60F6D7BA47C8}"/>
              </a:ext>
            </a:extLst>
          </p:cNvPr>
          <p:cNvSpPr txBox="1"/>
          <p:nvPr/>
        </p:nvSpPr>
        <p:spPr>
          <a:xfrm>
            <a:off x="5995782" y="325692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Consolas" panose="020B0609020204030204" pitchFamily="49" charset="0"/>
              </a:rPr>
              <a:t>0</a:t>
            </a:r>
            <a:endParaRPr lang="ru-RU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C762EE-C532-49C9-8ADA-D3976F16E3F6}"/>
                  </a:ext>
                </a:extLst>
              </p:cNvPr>
              <p:cNvSpPr txBox="1"/>
              <p:nvPr/>
            </p:nvSpPr>
            <p:spPr>
              <a:xfrm>
                <a:off x="3638550" y="3078003"/>
                <a:ext cx="871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−32</m:t>
                          </m:r>
                        </m:sup>
                      </m:sSup>
                    </m:oMath>
                  </m:oMathPara>
                </a14:m>
                <a:endParaRPr lang="ru-RU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C762EE-C532-49C9-8ADA-D3976F16E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50" y="3078003"/>
                <a:ext cx="87173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70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1E19-852B-422E-9778-1BE2FD09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Краткая история вопроса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CD44E6-3E2E-4F0C-8BBF-55751502A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/>
                  <a:t>Решение линейных алгебраических уравнений требует рациональных чисел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>
                    <a:latin typeface="Consolas" panose="020B0609020204030204" pitchFamily="49" charset="0"/>
                  </a:rPr>
                  <a:t> =&gt;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ru-RU">
                  <a:latin typeface="Consolas" panose="020B0609020204030204" pitchFamily="49" charset="0"/>
                </a:endParaRPr>
              </a:p>
              <a:p>
                <a:r>
                  <a:rPr lang="ru-RU"/>
                  <a:t>Рациональное число это </a:t>
                </a:r>
                <a:r>
                  <a:rPr lang="ru-RU">
                    <a:solidFill>
                      <a:srgbClr val="0000FF"/>
                    </a:solidFill>
                  </a:rPr>
                  <a:t>пара целых чисел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struct rational_t { int num; int denom; };</a:t>
                </a:r>
                <a:endParaRPr lang="ru-RU"/>
              </a:p>
              <a:p>
                <a:r>
                  <a:rPr lang="ru-RU"/>
                  <a:t>Решение квадратичных алгебраических уравнений требует алгебраических чисел</a:t>
                </a:r>
                <a:endParaRPr lang="en-US"/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>
                    <a:latin typeface="Consolas" panose="020B0609020204030204" pitchFamily="49" charset="0"/>
                  </a:rPr>
                  <a:t> =&gt;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/>
              </a:p>
              <a:p>
                <a:r>
                  <a:rPr lang="ru-RU"/>
                  <a:t>Алгебраическое число это </a:t>
                </a:r>
                <a:r>
                  <a:rPr lang="ru-RU">
                    <a:solidFill>
                      <a:srgbClr val="0000FF"/>
                    </a:solidFill>
                  </a:rPr>
                  <a:t>своего рода синтаксическое дерево</a:t>
                </a:r>
                <a:endParaRPr lang="ru-RU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CD44E6-3E2E-4F0C-8BBF-55751502A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6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4391-52CB-44D7-B021-D9F8DB2D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Краткая история вопроса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161A1-B21F-4C4B-A0CA-8C9D059CB5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Алгебраическое число это </a:t>
                </a:r>
                <a:r>
                  <a:rPr lang="ru-RU">
                    <a:solidFill>
                      <a:srgbClr val="0000FF"/>
                    </a:solidFill>
                  </a:rPr>
                  <a:t>своего рода синтаксическое дерево</a:t>
                </a:r>
                <a:br>
                  <a:rPr lang="ru-RU"/>
                </a:br>
                <a:endParaRPr lang="ru-RU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(div </a:t>
                </a:r>
                <a:r>
                  <a:rPr lang="ru-RU">
                    <a:latin typeface="Consolas" panose="020B0609020204030204" pitchFamily="49" charset="0"/>
                  </a:rPr>
                  <a:t>(</a:t>
                </a:r>
                <a:r>
                  <a:rPr lang="en-US">
                    <a:latin typeface="Consolas" panose="020B0609020204030204" pitchFamily="49" charset="0"/>
                  </a:rPr>
                  <a:t>+ (- 0 b) (sqrt (minus (mul b b) (mul 4 c))) 2)</a:t>
                </a:r>
              </a:p>
              <a:p>
                <a:r>
                  <a:rPr lang="ru-RU"/>
                  <a:t>Разрешённые узлы дерева: арифметические операции и извлечение корня</a:t>
                </a:r>
              </a:p>
              <a:p>
                <a:r>
                  <a:rPr lang="ru-RU"/>
                  <a:t>Такое решение называется </a:t>
                </a:r>
                <a:r>
                  <a:rPr lang="ru-RU">
                    <a:solidFill>
                      <a:srgbClr val="0000FF"/>
                    </a:solidFill>
                  </a:rPr>
                  <a:t>решением в квадратурах</a:t>
                </a:r>
                <a:r>
                  <a:rPr lang="ru-RU"/>
                  <a:t> и до пятой степени уравнений в комплексных числах оно всегда существует</a:t>
                </a:r>
              </a:p>
              <a:p>
                <a:r>
                  <a:rPr lang="ru-RU"/>
                  <a:t>В любом случае, все эти числа имели один общий приятный признак: точное конечное представление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161A1-B21F-4C4B-A0CA-8C9D059CB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01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485713-A781-4F10-9C39-C4A0386935E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/>
                  <a:t>Проблема числа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ru-RU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485713-A781-4F10-9C39-C4A038693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FDED9C-934C-4D4A-8585-64F5549DE2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Увы, некоторые вполне естественные числа, такие как отношение длины окружности к радиусу круга </a:t>
                </a:r>
                <a:r>
                  <a:rPr lang="ru-RU">
                    <a:solidFill>
                      <a:srgbClr val="FF0000"/>
                    </a:solidFill>
                  </a:rPr>
                  <a:t>не допускают конечного представления</a:t>
                </a:r>
              </a:p>
              <a:p>
                <a:r>
                  <a:rPr lang="ru-RU"/>
                  <a:t>Но при этом мы можем воспользоваться одной из многочисленных формул, например такой: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3∙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∙2∙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5∙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/>
              </a:p>
              <a:p>
                <a:r>
                  <a:rPr lang="ru-RU"/>
                  <a:t>Каждый шаг этой формулы даёт следующий бит точности, так что теоретически можно написать программу, которая бесконечно выдаёт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ru-RU"/>
                  <a:t> бит за битом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FDED9C-934C-4D4A-8585-64F5549DE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31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BC02-9F48-498B-8D11-8F7E44B8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PI: </a:t>
            </a:r>
            <a:r>
              <a:rPr lang="ru-RU"/>
              <a:t>генерация числа </a:t>
            </a:r>
            <a:r>
              <a:rPr lang="en-US"/>
              <a:t>pi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932A-3702-45DB-B646-AC54D6B9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Сгенерируйте настолько хорошее приближение насколько сможете, используя предыдущую формулу и целочисленную арифметику</a:t>
            </a:r>
          </a:p>
          <a:p>
            <a:pPr marL="45720" indent="0">
              <a:buNone/>
            </a:pPr>
            <a:r>
              <a:rPr lang="en-US"/>
              <a:t>// </a:t>
            </a:r>
            <a:r>
              <a:rPr lang="ru-RU"/>
              <a:t>каждый вызов этой функции возвращает следующий двоичный бит числа</a:t>
            </a:r>
            <a:r>
              <a:rPr lang="en-US"/>
              <a:t> </a:t>
            </a:r>
            <a:r>
              <a:rPr lang="el-GR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ru-RU"/>
              <a:t>  </a:t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char pi_number();</a:t>
            </a:r>
          </a:p>
          <a:p>
            <a:r>
              <a:rPr lang="ru-RU"/>
              <a:t>Используйте статические переменные</a:t>
            </a:r>
            <a:endParaRPr lang="en-US"/>
          </a:p>
          <a:p>
            <a:r>
              <a:rPr lang="ru-RU"/>
              <a:t>Возьмите</a:t>
            </a:r>
            <a:r>
              <a:rPr lang="en-US"/>
              <a:t> unsigned long long </a:t>
            </a:r>
            <a:r>
              <a:rPr lang="ru-RU"/>
              <a:t>для типов числителя и знаменателя</a:t>
            </a:r>
          </a:p>
          <a:p>
            <a:r>
              <a:rPr lang="ru-RU"/>
              <a:t>Как далеко вы сможете зайти?</a:t>
            </a:r>
          </a:p>
        </p:txBody>
      </p:sp>
    </p:spTree>
    <p:extLst>
      <p:ext uri="{BB962C8B-B14F-4D97-AF65-F5344CB8AC3E}">
        <p14:creationId xmlns:p14="http://schemas.microsoft.com/office/powerpoint/2010/main" val="28158745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127</TotalTime>
  <Words>634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Cambria Math</vt:lpstr>
      <vt:lpstr>Consolas</vt:lpstr>
      <vt:lpstr>Corbel</vt:lpstr>
      <vt:lpstr>Basis</vt:lpstr>
      <vt:lpstr>ВЕЩЕСТВЕННЫЕ ЧИСЛА</vt:lpstr>
      <vt:lpstr>Немного о работе компьютера</vt:lpstr>
      <vt:lpstr>От натуральных к целым</vt:lpstr>
      <vt:lpstr>От натуральных к целым</vt:lpstr>
      <vt:lpstr>Обсуждение</vt:lpstr>
      <vt:lpstr>Краткая история вопроса</vt:lpstr>
      <vt:lpstr>Краткая история вопроса</vt:lpstr>
      <vt:lpstr>Проблема числа π</vt:lpstr>
      <vt:lpstr>Problem PI: генерация числа pi</vt:lpstr>
      <vt:lpstr>Вещественные числа</vt:lpstr>
      <vt:lpstr>Вещественные числа</vt:lpstr>
      <vt:lpstr>Представление с плавающей точкой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ВЕЩЕСТВЕННЫЕ ЧИСЛА</dc:title>
  <dc:creator>Konstantin Vladimirov</dc:creator>
  <cp:lastModifiedBy>Konstantin Vladimirov</cp:lastModifiedBy>
  <cp:revision>36</cp:revision>
  <dcterms:created xsi:type="dcterms:W3CDTF">2019-02-24T20:45:24Z</dcterms:created>
  <dcterms:modified xsi:type="dcterms:W3CDTF">2019-02-24T22:53:06Z</dcterms:modified>
</cp:coreProperties>
</file>