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2" r:id="rId5"/>
    <p:sldId id="263" r:id="rId6"/>
    <p:sldId id="265" r:id="rId7"/>
    <p:sldId id="277" r:id="rId8"/>
    <p:sldId id="278" r:id="rId9"/>
    <p:sldId id="259" r:id="rId10"/>
    <p:sldId id="276" r:id="rId11"/>
    <p:sldId id="279" r:id="rId12"/>
    <p:sldId id="266" r:id="rId13"/>
    <p:sldId id="272" r:id="rId14"/>
    <p:sldId id="273" r:id="rId15"/>
    <p:sldId id="274" r:id="rId16"/>
    <p:sldId id="271" r:id="rId17"/>
    <p:sldId id="275" r:id="rId18"/>
    <p:sldId id="281" r:id="rId19"/>
    <p:sldId id="316" r:id="rId20"/>
    <p:sldId id="317" r:id="rId21"/>
    <p:sldId id="318" r:id="rId22"/>
    <p:sldId id="313" r:id="rId23"/>
    <p:sldId id="319" r:id="rId24"/>
    <p:sldId id="309" r:id="rId25"/>
    <p:sldId id="261" r:id="rId26"/>
    <p:sldId id="301" r:id="rId27"/>
    <p:sldId id="302" r:id="rId28"/>
    <p:sldId id="303" r:id="rId29"/>
    <p:sldId id="320" r:id="rId30"/>
    <p:sldId id="305" r:id="rId31"/>
    <p:sldId id="306" r:id="rId32"/>
    <p:sldId id="307" r:id="rId33"/>
    <p:sldId id="308" r:id="rId34"/>
    <p:sldId id="257" r:id="rId35"/>
    <p:sldId id="258" r:id="rId36"/>
    <p:sldId id="280" r:id="rId37"/>
    <p:sldId id="315" r:id="rId38"/>
    <p:sldId id="311" r:id="rId39"/>
    <p:sldId id="282" r:id="rId40"/>
    <p:sldId id="297" r:id="rId41"/>
    <p:sldId id="298" r:id="rId42"/>
    <p:sldId id="299" r:id="rId43"/>
    <p:sldId id="283" r:id="rId44"/>
    <p:sldId id="284" r:id="rId45"/>
    <p:sldId id="285" r:id="rId46"/>
    <p:sldId id="321" r:id="rId47"/>
    <p:sldId id="286" r:id="rId48"/>
    <p:sldId id="287" r:id="rId49"/>
    <p:sldId id="288" r:id="rId50"/>
    <p:sldId id="289" r:id="rId51"/>
    <p:sldId id="312" r:id="rId52"/>
    <p:sldId id="290" r:id="rId53"/>
    <p:sldId id="291" r:id="rId54"/>
    <p:sldId id="292" r:id="rId55"/>
    <p:sldId id="293" r:id="rId56"/>
    <p:sldId id="295" r:id="rId57"/>
    <p:sldId id="296" r:id="rId58"/>
    <p:sldId id="294" r:id="rId59"/>
    <p:sldId id="300" r:id="rId60"/>
    <p:sldId id="322" r:id="rId61"/>
    <p:sldId id="314" r:id="rId62"/>
    <p:sldId id="26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SFINAE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Шаблонное инстанцирование и определители типов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БОЛЕЕ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//</a:t>
            </a:r>
            <a:r>
              <a:rPr lang="ru-RU" sz="1800">
                <a:latin typeface="Consolas" panose="020B0609020204030204" pitchFamily="49" charset="0"/>
              </a:rPr>
              <a:t> .....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enum </a:t>
            </a:r>
            <a:r>
              <a:rPr lang="en-US" sz="1800">
                <a:latin typeface="Consolas" panose="020B0609020204030204" pitchFamily="49" charset="0"/>
              </a:rPr>
              <a:t>AlgoType { </a:t>
            </a:r>
            <a:r>
              <a:rPr lang="en-US" sz="1800" smtClean="0">
                <a:latin typeface="Consolas" panose="020B0609020204030204" pitchFamily="49" charset="0"/>
              </a:rPr>
              <a:t>INSRT</a:t>
            </a:r>
            <a:r>
              <a:rPr lang="en-US" sz="1800">
                <a:latin typeface="Consolas" panose="020B0609020204030204" pitchFamily="49" charset="0"/>
              </a:rPr>
              <a:t>, QUICK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static </a:t>
            </a:r>
            <a:r>
              <a:rPr lang="en-US" sz="1800">
                <a:latin typeface="Consolas" panose="020B0609020204030204" pitchFamily="49" charset="0"/>
              </a:rPr>
              <a:t>const int algo = (N&lt;50) </a:t>
            </a:r>
            <a:r>
              <a:rPr lang="en-US" sz="1800" smtClean="0">
                <a:latin typeface="Consolas" panose="020B0609020204030204" pitchFamily="49" charset="0"/>
              </a:rPr>
              <a:t>? INSRT : QUICK;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Int2Type&lt;INSRT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Int2Type&lt;QUICK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 do_sort </a:t>
            </a:r>
            <a:r>
              <a:rPr lang="en-US" sz="1800">
                <a:latin typeface="Consolas" panose="020B0609020204030204" pitchFamily="49" charset="0"/>
              </a:rPr>
              <a:t>(Int2Type&lt;algo</a:t>
            </a:r>
            <a:r>
              <a:rPr lang="en-US" sz="1800" smtClean="0">
                <a:latin typeface="Consolas" panose="020B0609020204030204" pitchFamily="49" charset="0"/>
              </a:rPr>
              <a:t>&gt;());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нумералы ограничены подлежащим типом </a:t>
            </a:r>
            <a:r>
              <a:rPr lang="en-US" smtClean="0"/>
              <a:t>int. </a:t>
            </a:r>
            <a:r>
              <a:rPr lang="ru-RU" smtClean="0"/>
              <a:t>Можно ли сделать нумералы с неограниченной точностью?</a:t>
            </a:r>
          </a:p>
          <a:p>
            <a:r>
              <a:rPr lang="ru-RU" smtClean="0"/>
              <a:t>Как насчёт обратного переходника </a:t>
            </a:r>
            <a:r>
              <a:rPr lang="en-US" smtClean="0"/>
              <a:t>Type2Int, </a:t>
            </a:r>
            <a:r>
              <a:rPr lang="ru-RU" smtClean="0"/>
              <a:t>который берёт любой тип и ставит ему в соответствие число?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Шаблон</a:t>
            </a:r>
            <a:r>
              <a:rPr lang="en-US"/>
              <a:t>,</a:t>
            </a:r>
            <a:r>
              <a:rPr lang="ru-RU" smtClean="0"/>
              <a:t> параметризованный адресом</a:t>
            </a:r>
            <a:r>
              <a:rPr lang="en-US" smtClean="0"/>
              <a:t>,</a:t>
            </a:r>
            <a:r>
              <a:rPr lang="ru-RU" smtClean="0"/>
              <a:t> выглядит странно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ptr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SomeThing&lt;&amp;ptr&gt; s; // FAIL</a:t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Это работает для </a:t>
            </a:r>
            <a:r>
              <a:rPr lang="ru-RU" smtClean="0">
                <a:solidFill>
                  <a:srgbClr val="FFC000"/>
                </a:solidFill>
              </a:rPr>
              <a:t>глобальных</a:t>
            </a:r>
            <a:r>
              <a:rPr lang="ru-RU" smtClean="0"/>
              <a:t> переменных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global;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SomeThing&lt;&amp;global&gt; s;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Также это работает для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fib(int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if (n &lt; 2) return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memoize&lt;fib&gt;(n - 1) + memoize&lt;fib&gt;(n - 2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int memoize(</a:t>
            </a:r>
            <a:r>
              <a:rPr lang="en-US">
                <a:latin typeface="Consolas" panose="020B0609020204030204" pitchFamily="49" charset="0"/>
              </a:rPr>
              <a:t>int (*f)(</a:t>
            </a:r>
            <a:r>
              <a:rPr lang="en-US" smtClean="0">
                <a:latin typeface="Consolas" panose="020B0609020204030204" pitchFamily="49" charset="0"/>
              </a:rPr>
              <a:t>int), int </a:t>
            </a:r>
            <a:r>
              <a:rPr lang="en-US">
                <a:latin typeface="Consolas" panose="020B0609020204030204" pitchFamily="49" charset="0"/>
              </a:rPr>
              <a:t>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(cache.find(x)) return cache.val(x);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cache.store (f(x));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</a:t>
            </a:r>
            <a:r>
              <a:rPr lang="en-US" sz="1800" smtClean="0">
                <a:latin typeface="Consolas" panose="020B0609020204030204" pitchFamily="49" charset="0"/>
              </a:rPr>
              <a:t>Derived, 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interface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static_cast&lt;Derived</a:t>
            </a:r>
            <a:r>
              <a:rPr lang="en-US" sz="1800">
                <a:latin typeface="Consolas" panose="020B0609020204030204" pitchFamily="49" charset="0"/>
              </a:rPr>
              <a:t>*&gt;(this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r>
              <a:rPr lang="ru-RU" sz="1800" smtClean="0">
                <a:latin typeface="Consolas" panose="020B0609020204030204" pitchFamily="49" charset="0"/>
              </a:rPr>
              <a:t>-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do_something(v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derived 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&lt;derived&lt;Value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derived&lt;int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int</a:t>
            </a:r>
            <a:r>
              <a:rPr lang="en-US" sz="1800">
                <a:latin typeface="Consolas" panose="020B0609020204030204" pitchFamily="49" charset="0"/>
              </a:rPr>
              <a:t>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13238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template &lt;template &lt;typename&gt; class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, typename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interface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static_cast&lt;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Derived&lt;Value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*&gt;(this)-&gt;do_something(v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derived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&lt;derived,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 smtClean="0">
                <a:latin typeface="Consolas" panose="020B0609020204030204" pitchFamily="49" charset="0"/>
              </a:rPr>
              <a:t>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int&gt;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325319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шаблонный шаблонный параметр с одним параметром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&lt;template &lt;typename&gt; class CreationPolicy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</a:t>
            </a:r>
            <a:r>
              <a:rPr lang="en-US" sz="2000">
                <a:latin typeface="Consolas" panose="020B0609020204030204" pitchFamily="49" charset="0"/>
              </a:rPr>
              <a:t>public CreationPolicy&lt;Widget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/>
              <a:t>шаблонный шаблонный параметр с </a:t>
            </a:r>
            <a:r>
              <a:rPr lang="ru-RU" sz="2000" smtClean="0"/>
              <a:t>двумя параметрами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&lt;typename, typename&gt; </a:t>
            </a: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CreationPolicyEx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public </a:t>
            </a:r>
            <a:r>
              <a:rPr lang="en-US" sz="2000">
                <a:latin typeface="Consolas" panose="020B0609020204030204" pitchFamily="49" charset="0"/>
              </a:rPr>
              <a:t>CreationPolicyEx&lt;Widget, WidgetPattern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Storage&lt;Element&gt; m_storage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push(const Element&amp; e) { m_storage.push_back(e);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pop() { m_storage.pop_back();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6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87646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</a:t>
            </a:r>
            <a:r>
              <a:rPr lang="en-US" sz="2000">
                <a:latin typeface="Consolas" panose="020B0609020204030204" pitchFamily="49" charset="0"/>
              </a:rPr>
              <a:t>;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</a:p>
          <a:p>
            <a:pPr marL="0" indent="0">
              <a:buNone/>
            </a:pPr>
            <a:r>
              <a:rPr lang="ru-RU" sz="2000" smtClean="0"/>
              <a:t>Увы, это не работает, так как вектор имеет ДВА параметра: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expected a template of type 'template&lt;class&gt; class Storage',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got </a:t>
            </a:r>
            <a:r>
              <a:rPr lang="en-US" sz="2000">
                <a:latin typeface="Consolas" panose="020B0609020204030204" pitchFamily="49" charset="0"/>
              </a:rPr>
              <a:t>'template&lt;class _Tp, class _Alloc&gt; class std::vector</a:t>
            </a:r>
            <a:r>
              <a:rPr lang="en-US" sz="200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ru-RU" sz="2000" smtClean="0"/>
              <a:t>Второй по умолчанию, но в "типе" шаблонного шаблонного параметра умолчания не считаются.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765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длинноеды высших категорий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struct Vector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Stack 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&lt;template </a:t>
            </a:r>
            <a:r>
              <a:rPr lang="en-US" sz="1800">
                <a:latin typeface="Consolas" panose="020B0609020204030204" pitchFamily="49" charset="0"/>
              </a:rPr>
              <a:t>&lt;template &lt;typename&gt; </a:t>
            </a:r>
            <a:r>
              <a:rPr lang="en-US" sz="1800" smtClean="0">
                <a:latin typeface="Consolas" panose="020B0609020204030204" pitchFamily="49" charset="0"/>
              </a:rPr>
              <a:t>typename, typename&gt; typename Stack,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template </a:t>
            </a:r>
            <a:r>
              <a:rPr lang="en-US" sz="1800">
                <a:latin typeface="Consolas" panose="020B0609020204030204" pitchFamily="49" charset="0"/>
              </a:rPr>
              <a:t>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</a:t>
            </a:r>
            <a:r>
              <a:rPr lang="en-US" sz="1800" smtClean="0">
                <a:latin typeface="Consolas" panose="020B0609020204030204" pitchFamily="49" charset="0"/>
              </a:rPr>
              <a:t>StackMachine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Vector </a:t>
            </a:r>
            <a:r>
              <a:rPr lang="en-US" sz="1800">
                <a:latin typeface="Consolas" panose="020B0609020204030204" pitchFamily="49" charset="0"/>
              </a:rPr>
              <a:t>&lt;int&gt; v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 </a:t>
            </a:r>
            <a:r>
              <a:rPr lang="en-US" sz="1800">
                <a:latin typeface="Consolas" panose="020B0609020204030204" pitchFamily="49" charset="0"/>
              </a:rPr>
              <a:t>&lt;Vector, int&gt; 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StackMachine </a:t>
            </a:r>
            <a:r>
              <a:rPr lang="en-US" sz="1800">
                <a:latin typeface="Consolas" panose="020B0609020204030204" pitchFamily="49" charset="0"/>
              </a:rPr>
              <a:t>&lt;Stack, Vector, int&gt; a</a:t>
            </a:r>
            <a:r>
              <a:rPr lang="en-US" sz="1800" smtClean="0">
                <a:latin typeface="Consolas" panose="020B0609020204030204" pitchFamily="49" charset="0"/>
              </a:rPr>
              <a:t>; // OOOK!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9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</a:t>
            </a:r>
            <a:r>
              <a:rPr lang="ru-RU" smtClean="0"/>
              <a:t>?</a:t>
            </a:r>
            <a:endParaRPr lang="en-US" smtClean="0"/>
          </a:p>
          <a:p>
            <a:pPr lvl="1"/>
            <a:r>
              <a:rPr lang="ru-RU" smtClean="0"/>
              <a:t>Типами с несчетными</a:t>
            </a:r>
            <a:r>
              <a:rPr lang="en-US" smtClean="0"/>
              <a:t>/</a:t>
            </a:r>
            <a:r>
              <a:rPr lang="ru-RU" smtClean="0"/>
              <a:t>несепарабельными значениями: </a:t>
            </a:r>
            <a:r>
              <a:rPr lang="en-US" smtClean="0"/>
              <a:t>double, float, long double</a:t>
            </a:r>
          </a:p>
          <a:p>
            <a:pPr lvl="1"/>
            <a:r>
              <a:rPr lang="ru-RU" smtClean="0"/>
              <a:t>Экземплярами классов, даже стандартных вроде </a:t>
            </a:r>
            <a:r>
              <a:rPr lang="en-US" smtClean="0"/>
              <a:t>std::complex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выражениями и экземплярами замыканий</a:t>
            </a:r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0932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Инстанцированием называется порождение конкретного класса, функции, функции-члена из обобщенного кода</a:t>
            </a:r>
          </a:p>
          <a:p>
            <a:pPr marL="0" indent="0">
              <a:buNone/>
            </a:pPr>
            <a:r>
              <a:rPr lang="ru-RU" smtClean="0"/>
              <a:t>При инстанцировании может происходить:</a:t>
            </a:r>
          </a:p>
          <a:p>
            <a:r>
              <a:rPr lang="ru-RU" smtClean="0"/>
              <a:t>Подстановка типов (</a:t>
            </a:r>
            <a:r>
              <a:rPr lang="en-US" smtClean="0"/>
              <a:t>substitution)</a:t>
            </a:r>
          </a:p>
          <a:p>
            <a:r>
              <a:rPr lang="ru-RU" smtClean="0"/>
              <a:t>Вывод типов</a:t>
            </a:r>
            <a:r>
              <a:rPr lang="en-US" smtClean="0"/>
              <a:t> (inference)</a:t>
            </a:r>
            <a:endParaRPr lang="ru-RU" smtClean="0"/>
          </a:p>
          <a:p>
            <a:r>
              <a:rPr lang="ru-RU" smtClean="0"/>
              <a:t>Изобретение типов</a:t>
            </a:r>
            <a:r>
              <a:rPr lang="en-US" smtClean="0"/>
              <a:t> (invention)</a:t>
            </a:r>
            <a:endParaRPr lang="ru-RU" smtClean="0"/>
          </a:p>
          <a:p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9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правила довольно сложны, но сводятся к двум простым пунктам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класса инстанцируется ДО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функции инстанцируется ПОСЛЕ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</a:t>
            </a:r>
            <a:r>
              <a:rPr lang="en-US" sz="2000" smtClean="0">
                <a:latin typeface="Consolas" panose="020B0609020204030204" pitchFamily="49" charset="0"/>
              </a:rPr>
              <a:t>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Stars</a:t>
            </a:r>
            <a:r>
              <a:rPr lang="en-US" sz="2000" smtClean="0">
                <a:latin typeface="Consolas" panose="020B0609020204030204" pitchFamily="49" charset="0"/>
              </a:rPr>
              <a:t>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ipptr_t;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</a:t>
            </a:r>
            <a:r>
              <a:rPr lang="en-US" sz="2000" smtClean="0">
                <a:latin typeface="Consolas" panose="020B0609020204030204" pitchFamily="49" charset="0"/>
              </a:rPr>
              <a:t>&lt;int</a:t>
            </a:r>
            <a:r>
              <a:rPr lang="en-US" sz="2000" smtClean="0">
                <a:latin typeface="Consolas" panose="020B0609020204030204" pitchFamily="49" charset="0"/>
              </a:rPr>
              <a:t>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9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</a:t>
            </a:r>
            <a:r>
              <a:rPr lang="en-US" sz="2000" smtClean="0">
                <a:latin typeface="Consolas" panose="020B0609020204030204" pitchFamily="49" charset="0"/>
              </a:rPr>
              <a:t>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latin typeface="Consolas" panose="020B0609020204030204" pitchFamily="49" charset="0"/>
              </a:rPr>
              <a:t>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0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2&gt;;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обрыв рекурсии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2&gt;; // </a:t>
            </a:r>
            <a:r>
              <a:rPr lang="ru-RU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Stars&lt;int</a:t>
            </a:r>
            <a:r>
              <a:rPr lang="en-US" sz="2000">
                <a:latin typeface="Consolas" panose="020B0609020204030204" pitchFamily="49" charset="0"/>
              </a:rPr>
              <a:t>, 2&gt;::type 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</a:t>
            </a:r>
            <a:r>
              <a:rPr lang="en-US" sz="2000" smtClean="0">
                <a:latin typeface="Consolas" panose="020B0609020204030204" pitchFamily="49" charset="0"/>
              </a:rPr>
              <a:t>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8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Что может быть шаблонным параметром?</a:t>
            </a:r>
          </a:p>
          <a:p>
            <a:r>
              <a:rPr lang="ru-RU" smtClean="0"/>
              <a:t>Типы</a:t>
            </a:r>
            <a:r>
              <a:rPr lang="en-US" smtClean="0"/>
              <a:t> (</a:t>
            </a:r>
            <a:r>
              <a:rPr lang="ru-RU" smtClean="0"/>
              <a:t>в т. ч. пачки типов)</a:t>
            </a:r>
          </a:p>
          <a:p>
            <a:r>
              <a:rPr lang="ru-RU" smtClean="0"/>
              <a:t>Целые числа (</a:t>
            </a:r>
            <a:r>
              <a:rPr lang="en-US" smtClean="0"/>
              <a:t>bool, char, unsigned char, int, long, etc ....)</a:t>
            </a:r>
            <a:endParaRPr lang="ru-RU" smtClean="0"/>
          </a:p>
          <a:p>
            <a:r>
              <a:rPr lang="ru-RU" smtClean="0"/>
              <a:t>Указатели и ссылки на глобальные и статические переменные и функции</a:t>
            </a:r>
          </a:p>
          <a:p>
            <a:r>
              <a:rPr lang="ru-RU" smtClean="0"/>
              <a:t>Шаблоны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9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hook(T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jebb()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hook(</a:t>
            </a:r>
            <a:r>
              <a:rPr lang="en-US" sz="1800" smtClean="0">
                <a:latin typeface="Consolas" panose="020B0609020204030204" pitchFamily="49" charset="0"/>
              </a:rPr>
              <a:t>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cross()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hook(T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  </a:t>
            </a:r>
            <a:r>
              <a:rPr lang="fr-FR" sz="1800" smtClean="0">
                <a:latin typeface="Consolas" panose="020B0609020204030204" pitchFamily="49" charset="0"/>
              </a:rPr>
              <a:t>Dancing</a:t>
            </a:r>
            <a:r>
              <a:rPr lang="fr-FR" sz="1800" smtClean="0">
                <a:latin typeface="Consolas" panose="020B0609020204030204" pitchFamily="49" charset="0"/>
              </a:rPr>
              <a:t>&lt;T</a:t>
            </a:r>
            <a:r>
              <a:rPr lang="fr-FR" sz="1800">
                <a:latin typeface="Consolas" panose="020B0609020204030204" pitchFamily="49" charset="0"/>
              </a:rPr>
              <a:t>&gt; </a:t>
            </a:r>
            <a:r>
              <a:rPr lang="fr-FR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a.cross();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main</a:t>
            </a:r>
            <a:r>
              <a:rPr lang="en-US" sz="1800" smtClean="0">
                <a:latin typeface="Consolas" panose="020B0609020204030204" pitchFamily="49" charset="0"/>
              </a:rPr>
              <a:t>()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a.jebb();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0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hook(T);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jebb() { hook(0); }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cross()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hook(T t)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  Dancing&lt;T&gt;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fr-FR" sz="1800">
                <a:latin typeface="Consolas" panose="020B0609020204030204" pitchFamily="49" charset="0"/>
              </a:rPr>
              <a:t>a.cross();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Dancing&lt;int&gt;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a.jebb();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164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r>
              <a:rPr lang="ru-RU" sz="1800" smtClean="0">
                <a:latin typeface="Consolas" panose="020B0609020204030204" pitchFamily="49" charset="0"/>
              </a:rPr>
              <a:t> использует </a:t>
            </a:r>
            <a:r>
              <a:rPr lang="en-US" sz="1800" smtClean="0">
                <a:latin typeface="Consolas" panose="020B0609020204030204" pitchFamily="49" charset="0"/>
              </a:rPr>
              <a:t>hook</a:t>
            </a:r>
            <a:r>
              <a:rPr lang="en-US" sz="1800" smtClean="0">
                <a:latin typeface="Consolas" panose="020B0609020204030204" pitchFamily="49" charset="0"/>
              </a:rPr>
              <a:t>&lt;int</a:t>
            </a:r>
            <a:r>
              <a:rPr lang="en-US" sz="1800" smtClean="0">
                <a:latin typeface="Consolas" panose="020B0609020204030204" pitchFamily="49" charset="0"/>
              </a:rPr>
              <a:t>&gt;(0)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endParaRPr lang="en-US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hook</a:t>
            </a:r>
            <a:r>
              <a:rPr lang="en-US" sz="1800" smtClean="0">
                <a:latin typeface="Consolas" panose="020B0609020204030204" pitchFamily="49" charset="0"/>
              </a:rPr>
              <a:t>&lt;int</a:t>
            </a:r>
            <a:r>
              <a:rPr lang="en-US" sz="1800" smtClean="0">
                <a:latin typeface="Consolas" panose="020B0609020204030204" pitchFamily="49" charset="0"/>
              </a:rPr>
              <a:t>&gt;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</a:t>
            </a:r>
            <a:r>
              <a:rPr lang="en-US" sz="1800" smtClean="0">
                <a:latin typeface="Consolas" panose="020B0609020204030204" pitchFamily="49" charset="0"/>
              </a:rPr>
              <a:t>&lt;int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main</a:t>
            </a:r>
            <a:r>
              <a:rPr lang="en-US" sz="1800" smtClean="0">
                <a:latin typeface="Consolas" panose="020B0609020204030204" pitchFamily="49" charset="0"/>
              </a:rPr>
              <a:t>()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Dancing&lt;int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67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hook(T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jebb()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hook(0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cross()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 { ...... }; //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БЕЗ тел функций</a:t>
            </a:r>
            <a:endParaRPr lang="en-US" sz="1800" smtClean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hook(T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 Dancing&lt;T</a:t>
            </a:r>
            <a:r>
              <a:rPr lang="fr-FR" sz="1800">
                <a:latin typeface="Consolas" panose="020B0609020204030204" pitchFamily="49" charset="0"/>
              </a:rPr>
              <a:t>&gt; a</a:t>
            </a:r>
            <a:r>
              <a:rPr lang="fr-FR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a.cross(); 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 Dancing&lt;int</a:t>
            </a:r>
            <a:r>
              <a:rPr lang="en-US" sz="1800">
                <a:latin typeface="Consolas" panose="020B0609020204030204" pitchFamily="49" charset="0"/>
              </a:rPr>
              <a:t>&gt; a</a:t>
            </a:r>
            <a:r>
              <a:rPr lang="en-US" sz="1800">
                <a:latin typeface="Consolas" panose="020B0609020204030204" pitchFamily="49" charset="0"/>
              </a:rPr>
              <a:t>; </a:t>
            </a:r>
            <a:r>
              <a:rPr lang="en-US" sz="1800" smtClean="0">
                <a:latin typeface="Consolas" panose="020B0609020204030204" pitchFamily="49" charset="0"/>
              </a:rPr>
              <a:t>a.jebb(); }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Dancing&lt;int&gt;::jebb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Dancing&lt;int&gt;::jebb () { hook(0); 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hook&lt;int&gt;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hook&lt;int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(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{ ....; a.cross(); 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Dancing&lt;int&gt;::cross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Dancing&lt;int&gt;::cross () {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35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в языке есть шаблоны переменных (см. следующие лекции, они действительно есть). Когда должны инстанцироваться </a:t>
            </a: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они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260"/>
            <a:ext cx="9905999" cy="12401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foo (int x, int y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(x &gt; 3) ? 0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79374" y="3231082"/>
            <a:ext cx="2689990" cy="164882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invoke f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96651" y="5135426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903389" y="5827562"/>
            <a:ext cx="1873884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2258791" y="4879387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16200000" flipH="1">
            <a:off x="1980816" y="5161005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6433372" y="3216896"/>
            <a:ext cx="2689990" cy="121195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invoke f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560758" y="4698951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7557387" y="5481080"/>
            <a:ext cx="1873884" cy="84432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6912785" y="4428602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6717888" y="5063745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9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</a:t>
            </a:r>
            <a:r>
              <a:rPr lang="ru-RU" smtClean="0"/>
              <a:t> 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вычислении сокращенных выражений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&amp;&amp; (p-&gt;x == 3))</a:t>
            </a:r>
          </a:p>
          <a:p>
            <a:r>
              <a:rPr lang="ru-RU" smtClean="0">
                <a:solidFill>
                  <a:srgbClr val="FFFF00"/>
                </a:solidFill>
              </a:rPr>
              <a:t>При подстановке шаблонных параметров</a:t>
            </a:r>
          </a:p>
          <a:p>
            <a:r>
              <a:rPr lang="ru-RU" smtClean="0"/>
              <a:t>Можно также организовать своему классу "ленивое" поведение искуственно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9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Ленивая подстановка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Danger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block[N];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T, 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Tricky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test_lazyness()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Danger&lt;N&gt; no_boom_yet;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main()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Tricky&lt;int, -2&gt; ok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не энергичная подстановка?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47332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</a:t>
            </a:r>
            <a:r>
              <a:rPr lang="ru-RU" smtClean="0"/>
              <a:t>является </a:t>
            </a:r>
            <a:r>
              <a:rPr lang="ru-RU" smtClean="0"/>
              <a:t>ошибкой</a:t>
            </a:r>
            <a:r>
              <a:rPr lang="en-US" smtClean="0"/>
              <a:t>)</a:t>
            </a:r>
            <a:endParaRPr lang="ru-RU" smtClean="0"/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max (T </a:t>
            </a:r>
            <a:r>
              <a:rPr lang="fr-FR">
                <a:latin typeface="Consolas" panose="020B0609020204030204" pitchFamily="49" charset="0"/>
              </a:rPr>
              <a:t>a, </a:t>
            </a:r>
            <a:r>
              <a:rPr lang="fr-FR" smtClean="0">
                <a:latin typeface="Consolas" panose="020B0609020204030204" pitchFamily="49" charset="0"/>
              </a:rPr>
              <a:t>T 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>
                <a:latin typeface="Consolas" panose="020B0609020204030204" pitchFamily="49" charset="0"/>
              </a:rPr>
              <a:t>template </a:t>
            </a:r>
            <a:r>
              <a:rPr lang="fr-FR">
                <a:latin typeface="Consolas" panose="020B0609020204030204" pitchFamily="49" charset="0"/>
              </a:rPr>
              <a:t>&lt;typename </a:t>
            </a:r>
            <a:r>
              <a:rPr lang="fr-FR" smtClean="0">
                <a:latin typeface="Consolas" panose="020B0609020204030204" pitchFamily="49" charset="0"/>
              </a:rPr>
              <a:t>T, typename U&gt; 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max (T a, </a:t>
            </a:r>
            <a:r>
              <a:rPr lang="fr-FR" smtClean="0">
                <a:latin typeface="Consolas" panose="020B0609020204030204" pitchFamily="49" charset="0"/>
              </a:rPr>
              <a:t>U </a:t>
            </a:r>
            <a:r>
              <a:rPr lang="fr-FR">
                <a:latin typeface="Consolas" panose="020B0609020204030204" pitchFamily="49" charset="0"/>
              </a:rPr>
              <a:t>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g = max (1, 1.0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подстановка в 1 провалена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подстановка в 2 успешна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Buffer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unsigned </a:t>
            </a:r>
            <a:r>
              <a:rPr lang="en-US">
                <a:latin typeface="Consolas" panose="020B0609020204030204" pitchFamily="49" charset="0"/>
              </a:rPr>
              <a:t>char bytes[S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Buffer&lt;10&gt; b; // </a:t>
            </a:r>
            <a:r>
              <a:rPr lang="ru-RU" smtClean="0">
                <a:latin typeface="Consolas" panose="020B0609020204030204" pitchFamily="49" charset="0"/>
              </a:rPr>
              <a:t>буфер из десяти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SFINAE: </a:t>
            </a:r>
            <a:r>
              <a:rPr lang="ru-RU" smtClean="0"/>
              <a:t>формальное определение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4013"/>
          </a:xfrm>
        </p:spPr>
        <p:txBody>
          <a:bodyPr/>
          <a:lstStyle/>
          <a:p>
            <a:r>
              <a:rPr lang="ru-RU" smtClean="0"/>
              <a:t>Если в результате подстановки возникает невалидный тип или выражение, подстановка </a:t>
            </a:r>
            <a:r>
              <a:rPr lang="ru-RU" smtClean="0"/>
              <a:t>неуспешна</a:t>
            </a:r>
            <a:r>
              <a:rPr lang="en-US" smtClean="0"/>
              <a:t> (failed)</a:t>
            </a:r>
            <a:r>
              <a:rPr lang="ru-RU" smtClean="0"/>
              <a:t>.</a:t>
            </a:r>
            <a:endParaRPr lang="ru-RU" smtClean="0"/>
          </a:p>
          <a:p>
            <a:r>
              <a:rPr lang="ru-RU" smtClean="0"/>
              <a:t>Невалидная конструкция это </a:t>
            </a:r>
            <a:r>
              <a:rPr lang="ru-RU" smtClean="0"/>
              <a:t>конструкция</a:t>
            </a:r>
            <a:r>
              <a:rPr lang="en-US" smtClean="0"/>
              <a:t>,</a:t>
            </a:r>
            <a:r>
              <a:rPr lang="ru-RU" smtClean="0"/>
              <a:t> </a:t>
            </a:r>
            <a:r>
              <a:rPr lang="ru-RU" smtClean="0"/>
              <a:t>которая была бы </a:t>
            </a:r>
            <a:r>
              <a:rPr lang="ru-RU" smtClean="0"/>
              <a:t>синтаксически неверна (</a:t>
            </a:r>
            <a:r>
              <a:rPr lang="en-US" smtClean="0"/>
              <a:t>ill-formed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при записи с подставленными аргументами</a:t>
            </a:r>
          </a:p>
          <a:p>
            <a:r>
              <a:rPr lang="ru-RU" smtClean="0"/>
              <a:t>Провал подстановки вызывают только типы и выражения в </a:t>
            </a:r>
            <a:r>
              <a:rPr lang="ru-RU" smtClean="0">
                <a:solidFill>
                  <a:srgbClr val="FFFF00"/>
                </a:solidFill>
              </a:rPr>
              <a:t>непосредственном контексте </a:t>
            </a:r>
            <a:r>
              <a:rPr lang="ru-RU" smtClean="0"/>
              <a:t>типа (функции) и шаблонных аргументов.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8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</a:t>
            </a:r>
            <a:r>
              <a:rPr lang="fr-FR" sz="2000">
                <a:latin typeface="Consolas" panose="020B0609020204030204" pitchFamily="49" charset="0"/>
              </a:rPr>
              <a:t>T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latin typeface="Consolas" panose="020B0609020204030204" pitchFamily="49" charset="0"/>
              </a:rPr>
              <a:t>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latin typeface="Consolas" panose="020B0609020204030204" pitchFamily="49" charset="0"/>
              </a:rPr>
              <a:t>typename </a:t>
            </a:r>
            <a:r>
              <a:rPr lang="fr-FR" sz="2000">
                <a:latin typeface="Consolas" panose="020B0609020204030204" pitchFamily="49" charset="0"/>
              </a:rPr>
              <a:t>T::value_type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negate(2)</a:t>
            </a:r>
            <a:r>
              <a:rPr lang="fr-FR" sz="2000" smtClean="0"/>
              <a:t>; // </a:t>
            </a:r>
            <a:r>
              <a:rPr lang="ru-RU" sz="2000" smtClean="0"/>
              <a:t>провал подстановки или ошибка</a:t>
            </a:r>
            <a:r>
              <a:rPr lang="en-US" sz="2000" smtClean="0"/>
              <a:t> </a:t>
            </a:r>
            <a:r>
              <a:rPr lang="ru-RU" sz="2000" smtClean="0"/>
              <a:t>в случаях 1 и 2?</a:t>
            </a:r>
          </a:p>
        </p:txBody>
      </p:sp>
    </p:spTree>
    <p:extLst>
      <p:ext uri="{BB962C8B-B14F-4D97-AF65-F5344CB8AC3E}">
        <p14:creationId xmlns:p14="http://schemas.microsoft.com/office/powerpoint/2010/main" val="3461315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</a:t>
            </a:r>
            <a:r>
              <a:rPr lang="fr-FR" sz="2000" smtClean="0">
                <a:latin typeface="Consolas" panose="020B0609020204030204" pitchFamily="49" charset="0"/>
              </a:rPr>
              <a:t>T 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T::value_type</a:t>
            </a:r>
            <a:r>
              <a:rPr lang="fr-FR" sz="2000">
                <a:latin typeface="Consolas" panose="020B0609020204030204" pitchFamily="49" charset="0"/>
              </a:rPr>
              <a:t>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Ошибка!</a:t>
            </a:r>
            <a:r>
              <a:rPr lang="fr-FR" sz="2000" smtClean="0">
                <a:latin typeface="Consolas" panose="020B0609020204030204" pitchFamily="49" charset="0"/>
              </a:rPr>
              <a:t/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Провал подстановки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negate(2)</a:t>
            </a:r>
            <a:r>
              <a:rPr lang="fr-FR" sz="2000" smtClean="0"/>
              <a:t>; // (2) </a:t>
            </a:r>
            <a:r>
              <a:rPr lang="ru-RU" sz="2000" smtClean="0"/>
              <a:t>провал подстановки и</a:t>
            </a:r>
            <a:r>
              <a:rPr lang="en-US" sz="2000" smtClean="0"/>
              <a:t> (1)</a:t>
            </a:r>
            <a:r>
              <a:rPr lang="ru-RU" sz="2000" smtClean="0"/>
              <a:t> ошибка</a:t>
            </a:r>
          </a:p>
        </p:txBody>
      </p:sp>
    </p:spTree>
    <p:extLst>
      <p:ext uri="{BB962C8B-B14F-4D97-AF65-F5344CB8AC3E}">
        <p14:creationId xmlns:p14="http://schemas.microsoft.com/office/powerpoint/2010/main" val="2755371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Успех или провал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Провал</a:t>
            </a:r>
          </a:p>
          <a:p>
            <a:r>
              <a:rPr lang="ru-RU" smtClean="0"/>
              <a:t>Как написать </a:t>
            </a:r>
            <a:r>
              <a:rPr lang="en-US" smtClean="0"/>
              <a:t>at, </a:t>
            </a:r>
            <a:r>
              <a:rPr lang="ru-RU" smtClean="0"/>
              <a:t>в которую подстановка будет успешна?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r>
              <a:rPr lang="ru-RU" smtClean="0"/>
              <a:t>Ваши возражения против такого решения?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956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r>
              <a:rPr lang="ru-RU" smtClean="0"/>
              <a:t>Казалось бы: перегрузка по возвращаемому значению запрещена. Почему же всё работает? Потому что это перегрузка не только по возвр. значению, но и по его типу.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359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float foobar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std::boolalpha &lt;&lt;</a:t>
            </a:r>
            <a:r>
              <a:rPr lang="ru-RU" smtClean="0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" " &lt;&lt; </a:t>
            </a:r>
            <a:r>
              <a:rPr lang="ru-RU" smtClean="0">
                <a:latin typeface="Consolas" panose="020B0609020204030204" pitchFamily="49" charset="0"/>
              </a:rPr>
              <a:t>нечто от </a:t>
            </a:r>
            <a:r>
              <a:rPr lang="en-US" smtClean="0">
                <a:latin typeface="Consolas" panose="020B0609020204030204" pitchFamily="49" charset="0"/>
              </a:rPr>
              <a:t>bar &lt;&lt; endl;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 должно быть: </a:t>
            </a:r>
            <a:r>
              <a:rPr lang="en-US" smtClean="0">
                <a:latin typeface="Consolas" panose="020B0609020204030204" pitchFamily="49" charset="0"/>
              </a:rPr>
              <a:t>true, false.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yes[1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no[2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 C</a:t>
            </a:r>
            <a:r>
              <a:rPr lang="en-US" sz="2000" smtClean="0">
                <a:latin typeface="Consolas" panose="020B0609020204030204" pitchFamily="49" charset="0"/>
              </a:rPr>
              <a:t>&gt; static </a:t>
            </a:r>
            <a:r>
              <a:rPr lang="en-US" sz="2000">
                <a:latin typeface="Consolas" panose="020B0609020204030204" pitchFamily="49" charset="0"/>
              </a:rPr>
              <a:t>yes&amp; test(typename C::foobar</a:t>
            </a:r>
            <a:r>
              <a:rPr lang="en-US" sz="2000" smtClean="0">
                <a:latin typeface="Consolas" panose="020B0609020204030204" pitchFamily="49" charset="0"/>
              </a:rPr>
              <a:t>*);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static no&amp; test</a:t>
            </a:r>
            <a:r>
              <a:rPr lang="en-US" sz="2000" smtClean="0">
                <a:latin typeface="Consolas" panose="020B0609020204030204" pitchFamily="49" charset="0"/>
              </a:rPr>
              <a:t>(...);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static </a:t>
            </a:r>
            <a:r>
              <a:rPr lang="en-US" sz="2000">
                <a:latin typeface="Consolas" panose="020B0609020204030204" pitchFamily="49" charset="0"/>
              </a:rPr>
              <a:t>const bool value </a:t>
            </a:r>
            <a:r>
              <a:rPr lang="en-US" sz="2000" smtClean="0">
                <a:latin typeface="Consolas" panose="020B0609020204030204" pitchFamily="49" charset="0"/>
              </a:rPr>
              <a:t>= </a:t>
            </a:r>
            <a:r>
              <a:rPr lang="en-US" sz="2000">
                <a:latin typeface="Consolas" panose="020B0609020204030204" pitchFamily="49" charset="0"/>
              </a:rPr>
              <a:t>sizeof(test&lt;T&gt;(0)) == sizeof(yes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cout &lt;&lt; boolalpha &lt;&lt; has_typedef_foobar&lt;foo&gt;::value &lt;&lt; " "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&lt;&lt; </a:t>
            </a:r>
            <a:r>
              <a:rPr lang="en-US" sz="2000" smtClean="0">
                <a:latin typeface="Consolas" panose="020B0609020204030204" pitchFamily="49" charset="0"/>
              </a:rPr>
              <a:t>has_typedef_foobar&lt;bar&gt;::value &lt;&lt; 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9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9"/>
            <a:ext cx="9905999" cy="3541714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C000"/>
                </a:solidFill>
              </a:rPr>
              <a:t>функции</a:t>
            </a:r>
            <a:r>
              <a:rPr lang="ru-RU" smtClean="0"/>
              <a:t> </a:t>
            </a:r>
            <a:r>
              <a:rPr lang="en-US" smtClean="0"/>
              <a:t>foobar?</a:t>
            </a:r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bar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yes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elements[S];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Array&lt;int, 10&gt; a; // </a:t>
            </a:r>
            <a:r>
              <a:rPr lang="ru-RU" smtClean="0">
                <a:latin typeface="Consolas" panose="020B0609020204030204" pitchFamily="49" charset="0"/>
              </a:rPr>
              <a:t>массив из десяти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C000"/>
                </a:solidFill>
              </a:rPr>
              <a:t>функции</a:t>
            </a:r>
            <a:r>
              <a:rPr lang="ru-RU" smtClean="0"/>
              <a:t> </a:t>
            </a:r>
            <a:r>
              <a:rPr lang="en-US" smtClean="0"/>
              <a:t>foobar?</a:t>
            </a:r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bar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yes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Ключевая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decltype(float {declval&lt;C&gt;().foobar()}, yes{});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59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440268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</a:t>
            </a:r>
            <a:r>
              <a:rPr lang="en-US" smtClean="0">
                <a:latin typeface="Consolas" panose="020B0609020204030204" pitchFamily="49" charset="0"/>
              </a:rPr>
              <a:t>); // CT == Compile Time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CT_ASSERT(pred) switch(0</a:t>
            </a:r>
            <a:r>
              <a:rPr lang="en-US">
                <a:latin typeface="Consolas" panose="020B0609020204030204" pitchFamily="49" charset="0"/>
              </a:rPr>
              <a:t>){case 0:case pred:;} </a:t>
            </a:r>
            <a:endParaRPr lang="en-US" smtClean="0">
              <a:latin typeface="Consolas" panose="020B0609020204030204" pitchFamily="49" charset="0"/>
            </a:endParaRPr>
          </a:p>
          <a:p>
            <a:pPr lvl="1"/>
            <a:r>
              <a:rPr lang="en-US">
                <a:latin typeface="Consolas" panose="020B0609020204030204" pitchFamily="49" charset="0"/>
              </a:rPr>
              <a:t>#define CT_ASSERT(pred</a:t>
            </a:r>
            <a:r>
              <a:rPr lang="en-US" smtClean="0">
                <a:latin typeface="Consolas" panose="020B0609020204030204" pitchFamily="49" charset="0"/>
              </a:rPr>
              <a:t>) do { int arr[pred ? 1 : -1]; } while(0);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</a:p>
          <a:p>
            <a:pPr lvl="1"/>
            <a:r>
              <a:rPr lang="ru-RU" smtClean="0"/>
              <a:t>Должно работать в </a:t>
            </a:r>
            <a:r>
              <a:rPr lang="en-US" smtClean="0"/>
              <a:t>function, global </a:t>
            </a:r>
            <a:r>
              <a:rPr lang="ru-RU" smtClean="0"/>
              <a:t>и </a:t>
            </a:r>
            <a:r>
              <a:rPr lang="en-US" smtClean="0"/>
              <a:t>class scopes.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</a:t>
            </a:r>
            <a:r>
              <a:rPr lang="en-US" smtClean="0"/>
              <a:t>: 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cond&gt; struct </a:t>
            </a:r>
            <a:r>
              <a:rPr lang="en-US" smtClean="0">
                <a:latin typeface="Consolas" panose="020B0609020204030204" pitchFamily="49" charset="0"/>
              </a:rPr>
              <a:t>CT_ASSERT;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</a:t>
            </a:r>
            <a:r>
              <a:rPr lang="en-US" smtClean="0">
                <a:latin typeface="Consolas" panose="020B0609020204030204" pitchFamily="49" charset="0"/>
              </a:rPr>
              <a:t>struct CT_ASSERT&lt;true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&lt;sizeof(int) == 4&gt; ();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C11 </a:t>
            </a:r>
            <a:r>
              <a:rPr lang="ru-RU" smtClean="0"/>
              <a:t>и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языка </a:t>
            </a:r>
            <a:r>
              <a:rPr lang="en-US" smtClean="0"/>
              <a:t>C: _Static_assert (cond, message)</a:t>
            </a:r>
          </a:p>
          <a:p>
            <a:r>
              <a:rPr lang="ru-RU" smtClean="0"/>
              <a:t>Для </a:t>
            </a:r>
            <a:r>
              <a:rPr lang="ru-RU"/>
              <a:t>языка </a:t>
            </a:r>
            <a:r>
              <a:rPr lang="en-US" smtClean="0"/>
              <a:t>C++: static_assert </a:t>
            </a:r>
            <a:r>
              <a:rPr lang="en-US"/>
              <a:t>(cond, message</a:t>
            </a:r>
            <a:r>
              <a:rPr lang="en-US" smtClean="0"/>
              <a:t>)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"mylib.h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(MyLib::Version &gt; 2, "Old Mylib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(sizeof(int) == 4, "Incompatible </a:t>
            </a:r>
            <a:r>
              <a:rPr lang="en-US" smtClean="0">
                <a:latin typeface="Consolas" panose="020B0609020204030204" pitchFamily="49" charset="0"/>
              </a:rPr>
              <a:t>env");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53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</a:t>
            </a:r>
            <a:r>
              <a:rPr lang="ru-RU" smtClean="0">
                <a:latin typeface="Consolas" panose="020B0609020204030204" pitchFamily="49" charset="0"/>
              </a:rPr>
              <a:t> 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Задача: эта версия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ru-RU" smtClean="0">
                <a:latin typeface="Consolas" panose="020B0609020204030204" pitchFamily="49" charset="0"/>
              </a:rPr>
              <a:t>должна инстанцироваться только если выполнено условие </a:t>
            </a:r>
            <a:r>
              <a:rPr lang="en-US" smtClean="0">
                <a:latin typeface="Consolas" panose="020B0609020204030204" pitchFamily="49" charset="0"/>
              </a:rPr>
              <a:t>sizeof(T) &gt; 4</a:t>
            </a:r>
          </a:p>
        </p:txBody>
      </p:sp>
    </p:spTree>
    <p:extLst>
      <p:ext uri="{BB962C8B-B14F-4D97-AF65-F5344CB8AC3E}">
        <p14:creationId xmlns:p14="http://schemas.microsoft.com/office/powerpoint/2010/main" val="2873877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b, typename T = void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enable_if&lt;true, 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T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9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идея: жертвуем типом результата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enable_if&lt;sizeof(T) &gt; 4, </a:t>
            </a:r>
            <a:r>
              <a:rPr lang="en-US" smtClean="0">
                <a:latin typeface="Consolas" panose="020B0609020204030204" pitchFamily="49" charset="0"/>
              </a:rPr>
              <a:t>void&gt;::type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/>
              <a:t>  //</a:t>
            </a:r>
            <a:r>
              <a:rPr lang="ru-RU" smtClean="0"/>
              <a:t> тут какой-то код</a:t>
            </a:r>
            <a:br>
              <a:rPr lang="ru-RU" smtClean="0"/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тут функция </a:t>
            </a:r>
            <a:r>
              <a:rPr lang="en-US" smtClean="0"/>
              <a:t>foo </a:t>
            </a:r>
            <a:r>
              <a:rPr lang="ru-RU" smtClean="0"/>
              <a:t>для </a:t>
            </a:r>
            <a:r>
              <a:rPr lang="en-US" smtClean="0">
                <a:latin typeface="Consolas" panose="020B0609020204030204" pitchFamily="49" charset="0"/>
              </a:rPr>
              <a:t>sizeof(T) &lt;= 4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08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fst, snd, thrd;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T&amp; operator[] (int n) 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if (n == 0) return fst;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30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  <a:p>
            <a:r>
              <a:rPr lang="en-US" sz="2000" smtClean="0"/>
              <a:t>using </a:t>
            </a:r>
            <a:r>
              <a:rPr lang="ru-RU" sz="2000" smtClean="0"/>
              <a:t>существенно улучшает читаемость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enable_if&lt;sizeof(T) &gt; 4, void&gt;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2000" smtClean="0">
                <a:latin typeface="Consolas" panose="020B0609020204030204" pitchFamily="49" charset="0"/>
              </a:rPr>
              <a:t> foo (T x);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enable_if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t&lt;sizeof(T</a:t>
            </a:r>
            <a:r>
              <a:rPr lang="en-US" sz="2000">
                <a:latin typeface="Consolas" panose="020B0609020204030204" pitchFamily="49" charset="0"/>
              </a:rPr>
              <a:t>) &gt; 4, void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foo </a:t>
            </a:r>
            <a:r>
              <a:rPr lang="en-US" sz="2000" smtClean="0">
                <a:latin typeface="Consolas" panose="020B0609020204030204" pitchFamily="49" charset="0"/>
              </a:rPr>
              <a:t>(T x);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70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новый смысл ключевого слова </a:t>
            </a:r>
            <a:r>
              <a:rPr lang="en-US" smtClean="0"/>
              <a:t>using</a:t>
            </a:r>
            <a:r>
              <a:rPr lang="ru-RU" smtClean="0"/>
              <a:t> (и так конкретно перегруженного)</a:t>
            </a:r>
            <a:r>
              <a:rPr lang="en-US" smtClean="0"/>
              <a:t>, </a:t>
            </a:r>
            <a:r>
              <a:rPr lang="ru-RU" smtClean="0"/>
              <a:t>а не переиспользование </a:t>
            </a:r>
            <a:r>
              <a:rPr lang="en-US" smtClean="0"/>
              <a:t>typedef?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6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</a:p>
          <a:p>
            <a:r>
              <a:rPr lang="en-US" sz="2000"/>
              <a:t>Boris Kolpakov blog at codesynthesis.com/~boris/blog</a:t>
            </a:r>
            <a:r>
              <a:rPr lang="en-US" sz="2000" smtClean="0"/>
              <a:t>/</a:t>
            </a:r>
          </a:p>
          <a:p>
            <a:r>
              <a:rPr lang="en-US" sz="2000"/>
              <a:t>C++ Standard Core Language Active </a:t>
            </a:r>
            <a:r>
              <a:rPr lang="en-US" sz="2000" smtClean="0"/>
              <a:t>Issues, Item 287 </a:t>
            </a:r>
            <a:br>
              <a:rPr lang="en-US" sz="2000" smtClean="0"/>
            </a:br>
            <a:r>
              <a:rPr lang="en-US" sz="2000" smtClean="0"/>
              <a:t>http</a:t>
            </a:r>
            <a:r>
              <a:rPr lang="en-US" sz="2000"/>
              <a:t>://www.open-std.org/jtc1/sc22/wg21/docs/cwg_active.html#287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9978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Int2Type&lt;3&gt; three;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three.value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599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 value_type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Int2Type&lt;I+1&gt; 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Int2Type&lt;I-1&gt; previous;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.....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do_insertion_sort();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do_quick_sort();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(N &lt; 50) do_insertion_sort();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else do_quick_sort();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1809</TotalTime>
  <Words>1340</Words>
  <Application>Microsoft Office PowerPoint</Application>
  <PresentationFormat>Widescreen</PresentationFormat>
  <Paragraphs>274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Consolas</vt:lpstr>
      <vt:lpstr>Symbol</vt:lpstr>
      <vt:lpstr>Trebuchet MS</vt:lpstr>
      <vt:lpstr>Tw Cen MT</vt:lpstr>
      <vt:lpstr>Wingdings</vt:lpstr>
      <vt:lpstr>Circuit</vt:lpstr>
      <vt:lpstr>SFINAE</vt:lpstr>
      <vt:lpstr>PowerPoint Presentation</vt:lpstr>
      <vt:lpstr>Шаблонные параметры</vt:lpstr>
      <vt:lpstr>целые шаблонные параметры</vt:lpstr>
      <vt:lpstr>целые шаблонные параметры</vt:lpstr>
      <vt:lpstr>целые шаблонные параметры</vt:lpstr>
      <vt:lpstr>Нумералы (типы для чисел)</vt:lpstr>
      <vt:lpstr>Нумералы (типы для чисел)</vt:lpstr>
      <vt:lpstr>пример: гибкая сортировка</vt:lpstr>
      <vt:lpstr>пример: БОЛЕЕ гибкая сортировка</vt:lpstr>
      <vt:lpstr>обсуждение</vt:lpstr>
      <vt:lpstr>Указатели как параметры</vt:lpstr>
      <vt:lpstr>Указатели как параметры</vt:lpstr>
      <vt:lpstr>Указатели как параметры</vt:lpstr>
      <vt:lpstr>Обсуждение:</vt:lpstr>
      <vt:lpstr>шаблоны как параметры</vt:lpstr>
      <vt:lpstr>шаблоны как параметры</vt:lpstr>
      <vt:lpstr>шаблоны как параметры</vt:lpstr>
      <vt:lpstr>Казалось бы правильный stack</vt:lpstr>
      <vt:lpstr>Казалось бы правильный stack</vt:lpstr>
      <vt:lpstr>длинноеды высших категорий</vt:lpstr>
      <vt:lpstr>Обсуждение</vt:lpstr>
      <vt:lpstr>Обсуждение</vt:lpstr>
      <vt:lpstr>PowerPoint Presentation</vt:lpstr>
      <vt:lpstr>инстанцирование</vt:lpstr>
      <vt:lpstr>ТОЧКИ инстанцирования</vt:lpstr>
      <vt:lpstr>Пример 1. рекурсивные указатели</vt:lpstr>
      <vt:lpstr>Пример 1. рекурсивные указатели</vt:lpstr>
      <vt:lpstr>Пример 1. рекурсивные указатели</vt:lpstr>
      <vt:lpstr>пример 2. танец с функциями </vt:lpstr>
      <vt:lpstr>пример 2. танец с функциями </vt:lpstr>
      <vt:lpstr>пример 2. танец с функциями </vt:lpstr>
      <vt:lpstr>обсуждение</vt:lpstr>
      <vt:lpstr>ленивость и энергичность</vt:lpstr>
      <vt:lpstr>когда C++ ведёт себя лениво</vt:lpstr>
      <vt:lpstr>Ленивая подстановка</vt:lpstr>
      <vt:lpstr>обсуждение</vt:lpstr>
      <vt:lpstr>PowerPoint Presentation</vt:lpstr>
      <vt:lpstr>SFINAE</vt:lpstr>
      <vt:lpstr>SFINAE: формальное определение</vt:lpstr>
      <vt:lpstr>SFINAE или нет?</vt:lpstr>
      <vt:lpstr>SFINAE или нет?</vt:lpstr>
      <vt:lpstr>Задача</vt:lpstr>
      <vt:lpstr>Задача</vt:lpstr>
      <vt:lpstr>решение?</vt:lpstr>
      <vt:lpstr>РЕШЕНИЕ</vt:lpstr>
      <vt:lpstr>пример: hasfoobar</vt:lpstr>
      <vt:lpstr>пример: hasfoobar</vt:lpstr>
      <vt:lpstr>обсуждение</vt:lpstr>
      <vt:lpstr>обсуждение</vt:lpstr>
      <vt:lpstr>PowerPoint Presentation</vt:lpstr>
      <vt:lpstr>задача: Статический assert</vt:lpstr>
      <vt:lpstr>задача: Статический assert</vt:lpstr>
      <vt:lpstr>идея решения: SFINAE</vt:lpstr>
      <vt:lpstr>Начиная с C11 и C++11</vt:lpstr>
      <vt:lpstr>Задача: enable_if</vt:lpstr>
      <vt:lpstr>Решение: enable_if</vt:lpstr>
      <vt:lpstr>идея: жертвуем типом результата</vt:lpstr>
      <vt:lpstr>Ваш друг using</vt:lpstr>
      <vt:lpstr>Ваш друг using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230</cp:revision>
  <dcterms:created xsi:type="dcterms:W3CDTF">2017-03-25T15:45:52Z</dcterms:created>
  <dcterms:modified xsi:type="dcterms:W3CDTF">2017-03-31T18:51:35Z</dcterms:modified>
</cp:coreProperties>
</file>