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метапрограммирование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0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Числа Фибоначчи на шаблонах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Fib&lt;6&gt;::value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9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isqrt </a:t>
            </a:r>
            <a:r>
              <a:rPr lang="en-US">
                <a:latin typeface="Consolas" panose="020B0609020204030204" pitchFamily="49" charset="0"/>
              </a:rPr>
              <a:t>(int N, int lo = 1, int hi =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mid = (lo + hi + 1) /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(lo == </a:t>
            </a:r>
            <a:r>
              <a:rPr lang="en-US">
                <a:latin typeface="Consolas" panose="020B0609020204030204" pitchFamily="49" charset="0"/>
              </a:rPr>
              <a:t>hi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lo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else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(N &lt; mid * </a:t>
            </a:r>
            <a:r>
              <a:rPr lang="en-US">
                <a:latin typeface="Consolas" panose="020B0609020204030204" pitchFamily="49" charset="0"/>
              </a:rPr>
              <a:t>mid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return isqrt (N, lo, mid - </a:t>
            </a:r>
            <a:r>
              <a:rPr lang="en-US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else </a:t>
            </a:r>
            <a:r>
              <a:rPr lang="en-US">
                <a:latin typeface="Consolas" panose="020B0609020204030204" pitchFamily="49" charset="0"/>
              </a:rPr>
              <a:t>return isqrt (N, mid, </a:t>
            </a:r>
            <a:r>
              <a:rPr lang="en-US">
                <a:latin typeface="Consolas" panose="020B0609020204030204" pitchFamily="49" charset="0"/>
              </a:rPr>
              <a:t>hi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6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Вспомогательный </a:t>
            </a:r>
            <a:r>
              <a:rPr lang="en-US" smtClean="0"/>
              <a:t>if-then-else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24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 C, typename Ta, typename Tb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Ta, typename Tb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IfThenElse&lt;true, Ta, Tb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typedef Ta ResultT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Ta, typename Tb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IfThenElse&lt;false, Ta, Tb&gt;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Tb ResultT; };</a:t>
            </a:r>
          </a:p>
        </p:txBody>
      </p:sp>
    </p:spTree>
    <p:extLst>
      <p:ext uri="{BB962C8B-B14F-4D97-AF65-F5344CB8AC3E}">
        <p14:creationId xmlns:p14="http://schemas.microsoft.com/office/powerpoint/2010/main" val="327777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52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LO = 1, int HI = N&gt; </a:t>
            </a:r>
            <a:r>
              <a:rPr lang="en-US" sz="200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Sqrt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enum </a:t>
            </a:r>
            <a:r>
              <a:rPr lang="en-US" sz="2000">
                <a:latin typeface="Consolas" panose="020B0609020204030204" pitchFamily="49" charset="0"/>
              </a:rPr>
              <a:t>{ mid =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LO + HI + 1) / 2 </a:t>
            </a:r>
            <a:r>
              <a:rPr lang="en-US" sz="2000">
                <a:latin typeface="Consolas" panose="020B0609020204030204" pitchFamily="49" charset="0"/>
              </a:rPr>
              <a:t>};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typedef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typename IfThenElse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&lt;(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N &lt; mid * mid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),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Sqrt&lt;N, LO, mid - 1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&gt;,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Sqrt&lt;N, mid, HI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&gt; &gt;::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ResultT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SubT</a:t>
            </a:r>
            <a:r>
              <a:rPr lang="en-US" sz="2000">
                <a:latin typeface="Consolas" panose="020B0609020204030204" pitchFamily="49" charset="0"/>
              </a:rPr>
              <a:t>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enum </a:t>
            </a:r>
            <a:r>
              <a:rPr lang="en-US" sz="2000">
                <a:latin typeface="Consolas" panose="020B0609020204030204" pitchFamily="49" charset="0"/>
              </a:rPr>
              <a:t>{ result = SubT::result };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N, int S&gt; struct Sqrt &lt;N, S, </a:t>
            </a:r>
            <a:r>
              <a:rPr lang="en-US" sz="2000">
                <a:latin typeface="Consolas" panose="020B0609020204030204" pitchFamily="49" charset="0"/>
              </a:rPr>
              <a:t>S</a:t>
            </a:r>
            <a:r>
              <a:rPr lang="en-US" sz="2000">
                <a:latin typeface="Consolas" panose="020B0609020204030204" pitchFamily="49" charset="0"/>
              </a:rPr>
              <a:t>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enum { result = S 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09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NthPrime&lt;6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 smtClean="0">
                <a:latin typeface="Consolas" panose="020B0609020204030204" pitchFamily="49" charset="0"/>
              </a:rPr>
              <a:t>val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4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"Арифметические" метапрограммы хороши, чтобы попрактиковаться, но это забивание гвоздей микроскопом.</a:t>
            </a:r>
          </a:p>
          <a:p>
            <a:r>
              <a:rPr lang="ru-RU" smtClean="0"/>
              <a:t>Уже в ближайших лекциях </a:t>
            </a:r>
            <a:r>
              <a:rPr lang="en-US" smtClean="0"/>
              <a:t>constexpr </a:t>
            </a:r>
            <a:r>
              <a:rPr lang="ru-RU" smtClean="0"/>
              <a:t>выражения будут делать то же, но лучше</a:t>
            </a:r>
          </a:p>
          <a:p>
            <a:r>
              <a:rPr lang="ru-RU" smtClean="0"/>
              <a:t>Настоящее метапрограммирование это программирование на типах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</a:t>
            </a:r>
            <a:r>
              <a:rPr lang="en-US" sz="2000"/>
              <a:t>, </a:t>
            </a:r>
            <a:r>
              <a:rPr lang="en-US" sz="2000" smtClean="0"/>
              <a:t>2003</a:t>
            </a:r>
            <a:endParaRPr lang="ru-RU" sz="2000" smtClean="0"/>
          </a:p>
          <a:p>
            <a:r>
              <a:rPr lang="en-US" sz="2000"/>
              <a:t>Andrei </a:t>
            </a:r>
            <a:r>
              <a:rPr lang="en-US" sz="2000"/>
              <a:t>Alexandrescu</a:t>
            </a:r>
            <a:r>
              <a:rPr lang="en-US" sz="2000" smtClean="0"/>
              <a:t>,</a:t>
            </a:r>
            <a:r>
              <a:rPr lang="ru-RU" sz="2000" smtClean="0"/>
              <a:t> </a:t>
            </a:r>
            <a:r>
              <a:rPr lang="en-US" sz="2000"/>
              <a:t>Modern C++ Design. Generic programming and design </a:t>
            </a:r>
            <a:r>
              <a:rPr lang="en-US" sz="2000"/>
              <a:t>patterns </a:t>
            </a:r>
            <a:r>
              <a:rPr lang="en-US" sz="2000" smtClean="0"/>
              <a:t>applied, 2001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45587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Базовое метапрограммирование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Определители </a:t>
            </a:r>
            <a:r>
              <a:rPr lang="ru-RU" sz="4000" smtClean="0"/>
              <a:t>типов</a:t>
            </a:r>
            <a:endParaRPr lang="ru-RU" sz="4000" smtClean="0"/>
          </a:p>
        </p:txBody>
      </p:sp>
    </p:spTree>
    <p:extLst>
      <p:ext uri="{BB962C8B-B14F-4D97-AF65-F5344CB8AC3E}">
        <p14:creationId xmlns:p14="http://schemas.microsoft.com/office/powerpoint/2010/main" val="239974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две модели вычислений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fact_0 (const 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smtClean="0">
                <a:latin typeface="Consolas" panose="020B0609020204030204" pitchFamily="49" charset="0"/>
              </a:rPr>
              <a:t>i = 2, </a:t>
            </a:r>
            <a:r>
              <a:rPr lang="en-US" sz="2000">
                <a:latin typeface="Consolas" panose="020B0609020204030204" pitchFamily="49" charset="0"/>
              </a:rPr>
              <a:t>res = 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for </a:t>
            </a:r>
            <a:r>
              <a:rPr lang="en-US" sz="2000" smtClean="0">
                <a:latin typeface="Consolas" panose="020B0609020204030204" pitchFamily="49" charset="0"/>
              </a:rPr>
              <a:t>(; </a:t>
            </a:r>
            <a:r>
              <a:rPr lang="en-US" sz="2000">
                <a:latin typeface="Consolas" panose="020B0609020204030204" pitchFamily="49" charset="0"/>
              </a:rPr>
              <a:t>i &lt;= x; ++</a:t>
            </a:r>
            <a:r>
              <a:rPr lang="en-US" sz="2000" smtClean="0">
                <a:latin typeface="Consolas" panose="020B0609020204030204" pitchFamily="49" charset="0"/>
              </a:rPr>
              <a:t>i) res </a:t>
            </a:r>
            <a:r>
              <a:rPr lang="en-US" sz="2000">
                <a:latin typeface="Consolas" panose="020B0609020204030204" pitchFamily="49" charset="0"/>
              </a:rPr>
              <a:t>*= i; 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res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ветвления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циклы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изменяемая память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fact_1 (const 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if (x &lt; 2)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else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 * fact_1 (x - 1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>
                <a:latin typeface="Consolas" panose="020B0609020204030204" pitchFamily="49" charset="0"/>
              </a:rPr>
              <a:t>ветвления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вызовы функций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чистые вычисления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7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1410" y="3136900"/>
            <a:ext cx="4878389" cy="26543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fact_0 </a:t>
            </a:r>
            <a:r>
              <a:rPr lang="en-US" sz="2000" smtClean="0">
                <a:latin typeface="Consolas" panose="020B0609020204030204" pitchFamily="49" charset="0"/>
              </a:rPr>
              <a:t>(int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smtClean="0">
                <a:latin typeface="Consolas" panose="020B0609020204030204" pitchFamily="49" charset="0"/>
              </a:rPr>
              <a:t>res </a:t>
            </a:r>
            <a:r>
              <a:rPr lang="en-US" sz="2000">
                <a:latin typeface="Consolas" panose="020B0609020204030204" pitchFamily="49" charset="0"/>
              </a:rPr>
              <a:t>= 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for </a:t>
            </a:r>
            <a:r>
              <a:rPr lang="en-US" sz="2000">
                <a:latin typeface="Consolas" panose="020B0609020204030204" pitchFamily="49" charset="0"/>
              </a:rPr>
              <a:t>(int i = 2; </a:t>
            </a:r>
            <a:r>
              <a:rPr lang="en-US" sz="2000">
                <a:latin typeface="Consolas" panose="020B0609020204030204" pitchFamily="49" charset="0"/>
              </a:rPr>
              <a:t>i &lt;= x; ++</a:t>
            </a:r>
            <a:r>
              <a:rPr lang="en-US" sz="2000" smtClean="0">
                <a:latin typeface="Consolas" panose="020B0609020204030204" pitchFamily="49" charset="0"/>
              </a:rPr>
              <a:t>i)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res </a:t>
            </a:r>
            <a:r>
              <a:rPr lang="en-US" sz="2000">
                <a:latin typeface="Consolas" panose="020B0609020204030204" pitchFamily="49" charset="0"/>
              </a:rPr>
              <a:t>*= i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res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3136900"/>
            <a:ext cx="4875211" cy="26543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fact_1 </a:t>
            </a:r>
            <a:r>
              <a:rPr lang="en-US" sz="2000" smtClean="0">
                <a:latin typeface="Consolas" panose="020B0609020204030204" pitchFamily="49" charset="0"/>
              </a:rPr>
              <a:t>(int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if (x &lt; 2)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else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 * fact_1 (x - 1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141410" y="2249486"/>
            <a:ext cx="10212390" cy="1243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smtClean="0"/>
              <a:t>Как вы предпочтёте написать программу и почему?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6555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Мета-факториал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084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&gt; struct </a:t>
            </a:r>
            <a:r>
              <a:rPr lang="en-US">
                <a:latin typeface="Consolas" panose="020B0609020204030204" pitchFamily="49" charset="0"/>
              </a:rPr>
              <a:t>factorial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n * factorial&lt;n - 1&gt;::</a:t>
            </a:r>
            <a:r>
              <a:rPr lang="en-US">
                <a:latin typeface="Consolas" panose="020B0609020204030204" pitchFamily="49" charset="0"/>
              </a:rPr>
              <a:t>value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struct </a:t>
            </a:r>
            <a:r>
              <a:rPr lang="en-US">
                <a:latin typeface="Consolas" panose="020B0609020204030204" pitchFamily="49" charset="0"/>
              </a:rPr>
              <a:t>factorial&lt;0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</a:t>
            </a:r>
            <a:r>
              <a:rPr lang="en-US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"5! == " &lt;&lt; factorial&lt;5&gt;::value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8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процессы в вычислениях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const int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fact_1 (const int x)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if (x &lt; 2)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else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x * fact_1 (x - 1);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6832600" y="2249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fact_1(3)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40600" y="3138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fact_1(2)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8750" y="4027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fact_1(1)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40600" y="4845841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* fact_1(1)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32600" y="566419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* fact_1(2)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процессы в вычислениях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fact_2_1 </a:t>
            </a:r>
            <a:r>
              <a:rPr lang="en-US" sz="1800">
                <a:latin typeface="Consolas" panose="020B0609020204030204" pitchFamily="49" charset="0"/>
              </a:rPr>
              <a:t>(int x, int idx, int </a:t>
            </a:r>
            <a:r>
              <a:rPr lang="en-US" sz="1800" smtClean="0">
                <a:latin typeface="Consolas" panose="020B0609020204030204" pitchFamily="49" charset="0"/>
              </a:rPr>
              <a:t>p)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if (idx &gt; x</a:t>
            </a:r>
            <a:r>
              <a:rPr lang="en-US" sz="1800" smtClean="0">
                <a:latin typeface="Consolas" panose="020B0609020204030204" pitchFamily="49" charset="0"/>
              </a:rPr>
              <a:t>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return p;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else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return </a:t>
            </a:r>
            <a:r>
              <a:rPr lang="en-US" sz="1800">
                <a:latin typeface="Consolas" panose="020B0609020204030204" pitchFamily="49" charset="0"/>
              </a:rPr>
              <a:t>fact_2_1 (x, </a:t>
            </a:r>
            <a:r>
              <a:rPr lang="en-US" sz="1800" smtClean="0">
                <a:latin typeface="Consolas" panose="020B0609020204030204" pitchFamily="49" charset="0"/>
              </a:rPr>
              <a:t>idx+1</a:t>
            </a:r>
            <a:r>
              <a:rPr lang="en-US" sz="1800">
                <a:latin typeface="Consolas" panose="020B0609020204030204" pitchFamily="49" charset="0"/>
              </a:rPr>
              <a:t>, </a:t>
            </a:r>
            <a:r>
              <a:rPr lang="en-US" sz="1800" smtClean="0">
                <a:latin typeface="Consolas" panose="020B0609020204030204" pitchFamily="49" charset="0"/>
              </a:rPr>
              <a:t>p*idx);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fact_2 </a:t>
            </a:r>
            <a:r>
              <a:rPr lang="en-US" sz="1800">
                <a:latin typeface="Consolas" panose="020B0609020204030204" pitchFamily="49" charset="0"/>
              </a:rPr>
              <a:t>(int x</a:t>
            </a:r>
            <a:r>
              <a:rPr lang="en-US" sz="1800" smtClean="0">
                <a:latin typeface="Consolas" panose="020B0609020204030204" pitchFamily="49" charset="0"/>
              </a:rPr>
              <a:t>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return </a:t>
            </a:r>
            <a:r>
              <a:rPr lang="en-US" sz="1800">
                <a:latin typeface="Consolas" panose="020B0609020204030204" pitchFamily="49" charset="0"/>
              </a:rPr>
              <a:t>fact_2_1 (x, 1, 1</a:t>
            </a:r>
            <a:r>
              <a:rPr lang="en-US" sz="1800" smtClean="0">
                <a:latin typeface="Consolas" panose="020B0609020204030204" pitchFamily="49" charset="0"/>
              </a:rPr>
              <a:t>); }</a:t>
            </a: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2600" y="2249486"/>
            <a:ext cx="22225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1, 1)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40600" y="3138486"/>
            <a:ext cx="233045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2, 2)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8750" y="4027486"/>
            <a:ext cx="274955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3, 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Мета-факториал</a:t>
            </a:r>
            <a:r>
              <a:rPr lang="en-US" smtClean="0"/>
              <a:t>, </a:t>
            </a:r>
            <a:r>
              <a:rPr lang="ru-RU" smtClean="0"/>
              <a:t>вторая версия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idx, int </a:t>
            </a:r>
            <a:r>
              <a:rPr lang="en-US" sz="2000">
                <a:latin typeface="Consolas" panose="020B0609020204030204" pitchFamily="49" charset="0"/>
              </a:rPr>
              <a:t>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fact_rec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enum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en-US" sz="2000">
                <a:latin typeface="Consolas" panose="020B0609020204030204" pitchFamily="49" charset="0"/>
              </a:rPr>
              <a:t>value = fact_rec &lt;n, idx + 1, product * idx&gt;::</a:t>
            </a:r>
            <a:r>
              <a:rPr lang="en-US" sz="2000">
                <a:latin typeface="Consolas" panose="020B0609020204030204" pitchFamily="49" charset="0"/>
              </a:rPr>
              <a:t>value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n, int </a:t>
            </a:r>
            <a:r>
              <a:rPr lang="en-US" sz="2000">
                <a:latin typeface="Consolas" panose="020B0609020204030204" pitchFamily="49" charset="0"/>
              </a:rPr>
              <a:t>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fact_rec &lt;n, n, </a:t>
            </a:r>
            <a:r>
              <a:rPr lang="en-US" sz="2000">
                <a:latin typeface="Consolas" panose="020B0609020204030204" pitchFamily="49" charset="0"/>
              </a:rPr>
              <a:t>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enum </a:t>
            </a:r>
            <a:r>
              <a:rPr lang="en-US" sz="2000">
                <a:latin typeface="Consolas" panose="020B0609020204030204" pitchFamily="49" charset="0"/>
              </a:rPr>
              <a:t>{ value = product * </a:t>
            </a:r>
            <a:r>
              <a:rPr lang="en-US" sz="2000">
                <a:latin typeface="Consolas" panose="020B0609020204030204" pitchFamily="49" charset="0"/>
              </a:rPr>
              <a:t>n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</a:t>
            </a:r>
            <a:r>
              <a:rPr lang="en-US" sz="2000">
                <a:latin typeface="Consolas" panose="020B0609020204030204" pitchFamily="49" charset="0"/>
              </a:rPr>
              <a:t>n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factorial2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enum { value = fact_rec &lt;n, 1, 1&gt; :: </a:t>
            </a:r>
            <a:r>
              <a:rPr lang="en-US" sz="2000">
                <a:latin typeface="Consolas" panose="020B0609020204030204" pitchFamily="49" charset="0"/>
              </a:rPr>
              <a:t>value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8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Демонстрация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в </a:t>
            </a:r>
            <a:r>
              <a:rPr lang="en-US" smtClean="0"/>
              <a:t>metashell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9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310</TotalTime>
  <Words>309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Trebuchet MS</vt:lpstr>
      <vt:lpstr>Tw Cen MT</vt:lpstr>
      <vt:lpstr>Wingdings</vt:lpstr>
      <vt:lpstr>Circuit</vt:lpstr>
      <vt:lpstr>метапрограммирование</vt:lpstr>
      <vt:lpstr>PowerPoint Presentation</vt:lpstr>
      <vt:lpstr>две модели вычислений</vt:lpstr>
      <vt:lpstr>Обсуждение</vt:lpstr>
      <vt:lpstr>Мета-факториал</vt:lpstr>
      <vt:lpstr>процессы в вычислениях</vt:lpstr>
      <vt:lpstr>процессы в вычислениях</vt:lpstr>
      <vt:lpstr>Мета-факториал, вторая версия</vt:lpstr>
      <vt:lpstr>Демонстрация</vt:lpstr>
      <vt:lpstr>Упражнение</vt:lpstr>
      <vt:lpstr>Целочисленный квадратный корень</vt:lpstr>
      <vt:lpstr>Вспомогательный if-then-else</vt:lpstr>
      <vt:lpstr>мета-квадратный корень</vt:lpstr>
      <vt:lpstr>Домашняя наработка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метапрограммирование</dc:title>
  <dc:creator>Vladimirov, Konstantin</dc:creator>
  <cp:lastModifiedBy>Vladimirov, Konstantin</cp:lastModifiedBy>
  <cp:revision>42</cp:revision>
  <dcterms:created xsi:type="dcterms:W3CDTF">2017-03-29T14:47:17Z</dcterms:created>
  <dcterms:modified xsi:type="dcterms:W3CDTF">2017-03-30T11:44:31Z</dcterms:modified>
</cp:coreProperties>
</file>