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Вариабельные шаблоны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работа с произвольными списками типов и кортежами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2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Раскрытие пачки параметров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5870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template&lt;typename ... Types&gt; void f(Types </a:t>
            </a:r>
            <a:r>
              <a:rPr lang="en-US"/>
              <a:t>... </a:t>
            </a:r>
            <a:r>
              <a:rPr lang="en-US" smtClean="0"/>
              <a:t>args);</a:t>
            </a:r>
            <a:endParaRPr lang="ru-RU" smtClean="0"/>
          </a:p>
          <a:p>
            <a:pPr marL="0" indent="0">
              <a:buNone/>
            </a:pPr>
            <a:r>
              <a:rPr lang="en-US" smtClean="0"/>
              <a:t>template&lt;typename </a:t>
            </a:r>
            <a:r>
              <a:rPr lang="en-US"/>
              <a:t>... Types&gt; void g(Types </a:t>
            </a:r>
            <a:r>
              <a:rPr lang="en-US"/>
              <a:t>... </a:t>
            </a:r>
            <a:r>
              <a:rPr lang="en-US" smtClean="0"/>
              <a:t>args) {</a:t>
            </a:r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>  </a:t>
            </a:r>
            <a:r>
              <a:rPr lang="en-US" smtClean="0"/>
              <a:t>f</a:t>
            </a:r>
            <a:r>
              <a:rPr lang="ru-RU" smtClean="0"/>
              <a:t> </a:t>
            </a:r>
            <a:r>
              <a:rPr lang="en-US" smtClean="0"/>
              <a:t>(</a:t>
            </a:r>
            <a:r>
              <a:rPr lang="en-US" smtClean="0">
                <a:solidFill>
                  <a:srgbClr val="FFFF00"/>
                </a:solidFill>
              </a:rPr>
              <a:t>args </a:t>
            </a:r>
            <a:r>
              <a:rPr lang="en-US">
                <a:solidFill>
                  <a:srgbClr val="FFFF00"/>
                </a:solidFill>
              </a:rPr>
              <a:t>...</a:t>
            </a:r>
            <a:r>
              <a:rPr lang="en-US"/>
              <a:t>); </a:t>
            </a:r>
            <a:r>
              <a:rPr lang="en-US" smtClean="0"/>
              <a:t>// f (x, y);</a:t>
            </a:r>
            <a:br>
              <a:rPr lang="en-US" smtClean="0"/>
            </a:br>
            <a:r>
              <a:rPr lang="en-US" smtClean="0"/>
              <a:t>  f (</a:t>
            </a:r>
            <a:r>
              <a:rPr lang="en-US" smtClean="0">
                <a:solidFill>
                  <a:srgbClr val="FFFF00"/>
                </a:solidFill>
              </a:rPr>
              <a:t>&amp;args </a:t>
            </a:r>
            <a:r>
              <a:rPr lang="en-US">
                <a:solidFill>
                  <a:srgbClr val="FFFF00"/>
                </a:solidFill>
              </a:rPr>
              <a:t>...</a:t>
            </a:r>
            <a:r>
              <a:rPr lang="en-US"/>
              <a:t>); // </a:t>
            </a:r>
            <a:r>
              <a:rPr lang="en-US"/>
              <a:t>f </a:t>
            </a:r>
            <a:r>
              <a:rPr lang="en-US" smtClean="0"/>
              <a:t>(&amp;x</a:t>
            </a:r>
            <a:r>
              <a:rPr lang="en-US"/>
              <a:t>, </a:t>
            </a:r>
            <a:r>
              <a:rPr lang="en-US" smtClean="0"/>
              <a:t>&amp;y);</a:t>
            </a:r>
            <a:br>
              <a:rPr lang="en-US" smtClean="0"/>
            </a:br>
            <a:r>
              <a:rPr lang="en-US" smtClean="0"/>
              <a:t>  f</a:t>
            </a:r>
            <a:r>
              <a:rPr lang="ru-RU"/>
              <a:t> </a:t>
            </a:r>
            <a:r>
              <a:rPr lang="en-US" smtClean="0"/>
              <a:t>(</a:t>
            </a:r>
            <a:r>
              <a:rPr lang="en-US" smtClean="0">
                <a:solidFill>
                  <a:srgbClr val="FFFF00"/>
                </a:solidFill>
              </a:rPr>
              <a:t>h(args) </a:t>
            </a:r>
            <a:r>
              <a:rPr lang="en-US">
                <a:solidFill>
                  <a:srgbClr val="FFFF00"/>
                </a:solidFill>
              </a:rPr>
              <a:t>...</a:t>
            </a:r>
            <a:r>
              <a:rPr lang="en-US"/>
              <a:t>); // </a:t>
            </a:r>
            <a:r>
              <a:rPr lang="en-US"/>
              <a:t>f </a:t>
            </a:r>
            <a:r>
              <a:rPr lang="en-US" smtClean="0"/>
              <a:t>(h(x), h(y));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}</a:t>
            </a:r>
          </a:p>
          <a:p>
            <a:pPr marL="0" indent="0">
              <a:buNone/>
            </a:pPr>
            <a:r>
              <a:rPr lang="en-US" smtClean="0"/>
              <a:t>g (1, 1.0); // </a:t>
            </a:r>
            <a:r>
              <a:rPr lang="ru-RU" smtClean="0"/>
              <a:t>инстанцирует</a:t>
            </a:r>
            <a:r>
              <a:rPr lang="en-US" smtClean="0"/>
              <a:t> g (int x, double y);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72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"Рекурсивное" раскрытие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&lt;</a:t>
            </a:r>
            <a:r>
              <a:rPr lang="en-US">
                <a:latin typeface="Consolas" panose="020B0609020204030204" pitchFamily="49" charset="0"/>
              </a:rPr>
              <a:t>typename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T add(T </a:t>
            </a:r>
            <a:r>
              <a:rPr lang="en-US">
                <a:latin typeface="Consolas" panose="020B0609020204030204" pitchFamily="49" charset="0"/>
              </a:rPr>
              <a:t>v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v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&lt;typename </a:t>
            </a:r>
            <a:r>
              <a:rPr lang="en-US">
                <a:latin typeface="Consolas" panose="020B0609020204030204" pitchFamily="49" charset="0"/>
              </a:rPr>
              <a:t>T, typename</a:t>
            </a:r>
            <a:r>
              <a:rPr lang="en-US">
                <a:latin typeface="Consolas" panose="020B0609020204030204" pitchFamily="49" charset="0"/>
              </a:rPr>
              <a:t>... </a:t>
            </a:r>
            <a:r>
              <a:rPr lang="en-US" smtClean="0">
                <a:latin typeface="Consolas" panose="020B0609020204030204" pitchFamily="49" charset="0"/>
              </a:rPr>
              <a:t>Args&gt;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 add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(T </a:t>
            </a:r>
            <a:r>
              <a:rPr lang="en-US">
                <a:latin typeface="Consolas" panose="020B0609020204030204" pitchFamily="49" charset="0"/>
              </a:rPr>
              <a:t>first, Args... args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first </a:t>
            </a:r>
            <a:r>
              <a:rPr lang="en-US">
                <a:latin typeface="Consolas" panose="020B0609020204030204" pitchFamily="49" charset="0"/>
              </a:rPr>
              <a:t>+ </a:t>
            </a:r>
            <a:r>
              <a:rPr lang="en-US" smtClean="0">
                <a:latin typeface="Consolas" panose="020B0609020204030204" pitchFamily="49" charset="0"/>
              </a:rPr>
              <a:t>add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(args...);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559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Совместное раскрытие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... Args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f(Args </a:t>
            </a:r>
            <a:r>
              <a:rPr lang="en-US">
                <a:latin typeface="Consolas" panose="020B0609020204030204" pitchFamily="49" charset="0"/>
              </a:rPr>
              <a:t>... </a:t>
            </a:r>
            <a:r>
              <a:rPr lang="en-US" smtClean="0">
                <a:latin typeface="Consolas" panose="020B0609020204030204" pitchFamily="49" charset="0"/>
              </a:rPr>
              <a:t>args)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g (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const_cast&lt;const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Args*&gt;(&amp;args)...</a:t>
            </a:r>
            <a:r>
              <a:rPr lang="en-US">
                <a:latin typeface="Consolas" panose="020B0609020204030204" pitchFamily="49" charset="0"/>
              </a:rPr>
              <a:t>);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f (int x, double y)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g (const_cast&lt;const int*&gt;(x),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const_cast&lt;const double*&gt;(y));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530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Совместное раскрытие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Arg, typename ... Args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foo(Arg </a:t>
            </a:r>
            <a:r>
              <a:rPr lang="en-US">
                <a:latin typeface="Consolas" panose="020B0609020204030204" pitchFamily="49" charset="0"/>
              </a:rPr>
              <a:t>&amp;&amp;arg, Args &amp;&amp;... </a:t>
            </a:r>
            <a:r>
              <a:rPr lang="en-US">
                <a:latin typeface="Consolas" panose="020B0609020204030204" pitchFamily="49" charset="0"/>
              </a:rPr>
              <a:t>args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bar(std</a:t>
            </a:r>
            <a:r>
              <a:rPr lang="en-US">
                <a:latin typeface="Consolas" panose="020B0609020204030204" pitchFamily="49" charset="0"/>
              </a:rPr>
              <a:t>::forward&lt;Arg&gt;(</a:t>
            </a:r>
            <a:r>
              <a:rPr lang="en-US">
                <a:latin typeface="Consolas" panose="020B0609020204030204" pitchFamily="49" charset="0"/>
              </a:rPr>
              <a:t>arg</a:t>
            </a:r>
            <a:r>
              <a:rPr lang="en-US" smtClean="0">
                <a:latin typeface="Consolas" panose="020B0609020204030204" pitchFamily="49" charset="0"/>
              </a:rPr>
              <a:t>));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foo(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std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::forward&lt;Args&gt;(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args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)...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145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Совместное раскрытие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</a:t>
            </a:r>
            <a:r>
              <a:rPr lang="en-US">
                <a:latin typeface="Consolas" panose="020B0609020204030204" pitchFamily="49" charset="0"/>
              </a:rPr>
              <a:t>typename </a:t>
            </a:r>
            <a:r>
              <a:rPr lang="en-US">
                <a:latin typeface="Consolas" panose="020B0609020204030204" pitchFamily="49" charset="0"/>
              </a:rPr>
              <a:t>... </a:t>
            </a:r>
            <a:r>
              <a:rPr lang="en-US" smtClean="0">
                <a:latin typeface="Consolas" panose="020B0609020204030204" pitchFamily="49" charset="0"/>
              </a:rPr>
              <a:t>Mixins&gt;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mixture : public </a:t>
            </a:r>
            <a:r>
              <a:rPr lang="en-US">
                <a:latin typeface="Consolas" panose="020B0609020204030204" pitchFamily="49" charset="0"/>
              </a:rPr>
              <a:t>Mixins </a:t>
            </a:r>
            <a:r>
              <a:rPr lang="en-US" smtClean="0">
                <a:latin typeface="Consolas" panose="020B0609020204030204" pitchFamily="49" charset="0"/>
              </a:rPr>
              <a:t>...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здесь тело для класса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mixture&lt;C1, C2&gt; m; // mixture : public C1, public C2</a:t>
            </a:r>
            <a:endParaRPr lang="ru-RU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06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контейнеры тяжелых классов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Heavy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n;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*</a:t>
            </a:r>
            <a:r>
              <a:rPr lang="en-US" smtClean="0">
                <a:latin typeface="Consolas" panose="020B0609020204030204" pitchFamily="49" charset="0"/>
              </a:rPr>
              <a:t>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explicit </a:t>
            </a:r>
            <a:r>
              <a:rPr lang="en-US">
                <a:latin typeface="Consolas" panose="020B0609020204030204" pitchFamily="49" charset="0"/>
              </a:rPr>
              <a:t>Heavy (int sz) : n(sz), t(new int[n</a:t>
            </a:r>
            <a:r>
              <a:rPr lang="en-US">
                <a:latin typeface="Consolas" panose="020B0609020204030204" pitchFamily="49" charset="0"/>
              </a:rPr>
              <a:t>])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Heavy(const </a:t>
            </a:r>
            <a:r>
              <a:rPr lang="en-US">
                <a:latin typeface="Consolas" panose="020B0609020204030204" pitchFamily="49" charset="0"/>
              </a:rPr>
              <a:t>Heavy &amp;rhs) : n(rhs.n), t(new int[n</a:t>
            </a:r>
            <a:r>
              <a:rPr lang="en-US">
                <a:latin typeface="Consolas" panose="020B0609020204030204" pitchFamily="49" charset="0"/>
              </a:rPr>
              <a:t>])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memcpy </a:t>
            </a:r>
            <a:r>
              <a:rPr lang="en-US">
                <a:latin typeface="Consolas" panose="020B0609020204030204" pitchFamily="49" charset="0"/>
              </a:rPr>
              <a:t>(t, rhs.t, </a:t>
            </a:r>
            <a:r>
              <a:rPr lang="en-US">
                <a:latin typeface="Consolas" panose="020B0609020204030204" pitchFamily="49" charset="0"/>
              </a:rPr>
              <a:t>n*sizeof(int</a:t>
            </a:r>
            <a:r>
              <a:rPr lang="en-US" smtClean="0">
                <a:latin typeface="Consolas" panose="020B0609020204030204" pitchFamily="49" charset="0"/>
              </a:rPr>
              <a:t>));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ну и так далее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47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контейнеры тяжелых классов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83080"/>
            <a:ext cx="9905999" cy="48646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>
                <a:latin typeface="Consolas" panose="020B0609020204030204" pitchFamily="49" charset="0"/>
              </a:rPr>
              <a:t>template &lt;</a:t>
            </a:r>
            <a:r>
              <a:rPr lang="en-US" sz="2200">
                <a:latin typeface="Consolas" panose="020B0609020204030204" pitchFamily="49" charset="0"/>
              </a:rPr>
              <a:t>typename </a:t>
            </a:r>
            <a:r>
              <a:rPr lang="en-US" sz="2200" smtClean="0">
                <a:latin typeface="Consolas" panose="020B0609020204030204" pitchFamily="49" charset="0"/>
              </a:rPr>
              <a:t>T&gt;</a:t>
            </a:r>
            <a:r>
              <a:rPr lang="ru-RU" sz="2200" smtClean="0">
                <a:latin typeface="Consolas" panose="020B0609020204030204" pitchFamily="49" charset="0"/>
              </a:rPr>
              <a:t> </a:t>
            </a:r>
            <a:r>
              <a:rPr lang="en-US" sz="2200" smtClean="0">
                <a:latin typeface="Consolas" panose="020B0609020204030204" pitchFamily="49" charset="0"/>
              </a:rPr>
              <a:t>class </a:t>
            </a:r>
            <a:r>
              <a:rPr lang="en-US" sz="2200">
                <a:latin typeface="Consolas" panose="020B0609020204030204" pitchFamily="49" charset="0"/>
              </a:rPr>
              <a:t>Stack </a:t>
            </a:r>
            <a:r>
              <a:rPr lang="en-US" sz="2200" smtClean="0">
                <a:latin typeface="Consolas" panose="020B0609020204030204" pitchFamily="49" charset="0"/>
              </a:rPr>
              <a:t>{</a:t>
            </a:r>
            <a:r>
              <a:rPr lang="ru-RU" sz="2200" smtClean="0">
                <a:latin typeface="Consolas" panose="020B0609020204030204" pitchFamily="49" charset="0"/>
              </a:rPr>
              <a:t/>
            </a:r>
            <a:br>
              <a:rPr lang="ru-RU" sz="2200" smtClean="0">
                <a:latin typeface="Consolas" panose="020B0609020204030204" pitchFamily="49" charset="0"/>
              </a:rPr>
            </a:br>
            <a:r>
              <a:rPr lang="en-US" sz="2200">
                <a:latin typeface="Consolas" panose="020B0609020204030204" pitchFamily="49" charset="0"/>
              </a:rPr>
              <a:t>  </a:t>
            </a:r>
            <a:r>
              <a:rPr lang="en-US" sz="2200">
                <a:latin typeface="Consolas" panose="020B0609020204030204" pitchFamily="49" charset="0"/>
              </a:rPr>
              <a:t>struct </a:t>
            </a:r>
            <a:r>
              <a:rPr lang="en-US" sz="2200" smtClean="0">
                <a:latin typeface="Consolas" panose="020B0609020204030204" pitchFamily="49" charset="0"/>
              </a:rPr>
              <a:t>StackNode {</a:t>
            </a:r>
            <a:r>
              <a:rPr lang="ru-RU" sz="2200" smtClean="0">
                <a:latin typeface="Consolas" panose="020B0609020204030204" pitchFamily="49" charset="0"/>
              </a:rPr>
              <a:t/>
            </a:r>
            <a:br>
              <a:rPr lang="ru-RU" sz="2200" smtClean="0">
                <a:latin typeface="Consolas" panose="020B0609020204030204" pitchFamily="49" charset="0"/>
              </a:rPr>
            </a:br>
            <a:r>
              <a:rPr lang="ru-RU" sz="2200" smtClean="0">
                <a:latin typeface="Consolas" panose="020B0609020204030204" pitchFamily="49" charset="0"/>
              </a:rPr>
              <a:t>    </a:t>
            </a:r>
            <a:r>
              <a:rPr lang="en-US" sz="2200" smtClean="0">
                <a:latin typeface="Consolas" panose="020B0609020204030204" pitchFamily="49" charset="0"/>
              </a:rPr>
              <a:t>T elem;</a:t>
            </a:r>
            <a:r>
              <a:rPr lang="en-US" sz="2200">
                <a:latin typeface="Consolas" panose="020B0609020204030204" pitchFamily="49" charset="0"/>
              </a:rPr>
              <a:t> </a:t>
            </a:r>
            <a:r>
              <a:rPr lang="en-US" sz="2200" smtClean="0">
                <a:latin typeface="Consolas" panose="020B0609020204030204" pitchFamily="49" charset="0"/>
              </a:rPr>
              <a:t>StackNode </a:t>
            </a:r>
            <a:r>
              <a:rPr lang="en-US" sz="2200">
                <a:latin typeface="Consolas" panose="020B0609020204030204" pitchFamily="49" charset="0"/>
              </a:rPr>
              <a:t>*</a:t>
            </a:r>
            <a:r>
              <a:rPr lang="en-US" sz="2200" smtClean="0">
                <a:latin typeface="Consolas" panose="020B0609020204030204" pitchFamily="49" charset="0"/>
              </a:rPr>
              <a:t>next;</a:t>
            </a:r>
            <a:r>
              <a:rPr lang="ru-RU" sz="2200">
                <a:latin typeface="Consolas" panose="020B0609020204030204" pitchFamily="49" charset="0"/>
              </a:rPr>
              <a:t/>
            </a:r>
            <a:br>
              <a:rPr lang="ru-RU" sz="2200">
                <a:latin typeface="Consolas" panose="020B0609020204030204" pitchFamily="49" charset="0"/>
              </a:rPr>
            </a:br>
            <a:r>
              <a:rPr lang="ru-RU" sz="2200" smtClean="0">
                <a:latin typeface="Consolas" panose="020B0609020204030204" pitchFamily="49" charset="0"/>
              </a:rPr>
              <a:t>    </a:t>
            </a:r>
            <a:r>
              <a:rPr lang="en-US" sz="2200" smtClean="0">
                <a:latin typeface="Consolas" panose="020B0609020204030204" pitchFamily="49" charset="0"/>
              </a:rPr>
              <a:t>StackNode </a:t>
            </a:r>
            <a:r>
              <a:rPr lang="en-US" sz="2200">
                <a:latin typeface="Consolas" panose="020B0609020204030204" pitchFamily="49" charset="0"/>
              </a:rPr>
              <a:t>(T e, StackElem *nxt) : elem (e), next (nxt</a:t>
            </a:r>
            <a:r>
              <a:rPr lang="en-US" sz="2200">
                <a:latin typeface="Consolas" panose="020B0609020204030204" pitchFamily="49" charset="0"/>
              </a:rPr>
              <a:t>) </a:t>
            </a:r>
            <a:r>
              <a:rPr lang="en-US" sz="2200" smtClean="0">
                <a:latin typeface="Consolas" panose="020B0609020204030204" pitchFamily="49" charset="0"/>
              </a:rPr>
              <a:t>{}</a:t>
            </a:r>
            <a:br>
              <a:rPr lang="en-US" sz="2200" smtClean="0">
                <a:latin typeface="Consolas" panose="020B0609020204030204" pitchFamily="49" charset="0"/>
              </a:rPr>
            </a:br>
            <a:r>
              <a:rPr lang="en-US" sz="2200" smtClean="0">
                <a:latin typeface="Consolas" panose="020B0609020204030204" pitchFamily="49" charset="0"/>
              </a:rPr>
              <a:t>  };</a:t>
            </a:r>
            <a:r>
              <a:rPr lang="en-US" sz="2200">
                <a:latin typeface="Consolas" panose="020B0609020204030204" pitchFamily="49" charset="0"/>
              </a:rPr>
              <a:t/>
            </a:r>
            <a:br>
              <a:rPr lang="en-US" sz="2200">
                <a:latin typeface="Consolas" panose="020B0609020204030204" pitchFamily="49" charset="0"/>
              </a:rPr>
            </a:br>
            <a:r>
              <a:rPr lang="en-US" sz="2200">
                <a:latin typeface="Consolas" panose="020B0609020204030204" pitchFamily="49" charset="0"/>
              </a:rPr>
              <a:t>public:</a:t>
            </a:r>
            <a:r>
              <a:rPr lang="ru-RU" sz="2200" smtClean="0">
                <a:latin typeface="Consolas" panose="020B0609020204030204" pitchFamily="49" charset="0"/>
              </a:rPr>
              <a:t/>
            </a:r>
            <a:br>
              <a:rPr lang="ru-RU" sz="2200" smtClean="0">
                <a:latin typeface="Consolas" panose="020B0609020204030204" pitchFamily="49" charset="0"/>
              </a:rPr>
            </a:br>
            <a:r>
              <a:rPr lang="en-US" sz="2200" smtClean="0">
                <a:latin typeface="Consolas" panose="020B0609020204030204" pitchFamily="49" charset="0"/>
              </a:rPr>
              <a:t>  void push </a:t>
            </a:r>
            <a:r>
              <a:rPr lang="en-US" sz="2200">
                <a:latin typeface="Consolas" panose="020B0609020204030204" pitchFamily="49" charset="0"/>
              </a:rPr>
              <a:t>(const T&amp; elem</a:t>
            </a:r>
            <a:r>
              <a:rPr lang="en-US" sz="2200">
                <a:latin typeface="Consolas" panose="020B0609020204030204" pitchFamily="49" charset="0"/>
              </a:rPr>
              <a:t>) </a:t>
            </a:r>
            <a:r>
              <a:rPr lang="en-US" sz="2200" smtClean="0">
                <a:latin typeface="Consolas" panose="020B0609020204030204" pitchFamily="49" charset="0"/>
              </a:rPr>
              <a:t>{</a:t>
            </a:r>
            <a:r>
              <a:rPr lang="ru-RU" sz="2200" smtClean="0">
                <a:latin typeface="Consolas" panose="020B0609020204030204" pitchFamily="49" charset="0"/>
              </a:rPr>
              <a:t/>
            </a:r>
            <a:br>
              <a:rPr lang="ru-RU" sz="2200" smtClean="0">
                <a:latin typeface="Consolas" panose="020B0609020204030204" pitchFamily="49" charset="0"/>
              </a:rPr>
            </a:br>
            <a:r>
              <a:rPr lang="ru-RU" sz="2200" smtClean="0">
                <a:latin typeface="Consolas" panose="020B0609020204030204" pitchFamily="49" charset="0"/>
              </a:rPr>
              <a:t>    </a:t>
            </a:r>
            <a:r>
              <a:rPr lang="en-US" sz="2200" smtClean="0">
                <a:latin typeface="Consolas" panose="020B0609020204030204" pitchFamily="49" charset="0"/>
              </a:rPr>
              <a:t>StackNode </a:t>
            </a:r>
            <a:r>
              <a:rPr lang="en-US" sz="2200">
                <a:latin typeface="Consolas" panose="020B0609020204030204" pitchFamily="49" charset="0"/>
              </a:rPr>
              <a:t>*newelem = </a:t>
            </a:r>
            <a:r>
              <a:rPr lang="en-US" sz="2200">
                <a:latin typeface="Consolas" panose="020B0609020204030204" pitchFamily="49" charset="0"/>
              </a:rPr>
              <a:t>new </a:t>
            </a:r>
            <a:r>
              <a:rPr lang="en-US" sz="2200" smtClean="0">
                <a:latin typeface="Consolas" panose="020B0609020204030204" pitchFamily="49" charset="0"/>
              </a:rPr>
              <a:t>StackNode </a:t>
            </a:r>
            <a:r>
              <a:rPr lang="en-US" sz="2200">
                <a:latin typeface="Consolas" panose="020B0609020204030204" pitchFamily="49" charset="0"/>
              </a:rPr>
              <a:t>(elem, </a:t>
            </a:r>
            <a:r>
              <a:rPr lang="en-US" sz="2200">
                <a:latin typeface="Consolas" panose="020B0609020204030204" pitchFamily="49" charset="0"/>
              </a:rPr>
              <a:t>top</a:t>
            </a:r>
            <a:r>
              <a:rPr lang="en-US" sz="2200" smtClean="0">
                <a:latin typeface="Consolas" panose="020B0609020204030204" pitchFamily="49" charset="0"/>
              </a:rPr>
              <a:t>_);</a:t>
            </a:r>
            <a:br>
              <a:rPr lang="en-US" sz="2200" smtClean="0">
                <a:latin typeface="Consolas" panose="020B0609020204030204" pitchFamily="49" charset="0"/>
              </a:rPr>
            </a:br>
            <a:r>
              <a:rPr lang="en-US" sz="2200" smtClean="0">
                <a:latin typeface="Consolas" panose="020B0609020204030204" pitchFamily="49" charset="0"/>
              </a:rPr>
              <a:t>    top_ = newelem;</a:t>
            </a:r>
            <a:br>
              <a:rPr lang="en-US" sz="2200" smtClean="0">
                <a:latin typeface="Consolas" panose="020B0609020204030204" pitchFamily="49" charset="0"/>
              </a:rPr>
            </a:br>
            <a:r>
              <a:rPr lang="en-US" sz="2200" smtClean="0">
                <a:latin typeface="Consolas" panose="020B0609020204030204" pitchFamily="49" charset="0"/>
              </a:rPr>
              <a:t>  }</a:t>
            </a:r>
            <a:br>
              <a:rPr lang="en-US" sz="2200" smtClean="0">
                <a:latin typeface="Consolas" panose="020B0609020204030204" pitchFamily="49" charset="0"/>
              </a:rPr>
            </a:br>
            <a:r>
              <a:rPr lang="en-US" sz="2200" smtClean="0">
                <a:latin typeface="Consolas" panose="020B0609020204030204" pitchFamily="49" charset="0"/>
              </a:rPr>
              <a:t>// </a:t>
            </a:r>
            <a:r>
              <a:rPr lang="ru-RU" sz="2200" smtClean="0">
                <a:latin typeface="Consolas" panose="020B0609020204030204" pitchFamily="49" charset="0"/>
              </a:rPr>
              <a:t>и так далее</a:t>
            </a:r>
            <a:endParaRPr lang="en-US" sz="2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350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проблема: помещение в контейнер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Stack&lt;Heavy&gt; s;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s.push_back(Heavy(100));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mtClean="0">
                <a:latin typeface="Consolas" panose="020B0609020204030204" pitchFamily="49" charset="0"/>
              </a:rPr>
              <a:t>Вопрос: что здесь происходит</a:t>
            </a:r>
            <a:r>
              <a:rPr lang="en-US" smtClean="0">
                <a:latin typeface="Consolas" panose="020B0609020204030204" pitchFamily="49" charset="0"/>
              </a:rPr>
              <a:t>?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575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проблема: помещение в контейнер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Stack&lt;Heavy&gt; s;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s.push(Heavy(100));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Создание</a:t>
            </a:r>
          </a:p>
          <a:p>
            <a:r>
              <a:rPr lang="ru-RU" smtClean="0"/>
              <a:t>Копирование в функцию </a:t>
            </a:r>
            <a:r>
              <a:rPr lang="en-US" smtClean="0"/>
              <a:t>push_back </a:t>
            </a:r>
            <a:r>
              <a:rPr lang="ru-RU" smtClean="0"/>
              <a:t>аргументом</a:t>
            </a:r>
          </a:p>
          <a:p>
            <a:r>
              <a:rPr lang="ru-RU" smtClean="0"/>
              <a:t>Копирование в ноду для окончательного хранения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6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Выход из положения в два этапа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Первое: изменяем ноду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&lt;typename... Args&gt;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StackNode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StackNode </a:t>
            </a:r>
            <a:r>
              <a:rPr lang="en-US">
                <a:latin typeface="Consolas" panose="020B0609020204030204" pitchFamily="49" charset="0"/>
              </a:rPr>
              <a:t>*nxt, Args&amp;&amp;... args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: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elem (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std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::forward&lt;Args&gt;(args)...</a:t>
            </a:r>
            <a:r>
              <a:rPr lang="en-US">
                <a:latin typeface="Consolas" panose="020B0609020204030204" pitchFamily="49" charset="0"/>
              </a:rPr>
              <a:t>), next (nxt) {}</a:t>
            </a:r>
          </a:p>
        </p:txBody>
      </p:sp>
    </p:spTree>
    <p:extLst>
      <p:ext uri="{BB962C8B-B14F-4D97-AF65-F5344CB8AC3E}">
        <p14:creationId xmlns:p14="http://schemas.microsoft.com/office/powerpoint/2010/main" val="94135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Поговорим о 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Сколько всего значений имеет "..." в </a:t>
            </a:r>
            <a:r>
              <a:rPr lang="en-US" smtClean="0"/>
              <a:t>C++?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42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Выход из положения в два этапа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14153"/>
          </a:xfrm>
        </p:spPr>
        <p:txBody>
          <a:bodyPr/>
          <a:lstStyle/>
          <a:p>
            <a:r>
              <a:rPr lang="ru-RU" smtClean="0"/>
              <a:t>Первое: изменяем ноду</a:t>
            </a:r>
            <a:endParaRPr lang="en-US" smtClean="0"/>
          </a:p>
          <a:p>
            <a:r>
              <a:rPr lang="ru-RU" smtClean="0"/>
              <a:t>Второе: добавляем </a:t>
            </a:r>
            <a:r>
              <a:rPr lang="en-US" smtClean="0"/>
              <a:t>emplace</a:t>
            </a:r>
            <a:r>
              <a:rPr lang="ru-RU" smtClean="0"/>
              <a:t> 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</a:t>
            </a:r>
            <a:r>
              <a:rPr lang="en-US">
                <a:latin typeface="Consolas" panose="020B0609020204030204" pitchFamily="49" charset="0"/>
              </a:rPr>
              <a:t>typename </a:t>
            </a:r>
            <a:r>
              <a:rPr lang="en-US" smtClean="0">
                <a:latin typeface="Consolas" panose="020B0609020204030204" pitchFamily="49" charset="0"/>
              </a:rPr>
              <a:t>T&gt; template &lt;typename... Args&gt;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Stack&lt;T</a:t>
            </a:r>
            <a:r>
              <a:rPr lang="en-US">
                <a:latin typeface="Consolas" panose="020B0609020204030204" pitchFamily="49" charset="0"/>
              </a:rPr>
              <a:t>&gt;::</a:t>
            </a:r>
            <a:r>
              <a:rPr lang="en-US" smtClean="0">
                <a:latin typeface="Consolas" panose="020B0609020204030204" pitchFamily="49" charset="0"/>
              </a:rPr>
              <a:t>emplace (Args</a:t>
            </a:r>
            <a:r>
              <a:rPr lang="en-US">
                <a:latin typeface="Consolas" panose="020B0609020204030204" pitchFamily="49" charset="0"/>
              </a:rPr>
              <a:t>&amp;&amp;... </a:t>
            </a:r>
            <a:r>
              <a:rPr lang="en-US" smtClean="0">
                <a:latin typeface="Consolas" panose="020B0609020204030204" pitchFamily="49" charset="0"/>
              </a:rPr>
              <a:t>args)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StackNode </a:t>
            </a:r>
            <a:r>
              <a:rPr lang="en-US">
                <a:latin typeface="Consolas" panose="020B0609020204030204" pitchFamily="49" charset="0"/>
              </a:rPr>
              <a:t>*</a:t>
            </a:r>
            <a:r>
              <a:rPr lang="en-US">
                <a:latin typeface="Consolas" panose="020B0609020204030204" pitchFamily="49" charset="0"/>
              </a:rPr>
              <a:t>newelem </a:t>
            </a:r>
            <a:r>
              <a:rPr lang="en-US" smtClean="0">
                <a:latin typeface="Consolas" panose="020B0609020204030204" pitchFamily="49" charset="0"/>
              </a:rPr>
              <a:t>= new StackNode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top</a:t>
            </a:r>
            <a:r>
              <a:rPr lang="en-US" smtClean="0">
                <a:latin typeface="Consolas" panose="020B0609020204030204" pitchFamily="49" charset="0"/>
              </a:rPr>
              <a:t>_,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         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std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::forward&lt;Args&gt;(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args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)...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top</a:t>
            </a:r>
            <a:r>
              <a:rPr lang="en-US">
                <a:latin typeface="Consolas" panose="020B0609020204030204" pitchFamily="49" charset="0"/>
              </a:rPr>
              <a:t>_ = </a:t>
            </a:r>
            <a:r>
              <a:rPr lang="en-US">
                <a:latin typeface="Consolas" panose="020B0609020204030204" pitchFamily="49" charset="0"/>
              </a:rPr>
              <a:t>newelem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288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стало гораздо лучше</a:t>
            </a:r>
            <a:r>
              <a:rPr lang="en-US" smtClean="0"/>
              <a:t>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Stack&lt;Heavy&gt; s;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s.emplace(Heavy(100));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mtClean="0">
                <a:latin typeface="Consolas" panose="020B0609020204030204" pitchFamily="49" charset="0"/>
              </a:rPr>
              <a:t>Вопрос: что здесь происходит</a:t>
            </a:r>
            <a:r>
              <a:rPr lang="en-US" smtClean="0">
                <a:latin typeface="Consolas" panose="020B0609020204030204" pitchFamily="49" charset="0"/>
              </a:rPr>
              <a:t>?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178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стало гораздо лучше!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Stack&lt;Heavy&gt; s;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s.emplace(Heavy(100));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>
                <a:latin typeface="Consolas" panose="020B0609020204030204" pitchFamily="49" charset="0"/>
              </a:rPr>
              <a:t>Одно создание</a:t>
            </a:r>
          </a:p>
          <a:p>
            <a:r>
              <a:rPr lang="ru-RU" smtClean="0">
                <a:latin typeface="Consolas" panose="020B0609020204030204" pitchFamily="49" charset="0"/>
              </a:rPr>
              <a:t>Никаких копирований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54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Поговорим о 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Сколько всего значений имеет "..." в </a:t>
            </a:r>
            <a:r>
              <a:rPr lang="en-US" smtClean="0"/>
              <a:t>C++?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Произвольное количество аргументов в </a:t>
            </a:r>
            <a:r>
              <a:rPr lang="en-US" smtClean="0"/>
              <a:t>C-</a:t>
            </a:r>
            <a:r>
              <a:rPr lang="ru-RU" smtClean="0"/>
              <a:t>стиле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printf (const char *fmt, ...);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printf ("%d %d %d", x, y, z);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95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Поговорим о 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Сколько всего значений имеет "..." в </a:t>
            </a:r>
            <a:r>
              <a:rPr lang="en-US" smtClean="0"/>
              <a:t>C++?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Произвольное количество аргументов в </a:t>
            </a:r>
            <a:r>
              <a:rPr lang="en-US" smtClean="0"/>
              <a:t>C-</a:t>
            </a:r>
            <a:r>
              <a:rPr lang="ru-RU" smtClean="0"/>
              <a:t>стиле</a:t>
            </a:r>
            <a:endParaRPr 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То же самое, но для макросов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eprintf(...) fprintf(stderr, __VA_ARGS__)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46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Поговорим о 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89057"/>
          </a:xfrm>
        </p:spPr>
        <p:txBody>
          <a:bodyPr/>
          <a:lstStyle/>
          <a:p>
            <a:r>
              <a:rPr lang="ru-RU" smtClean="0"/>
              <a:t>Сколько всего значений имеет "..." в </a:t>
            </a:r>
            <a:r>
              <a:rPr lang="en-US" smtClean="0"/>
              <a:t>C++?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Произвольное количество аргументов в </a:t>
            </a:r>
            <a:r>
              <a:rPr lang="en-US" smtClean="0"/>
              <a:t>C-</a:t>
            </a:r>
            <a:r>
              <a:rPr lang="ru-RU" smtClean="0"/>
              <a:t>стиле</a:t>
            </a:r>
            <a:endParaRPr 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То же самое, но для макросов</a:t>
            </a:r>
            <a:endParaRPr 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mtClean="0"/>
              <a:t>try-catch-everything </a:t>
            </a:r>
            <a:r>
              <a:rPr lang="ru-RU" smtClean="0"/>
              <a:t>в стиле </a:t>
            </a:r>
            <a:r>
              <a:rPr lang="en-US" smtClean="0"/>
              <a:t>C++</a:t>
            </a:r>
            <a:endParaRPr lang="ru-RU" smtClean="0"/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try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catch (...)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85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Поговорим о 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89057"/>
          </a:xfrm>
        </p:spPr>
        <p:txBody>
          <a:bodyPr/>
          <a:lstStyle/>
          <a:p>
            <a:r>
              <a:rPr lang="ru-RU" smtClean="0"/>
              <a:t>Сколько всего значений имеет "..." в </a:t>
            </a:r>
            <a:r>
              <a:rPr lang="en-US" smtClean="0"/>
              <a:t>C++?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Произвольное количество аргументов в </a:t>
            </a:r>
            <a:r>
              <a:rPr lang="en-US" smtClean="0"/>
              <a:t>C-</a:t>
            </a:r>
            <a:r>
              <a:rPr lang="ru-RU" smtClean="0"/>
              <a:t>стиле</a:t>
            </a:r>
            <a:endParaRPr 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То же самое, но для макросов</a:t>
            </a:r>
            <a:endParaRPr 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mtClean="0"/>
              <a:t>try-catch-everything </a:t>
            </a:r>
            <a:r>
              <a:rPr lang="ru-RU" smtClean="0"/>
              <a:t>в стиле </a:t>
            </a:r>
            <a:r>
              <a:rPr lang="en-US" smtClean="0"/>
              <a:t>C+</a:t>
            </a:r>
            <a:r>
              <a:rPr lang="ru-RU" smtClean="0"/>
              <a:t>+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>
                <a:solidFill>
                  <a:srgbClr val="FFFF00"/>
                </a:solidFill>
              </a:rPr>
              <a:t>Пачка параметров шаблона</a:t>
            </a:r>
            <a:endParaRPr lang="ru-RU" smtClean="0"/>
          </a:p>
          <a:p>
            <a:pPr marL="0" indent="0">
              <a:buNone/>
            </a:pPr>
            <a:r>
              <a:rPr lang="en-US" smtClean="0"/>
              <a:t>template &lt;typename ... Args&gt;</a:t>
            </a:r>
          </a:p>
          <a:p>
            <a:pPr marL="0" indent="0">
              <a:buNone/>
            </a:pPr>
            <a:r>
              <a:rPr lang="en-US" smtClean="0"/>
              <a:t>template &lt;typename Arg, typename ... Args&gt;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90165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Поговорим о 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89057"/>
          </a:xfrm>
        </p:spPr>
        <p:txBody>
          <a:bodyPr/>
          <a:lstStyle/>
          <a:p>
            <a:r>
              <a:rPr lang="ru-RU" smtClean="0"/>
              <a:t>Сколько всего значений имеет "..." в </a:t>
            </a:r>
            <a:r>
              <a:rPr lang="en-US" smtClean="0"/>
              <a:t>C++?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Произвольное количество аргументов в </a:t>
            </a:r>
            <a:r>
              <a:rPr lang="en-US" smtClean="0"/>
              <a:t>C-</a:t>
            </a:r>
            <a:r>
              <a:rPr lang="ru-RU" smtClean="0"/>
              <a:t>стиле</a:t>
            </a:r>
            <a:endParaRPr 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То же самое, но для макросов</a:t>
            </a:r>
            <a:endParaRPr 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mtClean="0"/>
              <a:t>try-catch-everything </a:t>
            </a:r>
            <a:r>
              <a:rPr lang="ru-RU" smtClean="0"/>
              <a:t>в стиле </a:t>
            </a:r>
            <a:r>
              <a:rPr lang="en-US" smtClean="0"/>
              <a:t>C+</a:t>
            </a:r>
            <a:r>
              <a:rPr lang="ru-RU" smtClean="0"/>
              <a:t>+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>
                <a:solidFill>
                  <a:srgbClr val="FFFF00"/>
                </a:solidFill>
              </a:rPr>
              <a:t>Пачка параметров шаблона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>
                <a:solidFill>
                  <a:srgbClr val="FFFF00"/>
                </a:solidFill>
              </a:rPr>
              <a:t>Пачка параметров функции</a:t>
            </a:r>
            <a:endParaRPr lang="en-US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</a:t>
            </a:r>
            <a:r>
              <a:rPr lang="en-US">
                <a:latin typeface="Consolas" panose="020B0609020204030204" pitchFamily="49" charset="0"/>
              </a:rPr>
              <a:t>typename </a:t>
            </a:r>
            <a:r>
              <a:rPr lang="en-US">
                <a:latin typeface="Consolas" panose="020B0609020204030204" pitchFamily="49" charset="0"/>
              </a:rPr>
              <a:t>... </a:t>
            </a:r>
            <a:r>
              <a:rPr lang="en-US" smtClean="0">
                <a:latin typeface="Consolas" panose="020B0609020204030204" pitchFamily="49" charset="0"/>
              </a:rPr>
              <a:t>Args&gt; void </a:t>
            </a:r>
            <a:r>
              <a:rPr lang="en-US">
                <a:latin typeface="Consolas" panose="020B0609020204030204" pitchFamily="49" charset="0"/>
              </a:rPr>
              <a:t>f(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Args ... args</a:t>
            </a:r>
            <a:r>
              <a:rPr lang="en-US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800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Поговорим о 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89057"/>
          </a:xfrm>
        </p:spPr>
        <p:txBody>
          <a:bodyPr/>
          <a:lstStyle/>
          <a:p>
            <a:r>
              <a:rPr lang="ru-RU" smtClean="0"/>
              <a:t>Сколько всего значений имеет "..." в </a:t>
            </a:r>
            <a:r>
              <a:rPr lang="en-US" smtClean="0"/>
              <a:t>C++?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Произвольное количество аргументов в </a:t>
            </a:r>
            <a:r>
              <a:rPr lang="en-US" smtClean="0"/>
              <a:t>C-</a:t>
            </a:r>
            <a:r>
              <a:rPr lang="ru-RU" smtClean="0"/>
              <a:t>стиле</a:t>
            </a:r>
            <a:endParaRPr 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То же самое, но для макросов</a:t>
            </a:r>
            <a:endParaRPr 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mtClean="0"/>
              <a:t>try-catch-everything </a:t>
            </a:r>
            <a:r>
              <a:rPr lang="ru-RU" smtClean="0"/>
              <a:t>в стиле </a:t>
            </a:r>
            <a:r>
              <a:rPr lang="en-US" smtClean="0"/>
              <a:t>C+</a:t>
            </a:r>
            <a:r>
              <a:rPr lang="ru-RU" smtClean="0"/>
              <a:t>+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>
                <a:solidFill>
                  <a:srgbClr val="FFFF00"/>
                </a:solidFill>
              </a:rPr>
              <a:t>Пачка параметров шаблона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>
                <a:solidFill>
                  <a:srgbClr val="FFFF00"/>
                </a:solidFill>
              </a:rPr>
              <a:t>Пачка параметров функции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>
                <a:solidFill>
                  <a:srgbClr val="FFFF00"/>
                </a:solidFill>
              </a:rPr>
              <a:t>Паттерн раскрытия пачки параметров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>
                <a:solidFill>
                  <a:srgbClr val="FFFF00"/>
                </a:solidFill>
              </a:rPr>
              <a:t>Размер пачки параметров</a:t>
            </a:r>
            <a:r>
              <a:rPr lang="en-US" smtClean="0">
                <a:solidFill>
                  <a:srgbClr val="FFFF00"/>
                </a:solidFill>
              </a:rPr>
              <a:t>: sizeof... (Args)</a:t>
            </a:r>
            <a:endParaRPr lang="ru-RU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743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Пачки параметров для шаблонов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... </a:t>
            </a:r>
            <a:r>
              <a:rPr lang="en-US" smtClean="0">
                <a:latin typeface="Consolas" panose="020B0609020204030204" pitchFamily="49" charset="0"/>
              </a:rPr>
              <a:t>Args&gt; void </a:t>
            </a:r>
            <a:r>
              <a:rPr lang="en-US">
                <a:latin typeface="Consolas" panose="020B0609020204030204" pitchFamily="49" charset="0"/>
              </a:rPr>
              <a:t>f(Args ... </a:t>
            </a:r>
            <a:r>
              <a:rPr lang="en-US">
                <a:latin typeface="Consolas" panose="020B0609020204030204" pitchFamily="49" charset="0"/>
              </a:rPr>
              <a:t>args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sizeof...(Args) ==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sizeof...(args)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f(); // OK, </a:t>
            </a:r>
            <a:r>
              <a:rPr lang="ru-RU" smtClean="0">
                <a:latin typeface="Consolas" panose="020B0609020204030204" pitchFamily="49" charset="0"/>
              </a:rPr>
              <a:t>пачка не содержит аргументов</a:t>
            </a:r>
            <a:endParaRPr lang="en-US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f(1); // OK</a:t>
            </a:r>
            <a:r>
              <a:rPr lang="ru-RU" smtClean="0">
                <a:latin typeface="Consolas" panose="020B0609020204030204" pitchFamily="49" charset="0"/>
              </a:rPr>
              <a:t>, пачка содержит один аргумент</a:t>
            </a:r>
            <a:r>
              <a:rPr lang="en-US" smtClean="0">
                <a:latin typeface="Consolas" panose="020B0609020204030204" pitchFamily="49" charset="0"/>
              </a:rPr>
              <a:t>: int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f(2, 1.0); // OK, </a:t>
            </a:r>
            <a:r>
              <a:rPr lang="ru-RU" smtClean="0">
                <a:latin typeface="Consolas" panose="020B0609020204030204" pitchFamily="49" charset="0"/>
              </a:rPr>
              <a:t>пачка состоит из: </a:t>
            </a:r>
            <a:r>
              <a:rPr lang="en-US" smtClean="0">
                <a:latin typeface="Consolas" panose="020B0609020204030204" pitchFamily="49" charset="0"/>
              </a:rPr>
              <a:t>int, double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581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80</TotalTime>
  <Words>505</Words>
  <Application>Microsoft Office PowerPoint</Application>
  <PresentationFormat>Widescreen</PresentationFormat>
  <Paragraphs>96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Consolas</vt:lpstr>
      <vt:lpstr>Trebuchet MS</vt:lpstr>
      <vt:lpstr>Tw Cen MT</vt:lpstr>
      <vt:lpstr>Wingdings</vt:lpstr>
      <vt:lpstr>Circuit</vt:lpstr>
      <vt:lpstr>Вариабельные шаблоны</vt:lpstr>
      <vt:lpstr>Поговорим о ...</vt:lpstr>
      <vt:lpstr>Поговорим о ...</vt:lpstr>
      <vt:lpstr>Поговорим о ...</vt:lpstr>
      <vt:lpstr>Поговорим о ...</vt:lpstr>
      <vt:lpstr>Поговорим о ...</vt:lpstr>
      <vt:lpstr>Поговорим о ...</vt:lpstr>
      <vt:lpstr>Поговорим о ...</vt:lpstr>
      <vt:lpstr>Пачки параметров для шаблонов</vt:lpstr>
      <vt:lpstr>Раскрытие пачки параметров</vt:lpstr>
      <vt:lpstr>"Рекурсивное" раскрытие</vt:lpstr>
      <vt:lpstr>Совместное раскрытие</vt:lpstr>
      <vt:lpstr>Совместное раскрытие</vt:lpstr>
      <vt:lpstr>Совместное раскрытие</vt:lpstr>
      <vt:lpstr>контейнеры тяжелых классов</vt:lpstr>
      <vt:lpstr>контейнеры тяжелых классов</vt:lpstr>
      <vt:lpstr>проблема: помещение в контейнер</vt:lpstr>
      <vt:lpstr>проблема: помещение в контейнер</vt:lpstr>
      <vt:lpstr>Выход из положения в два этапа</vt:lpstr>
      <vt:lpstr>Выход из положения в два этапа</vt:lpstr>
      <vt:lpstr>стало гораздо лучше?</vt:lpstr>
      <vt:lpstr>стало гораздо лучше!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lastModifiedBy>Vladimirov, Konstantin</cp:lastModifiedBy>
  <cp:revision>36</cp:revision>
  <dcterms:created xsi:type="dcterms:W3CDTF">2017-03-09T20:57:57Z</dcterms:created>
  <dcterms:modified xsi:type="dcterms:W3CDTF">2017-03-09T22:18:53Z</dcterms:modified>
</cp:coreProperties>
</file>