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60" r:id="rId2"/>
    <p:sldId id="453" r:id="rId3"/>
    <p:sldId id="454" r:id="rId4"/>
    <p:sldId id="455" r:id="rId5"/>
    <p:sldId id="459" r:id="rId6"/>
    <p:sldId id="456" r:id="rId7"/>
    <p:sldId id="492" r:id="rId8"/>
    <p:sldId id="457" r:id="rId9"/>
    <p:sldId id="458" r:id="rId10"/>
    <p:sldId id="461" r:id="rId11"/>
    <p:sldId id="462" r:id="rId12"/>
    <p:sldId id="463" r:id="rId13"/>
    <p:sldId id="470" r:id="rId14"/>
    <p:sldId id="471" r:id="rId15"/>
    <p:sldId id="472" r:id="rId16"/>
    <p:sldId id="464" r:id="rId17"/>
    <p:sldId id="465" r:id="rId18"/>
    <p:sldId id="466" r:id="rId19"/>
    <p:sldId id="467" r:id="rId20"/>
    <p:sldId id="468" r:id="rId21"/>
    <p:sldId id="481" r:id="rId22"/>
    <p:sldId id="469" r:id="rId23"/>
    <p:sldId id="477" r:id="rId24"/>
    <p:sldId id="475" r:id="rId25"/>
    <p:sldId id="474" r:id="rId26"/>
    <p:sldId id="476" r:id="rId27"/>
    <p:sldId id="478" r:id="rId28"/>
    <p:sldId id="479" r:id="rId29"/>
    <p:sldId id="482" r:id="rId30"/>
    <p:sldId id="485" r:id="rId31"/>
    <p:sldId id="473" r:id="rId32"/>
    <p:sldId id="486" r:id="rId33"/>
    <p:sldId id="487" r:id="rId34"/>
    <p:sldId id="489" r:id="rId35"/>
    <p:sldId id="484" r:id="rId36"/>
    <p:sldId id="494" r:id="rId37"/>
    <p:sldId id="495" r:id="rId38"/>
    <p:sldId id="496" r:id="rId39"/>
    <p:sldId id="497" r:id="rId40"/>
    <p:sldId id="498" r:id="rId41"/>
    <p:sldId id="499" r:id="rId42"/>
    <p:sldId id="483" r:id="rId43"/>
    <p:sldId id="480" r:id="rId44"/>
    <p:sldId id="488" r:id="rId45"/>
    <p:sldId id="500" r:id="rId46"/>
    <p:sldId id="491" r:id="rId47"/>
    <p:sldId id="501" r:id="rId48"/>
    <p:sldId id="493" r:id="rId49"/>
    <p:sldId id="490" r:id="rId50"/>
    <p:sldId id="502" r:id="rId51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DD348"/>
    <a:srgbClr val="11A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7" autoAdjust="0"/>
    <p:restoredTop sz="96247" autoAdjust="0"/>
  </p:normalViewPr>
  <p:slideViewPr>
    <p:cSldViewPr snapToGrid="0">
      <p:cViewPr varScale="1">
        <p:scale>
          <a:sx n="144" d="100"/>
          <a:sy n="144" d="100"/>
        </p:scale>
        <p:origin x="21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BBB8E50-DAFF-4338-A309-AE006FFA0E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335369-7517-4FEF-A4DF-B56CEFA47B3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FF8905-5D88-4B53-8D88-3F353FBBEB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3570B8-DD9E-4661-A559-10AE8B9B24E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826EBD7-FEFA-4096-8CCD-E14FF30FC2E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30883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2B31237-88D6-438D-941C-87C04D535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CF89691-7395-4B0B-8FCC-1F00794954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D9C77958-C81D-4427-9ABC-1101117CE39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2129A-6BA1-4D53-84FD-E812C8EC4CA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8FCCCC-A091-4339-B6F7-C3BD22EFE8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F76CA-9765-4C27-810F-70826DE38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3B26B44-3930-42EA-87FC-2E802791E2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Синим выделен тот код, который будет исполнен на </a:t>
            </a:r>
            <a:r>
              <a:rPr lang="en-US"/>
              <a:t>device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43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Тут можно добавить что в схеме такой сложности практически невозможно поддерживать единую версию </a:t>
            </a:r>
            <a:r>
              <a:rPr lang="en-US"/>
              <a:t>LLVM </a:t>
            </a:r>
            <a:r>
              <a:rPr lang="ru-RU"/>
              <a:t>всех компонентов и поэтому нам и нужен более бинарно переносимая и версионируемая версия </a:t>
            </a:r>
            <a:r>
              <a:rPr lang="en-US"/>
              <a:t>LLVM IR, </a:t>
            </a:r>
            <a:r>
              <a:rPr lang="ru-RU"/>
              <a:t>что и приводит нас к </a:t>
            </a:r>
            <a:r>
              <a:rPr lang="en-US"/>
              <a:t>SPIRV.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3B26B44-3930-42EA-87FC-2E802791E2E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55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3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85572-7EF4-4571-A837-4162EA41A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0055EA-1F14-4062-9F34-1DBA7961808E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405DF98-61C1-4006-9B8D-F71484A80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1C5F6B0-584E-4E16-B82F-7870BE9536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1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34303-AE54-4E5E-B898-302787BB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8662C2-FABD-417C-8CAF-C9F2BEDBE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02B33-9EDB-4F1A-BEF7-86106A2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FEC6F-AAC9-459A-B59D-0591840F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378573-8F21-435F-9922-4953A254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F4DEDD-27F3-42AD-90B2-1F61093D7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9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AE6B8-DA88-45B5-B587-107C9590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0684C0-BAE1-4BB8-BD9B-A6FE1228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E1F66-809B-4DE4-AA3F-E6C877F4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85DC4-0964-4377-AA4E-FF11C1FC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C5D54-46DF-4056-ACB3-4EE5AF6F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90AF28-0D55-4874-A1A9-66201EE0E3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1B1089-08C7-47C5-950B-B4434C1E9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FAE1A9-244D-4820-B7C3-6557DA1F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189B7-442C-4BAC-83F8-A7F5D014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63FD3-E363-4018-A023-A014A400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957C51-3185-4AFB-BE83-EE4898D2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8B85C1-878E-4A1C-9D5A-663BDF86A1A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3ED32-71CC-4E3F-8430-EDE1C2C7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E8B42-5C51-4BC3-8747-EAA2A252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E32EBC-ECDE-45CB-8F72-8AE3FEF0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7170406"/>
            <a:ext cx="234828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0C723-30B6-4B4E-806C-73F2DFB2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639" y="7170406"/>
            <a:ext cx="3195000" cy="389269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0350D-F5ED-4A61-95A6-7B53F2BA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2319" y="7170406"/>
            <a:ext cx="2348280" cy="389269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B2D9BCF5-38AE-4C33-8718-D986B85A77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5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0E3FD-F579-4421-A3CC-33C7300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F983ED-094B-4AE4-8EE0-F436D40E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D99E7-C73B-4C21-8F96-F40FC50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402DB3-0E45-46C4-A89D-7744841E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BB7E3-A17B-4C27-B56F-3A888F66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CA9BC-01B0-4411-A324-BA3E3A09E0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8FA0F-5F3F-4BF0-A31D-F31545E4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B9F67-1985-49D2-BD5A-8025AF05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DFF379-491D-431D-9922-E0C91C73F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734965-F37A-40B2-82F8-5C7ECB2A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E9D3F1-E279-48B9-ACFC-DF39535C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C2C87A-18C8-4A4F-A0E7-A07968A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60AE37-3E94-4C28-BE66-D663021DE4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F938-BF45-4F62-8BBA-4105A867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98B1C2-DD0D-4908-A6FB-48F7070DC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8492CE-CF3C-4F75-B9F3-4C68FF70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1091AB-BFEB-404A-AC34-2D89A72D5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E44E1-6F8B-4A3A-9D09-2814808F3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8F526C-4A3F-4BEE-A30F-1C853B1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9AD696-6EE9-4C20-A67F-99879B39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934161-9667-48F8-A725-97FBC63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CFCDE-FCD6-4940-8DD9-D7ED10B5B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C90A2-1B5D-4143-AB80-7871B7E2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F334C5-C393-4407-9736-9E49AC8E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3999" y="7191375"/>
            <a:ext cx="2348280" cy="33167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B157D0-9263-4D14-9B7D-6990DB8E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0639" y="7191375"/>
            <a:ext cx="3195000" cy="33167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54664F-F562-4B53-AD90-66A3633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47360" y="7191375"/>
            <a:ext cx="2348280" cy="33167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</a:lstStyle>
          <a:p>
            <a:fld id="{10D33349-A323-4ED3-BA62-FC8A49702E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4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0CC90F-89E3-433B-A156-121A88D6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578" y="7157249"/>
            <a:ext cx="234828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D2CB30-D1B0-44B5-B452-3F482459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2883" y="7157249"/>
            <a:ext cx="3195000" cy="402426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15D190-40F0-4591-A9D8-AB6BA100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60517" y="7275729"/>
            <a:ext cx="2348280" cy="283946"/>
          </a:xfrm>
        </p:spPr>
        <p:txBody>
          <a:bodyPr/>
          <a:lstStyle/>
          <a:p>
            <a:pPr lvl="0"/>
            <a:fld id="{68F8BB4E-8157-42A7-A178-28A1B71581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0C636-3B06-4067-A32B-AE40483C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4AD23-FCE3-4EE4-99AC-B3529BF6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9E80C4-8504-4BD5-A5A8-2A73B4EA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56DC38-3649-4DAD-A136-15E686F5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BF5B-2750-4B13-AABA-AC7F81D8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0973F4-CCD4-496A-B6C5-9F8C1E7D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AAAD2-8A3B-4EE1-98D1-5E17FF39EB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8F85E-D152-4027-9A1B-10A5A96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B8AB4B-AA39-4B31-8BE2-1A700363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78103-B73D-4A1A-997B-91F098F46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98E7A9-7418-45B3-AF14-E935AFC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9A34E-BA68-404B-AB27-ED640B97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5F5974-3381-4837-87C1-67A57A83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1EF88D-EFE4-4F30-9BA9-97446EAD1F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DDDB-526F-459F-AA89-E54510C88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DC0AF-FC5A-411E-969D-9184E71B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76AB9-E7A8-4731-94F6-72145FA2A7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A7CF2-1AEF-4A3D-B394-3F5C5A21713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39E98-F029-43DC-AE70-38B1A644FB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FBA939F-B995-4197-A4B9-A9DC1D71A5B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CommandGuide/index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llvm/blob/sycl/sycl/doc/UsersManual.m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llvm/blob/sycl/sycl/doc/EnvironmentVariables.m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SPIR-V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intel-graphics-compiler/blob/master/IGC/common/igc_flags.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api.io/spec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llvm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github.com/intel/compute-runtime" TargetMode="External"/><Relationship Id="rId4" Type="http://schemas.openxmlformats.org/officeDocument/2006/relationships/hyperlink" Target="https://github.com/intel/intel-graphics-compiler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compute-runtime/blob/master/shared/source/debug_settings/debug_variables_base.in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lir/c-graduate/blob/master/toolchain/graphics/vectoradd.c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lvl="0">
              <a:buSzPct val="45000"/>
            </a:pPr>
            <a:r>
              <a:rPr lang="ru-RU" sz="3600" b="1"/>
              <a:t>Система компиляции </a:t>
            </a:r>
            <a:r>
              <a:rPr lang="en-US" sz="3600" b="1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71905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98C82-1DF5-74FA-3C71-4CE839C1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Уточнённая схема компиляции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14FCC8C-88C3-A1EE-4BFF-2139C4B51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563480"/>
            <a:ext cx="9072562" cy="394777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6C62B8-426A-89AF-79D6-BF9461AA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64965-D604-B2AE-A4E8-237E202F77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87631" y="5226305"/>
            <a:ext cx="2192656" cy="21387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3FC6864D-BD4B-FC3B-88C1-D4B347FFB33C}"/>
              </a:ext>
            </a:extLst>
          </p:cNvPr>
          <p:cNvSpPr/>
          <p:nvPr/>
        </p:nvSpPr>
        <p:spPr>
          <a:xfrm>
            <a:off x="2911038" y="5505660"/>
            <a:ext cx="3213537" cy="1670336"/>
          </a:xfrm>
          <a:custGeom>
            <a:avLst>
              <a:gd name="f0" fmla="val -7656"/>
              <a:gd name="f1" fmla="val 822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Это выглядит</a:t>
            </a:r>
            <a:b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пугающе!</a:t>
            </a:r>
            <a:endParaRPr lang="en-US" sz="2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1003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D445-8024-2E4F-A0DD-ACBEF7F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Интермедия: </a:t>
            </a:r>
            <a:r>
              <a:rPr lang="en-US" sz="5400"/>
              <a:t>LLVM bitcode</a:t>
            </a:r>
            <a:endParaRPr lang="ru-RU" sz="54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FCACA-613B-F385-E16D-253FDD5A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4216468"/>
            <a:ext cx="9071640" cy="15052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Bitcode </a:t>
            </a:r>
            <a:r>
              <a:rPr lang="ru-RU" sz="2400"/>
              <a:t>это двоичное представление </a:t>
            </a:r>
            <a:r>
              <a:rPr lang="en-US" sz="2400"/>
              <a:t>LLVM 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Внутри </a:t>
            </a:r>
            <a:r>
              <a:rPr lang="en-US" sz="2400"/>
              <a:t>LLVM </a:t>
            </a:r>
            <a:r>
              <a:rPr lang="ru-RU" sz="2400"/>
              <a:t>есть масса утилит, которые позволяют работать с биткодом.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36ACCC-92C6-28CE-8653-69CCEF96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9D2C5-CDDB-A996-BAFE-901274DCD50E}"/>
              </a:ext>
            </a:extLst>
          </p:cNvPr>
          <p:cNvSpPr txBox="1"/>
          <p:nvPr/>
        </p:nvSpPr>
        <p:spPr>
          <a:xfrm>
            <a:off x="503999" y="1837927"/>
            <a:ext cx="9071640" cy="204956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hangingPunct="0"/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clang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-emit-llvm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fact.c -o fact.bc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clang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-emit-llvm -S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main.c -o main.ll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llvm-as main.ll -o main.bc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llvm-link fact.bc main.bc -o combined.bc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llvm-dis combined.bc -o combined.ll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30B6C7-7EC1-F534-A4DE-48EE10F83B4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0174" y="597750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EC2384EF-DFC0-DBD6-EB05-FE4BC0B1DF57}"/>
              </a:ext>
            </a:extLst>
          </p:cNvPr>
          <p:cNvSpPr/>
          <p:nvPr/>
        </p:nvSpPr>
        <p:spPr>
          <a:xfrm>
            <a:off x="2453587" y="6172200"/>
            <a:ext cx="7145045" cy="837208"/>
          </a:xfrm>
          <a:custGeom>
            <a:avLst>
              <a:gd name="f0" fmla="val -2191"/>
              <a:gd name="f1" fmla="val 21809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см. </a:t>
            </a:r>
            <a:r>
              <a:rPr lang="en-US" sz="2400">
                <a:hlinkClick r:id="rId3"/>
              </a:rPr>
              <a:t>CommandGuide</a:t>
            </a:r>
            <a:r>
              <a:rPr lang="ru-RU" sz="2400"/>
              <a:t> на </a:t>
            </a:r>
            <a:r>
              <a:rPr lang="en-US" sz="2400"/>
              <a:t>llvm</a:t>
            </a:r>
            <a:r>
              <a:rPr lang="ru-RU" sz="2400"/>
              <a:t>.</a:t>
            </a:r>
            <a:r>
              <a:rPr lang="en-US" sz="2400"/>
              <a:t>org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602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D57FF-380E-9F9E-DFE5-1753E654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Device code: </a:t>
            </a:r>
            <a:r>
              <a:rPr lang="ru-RU" sz="4800"/>
              <a:t>упрощаем схему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D020D-E56B-B429-60F5-0F7A813B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2" y="3208860"/>
            <a:ext cx="9071640" cy="1150604"/>
          </a:xfrm>
        </p:spPr>
        <p:txBody>
          <a:bodyPr/>
          <a:lstStyle/>
          <a:p>
            <a:r>
              <a:rPr lang="ru-RU" sz="2600"/>
              <a:t>Теперь мы видим оптимизированный </a:t>
            </a:r>
            <a:r>
              <a:rPr lang="en-US" sz="2600"/>
              <a:t>IR</a:t>
            </a:r>
            <a:r>
              <a:rPr lang="ru-RU" sz="2600"/>
              <a:t> оффлоада.</a:t>
            </a:r>
            <a:endParaRPr lang="en-US" sz="2600"/>
          </a:p>
          <a:p>
            <a:r>
              <a:rPr lang="ru-RU" sz="2600"/>
              <a:t>Можно сравнить с неоптимизированным.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1AF069-221D-5E50-B04A-E285EEBA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93E08-2815-81D6-D72B-E931E5F12255}"/>
              </a:ext>
            </a:extLst>
          </p:cNvPr>
          <p:cNvSpPr txBox="1"/>
          <p:nvPr/>
        </p:nvSpPr>
        <p:spPr>
          <a:xfrm>
            <a:off x="503999" y="1751818"/>
            <a:ext cx="9071640" cy="1268705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</a:t>
            </a:r>
            <a:r>
              <a:rPr lang="ru-RU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fsycl-device-only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test.cc -###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</a:t>
            </a:r>
            <a:r>
              <a:rPr lang="ru-RU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fsycl-device-only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test.cc -o test.bc</a:t>
            </a:r>
            <a:b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llvm-dis test.bc -o test.ll</a:t>
            </a:r>
            <a:endParaRPr lang="en-US" sz="2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04703C-E4F2-C664-DEE2-6DA631F8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0174" y="597750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F9BF13C5-C366-2D03-EE4F-737298476918}"/>
              </a:ext>
            </a:extLst>
          </p:cNvPr>
          <p:cNvSpPr/>
          <p:nvPr/>
        </p:nvSpPr>
        <p:spPr>
          <a:xfrm>
            <a:off x="2453587" y="6172200"/>
            <a:ext cx="7145045" cy="837208"/>
          </a:xfrm>
          <a:custGeom>
            <a:avLst>
              <a:gd name="f0" fmla="val -2191"/>
              <a:gd name="f1" fmla="val 21809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см. </a:t>
            </a:r>
            <a:r>
              <a:rPr lang="en-US" sz="2400">
                <a:hlinkClick r:id="rId3"/>
              </a:rPr>
              <a:t>UsersManual.md</a:t>
            </a:r>
            <a:r>
              <a:rPr lang="ru-RU" sz="2400"/>
              <a:t> в репозитории </a:t>
            </a:r>
            <a:r>
              <a:rPr lang="en-US" sz="2400"/>
              <a:t>intel/llvm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3F07A-D857-3375-F213-828CB183E413}"/>
              </a:ext>
            </a:extLst>
          </p:cNvPr>
          <p:cNvSpPr txBox="1"/>
          <p:nvPr/>
        </p:nvSpPr>
        <p:spPr>
          <a:xfrm>
            <a:off x="503999" y="4520462"/>
            <a:ext cx="9071640" cy="1268705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</a:t>
            </a:r>
            <a:r>
              <a:rPr lang="ru-RU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fsycl-device-only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test.cc -o test.bc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      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-fno-sycl-early-optimizations</a:t>
            </a:r>
            <a:br>
              <a:rPr lang="en-US" sz="2600"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llvm-dis test.bc -o test.ll</a:t>
            </a:r>
            <a:endParaRPr lang="en-US" sz="2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305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97D2D-DD8C-E224-C6E1-19B7F312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</a:t>
            </a:r>
            <a:r>
              <a:rPr lang="ru-RU"/>
              <a:t>после ранних оптимизаций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9ACACA-FC71-B560-6609-85AEDDAE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0E5448EF-D210-97D2-3974-A0EDA40B255E}"/>
              </a:ext>
            </a:extLst>
          </p:cNvPr>
          <p:cNvSpPr/>
          <p:nvPr/>
        </p:nvSpPr>
        <p:spPr>
          <a:xfrm>
            <a:off x="503999" y="1563480"/>
            <a:ext cx="9026639" cy="336094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n = global_id[0]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%9 = load &lt;3 x i64&gt;,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&lt;3 x i64&gt; addrspace(4)* @__spirv_BuiltInGlobalInvocationId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%10 = extractelement &lt;3 x i64&gt; %9, i64 0</a:t>
            </a:r>
            <a:endParaRPr lang="ru-RU" sz="200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ANptr = A + n; tmpAN = *ANptr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%arrayidx.A.i = getelementptr inbounds i32,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>
                <a:latin typeface="Consolas" panose="020B0609020204030204" pitchFamily="49" charset="0"/>
              </a:rPr>
              <a:t>                </a:t>
            </a:r>
            <a:r>
              <a:rPr lang="en-US" sz="2000">
                <a:latin typeface="Consolas" panose="020B0609020204030204" pitchFamily="49" charset="0"/>
              </a:rPr>
              <a:t>i32 addrspace(1)* %A, i64 %10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%ANptr =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addrspacecast</a:t>
            </a:r>
            <a:r>
              <a:rPr lang="en-US" sz="2000">
                <a:latin typeface="Consolas" panose="020B0609020204030204" pitchFamily="49" charset="0"/>
              </a:rPr>
              <a:t> i32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addrspace(1)* </a:t>
            </a:r>
            <a:r>
              <a:rPr lang="en-US" sz="2000">
                <a:latin typeface="Consolas" panose="020B0609020204030204" pitchFamily="49" charset="0"/>
              </a:rPr>
              <a:t>%arrayidx.A.i </a:t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         </a:t>
            </a:r>
            <a:r>
              <a:rPr lang="ru-RU" sz="200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to i32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addrspace(4)*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%tmpAN = load i32, i32 addrspace(4)* %ANptr</a:t>
            </a:r>
          </a:p>
        </p:txBody>
      </p:sp>
      <p:pic>
        <p:nvPicPr>
          <p:cNvPr id="5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C8BDBE7-5023-A14E-2275-1304C7A6C9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"/>
          <a:stretch/>
        </p:blipFill>
        <p:spPr>
          <a:xfrm>
            <a:off x="8345253" y="4010902"/>
            <a:ext cx="1859197" cy="173444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B07F9B52-505A-BCCE-BCCD-D566F853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98" y="5149788"/>
            <a:ext cx="9071640" cy="17952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Не очень понятно что это за </a:t>
            </a:r>
            <a:r>
              <a:rPr lang="en-US" sz="2400"/>
              <a:t>addrspaces</a:t>
            </a:r>
            <a:r>
              <a:rPr lang="ru-RU" sz="2400"/>
              <a:t>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/>
              <a:t>Они связаны с самой идеей памяти в </a:t>
            </a:r>
            <a:r>
              <a:rPr lang="en-US" sz="2400"/>
              <a:t>single-source</a:t>
            </a:r>
            <a:br>
              <a:rPr lang="en-US" sz="2400"/>
            </a:br>
            <a:r>
              <a:rPr lang="ru-RU" sz="2400"/>
              <a:t>моделях гетерогенного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98369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B55F1-CF72-F2BC-E29D-9896C73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Пространства адресов в </a:t>
            </a:r>
            <a:r>
              <a:rPr lang="en-US" sz="4800"/>
              <a:t>LLVM</a:t>
            </a:r>
            <a:endParaRPr lang="ru-RU" sz="4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3D30E-5107-9F57-F3ED-F5A9038D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11" y="5880303"/>
            <a:ext cx="9071640" cy="11205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Четвертое адресное пространство: </a:t>
            </a:r>
            <a:r>
              <a:rPr lang="en-US"/>
              <a:t>generic</a:t>
            </a:r>
            <a:r>
              <a:rPr lang="ru-RU"/>
              <a:t> для неизвестных типов адресов.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00CE9C-ABE3-402B-7FD2-4B8BB394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341BE81B-C362-12A1-1C61-D28423C64750}"/>
              </a:ext>
            </a:extLst>
          </p:cNvPr>
          <p:cNvSpPr/>
          <p:nvPr/>
        </p:nvSpPr>
        <p:spPr>
          <a:xfrm>
            <a:off x="1409699" y="1730448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Приватная память (указатель в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C++)</a:t>
            </a: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448532C5-D40A-B75F-CC7A-79081B063C0A}"/>
              </a:ext>
            </a:extLst>
          </p:cNvPr>
          <p:cNvSpPr/>
          <p:nvPr/>
        </p:nvSpPr>
        <p:spPr>
          <a:xfrm>
            <a:off x="664211" y="1730447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0</a:t>
            </a:r>
            <a:endParaRPr lang="en-US" sz="3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35F267F1-EAEA-8DAA-47E2-DAB71D110516}"/>
              </a:ext>
            </a:extLst>
          </p:cNvPr>
          <p:cNvSpPr/>
          <p:nvPr/>
        </p:nvSpPr>
        <p:spPr>
          <a:xfrm>
            <a:off x="1409699" y="2747373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Глобальная память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9ACB22C7-2A07-EE7B-9E18-6BF66BCAF9E2}"/>
              </a:ext>
            </a:extLst>
          </p:cNvPr>
          <p:cNvSpPr/>
          <p:nvPr/>
        </p:nvSpPr>
        <p:spPr>
          <a:xfrm>
            <a:off x="664211" y="2747372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1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7FD629E-3C37-2B58-A248-596B4264DEB5}"/>
              </a:ext>
            </a:extLst>
          </p:cNvPr>
          <p:cNvSpPr/>
          <p:nvPr/>
        </p:nvSpPr>
        <p:spPr>
          <a:xfrm>
            <a:off x="1409699" y="3764960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Глобальная костантная память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76965E86-E2F1-0EFD-8C06-76852AFB4F04}"/>
              </a:ext>
            </a:extLst>
          </p:cNvPr>
          <p:cNvSpPr/>
          <p:nvPr/>
        </p:nvSpPr>
        <p:spPr>
          <a:xfrm>
            <a:off x="664211" y="3764959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2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C65B48B1-B362-B1D1-A069-C5BEFCAE93D1}"/>
              </a:ext>
            </a:extLst>
          </p:cNvPr>
          <p:cNvSpPr/>
          <p:nvPr/>
        </p:nvSpPr>
        <p:spPr>
          <a:xfrm>
            <a:off x="1409699" y="4822632"/>
            <a:ext cx="800671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Локальная память 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DF06E62-685D-2999-7F1F-8808613F499C}"/>
              </a:ext>
            </a:extLst>
          </p:cNvPr>
          <p:cNvSpPr/>
          <p:nvPr/>
        </p:nvSpPr>
        <p:spPr>
          <a:xfrm>
            <a:off x="664211" y="4822631"/>
            <a:ext cx="574040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854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7C653-F2F6-D3BC-8305-1C671F85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Логическая модель </a:t>
            </a:r>
            <a:r>
              <a:rPr lang="en-US"/>
              <a:t>SYCL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34DEF3-7FED-D1C0-85B0-FF750C3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8BBCD28-B3EE-1AC5-47C4-E125A45D1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8" y="1563480"/>
            <a:ext cx="8719457" cy="5610048"/>
          </a:xfrm>
        </p:spPr>
      </p:pic>
    </p:spTree>
    <p:extLst>
      <p:ext uri="{BB962C8B-B14F-4D97-AF65-F5344CB8AC3E}">
        <p14:creationId xmlns:p14="http://schemas.microsoft.com/office/powerpoint/2010/main" val="335704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 b="1"/>
              <a:t>JIT </a:t>
            </a:r>
            <a:r>
              <a:rPr lang="ru-RU" sz="3600" b="1"/>
              <a:t>и </a:t>
            </a:r>
            <a:r>
              <a:rPr lang="en-US" sz="3600" b="1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6004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EB40AD-D00C-50CC-0489-6EB3227D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Запуск на хосте и девайсе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4DBDEF6-4037-803C-E631-B9778113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17</a:t>
            </a:fld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E77F2086-BF95-43BC-4C4B-B830ECB58C31}"/>
              </a:ext>
            </a:extLst>
          </p:cNvPr>
          <p:cNvSpPr/>
          <p:nvPr/>
        </p:nvSpPr>
        <p:spPr>
          <a:xfrm>
            <a:off x="526992" y="1917677"/>
            <a:ext cx="9026639" cy="190109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cl::sycl::default_selector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Sel;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cl::sycl::queue Queue{Sel, EH, PropList};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auto &amp;Device = Queue.get_device();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std::cout &lt;&lt; Device.get_info&lt;device::name&gt;();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61F8D-0AD3-6F69-69C6-352AF4A0042A}"/>
              </a:ext>
            </a:extLst>
          </p:cNvPr>
          <p:cNvSpPr txBox="1"/>
          <p:nvPr/>
        </p:nvSpPr>
        <p:spPr>
          <a:xfrm>
            <a:off x="526992" y="4037844"/>
            <a:ext cx="9071640" cy="1659132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env "SYCL_DEVICE_FILTER=host" vectoradd.exe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SYCL host device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env "SYCL_DEVICE_FILTER=gpu" vectoradd.exe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Intel(R) Graphics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170899-2960-F0E9-BA97-8D2CCF38A01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3999" y="576795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2B5CD0FF-708D-6F4D-9877-466E7FC92250}"/>
              </a:ext>
            </a:extLst>
          </p:cNvPr>
          <p:cNvSpPr/>
          <p:nvPr/>
        </p:nvSpPr>
        <p:spPr>
          <a:xfrm>
            <a:off x="2453587" y="6172200"/>
            <a:ext cx="7145045" cy="837208"/>
          </a:xfrm>
          <a:custGeom>
            <a:avLst>
              <a:gd name="f0" fmla="val -1845"/>
              <a:gd name="f1" fmla="val 16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см. </a:t>
            </a:r>
            <a:r>
              <a:rPr lang="en-US" sz="2400">
                <a:hlinkClick r:id="rId3"/>
              </a:rPr>
              <a:t>EnvironmentVariables.md</a:t>
            </a:r>
            <a:r>
              <a:rPr lang="ru-RU" sz="2400"/>
              <a:t> в репозитории </a:t>
            </a:r>
            <a:r>
              <a:rPr lang="en-US" sz="2400"/>
              <a:t>intel/llvm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408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94B36-25B9-7982-6783-0B901A57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Plugin interface</a:t>
            </a:r>
            <a:endParaRPr lang="ru-RU" sz="60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0FFCA7-2A08-866D-BC8B-E5B51221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C7F27-725B-9E54-03CA-632A6CDE5826}"/>
              </a:ext>
            </a:extLst>
          </p:cNvPr>
          <p:cNvSpPr txBox="1"/>
          <p:nvPr/>
        </p:nvSpPr>
        <p:spPr>
          <a:xfrm>
            <a:off x="503999" y="1751818"/>
            <a:ext cx="9071640" cy="2066103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&gt; env "SYCL_PI_TRACE=2" vadd.exe</a:t>
            </a:r>
          </a:p>
          <a:p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---&gt; piKernelCreate(</a:t>
            </a:r>
            <a:b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       &lt;unknown&gt; : 0x16d97e0</a:t>
            </a:r>
            <a:b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       &lt;const char *&gt;: _ZTS14vectoraddIiE</a:t>
            </a:r>
            <a:b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       &lt;unknown&gt; : 0x7ffd22d3c1c0)</a:t>
            </a:r>
            <a:endParaRPr lang="ru-RU" sz="260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AE906B-5482-D742-6544-C1C22618B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3887945"/>
            <a:ext cx="7058024" cy="309579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2706FC-97CF-98C1-B31A-FCE760696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34" y="4520473"/>
            <a:ext cx="1857905" cy="23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8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46BF-80B1-D19A-3324-250C14B9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JIT </a:t>
            </a:r>
            <a:r>
              <a:rPr lang="ru-RU" sz="6000"/>
              <a:t>компиляция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4AF341-6D0B-FC2E-4392-500CA308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04BB05-3E6C-D747-4130-FB60FEFF7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4" y="3676650"/>
            <a:ext cx="9223538" cy="336232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2D60DC9-DEEB-53DB-0DC6-93D0D23CD045}"/>
              </a:ext>
            </a:extLst>
          </p:cNvPr>
          <p:cNvSpPr txBox="1">
            <a:spLocks/>
          </p:cNvSpPr>
          <p:nvPr/>
        </p:nvSpPr>
        <p:spPr>
          <a:xfrm>
            <a:off x="481993" y="1563479"/>
            <a:ext cx="9071640" cy="221011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>
                <a:solidFill>
                  <a:sysClr val="windowText" lastClr="000000"/>
                </a:solidFill>
              </a:rPr>
              <a:t>Термин пришёл к нам из </a:t>
            </a:r>
            <a:r>
              <a:rPr lang="en-US" sz="2400">
                <a:solidFill>
                  <a:sysClr val="windowText" lastClr="000000"/>
                </a:solidFill>
              </a:rPr>
              <a:t>OpenCL</a:t>
            </a:r>
          </a:p>
          <a:p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clCreateProgramWithSource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нет аналога в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L0</a:t>
            </a:r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clCreateProgramWithIL    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JIT</a:t>
            </a:r>
            <a:r>
              <a:rPr lang="ru-RU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-компиляция из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IL</a:t>
            </a:r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clCreateProgramWithBinary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AOT</a:t>
            </a:r>
            <a:r>
              <a:rPr lang="ru-RU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-компилированный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bin</a:t>
            </a:r>
            <a:endParaRPr lang="ru-RU" sz="2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3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A257FE6-B9D5-94B8-F379-3B4728B5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Прежде чем мы начнём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E6892F7-3A05-DF09-4A23-F5C00BAB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Мы будем рассматривать </a:t>
            </a:r>
            <a:r>
              <a:rPr lang="en-US"/>
              <a:t>LLVM-based open-source </a:t>
            </a:r>
            <a:r>
              <a:rPr lang="ru-RU"/>
              <a:t>решение для </a:t>
            </a:r>
            <a:r>
              <a:rPr lang="en-US"/>
              <a:t>Intel OneAPI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/>
              <a:t>Вы должны </a:t>
            </a:r>
            <a:r>
              <a:rPr lang="ru-RU" b="1"/>
              <a:t>уже</a:t>
            </a:r>
            <a:r>
              <a:rPr lang="ru-RU"/>
              <a:t> ориентироваться в мире обычных компиляторов.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1CD7D96-5027-DCAE-F055-5953CE7E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F91838-0923-8B91-9373-8AFFEAC0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865791" y="3950185"/>
            <a:ext cx="5009760" cy="3333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24F4F5FE-365A-03EE-BE8E-2EB5BBC4DAE9}"/>
              </a:ext>
            </a:extLst>
          </p:cNvPr>
          <p:cNvSpPr/>
          <p:nvPr/>
        </p:nvSpPr>
        <p:spPr>
          <a:xfrm>
            <a:off x="367863" y="4740166"/>
            <a:ext cx="4361792" cy="2225833"/>
          </a:xfrm>
          <a:custGeom>
            <a:avLst>
              <a:gd name="f0" fmla="val 27492"/>
              <a:gd name="f1" fmla="val 172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Идите и смотрите</a:t>
            </a:r>
            <a:b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лекции по </a:t>
            </a:r>
            <a:r>
              <a: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toolchain</a:t>
            </a: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b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ru-RU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для </a:t>
            </a:r>
            <a:r>
              <a: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91947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5E2B4-FFBE-E179-921E-D0901186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Интермедия: </a:t>
            </a:r>
            <a:r>
              <a:rPr lang="en-US"/>
              <a:t>JIT </a:t>
            </a:r>
            <a:r>
              <a:rPr lang="ru-RU"/>
              <a:t>из исходников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C9692E-6AF5-3EEC-B41F-0ADD7C1A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E0DCDC7-36B8-8134-F632-BCD22DFCA419}"/>
              </a:ext>
            </a:extLst>
          </p:cNvPr>
          <p:cNvSpPr txBox="1">
            <a:spLocks/>
          </p:cNvSpPr>
          <p:nvPr/>
        </p:nvSpPr>
        <p:spPr>
          <a:xfrm>
            <a:off x="503999" y="1630605"/>
            <a:ext cx="9071640" cy="1846019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Очень многие </a:t>
            </a:r>
            <a:r>
              <a:rPr lang="en-US" sz="2400">
                <a:solidFill>
                  <a:sysClr val="windowText" lastClr="000000"/>
                </a:solidFill>
              </a:rPr>
              <a:t>API </a:t>
            </a:r>
            <a:r>
              <a:rPr lang="ru-RU" sz="2400">
                <a:solidFill>
                  <a:sysClr val="windowText" lastClr="000000"/>
                </a:solidFill>
              </a:rPr>
              <a:t>предоставляют возможность </a:t>
            </a:r>
            <a:r>
              <a:rPr lang="en-US" sz="2400">
                <a:solidFill>
                  <a:sysClr val="windowText" lastClr="000000"/>
                </a:solidFill>
              </a:rPr>
              <a:t>JIT </a:t>
            </a:r>
            <a:r>
              <a:rPr lang="ru-RU" sz="2400">
                <a:solidFill>
                  <a:sysClr val="windowText" lastClr="000000"/>
                </a:solidFill>
              </a:rPr>
              <a:t>компиляции из исходников</a:t>
            </a:r>
            <a:r>
              <a:rPr lang="en-US" sz="2400">
                <a:solidFill>
                  <a:sysClr val="windowText" lastClr="000000"/>
                </a:solidFill>
              </a:rPr>
              <a:t>: OpenCL, OpenGL, etc...</a:t>
            </a:r>
            <a:endParaRPr lang="ru-RU" sz="2400">
              <a:solidFill>
                <a:sysClr val="windowText" lastClr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В этом случае во время исполнения запускается библиотека фронтенда (обычно </a:t>
            </a:r>
            <a:r>
              <a:rPr lang="en-US" sz="2400">
                <a:solidFill>
                  <a:sysClr val="windowText" lastClr="000000"/>
                </a:solidFill>
              </a:rPr>
              <a:t>clang-based).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8D6012-0FFB-9C9F-873D-9F5040E96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6" y="3476624"/>
            <a:ext cx="97631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2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B1345-B1E3-30C9-B5EE-31EAD04C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AOT </a:t>
            </a:r>
            <a:r>
              <a:rPr lang="ru-RU" sz="6000"/>
              <a:t>компиляция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72FDEF7-D872-AFC4-B1F9-E6684A8F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DA48D-2F4F-C7AB-F11E-F72A9C68DB29}"/>
              </a:ext>
            </a:extLst>
          </p:cNvPr>
          <p:cNvSpPr txBox="1"/>
          <p:nvPr/>
        </p:nvSpPr>
        <p:spPr>
          <a:xfrm>
            <a:off x="503999" y="1751818"/>
            <a:ext cx="9071640" cy="135873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r>
              <a:rPr lang="en-US" sz="260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ru-RU" sz="2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ru-RU" sz="2800">
                <a:latin typeface="Consolas" panose="020B0609020204030204" pitchFamily="49" charset="0"/>
              </a:rPr>
              <a:t>dpcpp -fsycl-targets=spir64_gen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</a:t>
            </a:r>
            <a:r>
              <a:rPr lang="ru-RU" sz="2800">
                <a:latin typeface="Consolas" panose="020B0609020204030204" pitchFamily="49" charset="0"/>
              </a:rPr>
              <a:t>-Xsycl-target-backend "-device tgllp"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</a:t>
            </a:r>
            <a:r>
              <a:rPr lang="ru-RU" sz="2800">
                <a:latin typeface="Consolas" panose="020B0609020204030204" pitchFamily="49" charset="0"/>
              </a:rPr>
              <a:t>vectoradd.cc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B37A577-6544-3D71-9AFF-FEC25A75F17B}"/>
              </a:ext>
            </a:extLst>
          </p:cNvPr>
          <p:cNvSpPr txBox="1">
            <a:spLocks/>
          </p:cNvSpPr>
          <p:nvPr/>
        </p:nvSpPr>
        <p:spPr>
          <a:xfrm>
            <a:off x="503999" y="3368742"/>
            <a:ext cx="9071640" cy="2574858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Для </a:t>
            </a:r>
            <a:r>
              <a:rPr lang="en-US" sz="2400">
                <a:solidFill>
                  <a:sysClr val="windowText" lastClr="000000"/>
                </a:solidFill>
              </a:rPr>
              <a:t>AOT-</a:t>
            </a:r>
            <a:r>
              <a:rPr lang="ru-RU" sz="2400">
                <a:solidFill>
                  <a:sysClr val="windowText" lastClr="000000"/>
                </a:solidFill>
              </a:rPr>
              <a:t>компиляции вы должны использовать </a:t>
            </a:r>
            <a:r>
              <a:rPr lang="en-US" sz="2400">
                <a:solidFill>
                  <a:sysClr val="windowText" lastClr="000000"/>
                </a:solidFill>
              </a:rPr>
              <a:t>backend-</a:t>
            </a:r>
            <a:r>
              <a:rPr lang="ru-RU" sz="2400">
                <a:solidFill>
                  <a:sysClr val="windowText" lastClr="000000"/>
                </a:solidFill>
              </a:rPr>
              <a:t>специфичную опцию чтобы подать </a:t>
            </a:r>
            <a:r>
              <a:rPr lang="en-US" sz="2400">
                <a:solidFill>
                  <a:sysClr val="windowText" lastClr="000000"/>
                </a:solidFill>
              </a:rPr>
              <a:t>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В отличие от </a:t>
            </a:r>
            <a:r>
              <a:rPr lang="en-US" sz="2400">
                <a:solidFill>
                  <a:sysClr val="windowText" lastClr="000000"/>
                </a:solidFill>
              </a:rPr>
              <a:t>JIT-</a:t>
            </a:r>
            <a:r>
              <a:rPr lang="ru-RU" sz="2400">
                <a:solidFill>
                  <a:sysClr val="windowText" lastClr="000000"/>
                </a:solidFill>
              </a:rPr>
              <a:t>компиляции полученный бинарник не может быть использован на другой платформе.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Бинарник можно сдампить из </a:t>
            </a:r>
            <a:r>
              <a:rPr lang="en-US" sz="2400">
                <a:solidFill>
                  <a:sysClr val="windowText" lastClr="000000"/>
                </a:solidFill>
              </a:rPr>
              <a:t>AOT.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B8C28-9E2D-33DF-4EE1-63EB2627AB8C}"/>
              </a:ext>
            </a:extLst>
          </p:cNvPr>
          <p:cNvSpPr txBox="1"/>
          <p:nvPr/>
        </p:nvSpPr>
        <p:spPr>
          <a:xfrm>
            <a:off x="503999" y="5957869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env "SYCL_DUMP_IMAGES=1" vectoradd.exe</a:t>
            </a:r>
          </a:p>
        </p:txBody>
      </p:sp>
    </p:spTree>
    <p:extLst>
      <p:ext uri="{BB962C8B-B14F-4D97-AF65-F5344CB8AC3E}">
        <p14:creationId xmlns:p14="http://schemas.microsoft.com/office/powerpoint/2010/main" val="97965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 b="1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ru-RU" sz="3600"/>
              <a:t>Ассемблер и </a:t>
            </a:r>
            <a:r>
              <a:rPr lang="en-US" sz="3600"/>
              <a:t>VISA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255474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748D226-E7DD-53A0-F6E4-D0E2DF75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Переносимое представление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569C31-DBBB-B0BB-7DBE-0F4BCD62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2664026"/>
            <a:ext cx="9049633" cy="3162245"/>
          </a:xfrm>
        </p:spPr>
        <p:txBody>
          <a:bodyPr/>
          <a:lstStyle/>
          <a:p>
            <a:r>
              <a:rPr lang="en-US" sz="2400">
                <a:latin typeface="Consolas" panose="020B0609020204030204" pitchFamily="49" charset="0"/>
              </a:rPr>
              <a:t>%60 = OpLoad %uint %59 Aligned 4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%61 = OpInBoundsPtrAccessChain %_ptr</a:t>
            </a:r>
            <a:r>
              <a:rPr lang="ru-RU" sz="2400">
                <a:latin typeface="Consolas" panose="020B0609020204030204" pitchFamily="49" charset="0"/>
              </a:rPr>
              <a:t>_</a:t>
            </a:r>
            <a:r>
              <a:rPr lang="en-US" sz="2400">
                <a:latin typeface="Consolas" panose="020B0609020204030204" pitchFamily="49" charset="0"/>
              </a:rPr>
              <a:t>Global %52 %42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%62 = OpPtrCastToGeneric %_ptr_Generic_uint %61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%63 = OpLoad %uint %62 Aligned 4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%64 = OpIAdd %uint %60 %63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%65 = OpInBoundsPtrAccessChain %_ptr</a:t>
            </a:r>
            <a:r>
              <a:rPr lang="ru-RU" sz="2400">
                <a:latin typeface="Consolas" panose="020B0609020204030204" pitchFamily="49" charset="0"/>
              </a:rPr>
              <a:t>_</a:t>
            </a:r>
            <a:r>
              <a:rPr lang="en-US" sz="2400">
                <a:latin typeface="Consolas" panose="020B0609020204030204" pitchFamily="49" charset="0"/>
              </a:rPr>
              <a:t>Global %48 %42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%66 = OpPtrCastToGeneric %_ptr_Generic_uint %65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OpStore %66 %64 Aligned 4</a:t>
            </a:r>
            <a:endParaRPr lang="ru-RU" sz="2400">
              <a:latin typeface="Consolas" panose="020B0609020204030204" pitchFamily="49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3B91DB-BDAA-C71D-9365-059BA926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B6407A-143D-D0D2-BCF5-27D25351B4D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0149" y="603224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8A5A5B45-9793-3FA5-6137-DB802009723D}"/>
              </a:ext>
            </a:extLst>
          </p:cNvPr>
          <p:cNvSpPr/>
          <p:nvPr/>
        </p:nvSpPr>
        <p:spPr>
          <a:xfrm>
            <a:off x="2228851" y="6410324"/>
            <a:ext cx="7369782" cy="666751"/>
          </a:xfrm>
          <a:custGeom>
            <a:avLst>
              <a:gd name="f0" fmla="val -2156"/>
              <a:gd name="f1" fmla="val 2060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Спе</a:t>
            </a:r>
            <a:r>
              <a:rPr lang="ru-RU" sz="2400">
                <a:ea typeface="Droid Sans Fallback" pitchFamily="2"/>
                <a:cs typeface="FreeSans" pitchFamily="2"/>
              </a:rPr>
              <a:t>цификация</a:t>
            </a: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: </a:t>
            </a:r>
            <a:r>
              <a:rPr lang="en-US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  <a:hlinkClick r:id="rId3"/>
              </a:rPr>
              <a:t>khronos.org/registry/SPIR-V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B3AA416-5A3F-D87E-3BB6-FA16D80F5023}"/>
              </a:ext>
            </a:extLst>
          </p:cNvPr>
          <p:cNvSpPr txBox="1">
            <a:spLocks/>
          </p:cNvSpPr>
          <p:nvPr/>
        </p:nvSpPr>
        <p:spPr>
          <a:xfrm>
            <a:off x="526992" y="1733404"/>
            <a:ext cx="9071640" cy="93062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ysClr val="windowText" lastClr="000000"/>
                </a:solidFill>
              </a:rPr>
              <a:t>SPIRV </a:t>
            </a:r>
            <a:r>
              <a:rPr lang="ru-RU" sz="2400">
                <a:solidFill>
                  <a:sysClr val="windowText" lastClr="000000"/>
                </a:solidFill>
              </a:rPr>
              <a:t>это </a:t>
            </a:r>
            <a:r>
              <a:rPr lang="ru-RU" sz="2400">
                <a:solidFill>
                  <a:srgbClr val="0000FF"/>
                </a:solidFill>
              </a:rPr>
              <a:t>бинарно стабильный</a:t>
            </a:r>
            <a:r>
              <a:rPr lang="ru-RU" sz="2400">
                <a:solidFill>
                  <a:sysClr val="windowText" lastClr="000000"/>
                </a:solidFill>
              </a:rPr>
              <a:t> </a:t>
            </a:r>
            <a:r>
              <a:rPr lang="en-US" sz="2400">
                <a:solidFill>
                  <a:sysClr val="windowText" lastClr="000000"/>
                </a:solidFill>
              </a:rPr>
              <a:t>IR </a:t>
            </a:r>
            <a:r>
              <a:rPr lang="ru-RU" sz="2400">
                <a:solidFill>
                  <a:sysClr val="windowText" lastClr="000000"/>
                </a:solidFill>
              </a:rPr>
              <a:t>с версионированием, </a:t>
            </a:r>
            <a:r>
              <a:rPr lang="ru-RU" sz="2400">
                <a:solidFill>
                  <a:srgbClr val="0000FF"/>
                </a:solidFill>
              </a:rPr>
              <a:t>расширениями</a:t>
            </a:r>
            <a:r>
              <a:rPr lang="ru-RU" sz="2400">
                <a:solidFill>
                  <a:sysClr val="windowText" lastClr="000000"/>
                </a:solidFill>
              </a:rPr>
              <a:t> и механизмами запроса об их наличии.</a:t>
            </a:r>
          </a:p>
        </p:txBody>
      </p:sp>
    </p:spTree>
    <p:extLst>
      <p:ext uri="{BB962C8B-B14F-4D97-AF65-F5344CB8AC3E}">
        <p14:creationId xmlns:p14="http://schemas.microsoft.com/office/powerpoint/2010/main" val="254565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ADDF2-4E6E-913F-F57B-D80961D4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Получение </a:t>
            </a:r>
            <a:r>
              <a:rPr lang="en-US" sz="5400"/>
              <a:t>SPIRV </a:t>
            </a:r>
            <a:r>
              <a:rPr lang="ru-RU" sz="5400"/>
              <a:t>из </a:t>
            </a:r>
            <a:r>
              <a:rPr lang="en-US" sz="5400"/>
              <a:t>SYCL</a:t>
            </a:r>
            <a:endParaRPr lang="ru-RU" sz="54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437A42-F77D-044D-5360-FDBD4C47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85A60-284B-77ED-1C31-FFD853ED8393}"/>
              </a:ext>
            </a:extLst>
          </p:cNvPr>
          <p:cNvSpPr txBox="1"/>
          <p:nvPr/>
        </p:nvSpPr>
        <p:spPr>
          <a:xfrm>
            <a:off x="526992" y="3912046"/>
            <a:ext cx="9071640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-fsycl 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vectoradd.cc -o vectoradd.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x</a:t>
            </a:r>
            <a:br>
              <a:rPr lang="ru-RU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SYCL_DUMP_IMAGES=1 vectoradd.x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BCEC1-D8AB-3492-7501-EBF9F13486F3}"/>
              </a:ext>
            </a:extLst>
          </p:cNvPr>
          <p:cNvSpPr txBox="1"/>
          <p:nvPr/>
        </p:nvSpPr>
        <p:spPr>
          <a:xfrm>
            <a:off x="526992" y="2166310"/>
            <a:ext cx="9071640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-fsycl-device-only -fno-sycl-use-bitcode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 vectoradd.cc -o vectoradd.spv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E8DD87-308A-A4FD-B547-B297703AAE76}"/>
              </a:ext>
            </a:extLst>
          </p:cNvPr>
          <p:cNvSpPr txBox="1">
            <a:spLocks/>
          </p:cNvSpPr>
          <p:nvPr/>
        </p:nvSpPr>
        <p:spPr>
          <a:xfrm>
            <a:off x="526992" y="1563480"/>
            <a:ext cx="9071640" cy="48785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Если исходники есть, их можно скомпилировать до </a:t>
            </a:r>
            <a:r>
              <a:rPr lang="en-US" sz="2400">
                <a:solidFill>
                  <a:sysClr val="windowText" lastClr="000000"/>
                </a:solidFill>
              </a:rPr>
              <a:t>SPIRV.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8DB19EF-7DF3-30DF-6A65-FE0C71739DD3}"/>
              </a:ext>
            </a:extLst>
          </p:cNvPr>
          <p:cNvSpPr txBox="1">
            <a:spLocks/>
          </p:cNvSpPr>
          <p:nvPr/>
        </p:nvSpPr>
        <p:spPr>
          <a:xfrm>
            <a:off x="503999" y="3313491"/>
            <a:ext cx="9071640" cy="48785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Если исходников нет, </a:t>
            </a:r>
            <a:r>
              <a:rPr lang="en-US" sz="2400">
                <a:solidFill>
                  <a:sysClr val="windowText" lastClr="000000"/>
                </a:solidFill>
              </a:rPr>
              <a:t>SPIRV</a:t>
            </a:r>
            <a:r>
              <a:rPr lang="ru-RU" sz="2400">
                <a:solidFill>
                  <a:sysClr val="windowText" lastClr="000000"/>
                </a:solidFill>
              </a:rPr>
              <a:t> можно сдампить из </a:t>
            </a:r>
            <a:r>
              <a:rPr lang="en-US" sz="2400">
                <a:solidFill>
                  <a:sysClr val="windowText" lastClr="000000"/>
                </a:solidFill>
              </a:rPr>
              <a:t>JIT.</a:t>
            </a:r>
            <a:endParaRPr lang="ru-RU" sz="2400">
              <a:solidFill>
                <a:sysClr val="windowText" lastClr="0000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FAC8BA-7633-16AB-E6EA-3FBBBE57F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05" y="4668801"/>
            <a:ext cx="2348280" cy="2732544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2F0E0F21-CA94-311D-C136-1C1B15B8896E}"/>
              </a:ext>
            </a:extLst>
          </p:cNvPr>
          <p:cNvSpPr txBox="1">
            <a:spLocks/>
          </p:cNvSpPr>
          <p:nvPr/>
        </p:nvSpPr>
        <p:spPr>
          <a:xfrm>
            <a:off x="503999" y="4916959"/>
            <a:ext cx="6782626" cy="878277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Можно также напрямую вытащить </a:t>
            </a:r>
            <a:r>
              <a:rPr lang="en-US" sz="2400">
                <a:solidFill>
                  <a:sysClr val="windowText" lastClr="000000"/>
                </a:solidFill>
              </a:rPr>
              <a:t>SPIRV </a:t>
            </a:r>
            <a:r>
              <a:rPr lang="ru-RU" sz="2400">
                <a:solidFill>
                  <a:sysClr val="windowText" lastClr="000000"/>
                </a:solidFill>
              </a:rPr>
              <a:t>из тех секций, в которых он находится!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DAFB5-C0D7-CA73-E3A1-7F9D69D80370}"/>
              </a:ext>
            </a:extLst>
          </p:cNvPr>
          <p:cNvSpPr txBox="1"/>
          <p:nvPr/>
        </p:nvSpPr>
        <p:spPr>
          <a:xfrm>
            <a:off x="503998" y="5905940"/>
            <a:ext cx="7230301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llvm-objcopy --dump-section=.ocl.obj</a:t>
            </a:r>
            <a:b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vectoradd.x</a:t>
            </a:r>
            <a:endParaRPr lang="en-US" sz="2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24973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276BABB-C4B4-BC7C-90B8-97876919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Экосистема </a:t>
            </a:r>
            <a:r>
              <a:rPr lang="en-US" sz="6000"/>
              <a:t>SPIRV</a:t>
            </a:r>
            <a:endParaRPr lang="ru-RU" sz="60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C1AAC1-40CF-51F2-6164-F73CA498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435661-6740-1710-C15F-962DD7110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097"/>
            <a:ext cx="10080625" cy="50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98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53511-EF86-26DE-E7C9-CD8B3AA1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SPIRV Tools</a:t>
            </a:r>
            <a:endParaRPr lang="ru-RU" sz="66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8F0A3B-0E1E-EFAE-03AF-DA9AB0DC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FBAF2AE4-3ABA-4E82-E6A6-2608748B4EFE}"/>
              </a:ext>
            </a:extLst>
          </p:cNvPr>
          <p:cNvSpPr/>
          <p:nvPr/>
        </p:nvSpPr>
        <p:spPr>
          <a:xfrm>
            <a:off x="503999" y="1730448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spirv-dis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69D4D022-E98A-D298-51C7-E95616D1E785}"/>
              </a:ext>
            </a:extLst>
          </p:cNvPr>
          <p:cNvSpPr/>
          <p:nvPr/>
        </p:nvSpPr>
        <p:spPr>
          <a:xfrm>
            <a:off x="503999" y="4933417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spirv-opt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591C6ED-E08F-F49D-7DFC-E1E004758E1B}"/>
              </a:ext>
            </a:extLst>
          </p:cNvPr>
          <p:cNvSpPr/>
          <p:nvPr/>
        </p:nvSpPr>
        <p:spPr>
          <a:xfrm>
            <a:off x="503999" y="3854523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spirv-link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890A8126-5D71-98E5-19E6-B8649D050CA3}"/>
              </a:ext>
            </a:extLst>
          </p:cNvPr>
          <p:cNvSpPr/>
          <p:nvPr/>
        </p:nvSpPr>
        <p:spPr>
          <a:xfrm>
            <a:off x="503999" y="2751550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spirv-val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8B5D184-8959-3B2A-489C-62BBDC4AC13D}"/>
              </a:ext>
            </a:extLst>
          </p:cNvPr>
          <p:cNvSpPr/>
          <p:nvPr/>
        </p:nvSpPr>
        <p:spPr>
          <a:xfrm>
            <a:off x="3085273" y="1730447"/>
            <a:ext cx="614156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бинарный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 </a:t>
            </a: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в текстовый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5A7ACF7-2D17-3ACD-0184-BA3000E42FB7}"/>
              </a:ext>
            </a:extLst>
          </p:cNvPr>
          <p:cNvSpPr/>
          <p:nvPr/>
        </p:nvSpPr>
        <p:spPr>
          <a:xfrm>
            <a:off x="3085273" y="2759900"/>
            <a:ext cx="614156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проверка валидности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spirv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EC83E599-FBF0-18E7-FBD4-D68AE2A8E14D}"/>
              </a:ext>
            </a:extLst>
          </p:cNvPr>
          <p:cNvSpPr/>
          <p:nvPr/>
        </p:nvSpPr>
        <p:spPr>
          <a:xfrm>
            <a:off x="3085273" y="3858696"/>
            <a:ext cx="6141565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объединение модулей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823F2E71-7BF2-98F4-EC45-AE062E33E8F6}"/>
              </a:ext>
            </a:extLst>
          </p:cNvPr>
          <p:cNvSpPr/>
          <p:nvPr/>
        </p:nvSpPr>
        <p:spPr>
          <a:xfrm>
            <a:off x="3085273" y="4933416"/>
            <a:ext cx="401534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оптимизации</a:t>
            </a: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7B6E9-7252-3F41-2316-3E89546A7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67" y="4772025"/>
            <a:ext cx="2663825" cy="2663825"/>
          </a:xfrm>
          <a:prstGeom prst="rect">
            <a:avLst/>
          </a:prstGeom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16CD4ADE-C6FE-D013-447E-918C48644694}"/>
              </a:ext>
            </a:extLst>
          </p:cNvPr>
          <p:cNvSpPr/>
          <p:nvPr/>
        </p:nvSpPr>
        <p:spPr>
          <a:xfrm>
            <a:off x="503999" y="6012311"/>
            <a:ext cx="240112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llvm-spirv</a:t>
            </a:r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8B752052-5535-8675-0EAC-69EA2EAE03D3}"/>
              </a:ext>
            </a:extLst>
          </p:cNvPr>
          <p:cNvSpPr/>
          <p:nvPr/>
        </p:nvSpPr>
        <p:spPr>
          <a:xfrm>
            <a:off x="3109643" y="6012311"/>
            <a:ext cx="4015346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/>
                <a:ea typeface="Droid Sans Fallback" pitchFamily="2"/>
                <a:cs typeface="FreeSans" pitchFamily="2"/>
              </a:rPr>
              <a:t>LLVM IR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/>
                <a:ea typeface="Cambria Math" panose="02040503050406030204" pitchFamily="18" charset="0"/>
                <a:cs typeface="FreeSans" pitchFamily="2"/>
              </a:rPr>
              <a:t>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/>
                <a:ea typeface="Droid Sans Fallback" pitchFamily="2"/>
                <a:cs typeface="FreeSans" pitchFamily="2"/>
              </a:rPr>
              <a:t> SPIRV</a:t>
            </a:r>
          </a:p>
        </p:txBody>
      </p:sp>
    </p:spTree>
    <p:extLst>
      <p:ext uri="{BB962C8B-B14F-4D97-AF65-F5344CB8AC3E}">
        <p14:creationId xmlns:p14="http://schemas.microsoft.com/office/powerpoint/2010/main" val="2828116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 b="1"/>
              <a:t>IGC </a:t>
            </a:r>
            <a:r>
              <a:rPr lang="ru-RU" sz="3600" b="1"/>
              <a:t>и </a:t>
            </a:r>
            <a:r>
              <a:rPr lang="en-US" sz="3600" b="1"/>
              <a:t>ocloc</a:t>
            </a:r>
          </a:p>
          <a:p>
            <a:pPr lvl="0">
              <a:buSzPct val="45000"/>
            </a:pPr>
            <a:r>
              <a:rPr lang="ru-RU" sz="3600"/>
              <a:t>Ассемблер и </a:t>
            </a:r>
            <a:r>
              <a:rPr lang="en-US" sz="3600"/>
              <a:t>VISA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82595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E36D3D-C15F-43E4-BB17-87F16ADB7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2883293"/>
            <a:ext cx="8877300" cy="412432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AF170F1-9B65-41DC-CD83-F1247E07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BC31F01-2E89-9985-0554-AA81C91CE0AC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Структура</a:t>
            </a:r>
            <a:r>
              <a:rPr lang="en-US" sz="6000">
                <a:solidFill>
                  <a:sysClr val="windowText" lastClr="000000"/>
                </a:solidFill>
              </a:rPr>
              <a:t> c </a:t>
            </a:r>
            <a:r>
              <a:rPr lang="ru-RU" sz="6000">
                <a:solidFill>
                  <a:sysClr val="windowText" lastClr="000000"/>
                </a:solidFill>
              </a:rPr>
              <a:t>учётом </a:t>
            </a:r>
            <a:r>
              <a:rPr lang="en-US" sz="6000">
                <a:solidFill>
                  <a:sysClr val="windowText" lastClr="000000"/>
                </a:solidFill>
              </a:rPr>
              <a:t>IGC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5EB77-2EF6-7A10-29A3-4221A5F6FE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276888" y="1618371"/>
            <a:ext cx="1603551" cy="16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7DAACCF5-C17D-C694-9F97-837C3EA774CF}"/>
              </a:ext>
            </a:extLst>
          </p:cNvPr>
          <p:cNvSpPr/>
          <p:nvPr/>
        </p:nvSpPr>
        <p:spPr>
          <a:xfrm>
            <a:off x="503999" y="1752219"/>
            <a:ext cx="7145045" cy="862000"/>
          </a:xfrm>
          <a:custGeom>
            <a:avLst>
              <a:gd name="f0" fmla="val 23840"/>
              <a:gd name="f1" fmla="val 1211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ru-RU" sz="2400">
                <a:solidFill>
                  <a:sysClr val="windowText" lastClr="000000"/>
                </a:solidFill>
              </a:rPr>
              <a:t>Всё что после </a:t>
            </a:r>
            <a:r>
              <a:rPr lang="en-US" sz="2400">
                <a:solidFill>
                  <a:sysClr val="windowText" lastClr="000000"/>
                </a:solidFill>
              </a:rPr>
              <a:t>SPIRV </a:t>
            </a:r>
            <a:r>
              <a:rPr lang="ru-RU" sz="2400">
                <a:solidFill>
                  <a:sysClr val="windowText" lastClr="000000"/>
                </a:solidFill>
              </a:rPr>
              <a:t>называется </a:t>
            </a:r>
            <a:r>
              <a:rPr lang="ru-RU" sz="2400" b="1">
                <a:solidFill>
                  <a:sysClr val="windowText" lastClr="000000"/>
                </a:solidFill>
              </a:rPr>
              <a:t>бэкендом</a:t>
            </a:r>
            <a:r>
              <a:rPr lang="ru-RU" sz="2400">
                <a:solidFill>
                  <a:sysClr val="windowText" lastClr="000000"/>
                </a:solidFill>
              </a:rPr>
              <a:t> и для </a:t>
            </a:r>
            <a:r>
              <a:rPr lang="en-US" sz="2400">
                <a:solidFill>
                  <a:sysClr val="windowText" lastClr="000000"/>
                </a:solidFill>
              </a:rPr>
              <a:t>Intel </a:t>
            </a:r>
            <a:br>
              <a:rPr lang="en-US" sz="2400">
                <a:solidFill>
                  <a:sysClr val="windowText" lastClr="000000"/>
                </a:solidFill>
              </a:rPr>
            </a:br>
            <a:r>
              <a:rPr lang="ru-RU" sz="2400">
                <a:solidFill>
                  <a:sysClr val="windowText" lastClr="000000"/>
                </a:solidFill>
              </a:rPr>
              <a:t>им является </a:t>
            </a:r>
            <a:r>
              <a:rPr lang="en-US" sz="2400">
                <a:solidFill>
                  <a:sysClr val="windowText" lastClr="000000"/>
                </a:solidFill>
              </a:rPr>
              <a:t>Intel Graphics Compiler</a:t>
            </a:r>
            <a:endParaRPr lang="ru-RU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50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3EC9EA-97FF-3A68-D068-217DBFC3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29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C819E34-4658-3CBC-00CB-60DC9F035084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Исследование </a:t>
            </a:r>
            <a:r>
              <a:rPr lang="en-US" sz="6000">
                <a:solidFill>
                  <a:sysClr val="windowText" lastClr="000000"/>
                </a:solidFill>
              </a:rPr>
              <a:t>IGC: ocloc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58F4A-EE1E-2387-CA0E-3EDB45FA72FD}"/>
              </a:ext>
            </a:extLst>
          </p:cNvPr>
          <p:cNvSpPr txBox="1"/>
          <p:nvPr/>
        </p:nvSpPr>
        <p:spPr>
          <a:xfrm>
            <a:off x="503998" y="1632910"/>
            <a:ext cx="9192451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ocloc -device tgllp -file test.spv -spirv_input</a:t>
            </a: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7363B296-2ACD-4CD6-5EA7-EE21280FC80A}"/>
              </a:ext>
            </a:extLst>
          </p:cNvPr>
          <p:cNvSpPr/>
          <p:nvPr/>
        </p:nvSpPr>
        <p:spPr>
          <a:xfrm>
            <a:off x="1570798" y="2506980"/>
            <a:ext cx="1715327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test.spv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BA920D62-C2BE-F0CC-37F6-0F9A89AFB378}"/>
              </a:ext>
            </a:extLst>
          </p:cNvPr>
          <p:cNvSpPr/>
          <p:nvPr/>
        </p:nvSpPr>
        <p:spPr>
          <a:xfrm rot="16200000">
            <a:off x="3692927" y="2548890"/>
            <a:ext cx="548640" cy="548640"/>
          </a:xfrm>
          <a:custGeom>
            <a:avLst>
              <a:gd name="f0" fmla="val 11699"/>
              <a:gd name="f1" fmla="val 6359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CFE79139-CFF6-B4FF-A77C-FF77240F2F1C}"/>
              </a:ext>
            </a:extLst>
          </p:cNvPr>
          <p:cNvSpPr/>
          <p:nvPr/>
        </p:nvSpPr>
        <p:spPr>
          <a:xfrm>
            <a:off x="4648369" y="2503169"/>
            <a:ext cx="1715327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test.bin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E2791C53-A36C-A649-B520-ABAB992B5182}"/>
              </a:ext>
            </a:extLst>
          </p:cNvPr>
          <p:cNvSpPr/>
          <p:nvPr/>
        </p:nvSpPr>
        <p:spPr>
          <a:xfrm>
            <a:off x="6686719" y="2503169"/>
            <a:ext cx="1715327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test.gen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B25F6-E12E-4869-9EA7-A206D1AC81AB}"/>
              </a:ext>
            </a:extLst>
          </p:cNvPr>
          <p:cNvSpPr txBox="1"/>
          <p:nvPr/>
        </p:nvSpPr>
        <p:spPr>
          <a:xfrm>
            <a:off x="503997" y="4322822"/>
            <a:ext cx="9192451" cy="1268705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export IGC_ShaderDumpEnable=1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export IGC_DumpToCurrentDir=1 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ocloc -device tgllp -file test.spv -spirv_input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25B59C-0DFA-40E2-49E3-7F325A73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03999" y="576795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4D0D5AC2-1326-0B5E-3291-999BDD4E7960}"/>
              </a:ext>
            </a:extLst>
          </p:cNvPr>
          <p:cNvSpPr/>
          <p:nvPr/>
        </p:nvSpPr>
        <p:spPr>
          <a:xfrm>
            <a:off x="2453587" y="6359040"/>
            <a:ext cx="7145045" cy="650368"/>
          </a:xfrm>
          <a:custGeom>
            <a:avLst>
              <a:gd name="f0" fmla="val -1845"/>
              <a:gd name="f1" fmla="val 16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Полезные опции: </a:t>
            </a:r>
            <a:r>
              <a:rPr lang="en-US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  <a:hlinkClick r:id="rId3"/>
              </a:rPr>
              <a:t>IGC/common/igc_flags.h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F795E10-38D7-F587-9F90-0C7D832F1FC9}"/>
              </a:ext>
            </a:extLst>
          </p:cNvPr>
          <p:cNvSpPr txBox="1">
            <a:spLocks/>
          </p:cNvSpPr>
          <p:nvPr/>
        </p:nvSpPr>
        <p:spPr>
          <a:xfrm>
            <a:off x="503997" y="3342669"/>
            <a:ext cx="9071640" cy="93062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Также поддерживаются переменные окружения для шейдерных дампов и прочего.</a:t>
            </a:r>
          </a:p>
        </p:txBody>
      </p:sp>
    </p:spTree>
    <p:extLst>
      <p:ext uri="{BB962C8B-B14F-4D97-AF65-F5344CB8AC3E}">
        <p14:creationId xmlns:p14="http://schemas.microsoft.com/office/powerpoint/2010/main" val="373235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98BB1-CE83-38D1-B5B6-9F8633C5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Intel OneAPI</a:t>
            </a:r>
            <a:endParaRPr lang="ru-RU" sz="60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989B47-3C70-68F8-96EA-0A584304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D9BCF5-38AE-4C33-8718-D986B85A77E3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C93BAA-E39A-7F6C-3D63-060DD4A8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554" y="301320"/>
            <a:ext cx="1268086" cy="1262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C89B4F-C6C6-4A03-4969-D729C6146AC9}"/>
              </a:ext>
            </a:extLst>
          </p:cNvPr>
          <p:cNvSpPr txBox="1"/>
          <p:nvPr/>
        </p:nvSpPr>
        <p:spPr>
          <a:xfrm>
            <a:off x="8334703" y="7147800"/>
            <a:ext cx="1745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oneapi.io/spec</a:t>
            </a:r>
            <a:endParaRPr lang="ru-RU"/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245E3031-26AA-1B94-6E24-6B892D289448}"/>
              </a:ext>
            </a:extLst>
          </p:cNvPr>
          <p:cNvSpPr txBox="1">
            <a:spLocks/>
          </p:cNvSpPr>
          <p:nvPr/>
        </p:nvSpPr>
        <p:spPr>
          <a:xfrm>
            <a:off x="293792" y="5859405"/>
            <a:ext cx="9281847" cy="126216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Встречается также термин </a:t>
            </a:r>
            <a:r>
              <a:rPr lang="en-US" sz="2400">
                <a:solidFill>
                  <a:sysClr val="windowText" lastClr="000000"/>
                </a:solidFill>
              </a:rPr>
              <a:t>DPC++</a:t>
            </a:r>
            <a:r>
              <a:rPr lang="ru-RU" sz="2400">
                <a:solidFill>
                  <a:sysClr val="windowText" lastClr="000000"/>
                </a:solidFill>
              </a:rPr>
              <a:t>.</a:t>
            </a:r>
            <a:r>
              <a:rPr lang="en-US" sz="2400">
                <a:solidFill>
                  <a:sysClr val="windowText" lastClr="000000"/>
                </a:solidFill>
              </a:rPr>
              <a:t> </a:t>
            </a:r>
            <a:r>
              <a:rPr lang="ru-RU" sz="2400">
                <a:solidFill>
                  <a:sysClr val="windowText" lastClr="000000"/>
                </a:solidFill>
              </a:rPr>
              <a:t>Это маркетинговое название для</a:t>
            </a:r>
            <a:r>
              <a:rPr lang="en-US" sz="2400">
                <a:solidFill>
                  <a:sysClr val="windowText" lastClr="000000"/>
                </a:solidFill>
              </a:rPr>
              <a:t> SYCL </a:t>
            </a:r>
            <a:r>
              <a:rPr lang="ru-RU" sz="2400">
                <a:solidFill>
                  <a:sysClr val="windowText" lastClr="000000"/>
                </a:solidFill>
              </a:rPr>
              <a:t>с некоторыми расширениями</a:t>
            </a:r>
            <a:r>
              <a:rPr lang="en-US" sz="2400">
                <a:solidFill>
                  <a:sysClr val="windowText" lastClr="000000"/>
                </a:solidFill>
              </a:rPr>
              <a:t> Intel</a:t>
            </a:r>
            <a:r>
              <a:rPr lang="ru-RU" sz="240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688239D-BC52-6D47-537B-8EA74219F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6230"/>
            <a:ext cx="10080625" cy="3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1ECADB-0E73-E164-7039-FACB3DD1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30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7E9D006-DED3-6FE3-C26D-1456451ED253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Оптимизации в </a:t>
            </a:r>
            <a:r>
              <a:rPr lang="en-US" sz="6000">
                <a:solidFill>
                  <a:sysClr val="windowText" lastClr="000000"/>
                </a:solidFill>
              </a:rPr>
              <a:t>IGC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53407-098F-3FFE-317C-D36E044E2285}"/>
              </a:ext>
            </a:extLst>
          </p:cNvPr>
          <p:cNvSpPr txBox="1"/>
          <p:nvPr/>
        </p:nvSpPr>
        <p:spPr>
          <a:xfrm>
            <a:off x="443592" y="1677780"/>
            <a:ext cx="9192451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export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IGC_ShaderDumpEnableAll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=1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ocloc -device tgllp -file test.spv -spirv_input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7F1D11-AAAC-618B-F273-06FE7E7E0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2635"/>
            <a:ext cx="10080625" cy="2053764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FED5800-62C0-6C36-D2B8-5A8EE1F4C87A}"/>
              </a:ext>
            </a:extLst>
          </p:cNvPr>
          <p:cNvSpPr txBox="1">
            <a:spLocks/>
          </p:cNvSpPr>
          <p:nvPr/>
        </p:nvSpPr>
        <p:spPr>
          <a:xfrm>
            <a:off x="443591" y="5090666"/>
            <a:ext cx="9192451" cy="182034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Унификация для </a:t>
            </a:r>
            <a:r>
              <a:rPr lang="en-US" sz="2400">
                <a:solidFill>
                  <a:sysClr val="windowText" lastClr="000000"/>
                </a:solidFill>
              </a:rPr>
              <a:t>OpenCL </a:t>
            </a:r>
            <a:r>
              <a:rPr lang="ru-RU" sz="2400">
                <a:solidFill>
                  <a:sysClr val="windowText" lastClr="000000"/>
                </a:solidFill>
              </a:rPr>
              <a:t>это импорт билтинов, разрешение атомиков</a:t>
            </a:r>
            <a:r>
              <a:rPr lang="en-US" sz="2400">
                <a:solidFill>
                  <a:sysClr val="windowText" lastClr="000000"/>
                </a:solidFill>
              </a:rPr>
              <a:t>, </a:t>
            </a:r>
            <a:r>
              <a:rPr lang="ru-RU" sz="2400">
                <a:solidFill>
                  <a:sysClr val="windowText" lastClr="000000"/>
                </a:solidFill>
              </a:rPr>
              <a:t>обработка </a:t>
            </a:r>
            <a:r>
              <a:rPr lang="en-US" sz="2400">
                <a:solidFill>
                  <a:sysClr val="windowText" lastClr="000000"/>
                </a:solidFill>
              </a:rPr>
              <a:t>printf</a:t>
            </a:r>
            <a:r>
              <a:rPr lang="ru-RU" sz="2400">
                <a:solidFill>
                  <a:sysClr val="windowText" lastClr="000000"/>
                </a:solidFill>
              </a:rPr>
              <a:t> (довольно сложная на </a:t>
            </a:r>
            <a:r>
              <a:rPr lang="en-US" sz="2400">
                <a:solidFill>
                  <a:sysClr val="windowText" lastClr="000000"/>
                </a:solidFill>
              </a:rPr>
              <a:t>GPU)</a:t>
            </a:r>
            <a:r>
              <a:rPr lang="ru-RU" sz="2400">
                <a:solidFill>
                  <a:sysClr val="windowText" lastClr="000000"/>
                </a:solidFill>
              </a:rPr>
              <a:t> и т.д.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Кодогенерация в скалярном компиляторе общая для всех входных видов </a:t>
            </a:r>
            <a:r>
              <a:rPr lang="en-US" sz="2400">
                <a:solidFill>
                  <a:sysClr val="windowText" lastClr="000000"/>
                </a:solidFill>
              </a:rPr>
              <a:t>IR</a:t>
            </a:r>
            <a:r>
              <a:rPr lang="ru-RU" sz="240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512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684AE-5ED3-92FA-8634-8B297D7A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Идея кеша шейдеров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56F602-575A-F4C7-A0CF-EBC89C89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80616AD-8BC5-A4FF-52DC-197DE58467D3}"/>
              </a:ext>
            </a:extLst>
          </p:cNvPr>
          <p:cNvSpPr txBox="1">
            <a:spLocks/>
          </p:cNvSpPr>
          <p:nvPr/>
        </p:nvSpPr>
        <p:spPr>
          <a:xfrm>
            <a:off x="503999" y="1684546"/>
            <a:ext cx="9071640" cy="53093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Полный конвеер оптимизаций из </a:t>
            </a:r>
            <a:r>
              <a:rPr lang="en-US" sz="2400">
                <a:solidFill>
                  <a:sysClr val="windowText" lastClr="000000"/>
                </a:solidFill>
              </a:rPr>
              <a:t>SPIRV </a:t>
            </a:r>
            <a:r>
              <a:rPr lang="ru-RU" sz="2400">
                <a:solidFill>
                  <a:sysClr val="windowText" lastClr="000000"/>
                </a:solidFill>
              </a:rPr>
              <a:t>требует времени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A584C-6441-2162-CE9A-296DEE3C687A}"/>
              </a:ext>
            </a:extLst>
          </p:cNvPr>
          <p:cNvSpPr txBox="1"/>
          <p:nvPr/>
        </p:nvSpPr>
        <p:spPr>
          <a:xfrm>
            <a:off x="503999" y="2336543"/>
            <a:ext cx="9071640" cy="1659132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</a:t>
            </a:r>
            <a:r>
              <a:rPr lang="fr-FR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env "SYCL_CACHE_PERSISTENT=0" vectoradd.exe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Measured time: 0.119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</a:t>
            </a:r>
            <a:r>
              <a:rPr lang="fr-FR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env "SYCL_CACHE_PERSISTENT=1" vectoradd.exe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Measured time: 0.013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E2FB61-7247-6D17-1D04-3B27CC00E1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flipH="1">
            <a:off x="8276888" y="4205502"/>
            <a:ext cx="1603551" cy="16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8502BF8B-90BC-3505-9171-48C7117DAD7E}"/>
              </a:ext>
            </a:extLst>
          </p:cNvPr>
          <p:cNvSpPr/>
          <p:nvPr/>
        </p:nvSpPr>
        <p:spPr>
          <a:xfrm>
            <a:off x="503999" y="4339350"/>
            <a:ext cx="7145045" cy="862000"/>
          </a:xfrm>
          <a:custGeom>
            <a:avLst>
              <a:gd name="f0" fmla="val 23840"/>
              <a:gd name="f1" fmla="val 12113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ru-RU" sz="2400">
                <a:solidFill>
                  <a:sysClr val="windowText" lastClr="000000"/>
                </a:solidFill>
              </a:rPr>
              <a:t>По разнице во времени можно оценить сколько </a:t>
            </a:r>
            <a:br>
              <a:rPr lang="ru-RU" sz="2400">
                <a:solidFill>
                  <a:sysClr val="windowText" lastClr="000000"/>
                </a:solidFill>
              </a:rPr>
            </a:br>
            <a:r>
              <a:rPr lang="ru-RU" sz="2400">
                <a:solidFill>
                  <a:sysClr val="windowText" lastClr="000000"/>
                </a:solidFill>
              </a:rPr>
              <a:t>работает компилятор т.к. без кеша он работает всегда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5BBDD6-685E-1611-05B9-09C89D590AB8}"/>
              </a:ext>
            </a:extLst>
          </p:cNvPr>
          <p:cNvSpPr txBox="1">
            <a:spLocks/>
          </p:cNvSpPr>
          <p:nvPr/>
        </p:nvSpPr>
        <p:spPr>
          <a:xfrm>
            <a:off x="503999" y="5467475"/>
            <a:ext cx="7950888" cy="1244975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Под </a:t>
            </a:r>
            <a:r>
              <a:rPr lang="en-US" sz="2400">
                <a:solidFill>
                  <a:sysClr val="windowText" lastClr="000000"/>
                </a:solidFill>
              </a:rPr>
              <a:t>windows </a:t>
            </a:r>
            <a:r>
              <a:rPr lang="ru-RU" sz="2400">
                <a:solidFill>
                  <a:sysClr val="windowText" lastClr="000000"/>
                </a:solidFill>
              </a:rPr>
              <a:t>кэш шейдеров лежит в директории </a:t>
            </a:r>
            <a:r>
              <a:rPr lang="en-US" sz="2400">
                <a:solidFill>
                  <a:sysClr val="windowText" lastClr="000000"/>
                </a:solidFill>
              </a:rPr>
              <a:t>%AppData%\libsycl_cache</a:t>
            </a:r>
            <a:r>
              <a:rPr lang="ru-RU" sz="2400">
                <a:solidFill>
                  <a:sysClr val="windowText" lastClr="000000"/>
                </a:solidFill>
              </a:rPr>
              <a:t> и может занимать до восьми гигабайт!</a:t>
            </a:r>
          </a:p>
        </p:txBody>
      </p:sp>
    </p:spTree>
    <p:extLst>
      <p:ext uri="{BB962C8B-B14F-4D97-AF65-F5344CB8AC3E}">
        <p14:creationId xmlns:p14="http://schemas.microsoft.com/office/powerpoint/2010/main" val="1604046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3D8C35-8F02-F233-D92C-41A460CB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32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E4E4AA-3AA0-4612-3070-5C230CC61203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z="6000">
                <a:solidFill>
                  <a:sysClr val="windowText" lastClr="000000"/>
                </a:solidFill>
              </a:rPr>
              <a:t>IR </a:t>
            </a:r>
            <a:r>
              <a:rPr lang="ru-RU" sz="6000">
                <a:solidFill>
                  <a:sysClr val="windowText" lastClr="000000"/>
                </a:solidFill>
              </a:rPr>
              <a:t>после </a:t>
            </a:r>
            <a:r>
              <a:rPr lang="en-US" sz="6000">
                <a:solidFill>
                  <a:sysClr val="windowText" lastClr="000000"/>
                </a:solidFill>
              </a:rPr>
              <a:t>IGC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B8B82418-EE4E-EE8F-00D6-905DEED24989}"/>
              </a:ext>
            </a:extLst>
          </p:cNvPr>
          <p:cNvSpPr/>
          <p:nvPr/>
        </p:nvSpPr>
        <p:spPr>
          <a:xfrm>
            <a:off x="503998" y="1619290"/>
            <a:ext cx="9392477" cy="39637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%10 = add i32 %2, %9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%11 = inttoptr i32 %10 to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      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131072</a:t>
            </a:r>
            <a:r>
              <a:rPr lang="en-US" sz="2800">
                <a:latin typeface="Consolas" panose="020B0609020204030204" pitchFamily="49" charset="0"/>
              </a:rPr>
              <a:t>)*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%12 = </a:t>
            </a:r>
            <a:r>
              <a:rPr lang="en-US" sz="2800">
                <a:solidFill>
                  <a:schemeClr val="accent1"/>
                </a:solidFill>
                <a:latin typeface="Consolas" panose="020B0609020204030204" pitchFamily="49" charset="0"/>
              </a:rPr>
              <a:t>load</a:t>
            </a:r>
            <a:r>
              <a:rPr lang="en-US" sz="2800">
                <a:latin typeface="Consolas" panose="020B0609020204030204" pitchFamily="49" charset="0"/>
              </a:rPr>
              <a:t> i32,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131072</a:t>
            </a:r>
            <a:r>
              <a:rPr lang="en-US" sz="2800">
                <a:latin typeface="Consolas" panose="020B0609020204030204" pitchFamily="49" charset="0"/>
              </a:rPr>
              <a:t>)* %11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%13 = add i32 %5, %9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%14 = inttoptr i32 %13 to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          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131073</a:t>
            </a:r>
            <a:r>
              <a:rPr lang="en-US" sz="2800">
                <a:latin typeface="Consolas" panose="020B0609020204030204" pitchFamily="49" charset="0"/>
              </a:rPr>
              <a:t>)*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%15 = </a:t>
            </a:r>
            <a:r>
              <a:rPr lang="en-US" sz="2800">
                <a:solidFill>
                  <a:schemeClr val="accent1"/>
                </a:solidFill>
                <a:latin typeface="Consolas" panose="020B0609020204030204" pitchFamily="49" charset="0"/>
              </a:rPr>
              <a:t>load</a:t>
            </a:r>
            <a:r>
              <a:rPr lang="en-US" sz="2800">
                <a:latin typeface="Consolas" panose="020B0609020204030204" pitchFamily="49" charset="0"/>
              </a:rPr>
              <a:t> i32, i32 addrspace(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131073</a:t>
            </a:r>
            <a:r>
              <a:rPr lang="en-US" sz="2800">
                <a:latin typeface="Consolas" panose="020B0609020204030204" pitchFamily="49" charset="0"/>
              </a:rPr>
              <a:t>)* %14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%add.i = </a:t>
            </a:r>
            <a:r>
              <a:rPr lang="en-US" sz="2800">
                <a:solidFill>
                  <a:schemeClr val="accent1"/>
                </a:solidFill>
                <a:latin typeface="Consolas" panose="020B0609020204030204" pitchFamily="49" charset="0"/>
              </a:rPr>
              <a:t>add</a:t>
            </a:r>
            <a:r>
              <a:rPr lang="en-US" sz="2800">
                <a:latin typeface="Consolas" panose="020B0609020204030204" pitchFamily="49" charset="0"/>
              </a:rPr>
              <a:t> nsw i32 %15, %12</a:t>
            </a:r>
          </a:p>
        </p:txBody>
      </p:sp>
      <p:pic>
        <p:nvPicPr>
          <p:cNvPr id="7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F6CB62E-1F8C-3565-7C9A-45FB95D05F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"/>
          <a:stretch/>
        </p:blipFill>
        <p:spPr>
          <a:xfrm>
            <a:off x="7791975" y="5153902"/>
            <a:ext cx="1859197" cy="1734445"/>
          </a:xfrm>
          <a:prstGeom prst="rect">
            <a:avLst/>
          </a:prstGeom>
        </p:spPr>
      </p:pic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A9A211D7-3336-1B8E-3200-9178975DEB0E}"/>
              </a:ext>
            </a:extLst>
          </p:cNvPr>
          <p:cNvSpPr/>
          <p:nvPr/>
        </p:nvSpPr>
        <p:spPr>
          <a:xfrm>
            <a:off x="2113723" y="5638840"/>
            <a:ext cx="3570422" cy="1670336"/>
          </a:xfrm>
          <a:custGeom>
            <a:avLst>
              <a:gd name="f0" fmla="val 34256"/>
              <a:gd name="f1" fmla="val 317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400">
                <a:latin typeface="Liberation Sans" pitchFamily="18"/>
                <a:ea typeface="Droid Sans Fallback" pitchFamily="2"/>
                <a:cs typeface="FreeSans" pitchFamily="2"/>
              </a:rPr>
              <a:t>Что за </a:t>
            </a:r>
            <a:r>
              <a:rPr lang="en-US" sz="2400">
                <a:latin typeface="Liberation Sans" pitchFamily="18"/>
                <a:ea typeface="Droid Sans Fallback" pitchFamily="2"/>
                <a:cs typeface="FreeSans" pitchFamily="2"/>
              </a:rPr>
              <a:t>addrspace </a:t>
            </a:r>
            <a:br>
              <a:rPr lang="en-US" sz="2400"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US" sz="2400">
                <a:latin typeface="Liberation Sans" pitchFamily="18"/>
                <a:ea typeface="Droid Sans Fallback" pitchFamily="2"/>
                <a:cs typeface="FreeSans" pitchFamily="2"/>
              </a:rPr>
              <a:t>131072?</a:t>
            </a:r>
            <a:endParaRPr lang="en-US" sz="2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58475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502E7A-E99F-B30B-A965-7866E36D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33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D951106-D82F-5F8A-AEB2-D6962886B0D2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6000">
                <a:solidFill>
                  <a:sysClr val="windowText" lastClr="000000"/>
                </a:solidFill>
              </a:rPr>
              <a:t>Память в </a:t>
            </a:r>
            <a:r>
              <a:rPr lang="en-US" sz="6000">
                <a:solidFill>
                  <a:sysClr val="windowText" lastClr="000000"/>
                </a:solidFill>
              </a:rPr>
              <a:t>Intel GPU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3219AA-4DE9-CF25-627C-575BBFFBD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5" y="1212573"/>
            <a:ext cx="9777885" cy="58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44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271150-7289-FA73-A4DA-95EC0F23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99679AF-11B6-F48C-2A90-2C861D03406E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z="6000">
                <a:solidFill>
                  <a:sysClr val="windowText" lastClr="000000"/>
                </a:solidFill>
              </a:rPr>
              <a:t>Stateless to stateful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0A130-FBB2-2679-40DE-3167711B856B}"/>
              </a:ext>
            </a:extLst>
          </p:cNvPr>
          <p:cNvSpPr txBox="1"/>
          <p:nvPr/>
        </p:nvSpPr>
        <p:spPr>
          <a:xfrm>
            <a:off x="4795631" y="3060579"/>
            <a:ext cx="4288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0152_CG_StatelessToStatefull.ll</a:t>
            </a:r>
            <a:endParaRPr lang="ru-RU" sz="2400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3EDCDC0F-3203-7001-EBA5-12311D0853D5}"/>
              </a:ext>
            </a:extLst>
          </p:cNvPr>
          <p:cNvSpPr/>
          <p:nvPr/>
        </p:nvSpPr>
        <p:spPr>
          <a:xfrm>
            <a:off x="503998" y="1730448"/>
            <a:ext cx="9071639" cy="105981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%addr = </a:t>
            </a:r>
            <a:r>
              <a:rPr lang="en-US" sz="2400" b="0" u="none" strike="noStrike" kern="1200" cap="none">
                <a:ln>
                  <a:noFill/>
                </a:ln>
                <a:solidFill>
                  <a:srgbClr val="C00000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GEP</a:t>
            </a: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i32, i32 addrspace(1)* %base, i64 %off</a:t>
            </a:r>
            <a:b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%x = load i32, i32 addrspace(1)* %addr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127EA366-C4FD-D94F-8814-C6F8F740B2F0}"/>
              </a:ext>
            </a:extLst>
          </p:cNvPr>
          <p:cNvSpPr/>
          <p:nvPr/>
        </p:nvSpPr>
        <p:spPr>
          <a:xfrm>
            <a:off x="555544" y="3779837"/>
            <a:ext cx="9071639" cy="23357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%off32 = trunc i64 %off to i32</a:t>
            </a:r>
            <a:b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%off.m = mul i32 %off32, 4</a:t>
            </a:r>
            <a:b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%off.a = add i32 %bufferoff, %off32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>
                <a:latin typeface="Consolas" panose="020B0609020204030204" pitchFamily="49" charset="0"/>
              </a:rPr>
              <a:t>%addr = inttoptr i32 %off.a to i32 addrspace(131072)*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load i32, i32 addrspace(131072)* %addr</a:t>
            </a:r>
            <a:endParaRPr lang="en-US" sz="24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0516556B-4323-4FA0-B12D-2BA100C391EC}"/>
              </a:ext>
            </a:extLst>
          </p:cNvPr>
          <p:cNvSpPr/>
          <p:nvPr/>
        </p:nvSpPr>
        <p:spPr>
          <a:xfrm>
            <a:off x="4086017" y="3060579"/>
            <a:ext cx="548640" cy="548640"/>
          </a:xfrm>
          <a:custGeom>
            <a:avLst>
              <a:gd name="f0" fmla="val 11699"/>
              <a:gd name="f1" fmla="val 6359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8F7979B-6C6E-7E96-22E1-9035BB92D81C}"/>
              </a:ext>
            </a:extLst>
          </p:cNvPr>
          <p:cNvSpPr txBox="1">
            <a:spLocks/>
          </p:cNvSpPr>
          <p:nvPr/>
        </p:nvSpPr>
        <p:spPr>
          <a:xfrm>
            <a:off x="555544" y="6286157"/>
            <a:ext cx="7950888" cy="538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Остаётся ряд вопросов, не так ли?</a:t>
            </a:r>
          </a:p>
        </p:txBody>
      </p:sp>
    </p:spTree>
    <p:extLst>
      <p:ext uri="{BB962C8B-B14F-4D97-AF65-F5344CB8AC3E}">
        <p14:creationId xmlns:p14="http://schemas.microsoft.com/office/powerpoint/2010/main" val="950487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ru-RU" sz="3600" b="1"/>
              <a:t>Ассемблер и </a:t>
            </a:r>
            <a:r>
              <a:rPr lang="en-US" sz="3600" b="1"/>
              <a:t>VISA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537411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7EEAB12-129C-597A-82D8-078EE91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Изучаем полученный ассемблер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07BAA4-D8CE-A6BD-E674-259148874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3220403"/>
          </a:xfrm>
        </p:spPr>
        <p:txBody>
          <a:bodyPr/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untyped surface read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send (16|M16)  r24:w  r20  0xC  0x04205E00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untyped surface read 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send (16|M16)  r32:w  r28  0xC  0x04205E01</a:t>
            </a:r>
          </a:p>
          <a:p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add</a:t>
            </a:r>
            <a:br>
              <a:rPr lang="pt-BR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2000">
                <a:latin typeface="Consolas" panose="020B0609020204030204" pitchFamily="49" charset="0"/>
              </a:rPr>
              <a:t>add (16|M16)  r32.0&lt;1&gt;:d  r32.0&lt;8;8,1&gt;:d  r24.0&lt;8;8,1&gt;:d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untyped surface write 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sends (16|M16)  null:w  r36  r32  0x8C  0x04025E02</a:t>
            </a:r>
            <a:endParaRPr lang="ru-RU" sz="2000">
              <a:latin typeface="Consolas" panose="020B0609020204030204" pitchFamily="49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77AA01-F810-9BB5-AA9B-7E405C1D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36</a:t>
            </a:fld>
            <a:endParaRPr lang="ru-RU"/>
          </a:p>
        </p:txBody>
      </p:sp>
      <p:pic>
        <p:nvPicPr>
          <p:cNvPr id="5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1B871E9-8B0A-BAF8-D05F-266B5E880D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0"/>
          <a:stretch/>
        </p:blipFill>
        <p:spPr>
          <a:xfrm>
            <a:off x="7467297" y="4756337"/>
            <a:ext cx="1859197" cy="1734445"/>
          </a:xfrm>
          <a:prstGeom prst="rect">
            <a:avLst/>
          </a:prstGeom>
        </p:spPr>
      </p:pic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4395053E-62DE-F121-7F33-6BB1003209CF}"/>
              </a:ext>
            </a:extLst>
          </p:cNvPr>
          <p:cNvSpPr/>
          <p:nvPr/>
        </p:nvSpPr>
        <p:spPr>
          <a:xfrm>
            <a:off x="1305340" y="5274404"/>
            <a:ext cx="3869633" cy="1789003"/>
          </a:xfrm>
          <a:custGeom>
            <a:avLst>
              <a:gd name="f0" fmla="val 34256"/>
              <a:gd name="f1" fmla="val 317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400">
                <a:latin typeface="Consolas" panose="020B0609020204030204" pitchFamily="49" charset="0"/>
              </a:rPr>
              <a:t>r32.0&lt;8;8,1&gt;:d</a:t>
            </a:r>
            <a:r>
              <a:rPr lang="en-US" sz="2400">
                <a:latin typeface="Consolas" panose="020B0609020204030204" pitchFamily="49" charset="0"/>
              </a:rPr>
              <a:t>?</a:t>
            </a:r>
            <a:endParaRPr lang="en-US" sz="2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3428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49027-15F3-E311-84F8-3E06B077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/>
              <a:t>Краткое введение в </a:t>
            </a:r>
            <a:r>
              <a:rPr lang="en-US" sz="4800"/>
              <a:t>source regs</a:t>
            </a:r>
            <a:endParaRPr lang="ru-RU" sz="48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335E0B-72BA-523B-1709-E05A0AC8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37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A98B7C-C592-1488-FBD6-20094AEBC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5" y="1563480"/>
            <a:ext cx="4735034" cy="29422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7DE8F2-D34B-F044-A847-146E87CAD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09" y="1563480"/>
            <a:ext cx="4735033" cy="2942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05ABEA-40A1-C94D-75D2-B99DF30034B1}"/>
              </a:ext>
            </a:extLst>
          </p:cNvPr>
          <p:cNvSpPr txBox="1"/>
          <p:nvPr/>
        </p:nvSpPr>
        <p:spPr>
          <a:xfrm>
            <a:off x="1137882" y="4518750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r1.3&lt;1; 1, 0&gt;:d</a:t>
            </a:r>
            <a:endParaRPr lang="ru-RU" sz="28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C53F6-DA34-54A8-1E13-1885D6998382}"/>
              </a:ext>
            </a:extLst>
          </p:cNvPr>
          <p:cNvSpPr txBox="1"/>
          <p:nvPr/>
        </p:nvSpPr>
        <p:spPr>
          <a:xfrm>
            <a:off x="5790599" y="4505739"/>
            <a:ext cx="3291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r1.3&lt;1; 4, 0&gt;:d</a:t>
            </a:r>
            <a:endParaRPr lang="ru-RU" sz="28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FD911-42AB-CB65-A5B1-F640DC273F21}"/>
              </a:ext>
            </a:extLst>
          </p:cNvPr>
          <p:cNvSpPr txBox="1"/>
          <p:nvPr/>
        </p:nvSpPr>
        <p:spPr>
          <a:xfrm>
            <a:off x="379743" y="5314852"/>
            <a:ext cx="929109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rS.off&lt;Vertical; Width, Horizontal&gt;:type</a:t>
            </a:r>
            <a:endParaRPr lang="ru-RU" sz="2800"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800"/>
              <a:t>Мы также предполагаем векторизацию </a:t>
            </a:r>
            <a:r>
              <a:rPr lang="en-US" sz="2800"/>
              <a:t>SIMD8 </a:t>
            </a:r>
            <a:r>
              <a:rPr lang="ru-RU" sz="2800"/>
              <a:t>т.е. по восемь элементов в регистре.</a:t>
            </a:r>
          </a:p>
        </p:txBody>
      </p:sp>
    </p:spTree>
    <p:extLst>
      <p:ext uri="{BB962C8B-B14F-4D97-AF65-F5344CB8AC3E}">
        <p14:creationId xmlns:p14="http://schemas.microsoft.com/office/powerpoint/2010/main" val="51434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9677F-FC5A-ED5D-4948-8B3C6090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О горизонтальных страйдах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BFF8A1-D06F-33F1-E71A-373EF672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446EF-E51A-7929-5E85-AB5A1D334367}"/>
              </a:ext>
            </a:extLst>
          </p:cNvPr>
          <p:cNvSpPr txBox="1"/>
          <p:nvPr/>
        </p:nvSpPr>
        <p:spPr>
          <a:xfrm>
            <a:off x="2078787" y="5948155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r1.3&lt;1; </a:t>
            </a:r>
            <a:r>
              <a:rPr lang="ru-RU" sz="2800">
                <a:latin typeface="Consolas" panose="020B0609020204030204" pitchFamily="49" charset="0"/>
              </a:rPr>
              <a:t>4</a:t>
            </a:r>
            <a:r>
              <a:rPr lang="en-US" sz="2800">
                <a:latin typeface="Consolas" panose="020B0609020204030204" pitchFamily="49" charset="0"/>
              </a:rPr>
              <a:t>, </a:t>
            </a:r>
            <a:r>
              <a:rPr lang="ru-RU" sz="2800">
                <a:latin typeface="Consolas" panose="020B0609020204030204" pitchFamily="49" charset="0"/>
              </a:rPr>
              <a:t>2</a:t>
            </a:r>
            <a:r>
              <a:rPr lang="en-US" sz="2800">
                <a:latin typeface="Consolas" panose="020B0609020204030204" pitchFamily="49" charset="0"/>
              </a:rPr>
              <a:t>&gt;:d</a:t>
            </a:r>
            <a:endParaRPr lang="ru-RU" sz="2800">
              <a:latin typeface="Consolas" panose="020B0609020204030204" pitchFamily="49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F6D4BC-2933-ECF3-19AF-7162DBEB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flipH="1">
            <a:off x="7821156" y="4540137"/>
            <a:ext cx="1603551" cy="166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6989118E-338F-1769-E92D-4C3339E7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563480"/>
            <a:ext cx="7017051" cy="4384675"/>
          </a:xfrm>
        </p:spPr>
      </p:pic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D8DAE1B7-DB1E-BF12-D810-C025BD642637}"/>
              </a:ext>
            </a:extLst>
          </p:cNvPr>
          <p:cNvSpPr/>
          <p:nvPr/>
        </p:nvSpPr>
        <p:spPr>
          <a:xfrm>
            <a:off x="7325414" y="2404489"/>
            <a:ext cx="2595034" cy="1826794"/>
          </a:xfrm>
          <a:custGeom>
            <a:avLst>
              <a:gd name="f0" fmla="val 8575"/>
              <a:gd name="f1" fmla="val 2500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Я пропрыгаю</a:t>
            </a:r>
            <a:b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</a:br>
            <a: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это по жёлтым</a:t>
            </a:r>
            <a:b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</a:br>
            <a: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камешкам!</a:t>
            </a:r>
            <a:endParaRPr lang="en-US" sz="20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74614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0107473C-7E68-E3EA-BF66-58FA67EBE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2" y="1563688"/>
            <a:ext cx="7017051" cy="438467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93DA95-8669-1AFC-F5B5-7E5BA38B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B5F4D1F-F093-DFC7-D06D-667F4066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12" y="301625"/>
            <a:ext cx="9072562" cy="1262063"/>
          </a:xfrm>
        </p:spPr>
        <p:txBody>
          <a:bodyPr/>
          <a:lstStyle/>
          <a:p>
            <a:r>
              <a:rPr lang="ru-RU" sz="4800"/>
              <a:t>Краткое введение в </a:t>
            </a:r>
            <a:r>
              <a:rPr lang="en-US" sz="4800"/>
              <a:t>dest regs</a:t>
            </a:r>
            <a:endParaRPr lang="ru-RU" sz="480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F062E9-7711-CF33-82F6-D13332B919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7821156" y="4540137"/>
            <a:ext cx="1603551" cy="16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B9C7C372-4020-A730-E026-3FD4963F6413}"/>
              </a:ext>
            </a:extLst>
          </p:cNvPr>
          <p:cNvSpPr/>
          <p:nvPr/>
        </p:nvSpPr>
        <p:spPr>
          <a:xfrm>
            <a:off x="7325414" y="2404489"/>
            <a:ext cx="2595034" cy="1826794"/>
          </a:xfrm>
          <a:custGeom>
            <a:avLst>
              <a:gd name="f0" fmla="val 8575"/>
              <a:gd name="f1" fmla="val 2500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20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А это вообщ</a:t>
            </a:r>
            <a:r>
              <a:rPr lang="ru-RU" sz="2000">
                <a:ea typeface="Droid Sans Fallback" pitchFamily="2"/>
                <a:cs typeface="FreeSans" pitchFamily="2"/>
              </a:rPr>
              <a:t>е</a:t>
            </a:r>
            <a:br>
              <a:rPr lang="ru-RU" sz="2000">
                <a:ea typeface="Droid Sans Fallback" pitchFamily="2"/>
                <a:cs typeface="FreeSans" pitchFamily="2"/>
              </a:rPr>
            </a:br>
            <a:r>
              <a:rPr lang="ru-RU" sz="2000">
                <a:ea typeface="Droid Sans Fallback" pitchFamily="2"/>
                <a:cs typeface="FreeSans" pitchFamily="2"/>
              </a:rPr>
              <a:t>с двух копыт!</a:t>
            </a:r>
            <a:endParaRPr lang="en-US" sz="20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02BC0-A8CB-428D-5CBC-F4C57862F97F}"/>
              </a:ext>
            </a:extLst>
          </p:cNvPr>
          <p:cNvSpPr txBox="1"/>
          <p:nvPr/>
        </p:nvSpPr>
        <p:spPr>
          <a:xfrm>
            <a:off x="2078787" y="5948155"/>
            <a:ext cx="2082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</a:t>
            </a:r>
            <a:r>
              <a:rPr lang="ru-RU" sz="2800">
                <a:latin typeface="Consolas" panose="020B0609020204030204" pitchFamily="49" charset="0"/>
              </a:rPr>
              <a:t>3</a:t>
            </a:r>
            <a:r>
              <a:rPr lang="en-US" sz="2800">
                <a:latin typeface="Consolas" panose="020B0609020204030204" pitchFamily="49" charset="0"/>
              </a:rPr>
              <a:t>.</a:t>
            </a:r>
            <a:r>
              <a:rPr lang="ru-RU" sz="2800">
                <a:latin typeface="Consolas" panose="020B0609020204030204" pitchFamily="49" charset="0"/>
              </a:rPr>
              <a:t>0</a:t>
            </a:r>
            <a:r>
              <a:rPr lang="en-US" sz="2800">
                <a:latin typeface="Consolas" panose="020B0609020204030204" pitchFamily="49" charset="0"/>
              </a:rPr>
              <a:t>&lt;</a:t>
            </a:r>
            <a:r>
              <a:rPr lang="ru-RU" sz="2800">
                <a:latin typeface="Consolas" panose="020B0609020204030204" pitchFamily="49" charset="0"/>
              </a:rPr>
              <a:t>2</a:t>
            </a:r>
            <a:r>
              <a:rPr lang="en-US" sz="2800">
                <a:latin typeface="Consolas" panose="020B0609020204030204" pitchFamily="49" charset="0"/>
              </a:rPr>
              <a:t>&gt;:d</a:t>
            </a:r>
            <a:endParaRPr lang="ru-RU" sz="28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1C699-BE06-2EF4-2FBF-EFB91E770A60}"/>
              </a:ext>
            </a:extLst>
          </p:cNvPr>
          <p:cNvSpPr txBox="1"/>
          <p:nvPr/>
        </p:nvSpPr>
        <p:spPr>
          <a:xfrm>
            <a:off x="496612" y="6559280"/>
            <a:ext cx="39806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rD.off&lt;Stride&gt;:type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72997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32547-1E70-D484-1298-A4E34E2B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Ключевая вертикаль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B6E2C18-E64F-F0E0-A1B2-AAC8ABEC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D33349-A323-4ED3-BA62-FC8A49702E78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86E3A7-7B52-2EB5-1518-6E8C6266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938" y="5492298"/>
            <a:ext cx="1327048" cy="1669628"/>
          </a:xfrm>
          <a:prstGeom prst="rect">
            <a:avLst/>
          </a:prstGeom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DB116899-4C7C-9A55-AEB0-023A77D66F9D}"/>
              </a:ext>
            </a:extLst>
          </p:cNvPr>
          <p:cNvSpPr/>
          <p:nvPr/>
        </p:nvSpPr>
        <p:spPr>
          <a:xfrm>
            <a:off x="2530466" y="1796103"/>
            <a:ext cx="6926332" cy="1262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Intel SYCL Compiler and</a:t>
            </a:r>
            <a:b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Plugin Interface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DD4081D8-735D-B144-A0C4-5C338A392BB0}"/>
              </a:ext>
            </a:extLst>
          </p:cNvPr>
          <p:cNvSpPr/>
          <p:nvPr/>
        </p:nvSpPr>
        <p:spPr>
          <a:xfrm>
            <a:off x="2530466" y="3750641"/>
            <a:ext cx="6926332" cy="1262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Intel Graphics Driver and</a:t>
            </a:r>
            <a:b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</a:b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Graphics Compiler</a:t>
            </a: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A21516AD-8DD4-01FD-A31B-950DA89DDC88}"/>
              </a:ext>
            </a:extLst>
          </p:cNvPr>
          <p:cNvSpPr/>
          <p:nvPr/>
        </p:nvSpPr>
        <p:spPr>
          <a:xfrm>
            <a:off x="2530466" y="5732976"/>
            <a:ext cx="6926332" cy="84995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NEO Compute Runtime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581FC-96C4-5EA1-C5E7-38F53A460142}"/>
              </a:ext>
            </a:extLst>
          </p:cNvPr>
          <p:cNvSpPr txBox="1"/>
          <p:nvPr/>
        </p:nvSpPr>
        <p:spPr>
          <a:xfrm>
            <a:off x="6561905" y="3067018"/>
            <a:ext cx="3013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https://github.com/intel/llvm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51E55-27E1-AAE8-9428-F4E078D94FBD}"/>
              </a:ext>
            </a:extLst>
          </p:cNvPr>
          <p:cNvSpPr txBox="1"/>
          <p:nvPr/>
        </p:nvSpPr>
        <p:spPr>
          <a:xfrm>
            <a:off x="4784849" y="5012801"/>
            <a:ext cx="4790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https://github.com/intel/intel-graphics-compiler</a:t>
            </a:r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38666-D7B1-590A-2B59-7E3C16790F11}"/>
              </a:ext>
            </a:extLst>
          </p:cNvPr>
          <p:cNvSpPr txBox="1"/>
          <p:nvPr/>
        </p:nvSpPr>
        <p:spPr>
          <a:xfrm>
            <a:off x="5336628" y="6583868"/>
            <a:ext cx="4239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hlinkClick r:id="rId5"/>
              </a:rPr>
              <a:t>https://github.com/intel/compute-runtime</a:t>
            </a:r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4369EF2-76DD-13F8-391F-7754842A6D9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14434" y="3619569"/>
            <a:ext cx="1603551" cy="166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EFD6FE-08E5-9984-9C52-F37F630A92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810503"/>
            <a:ext cx="1523743" cy="16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5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A2600-0AE5-C3BD-6579-25B9E41B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Сводим всё вместе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C7B0A7-3233-A472-872E-7B354284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5" name="Content Placeholder 8" descr="A picture containing clock&#10;&#10;Description automatically generated">
            <a:extLst>
              <a:ext uri="{FF2B5EF4-FFF2-40B4-BE49-F238E27FC236}">
                <a16:creationId xmlns:a16="http://schemas.microsoft.com/office/drawing/2014/main" id="{35CC297A-D1A5-C28F-89C0-BB24845C9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377" y="1563480"/>
            <a:ext cx="6287262" cy="3933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3D2F5-1205-1B19-D4B1-729EFDDECBB8}"/>
              </a:ext>
            </a:extLst>
          </p:cNvPr>
          <p:cNvSpPr txBox="1"/>
          <p:nvPr/>
        </p:nvSpPr>
        <p:spPr>
          <a:xfrm>
            <a:off x="443948" y="5634979"/>
            <a:ext cx="913169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add (16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|M16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) r18.0&lt;1&gt;:d</a:t>
            </a:r>
            <a:r>
              <a:rPr lang="ru-RU" sz="24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r18.0&lt;8;8,1&gt;:d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F3400"/>
                </a:solidFill>
                <a:latin typeface="Consolas" panose="020B0609020204030204" pitchFamily="49" charset="0"/>
              </a:rPr>
              <a:t>r22.0&lt;8;8,1&gt;:d</a:t>
            </a:r>
            <a:endParaRPr lang="ru-RU" sz="2400">
              <a:solidFill>
                <a:srgbClr val="FF34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ru-RU" sz="2400"/>
              <a:t>Обратите внимание, тут уже </a:t>
            </a:r>
            <a:r>
              <a:rPr lang="en-US" sz="2400"/>
              <a:t>SIMD16</a:t>
            </a:r>
            <a:endParaRPr lang="en-US" sz="2400">
              <a:solidFill>
                <a:srgbClr val="FF340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CBF6D4-9B97-7D5C-022E-06E53BE0F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5" y="2051143"/>
            <a:ext cx="3004473" cy="29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9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8FEAA-1761-557A-867B-3F5C742C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Цикл попыток векторизации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D5E477-446A-BE01-0DAA-4D73D374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41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0C78C-3C02-0DEB-306F-A8FB1DF9D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" y="2817230"/>
            <a:ext cx="10080625" cy="42564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4D2DC7-3AB5-2ECA-738A-ED6778B254B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217253" y="1660205"/>
            <a:ext cx="1603551" cy="16696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5014028D-1E58-A127-39B9-D91300FFDC21}"/>
              </a:ext>
            </a:extLst>
          </p:cNvPr>
          <p:cNvSpPr/>
          <p:nvPr/>
        </p:nvSpPr>
        <p:spPr>
          <a:xfrm>
            <a:off x="457616" y="1957633"/>
            <a:ext cx="7294906" cy="465443"/>
          </a:xfrm>
          <a:custGeom>
            <a:avLst>
              <a:gd name="f0" fmla="val 23350"/>
              <a:gd name="f1" fmla="val 1549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ru-RU" sz="2400">
                <a:solidFill>
                  <a:sysClr val="windowText" lastClr="000000"/>
                </a:solidFill>
              </a:rPr>
              <a:t>Эвристика векторизации тщательно настраивается!</a:t>
            </a:r>
          </a:p>
        </p:txBody>
      </p:sp>
    </p:spTree>
    <p:extLst>
      <p:ext uri="{BB962C8B-B14F-4D97-AF65-F5344CB8AC3E}">
        <p14:creationId xmlns:p14="http://schemas.microsoft.com/office/powerpoint/2010/main" val="2185172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B1AFC-D1D1-09C9-5C16-A9F86B4A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VISA: </a:t>
            </a:r>
            <a:r>
              <a:rPr lang="ru-RU" sz="5400"/>
              <a:t>общий ассемблер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945C1D-BB0A-E4BF-45E3-4609BE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57CD1E2E-C90B-6C17-41F3-1C20D5041677}"/>
              </a:ext>
            </a:extLst>
          </p:cNvPr>
          <p:cNvSpPr/>
          <p:nvPr/>
        </p:nvSpPr>
        <p:spPr>
          <a:xfrm>
            <a:off x="503998" y="1730448"/>
            <a:ext cx="9071639" cy="231146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00">
                <a:solidFill>
                  <a:schemeClr val="tx1"/>
                </a:solidFill>
                <a:latin typeface="Consolas" panose="020B0609020204030204" pitchFamily="49" charset="0"/>
              </a:rPr>
              <a:t>.decl V44 v_type=G type=d num_elts=32 </a:t>
            </a:r>
            <a:br>
              <a:rPr lang="ru-RU" sz="22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pt-BR" sz="2200">
                <a:solidFill>
                  <a:schemeClr val="tx1"/>
                </a:solidFill>
                <a:latin typeface="Consolas" panose="020B0609020204030204" pitchFamily="49" charset="0"/>
              </a:rPr>
              <a:t>.decl V45 v_type=G type=d num_elts=32</a:t>
            </a:r>
            <a:endParaRPr lang="ru-RU" sz="2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add (M1, 16) V44(0,0)&lt;1&gt; V45(0,0)&lt;1;1,0&gt; V44(0,0)&lt;1;1,0&gt;</a:t>
            </a:r>
            <a:br>
              <a:rPr lang="en-US" sz="22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2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add (M1, 16) V44(2,0)&lt;1&gt; V45(2,0)&lt;1;1,0&gt; V44(2,0)&lt;1;1,0&gt;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B218D-F699-0A5F-0A54-1A6206B2C6D3}"/>
              </a:ext>
            </a:extLst>
          </p:cNvPr>
          <p:cNvSpPr txBox="1"/>
          <p:nvPr/>
        </p:nvSpPr>
        <p:spPr>
          <a:xfrm>
            <a:off x="503997" y="4325034"/>
            <a:ext cx="9071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solidFill>
                  <a:srgbClr val="0000FF"/>
                </a:solidFill>
                <a:latin typeface="Consolas" panose="020B0609020204030204" pitchFamily="49" charset="0"/>
              </a:rPr>
              <a:t>VN(row, column) &lt;VertStride; Width, HorzStride&gt;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A35152C4-3FBF-6D09-3958-BDC78ECC4BE2}"/>
              </a:ext>
            </a:extLst>
          </p:cNvPr>
          <p:cNvSpPr txBox="1">
            <a:spLocks/>
          </p:cNvSpPr>
          <p:nvPr/>
        </p:nvSpPr>
        <p:spPr>
          <a:xfrm>
            <a:off x="443591" y="5090666"/>
            <a:ext cx="9192451" cy="182034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Общее количество регистров не ограничено.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Каждый регситр содержит сколько угодно элементов.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Все детали платформы абстрагированы.</a:t>
            </a:r>
          </a:p>
        </p:txBody>
      </p:sp>
    </p:spTree>
    <p:extLst>
      <p:ext uri="{BB962C8B-B14F-4D97-AF65-F5344CB8AC3E}">
        <p14:creationId xmlns:p14="http://schemas.microsoft.com/office/powerpoint/2010/main" val="454874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CCEB7-1CE1-411A-C216-1E1AFBC3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/>
              <a:t>Финализация </a:t>
            </a:r>
            <a:r>
              <a:rPr lang="en-US" sz="6000"/>
              <a:t>VISA</a:t>
            </a:r>
            <a:endParaRPr lang="ru-RU" sz="600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7E7A495-3E0E-3DF1-207B-E26F5B5C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2BFD27BA-15F6-611C-5F55-1BFE96B96A4A}"/>
              </a:ext>
            </a:extLst>
          </p:cNvPr>
          <p:cNvSpPr/>
          <p:nvPr/>
        </p:nvSpPr>
        <p:spPr>
          <a:xfrm>
            <a:off x="503999" y="1730448"/>
            <a:ext cx="9071639" cy="209490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en-US" sz="2200">
                <a:latin typeface="Consolas" panose="020B0609020204030204" pitchFamily="49" charset="0"/>
              </a:rPr>
              <a:t>oword_ld (8) T6 V43(0,0)&lt;0;1,0&gt; V38.0</a:t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oword_ld (8) T7 V43(0,0)&lt;0;1,0&gt; V37.0</a:t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add (M1, 16) V44(0,0)&lt;1&gt; V45(0,0)&lt;1;1,0&gt; V44(0,0)&lt;1;1,0&gt;</a:t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add (M1, 16) V44(2,0)&lt;1&gt; V45(2,0)&lt;1;1,0&gt; V44(2,0)&lt;1;1,0&gt;</a:t>
            </a:r>
            <a:br>
              <a:rPr lang="en-US" sz="2200">
                <a:latin typeface="Consolas" panose="020B0609020204030204" pitchFamily="49" charset="0"/>
              </a:rPr>
            </a:br>
            <a:r>
              <a:rPr lang="en-US" sz="2200">
                <a:latin typeface="Consolas" panose="020B0609020204030204" pitchFamily="49" charset="0"/>
              </a:rPr>
              <a:t>oword_st (8) T8 V43(0,0)&lt;0;1,0&gt; V38.0</a:t>
            </a: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D1EBA532-0473-4564-13F8-6E14485E104A}"/>
              </a:ext>
            </a:extLst>
          </p:cNvPr>
          <p:cNvSpPr/>
          <p:nvPr/>
        </p:nvSpPr>
        <p:spPr>
          <a:xfrm>
            <a:off x="477865" y="4707931"/>
            <a:ext cx="9071639" cy="209490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pt-BR" sz="2200">
                <a:latin typeface="Consolas" panose="020B0609020204030204" pitchFamily="49" charset="0"/>
              </a:rPr>
              <a:t>send (16) r3.0&lt;1&gt;:w r12 0xa a0.0&lt;0;1,0&gt;:ud</a:t>
            </a:r>
            <a:br>
              <a:rPr lang="pt-BR" sz="2200">
                <a:latin typeface="Consolas" panose="020B0609020204030204" pitchFamily="49" charset="0"/>
              </a:rPr>
            </a:br>
            <a:r>
              <a:rPr lang="da-DK" sz="2200">
                <a:latin typeface="Consolas" panose="020B0609020204030204" pitchFamily="49" charset="0"/>
              </a:rPr>
              <a:t>add (1) a0.0&lt;1&gt;:ud r1.2&lt;0;1,0&gt;:ud 0x20a0400:ud</a:t>
            </a:r>
            <a:br>
              <a:rPr lang="da-DK" sz="2200">
                <a:latin typeface="Consolas" panose="020B0609020204030204" pitchFamily="49" charset="0"/>
              </a:rPr>
            </a:br>
            <a:r>
              <a:rPr lang="pt-BR" sz="2200">
                <a:latin typeface="Consolas" panose="020B0609020204030204" pitchFamily="49" charset="0"/>
              </a:rPr>
              <a:t>add (16) r7.0&lt;1&gt;:d r3.0&lt;8;8,1&gt;:d r7.0&lt;8;8,1&gt;:d</a:t>
            </a:r>
            <a:br>
              <a:rPr lang="pt-BR" sz="2200">
                <a:latin typeface="Consolas" panose="020B0609020204030204" pitchFamily="49" charset="0"/>
              </a:rPr>
            </a:br>
            <a:r>
              <a:rPr lang="pt-BR" sz="2200">
                <a:latin typeface="Consolas" panose="020B0609020204030204" pitchFamily="49" charset="0"/>
              </a:rPr>
              <a:t>add (16) r9.0&lt;1&gt;:d r5.0&lt;8;8,1&gt;:d r9.0&lt;8;8,1&gt;:d</a:t>
            </a:r>
            <a:br>
              <a:rPr lang="pt-BR" sz="2200">
                <a:latin typeface="Consolas" panose="020B0609020204030204" pitchFamily="49" charset="0"/>
              </a:rPr>
            </a:br>
            <a:r>
              <a:rPr lang="pt-BR" sz="2200">
                <a:latin typeface="Consolas" panose="020B0609020204030204" pitchFamily="49" charset="0"/>
              </a:rPr>
              <a:t>sends (16) null:uw r13 r7 0x10a:ud a0.0&lt;0;1,0&gt;:ud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C00DF8E9-246F-5B9B-C0DA-95A2B497D630}"/>
              </a:ext>
            </a:extLst>
          </p:cNvPr>
          <p:cNvSpPr/>
          <p:nvPr/>
        </p:nvSpPr>
        <p:spPr>
          <a:xfrm>
            <a:off x="4377564" y="3992323"/>
            <a:ext cx="548640" cy="548640"/>
          </a:xfrm>
          <a:custGeom>
            <a:avLst>
              <a:gd name="f0" fmla="val 11699"/>
              <a:gd name="f1" fmla="val 6359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07602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6EF0201-91B3-7505-5620-BC03C291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44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430F84F-E379-3E09-B3DA-CE4CA943083C}"/>
              </a:ext>
            </a:extLst>
          </p:cNvPr>
          <p:cNvSpPr txBox="1">
            <a:spLocks/>
          </p:cNvSpPr>
          <p:nvPr/>
        </p:nvSpPr>
        <p:spPr>
          <a:xfrm>
            <a:off x="503998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en-US" sz="6000">
                <a:solidFill>
                  <a:sysClr val="windowText" lastClr="000000"/>
                </a:solidFill>
              </a:rPr>
              <a:t>Generic namespaces</a:t>
            </a:r>
            <a:endParaRPr lang="ru-RU" sz="6000">
              <a:solidFill>
                <a:sysClr val="windowText" lastClr="000000"/>
              </a:solidFill>
            </a:endParaRPr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38BB0766-FB44-8483-AEE7-30E26EA6BFFF}"/>
              </a:ext>
            </a:extLst>
          </p:cNvPr>
          <p:cNvSpPr/>
          <p:nvPr/>
        </p:nvSpPr>
        <p:spPr>
          <a:xfrm>
            <a:off x="503999" y="1730449"/>
            <a:ext cx="9071639" cy="1262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fr-FR" sz="2400">
                <a:latin typeface="Consolas" panose="020B0609020204030204" pitchFamily="49" charset="0"/>
              </a:rPr>
              <a:t>float a = 3.0;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float *b = (A[t] &gt; 0) ? &amp;a : (B + t);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C[t] = *b + c;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59C72638-1ACA-EE7F-D99B-5B61D299A670}"/>
              </a:ext>
            </a:extLst>
          </p:cNvPr>
          <p:cNvSpPr/>
          <p:nvPr/>
        </p:nvSpPr>
        <p:spPr>
          <a:xfrm>
            <a:off x="503998" y="3935986"/>
            <a:ext cx="9071639" cy="2014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fr-FR" sz="2400">
                <a:latin typeface="Consolas" panose="020B0609020204030204" pitchFamily="49" charset="0"/>
              </a:rPr>
              <a:t>%3 = addrspacecast float addrspace(1)* %2 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                to float addrspace(4)*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%cnd = select i1 %cmp.i, float addrspace(4)* %1, 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                         float addrspace(4)* %2</a:t>
            </a:r>
            <a:br>
              <a:rPr lang="fr-FR" sz="2400">
                <a:latin typeface="Consolas" panose="020B0609020204030204" pitchFamily="49" charset="0"/>
              </a:rPr>
            </a:br>
            <a:r>
              <a:rPr lang="fr-FR" sz="2400">
                <a:latin typeface="Consolas" panose="020B0609020204030204" pitchFamily="49" charset="0"/>
              </a:rPr>
              <a:t>%4 = load float, float addrspace(4)* %cnd, align 4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76C2B214-D1C6-4B2F-16A7-C4E932E03F18}"/>
              </a:ext>
            </a:extLst>
          </p:cNvPr>
          <p:cNvSpPr/>
          <p:nvPr/>
        </p:nvSpPr>
        <p:spPr>
          <a:xfrm>
            <a:off x="4491177" y="3189977"/>
            <a:ext cx="548640" cy="548640"/>
          </a:xfrm>
          <a:custGeom>
            <a:avLst>
              <a:gd name="f0" fmla="val 11699"/>
              <a:gd name="f1" fmla="val 6359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88956EA-F0B7-9E7D-F56D-F0CCB5093A9E}"/>
              </a:ext>
            </a:extLst>
          </p:cNvPr>
          <p:cNvSpPr/>
          <p:nvPr/>
        </p:nvSpPr>
        <p:spPr>
          <a:xfrm>
            <a:off x="6427806" y="6292937"/>
            <a:ext cx="595932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1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0977F04-0586-C563-B7D4-D680C62249ED}"/>
              </a:ext>
            </a:extLst>
          </p:cNvPr>
          <p:cNvSpPr/>
          <p:nvPr/>
        </p:nvSpPr>
        <p:spPr>
          <a:xfrm>
            <a:off x="7262402" y="6292937"/>
            <a:ext cx="2313235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svm.block.ld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55F351F5-51AA-6B09-7350-C1A06FC151D1}"/>
              </a:ext>
            </a:extLst>
          </p:cNvPr>
          <p:cNvSpPr/>
          <p:nvPr/>
        </p:nvSpPr>
        <p:spPr>
          <a:xfrm>
            <a:off x="503998" y="6251617"/>
            <a:ext cx="595932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0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B723796E-8D6A-F350-38B3-31B806CB3324}"/>
              </a:ext>
            </a:extLst>
          </p:cNvPr>
          <p:cNvSpPr/>
          <p:nvPr/>
        </p:nvSpPr>
        <p:spPr>
          <a:xfrm>
            <a:off x="1321148" y="6253523"/>
            <a:ext cx="2348280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block.ld</a:t>
            </a:r>
          </a:p>
        </p:txBody>
      </p:sp>
    </p:spTree>
    <p:extLst>
      <p:ext uri="{BB962C8B-B14F-4D97-AF65-F5344CB8AC3E}">
        <p14:creationId xmlns:p14="http://schemas.microsoft.com/office/powerpoint/2010/main" val="2047385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E47576-E04B-0675-EC7E-38449ADB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Generic resolution</a:t>
            </a:r>
            <a:endParaRPr lang="ru-RU" sz="600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C32409-457D-89F7-4299-F830210B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10" y="1769039"/>
            <a:ext cx="9355618" cy="485704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преобразование в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generic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память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%3 =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addrspacecast</a:t>
            </a: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float addrspace(1)* %2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to float addrspace(4)*</a:t>
            </a:r>
            <a:br>
              <a:rPr lang="ru-RU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%cnd = select i1 %cmp, float addrspace(4)* %1, 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float addrspace(4)* %2</a:t>
            </a: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анализ физической структуры указателя и переход</a:t>
            </a:r>
            <a:b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%ival = lshr i64 (ptrtoint float addrspace(4)* %cond.i to i64), 61</a:t>
            </a:r>
          </a:p>
          <a:p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switch i64 %ival, label %GlobalBlock [i64 1, label %PrivateBlock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i64 2, label %LocalBlock]</a:t>
            </a:r>
          </a:p>
          <a:p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PrivateBlock: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здесь мы знаем, что память приватная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 %cndpriv 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addrspacecast</a:t>
            </a: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float addrspace(4)* %cnd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to float*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 %privateLoad = load float, float* %6, align 4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  br label %9</a:t>
            </a:r>
            <a:endParaRPr lang="ru-RU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LocalBlock: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здесь мы знаем, что память локальная</a:t>
            </a:r>
          </a:p>
          <a:p>
            <a:endParaRPr lang="ru-RU" sz="200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E7EDC7-1212-5FD6-7A0C-D7F0D40D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30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079435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/>
              <a:t>SYCL </a:t>
            </a:r>
            <a:r>
              <a:rPr lang="ru-RU" sz="3600"/>
              <a:t>компилятор</a:t>
            </a:r>
            <a:endParaRPr lang="en-US" sz="3600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ru-RU" sz="3600"/>
              <a:t>Ассемблер и </a:t>
            </a:r>
            <a:r>
              <a:rPr lang="en-US" sz="3600"/>
              <a:t>VISA</a:t>
            </a:r>
          </a:p>
          <a:p>
            <a:pPr lvl="0">
              <a:buSzPct val="45000"/>
            </a:pPr>
            <a:r>
              <a:rPr lang="en-US" sz="3600" b="1"/>
              <a:t>NEO runtime </a:t>
            </a:r>
            <a:r>
              <a:rPr lang="ru-RU" sz="3600" b="1"/>
              <a:t>и драйвер</a:t>
            </a:r>
            <a:endParaRPr lang="en-US" sz="3600" b="1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48196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F2C238-008B-9AE5-ABF3-965F38EE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47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031369B-E902-BD35-43E5-2D8F9B0F5CA1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</p:spPr>
        <p:txBody>
          <a:bodyPr/>
          <a:lstStyle>
            <a:lvl1pPr algn="ctr" rtl="0" hangingPunct="0">
              <a:tabLst/>
              <a:defRPr lang="en-US" sz="4400" b="0" i="0" u="none" strike="noStrike" kern="1200" cap="none">
                <a:ln>
                  <a:noFill/>
                </a:ln>
                <a:latin typeface="Liberation Sans" pitchFamily="18"/>
              </a:defRPr>
            </a:lvl1pPr>
          </a:lstStyle>
          <a:p>
            <a:r>
              <a:rPr lang="ru-RU" sz="5400">
                <a:solidFill>
                  <a:sysClr val="windowText" lastClr="000000"/>
                </a:solidFill>
              </a:rPr>
              <a:t>Аргументы и </a:t>
            </a:r>
            <a:r>
              <a:rPr lang="en-US" sz="5400">
                <a:solidFill>
                  <a:sysClr val="windowText" lastClr="000000"/>
                </a:solidFill>
              </a:rPr>
              <a:t>payload</a:t>
            </a:r>
            <a:endParaRPr lang="ru-RU" sz="5400">
              <a:solidFill>
                <a:sysClr val="windowText" lastClr="0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8F1005-236C-BDB1-2761-062379631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497496"/>
            <a:ext cx="7743825" cy="3429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A877C-9377-8108-5613-FB3CB22F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31" y="1331845"/>
            <a:ext cx="1746326" cy="3865516"/>
          </a:xfrm>
          <a:prstGeom prst="rect">
            <a:avLst/>
          </a:prstGeom>
        </p:spPr>
      </p:pic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CB7865F8-4A09-C2B8-7CB9-DCDE37557E64}"/>
              </a:ext>
            </a:extLst>
          </p:cNvPr>
          <p:cNvSpPr/>
          <p:nvPr/>
        </p:nvSpPr>
        <p:spPr>
          <a:xfrm>
            <a:off x="503999" y="5216548"/>
            <a:ext cx="8454471" cy="174746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define spir_kernel void </a:t>
            </a:r>
            <a:br>
              <a:rPr lang="en-US" sz="1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1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@_ZTS14vector_add_bufIiE(i32 addrspace(1)* readonly %0, </a:t>
            </a:r>
            <a:br>
              <a:rPr lang="en-US" sz="1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1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 %range* byval %1, %range* byval %2, %range* byval %3, </a:t>
            </a:r>
            <a:br>
              <a:rPr lang="en-US" sz="1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1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 .....</a:t>
            </a:r>
            <a:br>
              <a:rPr lang="en-US" sz="1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1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 </a:t>
            </a:r>
            <a:r>
              <a:rPr lang="en-US" sz="1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&lt;8 x i32&gt; %r0, &lt;8 x i32&gt; %payloadHeader, &lt;3 x i32&gt; %enqueuedLocalSize,</a:t>
            </a:r>
            <a:r>
              <a:rPr lang="en-US" sz="1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</a:t>
            </a:r>
            <a:br>
              <a:rPr lang="en-US" sz="1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1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 i16 %localIdX, i16 %localIdY, i16 %localIdZ, i8* %privateBase, </a:t>
            </a:r>
            <a:r>
              <a:rPr lang="en-US" sz="1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677832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4E2914B-5D9E-AB2C-4A4D-FCC060182BA5}"/>
              </a:ext>
            </a:extLst>
          </p:cNvPr>
          <p:cNvSpPr/>
          <p:nvPr/>
        </p:nvSpPr>
        <p:spPr>
          <a:xfrm>
            <a:off x="378102" y="3545047"/>
            <a:ext cx="9071639" cy="341897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r>
              <a:rPr lang="ru-RU" sz="2400">
                <a:latin typeface="Consolas" panose="020B0609020204030204" pitchFamily="49" charset="0"/>
              </a:rPr>
              <a:t>KernelName </a:t>
            </a: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_ZTS14vector_add_bufIiE </a:t>
            </a:r>
            <a:b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ru-RU" sz="2400">
                <a:latin typeface="Consolas" panose="020B0609020204030204" pitchFamily="49" charset="0"/>
              </a:rPr>
              <a:t>Unidentified PatchToken:</a:t>
            </a:r>
          </a:p>
          <a:p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ru-RU" sz="2400">
                <a:latin typeface="Consolas" panose="020B0609020204030204" pitchFamily="49" charset="0"/>
              </a:rPr>
              <a:t> 4 Token 19</a:t>
            </a:r>
          </a:p>
          <a:p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ru-RU" sz="2400">
                <a:latin typeface="Consolas" panose="020B0609020204030204" pitchFamily="49" charset="0"/>
              </a:rPr>
              <a:t>4 Size 12</a:t>
            </a:r>
          </a:p>
          <a:p>
            <a:r>
              <a:rPr lang="ru-RU" sz="2400">
                <a:latin typeface="Consolas" panose="020B0609020204030204" pitchFamily="49" charset="0"/>
              </a:rPr>
              <a:t> 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ru-RU" sz="2400">
                <a:latin typeface="Consolas" panose="020B0609020204030204" pitchFamily="49" charset="0"/>
              </a:rPr>
              <a:t>Hex 0 0 0 0</a:t>
            </a:r>
            <a:endParaRPr lang="en-US" sz="2400">
              <a:latin typeface="Consolas" panose="020B0609020204030204" pitchFamily="49" charset="0"/>
            </a:endParaRPr>
          </a:p>
          <a:p>
            <a:r>
              <a:rPr lang="en-US" sz="2400">
                <a:latin typeface="Consolas" panose="020B0609020204030204" pitchFamily="49" charset="0"/>
              </a:rPr>
              <a:t>Unidentified PatchToken:</a:t>
            </a:r>
          </a:p>
          <a:p>
            <a:r>
              <a:rPr lang="en-US" sz="2400">
                <a:latin typeface="Consolas" panose="020B0609020204030204" pitchFamily="49" charset="0"/>
              </a:rPr>
              <a:t>  4 Token 21</a:t>
            </a:r>
          </a:p>
          <a:p>
            <a:r>
              <a:rPr lang="en-US" sz="2400">
                <a:latin typeface="Consolas" panose="020B0609020204030204" pitchFamily="49" charset="0"/>
              </a:rPr>
              <a:t>  4 Size 24</a:t>
            </a:r>
          </a:p>
          <a:p>
            <a:r>
              <a:rPr lang="en-US" sz="2400">
                <a:latin typeface="Consolas" panose="020B0609020204030204" pitchFamily="49" charset="0"/>
              </a:rPr>
              <a:t>  Hex 0 0 0 0 0 0 0 0 0 0 0 0 0 1 0 0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72FFC0E-B6FB-1444-8A96-9363A3C1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Механизм патчтокенов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60D2E7-3D49-B36D-32A3-E22E7569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F8BB4E-8157-42A7-A178-28A1B7158100}" type="slidenum">
              <a:rPr lang="ru-RU" smtClean="0"/>
              <a:t>48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6507D2-844C-3D77-706B-C1BECF352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88" y="4976191"/>
            <a:ext cx="2512196" cy="2583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DF0F0-2039-76AD-4FA9-9D70D46852C0}"/>
              </a:ext>
            </a:extLst>
          </p:cNvPr>
          <p:cNvSpPr txBox="1"/>
          <p:nvPr/>
        </p:nvSpPr>
        <p:spPr>
          <a:xfrm>
            <a:off x="443592" y="1677780"/>
            <a:ext cx="9192451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ocloc disasm -file kernel.bin -device tgllp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94A0BA03-AAA9-EE6C-E288-5CCA703996B3}"/>
              </a:ext>
            </a:extLst>
          </p:cNvPr>
          <p:cNvSpPr/>
          <p:nvPr/>
        </p:nvSpPr>
        <p:spPr>
          <a:xfrm>
            <a:off x="5901291" y="2489578"/>
            <a:ext cx="1628593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PTM.txt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3A6E8C94-4935-576C-FAC6-EC1E9FA0E380}"/>
              </a:ext>
            </a:extLst>
          </p:cNvPr>
          <p:cNvSpPr/>
          <p:nvPr/>
        </p:nvSpPr>
        <p:spPr>
          <a:xfrm rot="16200000">
            <a:off x="5133286" y="2581018"/>
            <a:ext cx="548640" cy="548640"/>
          </a:xfrm>
          <a:custGeom>
            <a:avLst>
              <a:gd name="f0" fmla="val 11699"/>
              <a:gd name="f1" fmla="val 6359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1C7C4FF0-ECE0-55C2-72C7-4B933449725E}"/>
              </a:ext>
            </a:extLst>
          </p:cNvPr>
          <p:cNvSpPr/>
          <p:nvPr/>
        </p:nvSpPr>
        <p:spPr>
          <a:xfrm>
            <a:off x="1090048" y="2535298"/>
            <a:ext cx="1628593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ocloc</a:t>
            </a:r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B51BDAE7-69AD-A6CB-5EB9-50CCCEF18A40}"/>
              </a:ext>
            </a:extLst>
          </p:cNvPr>
          <p:cNvSpPr/>
          <p:nvPr/>
        </p:nvSpPr>
        <p:spPr>
          <a:xfrm>
            <a:off x="2987866" y="2504699"/>
            <a:ext cx="1926055" cy="6400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kernel.bin</a:t>
            </a:r>
          </a:p>
        </p:txBody>
      </p:sp>
    </p:spTree>
    <p:extLst>
      <p:ext uri="{BB962C8B-B14F-4D97-AF65-F5344CB8AC3E}">
        <p14:creationId xmlns:p14="http://schemas.microsoft.com/office/powerpoint/2010/main" val="1761657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3A038-B041-33DB-D974-7CC05F47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Внутренние настройки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1E8FC8-0B41-2DD7-1C6E-D38EBA73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49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F17879-1C41-9137-4E5D-977734C9BB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9674" y="5767955"/>
            <a:ext cx="1664279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A9E9E843-27CF-1961-938B-9D26E4978947}"/>
              </a:ext>
            </a:extLst>
          </p:cNvPr>
          <p:cNvSpPr/>
          <p:nvPr/>
        </p:nvSpPr>
        <p:spPr>
          <a:xfrm>
            <a:off x="1853953" y="6368565"/>
            <a:ext cx="7890122" cy="650368"/>
          </a:xfrm>
          <a:custGeom>
            <a:avLst>
              <a:gd name="f0" fmla="val -1096"/>
              <a:gd name="f1" fmla="val 16648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+- 0 0 0"/>
              <a:gd name="f17" fmla="*/ f5 1 21600"/>
              <a:gd name="f18" fmla="*/ f6 1 21600"/>
              <a:gd name="f19" fmla="pin -2147483647 f0 2147483647"/>
              <a:gd name="f20" fmla="pin -2147483647 f1 2147483647"/>
              <a:gd name="f21" fmla="*/ f16 f2 1"/>
              <a:gd name="f22" fmla="+- f19 0 10800"/>
              <a:gd name="f23" fmla="+- f20 0 10800"/>
              <a:gd name="f24" fmla="+- f20 0 21600"/>
              <a:gd name="f25" fmla="+- f19 0 21600"/>
              <a:gd name="f26" fmla="val f19"/>
              <a:gd name="f27" fmla="val f20"/>
              <a:gd name="f28" fmla="*/ f19 f17 1"/>
              <a:gd name="f29" fmla="*/ f20 f18 1"/>
              <a:gd name="f30" fmla="*/ 0 f17 1"/>
              <a:gd name="f31" fmla="*/ 21600 f17 1"/>
              <a:gd name="f32" fmla="*/ 21600 f18 1"/>
              <a:gd name="f33" fmla="*/ 0 f18 1"/>
              <a:gd name="f34" fmla="*/ 10800 f17 1"/>
              <a:gd name="f35" fmla="*/ f21 1 f4"/>
              <a:gd name="f36" fmla="*/ 10800 f18 1"/>
              <a:gd name="f37" fmla="abs f22"/>
              <a:gd name="f38" fmla="abs f23"/>
              <a:gd name="f39" fmla="+- f35 0 f3"/>
              <a:gd name="f40" fmla="*/ f26 f17 1"/>
              <a:gd name="f41" fmla="*/ f27 f18 1"/>
              <a:gd name="f42" fmla="+- f37 0 f38"/>
              <a:gd name="f43" fmla="+- f38 0 f37"/>
              <a:gd name="f44" fmla="?: f23 f9 f42"/>
              <a:gd name="f45" fmla="?: f23 f42 f9"/>
              <a:gd name="f46" fmla="?: f22 f9 f43"/>
              <a:gd name="f47" fmla="?: f22 f43 f9"/>
              <a:gd name="f48" fmla="?: f19 f9 f44"/>
              <a:gd name="f49" fmla="?: f19 f9 f45"/>
              <a:gd name="f50" fmla="?: f24 f46 f9"/>
              <a:gd name="f51" fmla="?: f24 f47 f9"/>
              <a:gd name="f52" fmla="?: f25 f45 f9"/>
              <a:gd name="f53" fmla="?: f25 f44 f9"/>
              <a:gd name="f54" fmla="?: f20 f9 f47"/>
              <a:gd name="f55" fmla="?: f20 f9 f46"/>
              <a:gd name="f56" fmla="?: f48 f19 0"/>
              <a:gd name="f57" fmla="?: f48 f20 6280"/>
              <a:gd name="f58" fmla="?: f49 f19 0"/>
              <a:gd name="f59" fmla="?: f49 f20 15320"/>
              <a:gd name="f60" fmla="?: f50 f19 6280"/>
              <a:gd name="f61" fmla="?: f50 f20 21600"/>
              <a:gd name="f62" fmla="?: f51 f19 15320"/>
              <a:gd name="f63" fmla="?: f51 f20 21600"/>
              <a:gd name="f64" fmla="?: f52 f19 21600"/>
              <a:gd name="f65" fmla="?: f52 f20 15320"/>
              <a:gd name="f66" fmla="?: f53 f19 21600"/>
              <a:gd name="f67" fmla="?: f53 f20 6280"/>
              <a:gd name="f68" fmla="?: f54 f19 15320"/>
              <a:gd name="f69" fmla="?: f54 f20 0"/>
              <a:gd name="f70" fmla="?: f55 f19 6280"/>
              <a:gd name="f71" fmla="?: f55 f20 0"/>
            </a:gdLst>
            <a:ahLst>
              <a:ahXY gdRefX="f0" minX="f10" maxX="f11" gdRefY="f1" minY="f10" maxY="f11">
                <a:pos x="f28" y="f29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9">
                <a:pos x="f34" y="f33"/>
              </a:cxn>
              <a:cxn ang="f39">
                <a:pos x="f30" y="f36"/>
              </a:cxn>
              <a:cxn ang="f39">
                <a:pos x="f34" y="f32"/>
              </a:cxn>
              <a:cxn ang="f39">
                <a:pos x="f31" y="f36"/>
              </a:cxn>
              <a:cxn ang="f39">
                <a:pos x="f40" y="f41"/>
              </a:cxn>
            </a:cxnLst>
            <a:rect l="f30" t="f33" r="f31" b="f32"/>
            <a:pathLst>
              <a:path w="21600" h="21600">
                <a:moveTo>
                  <a:pt x="f7" y="f7"/>
                </a:moveTo>
                <a:lnTo>
                  <a:pt x="f7" y="f12"/>
                </a:lnTo>
                <a:lnTo>
                  <a:pt x="f56" y="f57"/>
                </a:lnTo>
                <a:lnTo>
                  <a:pt x="f7" y="f13"/>
                </a:lnTo>
                <a:lnTo>
                  <a:pt x="f7" y="f14"/>
                </a:lnTo>
                <a:lnTo>
                  <a:pt x="f58" y="f59"/>
                </a:lnTo>
                <a:lnTo>
                  <a:pt x="f7" y="f15"/>
                </a:lnTo>
                <a:lnTo>
                  <a:pt x="f7" y="f8"/>
                </a:lnTo>
                <a:lnTo>
                  <a:pt x="f12" y="f8"/>
                </a:lnTo>
                <a:lnTo>
                  <a:pt x="f60" y="f61"/>
                </a:lnTo>
                <a:lnTo>
                  <a:pt x="f13" y="f8"/>
                </a:lnTo>
                <a:lnTo>
                  <a:pt x="f14" y="f8"/>
                </a:lnTo>
                <a:lnTo>
                  <a:pt x="f62" y="f63"/>
                </a:lnTo>
                <a:lnTo>
                  <a:pt x="f15" y="f8"/>
                </a:lnTo>
                <a:lnTo>
                  <a:pt x="f8" y="f8"/>
                </a:lnTo>
                <a:lnTo>
                  <a:pt x="f8" y="f15"/>
                </a:lnTo>
                <a:lnTo>
                  <a:pt x="f64" y="f65"/>
                </a:lnTo>
                <a:lnTo>
                  <a:pt x="f8" y="f14"/>
                </a:lnTo>
                <a:lnTo>
                  <a:pt x="f8" y="f13"/>
                </a:lnTo>
                <a:lnTo>
                  <a:pt x="f66" y="f67"/>
                </a:lnTo>
                <a:lnTo>
                  <a:pt x="f8" y="f12"/>
                </a:lnTo>
                <a:lnTo>
                  <a:pt x="f8" y="f7"/>
                </a:lnTo>
                <a:lnTo>
                  <a:pt x="f15" y="f7"/>
                </a:lnTo>
                <a:lnTo>
                  <a:pt x="f68" y="f69"/>
                </a:lnTo>
                <a:lnTo>
                  <a:pt x="f14" y="f7"/>
                </a:lnTo>
                <a:lnTo>
                  <a:pt x="f13" y="f7"/>
                </a:lnTo>
                <a:lnTo>
                  <a:pt x="f70" y="f71"/>
                </a:lnTo>
                <a:lnTo>
                  <a:pt x="f12" y="f7"/>
                </a:lnTo>
                <a:lnTo>
                  <a:pt x="f7" y="f7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hangingPunct="0">
              <a:spcBef>
                <a:spcPts val="2015"/>
              </a:spcBef>
              <a:spcAft>
                <a:spcPts val="575"/>
              </a:spcAft>
            </a:pPr>
            <a:r>
              <a:rPr lang="ru-RU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</a:rPr>
              <a:t>Полезные опции: </a:t>
            </a:r>
            <a:r>
              <a:rPr lang="en-US" sz="2400" b="0" i="0" u="none" strike="noStrike" kern="1200" cap="none">
                <a:ln>
                  <a:noFill/>
                </a:ln>
                <a:ea typeface="Droid Sans Fallback" pitchFamily="2"/>
                <a:cs typeface="FreeSans" pitchFamily="2"/>
                <a:hlinkClick r:id="rId3"/>
              </a:rPr>
              <a:t>debug_settings/debug_variables_base.inl</a:t>
            </a:r>
            <a:endParaRPr lang="en-US" sz="2400" b="0" i="0" u="none" strike="noStrike" kern="1200" cap="none">
              <a:ln>
                <a:noFill/>
              </a:ln>
              <a:ea typeface="Droid Sans Fallback" pitchFamily="2"/>
              <a:cs typeface="FreeSans" pitchFamily="2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C5A88E7-4D35-1E78-5763-BBF93B10918F}"/>
              </a:ext>
            </a:extLst>
          </p:cNvPr>
          <p:cNvSpPr txBox="1">
            <a:spLocks/>
          </p:cNvSpPr>
          <p:nvPr/>
        </p:nvSpPr>
        <p:spPr>
          <a:xfrm>
            <a:off x="503999" y="1563480"/>
            <a:ext cx="9192451" cy="1262159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Настройки рантайма лежат в неочевидном месте: файле </a:t>
            </a:r>
            <a:r>
              <a:rPr lang="en-US" sz="2400">
                <a:solidFill>
                  <a:sysClr val="windowText" lastClr="000000"/>
                </a:solidFill>
              </a:rPr>
              <a:t>igdrcl.config, </a:t>
            </a:r>
            <a:r>
              <a:rPr lang="ru-RU" sz="2400">
                <a:solidFill>
                  <a:sysClr val="windowText" lastClr="000000"/>
                </a:solidFill>
              </a:rPr>
              <a:t>который вы можете создать в папке запуска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32FD0-D870-B595-0E7C-6BABB2E9819C}"/>
              </a:ext>
            </a:extLst>
          </p:cNvPr>
          <p:cNvSpPr txBox="1"/>
          <p:nvPr/>
        </p:nvSpPr>
        <p:spPr>
          <a:xfrm>
            <a:off x="551624" y="2998081"/>
            <a:ext cx="9192451" cy="878277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&gt; </a:t>
            </a: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ls</a:t>
            </a:r>
            <a:b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vectoradd.x igdrcl.config</a:t>
            </a:r>
            <a:endParaRPr lang="en-US" sz="2600" b="0" i="0" u="none" strike="noStrike" kern="1200" cap="none">
              <a:ln>
                <a:noFill/>
              </a:ln>
              <a:latin typeface="Consolas" panose="020B0609020204030204" pitchFamily="49" charset="0"/>
              <a:ea typeface="Droid Sans Fallback" pitchFamily="2"/>
              <a:cs typeface="FreeSans" pitchFamily="2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B05685FD-8C10-4371-539B-2029C0FDBE01}"/>
              </a:ext>
            </a:extLst>
          </p:cNvPr>
          <p:cNvSpPr txBox="1">
            <a:spLocks/>
          </p:cNvSpPr>
          <p:nvPr/>
        </p:nvSpPr>
        <p:spPr>
          <a:xfrm>
            <a:off x="551624" y="4048800"/>
            <a:ext cx="9192451" cy="1262159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Можно изменить многое, например включить эмуляцию </a:t>
            </a:r>
            <a:r>
              <a:rPr lang="en-US" sz="2400">
                <a:solidFill>
                  <a:sysClr val="windowText" lastClr="000000"/>
                </a:solidFill>
              </a:rPr>
              <a:t>double-precision FP </a:t>
            </a:r>
            <a:r>
              <a:rPr lang="ru-RU" sz="2400">
                <a:solidFill>
                  <a:sysClr val="windowText" lastClr="000000"/>
                </a:solidFill>
              </a:rPr>
              <a:t>арифметики</a:t>
            </a:r>
            <a:r>
              <a:rPr lang="en-US" sz="2400">
                <a:solidFill>
                  <a:sysClr val="windowText" lastClr="000000"/>
                </a:solidFill>
              </a:rPr>
              <a:t> </a:t>
            </a:r>
            <a:r>
              <a:rPr lang="ru-RU" sz="2400">
                <a:solidFill>
                  <a:sysClr val="windowText" lastClr="000000"/>
                </a:solidFill>
              </a:rPr>
              <a:t>там, где она возможна.</a:t>
            </a:r>
          </a:p>
        </p:txBody>
      </p:sp>
    </p:spTree>
    <p:extLst>
      <p:ext uri="{BB962C8B-B14F-4D97-AF65-F5344CB8AC3E}">
        <p14:creationId xmlns:p14="http://schemas.microsoft.com/office/powerpoint/2010/main" val="18444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A75C8-B99A-4102-901E-D6BFF0C24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397568"/>
            <a:ext cx="9071640" cy="1015663"/>
          </a:xfrm>
        </p:spPr>
        <p:txBody>
          <a:bodyPr>
            <a:spAutoFit/>
          </a:bodyPr>
          <a:lstStyle/>
          <a:p>
            <a:pPr lvl="0"/>
            <a:r>
              <a:rPr lang="en-US" sz="6600" b="1"/>
              <a:t>Graphics toolchain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93DF1-0588-4760-B8BC-75EF69B7F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12160" y="1769040"/>
            <a:ext cx="7467840" cy="4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659CA70-9FAA-4A7F-8B2E-C97B042638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631760"/>
          </a:xfrm>
        </p:spPr>
        <p:txBody>
          <a:bodyPr/>
          <a:lstStyle/>
          <a:p>
            <a:pPr lvl="0">
              <a:buSzPct val="45000"/>
            </a:pPr>
            <a:r>
              <a:rPr lang="ru-RU" sz="3600"/>
              <a:t>Система компиляции </a:t>
            </a:r>
            <a:r>
              <a:rPr lang="en-US" sz="3600"/>
              <a:t>Intel OneAPI</a:t>
            </a:r>
          </a:p>
          <a:p>
            <a:pPr lvl="0">
              <a:buSzPct val="45000"/>
            </a:pPr>
            <a:r>
              <a:rPr lang="en-US" sz="3600" b="1"/>
              <a:t>SYCL </a:t>
            </a:r>
            <a:r>
              <a:rPr lang="ru-RU" sz="3600" b="1"/>
              <a:t>компилятор</a:t>
            </a:r>
            <a:endParaRPr lang="en-US" sz="3600" b="1"/>
          </a:p>
          <a:p>
            <a:pPr lvl="0">
              <a:buSzPct val="45000"/>
            </a:pPr>
            <a:r>
              <a:rPr lang="en-US" sz="3600"/>
              <a:t>JIT </a:t>
            </a:r>
            <a:r>
              <a:rPr lang="ru-RU" sz="3600"/>
              <a:t>и </a:t>
            </a:r>
            <a:r>
              <a:rPr lang="en-US" sz="3600"/>
              <a:t>AOT</a:t>
            </a:r>
          </a:p>
          <a:p>
            <a:pPr lvl="0">
              <a:buSzPct val="45000"/>
            </a:pPr>
            <a:r>
              <a:rPr lang="en-US" sz="3600"/>
              <a:t>SPIRV</a:t>
            </a:r>
          </a:p>
          <a:p>
            <a:pPr lvl="0">
              <a:buSzPct val="45000"/>
            </a:pPr>
            <a:r>
              <a:rPr lang="en-US" sz="3600"/>
              <a:t>IGC </a:t>
            </a:r>
            <a:r>
              <a:rPr lang="ru-RU" sz="3600"/>
              <a:t>и </a:t>
            </a:r>
            <a:r>
              <a:rPr lang="en-US" sz="3600"/>
              <a:t>ocloc</a:t>
            </a:r>
          </a:p>
          <a:p>
            <a:pPr lvl="0">
              <a:buSzPct val="45000"/>
            </a:pPr>
            <a:r>
              <a:rPr lang="en-US" sz="3600"/>
              <a:t>NEO runtime </a:t>
            </a:r>
            <a:r>
              <a:rPr lang="ru-RU" sz="3600"/>
              <a:t>и драйвер</a:t>
            </a:r>
            <a:endParaRPr lang="en-US" sz="360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F12F4C-6104-4F8F-8606-1787CE8F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BB4E-8157-42A7-A178-28A1B71581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erif" pitchFamily="18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beration Serif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388991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3AAB81D-4E94-3B40-416E-93AB6BEA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08" y="3196920"/>
            <a:ext cx="9071640" cy="1262160"/>
          </a:xfrm>
        </p:spPr>
        <p:txBody>
          <a:bodyPr/>
          <a:lstStyle/>
          <a:p>
            <a:r>
              <a:rPr lang="en-US" sz="8000"/>
              <a:t>Q &amp; A</a:t>
            </a:r>
            <a:endParaRPr lang="ru-RU" sz="8000"/>
          </a:p>
        </p:txBody>
      </p:sp>
    </p:spTree>
    <p:extLst>
      <p:ext uri="{BB962C8B-B14F-4D97-AF65-F5344CB8AC3E}">
        <p14:creationId xmlns:p14="http://schemas.microsoft.com/office/powerpoint/2010/main" val="414710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A7F46-76E5-1F9E-E896-3AE3FC13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Базовый пример: </a:t>
            </a:r>
            <a:r>
              <a:rPr lang="en-US" sz="5400"/>
              <a:t>vector add</a:t>
            </a:r>
            <a:endParaRPr lang="ru-RU" sz="540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182827-FD5B-851F-3235-4B0B1E7FF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279460"/>
          </a:xfrm>
        </p:spPr>
        <p:txBody>
          <a:bodyPr/>
          <a:lstStyle/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allocate shared memory 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*A = cl::sycl::malloc_shared&lt;T&gt;(Sz, Queue);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*B = cl::sycl::malloc_shared&lt;T&gt;(Sz, Queue);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auto *C = cl::sycl::malloc_shared&lt;T&gt;(Sz, Queue);</a:t>
            </a:r>
          </a:p>
          <a:p>
            <a:r>
              <a:rPr lang="en-US" sz="2000">
                <a:latin typeface="Consolas" panose="020B0609020204030204" pitchFamily="49" charset="0"/>
              </a:rPr>
              <a:t>std::copy(AVec, AVec + Sz, A);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copy to shared memory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std::copy(BVec, BVec + Sz, B);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copy to shared memory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offload and wait (here GPU computation may happen)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Queue.parallel_for(cl::sycl::range&lt;1&gt;{Sz},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          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[=](auto n) { C[n] = A[n] + B[n]; }</a:t>
            </a:r>
            <a:r>
              <a:rPr lang="en-US" sz="2000">
                <a:latin typeface="Consolas" panose="020B0609020204030204" pitchFamily="49" charset="0"/>
              </a:rPr>
              <a:t>);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Queue.wait();</a:t>
            </a:r>
          </a:p>
          <a:p>
            <a:r>
              <a:rPr lang="en-US" sz="2000">
                <a:latin typeface="Consolas" panose="020B0609020204030204" pitchFamily="49" charset="0"/>
              </a:rPr>
              <a:t>std::copy(C, C + Sz, CVec);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copy from shared memory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free shared memory 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cl::sycl::free(A, Queue);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cl::sycl::free(B, Queue);</a:t>
            </a:r>
            <a:b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cl::sycl::free(C, Queue);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FA2A06-8B3A-03D2-BBAD-9EDBEC3D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3349-A323-4ED3-BA62-FC8A49702E7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BEB70-9C3D-5B9D-2B9B-93C7E348DE0B}"/>
              </a:ext>
            </a:extLst>
          </p:cNvPr>
          <p:cNvSpPr txBox="1"/>
          <p:nvPr/>
        </p:nvSpPr>
        <p:spPr>
          <a:xfrm>
            <a:off x="8653670" y="7190343"/>
            <a:ext cx="142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vectoradd.cc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01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E6732-A675-10D2-61C5-097668D5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Совместный бинарник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797E63-2501-5AE9-F070-31A634F7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7207A2-E903-6EF9-58F5-828526826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12" y="1841499"/>
            <a:ext cx="4505325" cy="38766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4FAC91F-5652-D7DB-DCE1-FC5AC1E17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38" y="2184843"/>
            <a:ext cx="2661136" cy="3342386"/>
          </a:xfrm>
          <a:prstGeom prst="rect">
            <a:avLst/>
          </a:prstGeom>
        </p:spPr>
      </p:pic>
      <p:sp>
        <p:nvSpPr>
          <p:cNvPr id="13" name="Объект 6">
            <a:extLst>
              <a:ext uri="{FF2B5EF4-FFF2-40B4-BE49-F238E27FC236}">
                <a16:creationId xmlns:a16="http://schemas.microsoft.com/office/drawing/2014/main" id="{D861CB6E-E5B1-9323-60F3-EF58727DC4FD}"/>
              </a:ext>
            </a:extLst>
          </p:cNvPr>
          <p:cNvSpPr txBox="1">
            <a:spLocks/>
          </p:cNvSpPr>
          <p:nvPr/>
        </p:nvSpPr>
        <p:spPr>
          <a:xfrm>
            <a:off x="293792" y="5859405"/>
            <a:ext cx="9281847" cy="1262161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en-US" sz="3200" b="0" i="0" u="none" strike="noStrike" kern="1200" cap="none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>
                <a:solidFill>
                  <a:sysClr val="windowText" lastClr="000000"/>
                </a:solidFill>
              </a:rPr>
              <a:t>Главная идея </a:t>
            </a:r>
            <a:r>
              <a:rPr lang="en-US" sz="2400">
                <a:solidFill>
                  <a:sysClr val="windowText" lastClr="000000"/>
                </a:solidFill>
              </a:rPr>
              <a:t>SYCL</a:t>
            </a:r>
            <a:r>
              <a:rPr lang="ru-RU" sz="2400">
                <a:solidFill>
                  <a:sysClr val="windowText" lastClr="000000"/>
                </a:solidFill>
              </a:rPr>
              <a:t>: программа несёт оффлоад, который получается из </a:t>
            </a:r>
            <a:r>
              <a:rPr lang="ru-RU" sz="2400">
                <a:solidFill>
                  <a:srgbClr val="0000FF"/>
                </a:solidFill>
              </a:rPr>
              <a:t>тех же исходников</a:t>
            </a:r>
            <a:r>
              <a:rPr lang="ru-RU" sz="240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43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C44E7-1A33-26B5-B72B-B3138F89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/>
              <a:t>Схема компиляции </a:t>
            </a:r>
            <a:r>
              <a:rPr lang="en-US" sz="5400"/>
              <a:t>SYCL</a:t>
            </a:r>
            <a:endParaRPr lang="ru-RU" sz="540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831C94D-F19C-4E93-35AD-065A28AD8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1987116"/>
            <a:ext cx="9072562" cy="394739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1CA54E-4C9D-9B46-7453-BCF61D26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086B21-014E-9234-83AD-655D94310D0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654" y="5070567"/>
            <a:ext cx="2593135" cy="224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3D567C-EFB3-ECC8-3D4C-79A50E417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8176" y="1900855"/>
            <a:ext cx="1421288" cy="1497982"/>
          </a:xfrm>
          <a:prstGeom prst="rect">
            <a:avLst/>
          </a:prstGeom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46EA166D-585B-60DF-F543-DBF4FC9933FC}"/>
              </a:ext>
            </a:extLst>
          </p:cNvPr>
          <p:cNvSpPr/>
          <p:nvPr/>
        </p:nvSpPr>
        <p:spPr>
          <a:xfrm>
            <a:off x="8588776" y="3521610"/>
            <a:ext cx="479024" cy="415606"/>
          </a:xfrm>
          <a:custGeom>
            <a:avLst>
              <a:gd name="f0" fmla="val 9719"/>
              <a:gd name="f1" fmla="val 6952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FFFFFF"/>
          </a:solidFill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9781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30D58-FCBE-1DA1-25C0-C084F7DE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Clang: </a:t>
            </a:r>
            <a:r>
              <a:rPr lang="ru-RU" sz="6000"/>
              <a:t>аргумент "ёршик"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84ED2-92FA-81EB-BB40-DBED1117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4991100"/>
            <a:ext cx="9071640" cy="1162380"/>
          </a:xfrm>
        </p:spPr>
        <p:txBody>
          <a:bodyPr/>
          <a:lstStyle/>
          <a:p>
            <a:r>
              <a:rPr lang="ru-RU" sz="2800"/>
              <a:t>Аргумент показывает все стадии </a:t>
            </a:r>
            <a:r>
              <a:rPr lang="en-US" sz="2800"/>
              <a:t>pipeline</a:t>
            </a:r>
          </a:p>
          <a:p>
            <a:r>
              <a:rPr lang="ru-RU" sz="2800"/>
              <a:t>Попробуем его для </a:t>
            </a:r>
            <a:r>
              <a:rPr lang="en-US" sz="2800"/>
              <a:t>dpcpp? (SYCL compiler </a:t>
            </a:r>
            <a:r>
              <a:rPr lang="ru-RU" sz="2800"/>
              <a:t>в </a:t>
            </a:r>
            <a:r>
              <a:rPr lang="en-US" sz="2800"/>
              <a:t>OneAPI)</a:t>
            </a:r>
            <a:endParaRPr lang="ru-RU" sz="280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4140A5-A6AC-B9B4-5F49-0DF2E9EF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BCF5-38AE-4C33-8718-D986B85A77E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323DE-DD22-D056-B9BD-128BFD44BBBD}"/>
              </a:ext>
            </a:extLst>
          </p:cNvPr>
          <p:cNvSpPr txBox="1"/>
          <p:nvPr/>
        </p:nvSpPr>
        <p:spPr>
          <a:xfrm>
            <a:off x="503999" y="1837927"/>
            <a:ext cx="9071640" cy="504393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clang -save-temps -### hello.c -o hello.x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E9E53-5B39-28EE-1945-372116E1702B}"/>
              </a:ext>
            </a:extLst>
          </p:cNvPr>
          <p:cNvSpPr txBox="1"/>
          <p:nvPr/>
        </p:nvSpPr>
        <p:spPr>
          <a:xfrm>
            <a:off x="503999" y="2635673"/>
            <a:ext cx="9071640" cy="204956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-cc1 -E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hello.c -o hello.i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-cc1 -emit-llvm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 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hello.i -o hello.bc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-cc1 -S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hello.bc -o hello.s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clang -cc1as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hello.s -o hello.o</a:t>
            </a:r>
            <a:b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</a:b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ld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hello.o 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....</a:t>
            </a: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 -o hello.x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B42AF-EFC7-EE64-EE44-6CB5748D2A50}"/>
              </a:ext>
            </a:extLst>
          </p:cNvPr>
          <p:cNvSpPr txBox="1"/>
          <p:nvPr/>
        </p:nvSpPr>
        <p:spPr>
          <a:xfrm>
            <a:off x="503999" y="6409746"/>
            <a:ext cx="9071640" cy="487850"/>
          </a:xfrm>
          <a:prstGeom prst="rect">
            <a:avLst/>
          </a:prstGeom>
          <a:noFill/>
          <a:ln w="6480">
            <a:solidFill>
              <a:srgbClr val="000000"/>
            </a:solidFill>
            <a:custDash>
              <a:ds d="283333" sp="283333"/>
              <a:ds d="283333" sp="283333"/>
            </a:custDash>
          </a:ln>
        </p:spPr>
        <p:txBody>
          <a:bodyPr vert="horz" wrap="square" lIns="93240" tIns="48240" rIns="93240" bIns="4824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Consolas" panose="020B0609020204030204" pitchFamily="49" charset="0"/>
                <a:ea typeface="Droid Sans Fallback" pitchFamily="2"/>
                <a:cs typeface="FreeSans" pitchFamily="2"/>
              </a:rPr>
              <a:t>$ dpcpp -fsycl -save-temps -### vadd.cc</a:t>
            </a:r>
          </a:p>
        </p:txBody>
      </p:sp>
    </p:spTree>
    <p:extLst>
      <p:ext uri="{BB962C8B-B14F-4D97-AF65-F5344CB8AC3E}">
        <p14:creationId xmlns:p14="http://schemas.microsoft.com/office/powerpoint/2010/main" val="8836516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7935</TotalTime>
  <Words>2999</Words>
  <Application>Microsoft Office PowerPoint</Application>
  <PresentationFormat>Произвольный</PresentationFormat>
  <Paragraphs>315</Paragraphs>
  <Slides>50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Liberation Sans</vt:lpstr>
      <vt:lpstr>Liberation Serif</vt:lpstr>
      <vt:lpstr>Default</vt:lpstr>
      <vt:lpstr>Graphics toolchain</vt:lpstr>
      <vt:lpstr>Прежде чем мы начнём</vt:lpstr>
      <vt:lpstr>Intel OneAPI</vt:lpstr>
      <vt:lpstr>Ключевая вертикаль</vt:lpstr>
      <vt:lpstr>Graphics toolchain</vt:lpstr>
      <vt:lpstr>Базовый пример: vector add</vt:lpstr>
      <vt:lpstr>Совместный бинарник</vt:lpstr>
      <vt:lpstr>Схема компиляции SYCL</vt:lpstr>
      <vt:lpstr>Clang: аргумент "ёршик"</vt:lpstr>
      <vt:lpstr>Уточнённая схема компиляции</vt:lpstr>
      <vt:lpstr>Интермедия: LLVM bitcode</vt:lpstr>
      <vt:lpstr>Device code: упрощаем схему</vt:lpstr>
      <vt:lpstr>IR после ранних оптимизаций</vt:lpstr>
      <vt:lpstr>Пространства адресов в LLVM</vt:lpstr>
      <vt:lpstr>Логическая модель SYCL</vt:lpstr>
      <vt:lpstr>Graphics toolchain</vt:lpstr>
      <vt:lpstr>Запуск на хосте и девайсе</vt:lpstr>
      <vt:lpstr>Plugin interface</vt:lpstr>
      <vt:lpstr>JIT компиляция</vt:lpstr>
      <vt:lpstr>Интермедия: JIT из исходников</vt:lpstr>
      <vt:lpstr>AOT компиляция</vt:lpstr>
      <vt:lpstr>Graphics toolchain</vt:lpstr>
      <vt:lpstr>Переносимое представление</vt:lpstr>
      <vt:lpstr>Получение SPIRV из SYCL</vt:lpstr>
      <vt:lpstr>Экосистема SPIRV</vt:lpstr>
      <vt:lpstr>SPIRV Tools</vt:lpstr>
      <vt:lpstr>Graphics toolchain</vt:lpstr>
      <vt:lpstr>Презентация PowerPoint</vt:lpstr>
      <vt:lpstr>Презентация PowerPoint</vt:lpstr>
      <vt:lpstr>Презентация PowerPoint</vt:lpstr>
      <vt:lpstr>Идея кеша шейдеров</vt:lpstr>
      <vt:lpstr>Презентация PowerPoint</vt:lpstr>
      <vt:lpstr>Презентация PowerPoint</vt:lpstr>
      <vt:lpstr>Презентация PowerPoint</vt:lpstr>
      <vt:lpstr>Graphics toolchain</vt:lpstr>
      <vt:lpstr>Изучаем полученный ассемблер</vt:lpstr>
      <vt:lpstr>Краткое введение в source regs</vt:lpstr>
      <vt:lpstr>О горизонтальных страйдах</vt:lpstr>
      <vt:lpstr>Краткое введение в dest regs</vt:lpstr>
      <vt:lpstr>Сводим всё вместе</vt:lpstr>
      <vt:lpstr>Цикл попыток векторизации</vt:lpstr>
      <vt:lpstr>VISA: общий ассемблер</vt:lpstr>
      <vt:lpstr>Финализация VISA</vt:lpstr>
      <vt:lpstr>Презентация PowerPoint</vt:lpstr>
      <vt:lpstr>Generic resolution</vt:lpstr>
      <vt:lpstr>Graphics toolchain</vt:lpstr>
      <vt:lpstr>Презентация PowerPoint</vt:lpstr>
      <vt:lpstr>Механизм патчтокенов</vt:lpstr>
      <vt:lpstr>Внутренние настройки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Toolchain</dc:title>
  <dc:creator>Константин</dc:creator>
  <cp:lastModifiedBy>Konstantin Vladimirov</cp:lastModifiedBy>
  <cp:revision>754</cp:revision>
  <cp:lastPrinted>2016-09-22T17:10:53Z</cp:lastPrinted>
  <dcterms:created xsi:type="dcterms:W3CDTF">2016-08-20T21:48:36Z</dcterms:created>
  <dcterms:modified xsi:type="dcterms:W3CDTF">2022-05-12T18:32:13Z</dcterms:modified>
</cp:coreProperties>
</file>