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9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6" r:id="rId29"/>
    <p:sldId id="284" r:id="rId30"/>
    <p:sldId id="285" r:id="rId31"/>
    <p:sldId id="287" r:id="rId32"/>
    <p:sldId id="289" r:id="rId33"/>
    <p:sldId id="295" r:id="rId34"/>
    <p:sldId id="296" r:id="rId35"/>
    <p:sldId id="297" r:id="rId36"/>
    <p:sldId id="343" r:id="rId37"/>
    <p:sldId id="298" r:id="rId38"/>
    <p:sldId id="299" r:id="rId39"/>
    <p:sldId id="301" r:id="rId40"/>
    <p:sldId id="302" r:id="rId41"/>
    <p:sldId id="300" r:id="rId42"/>
    <p:sldId id="303" r:id="rId43"/>
    <p:sldId id="304" r:id="rId44"/>
    <p:sldId id="305" r:id="rId45"/>
    <p:sldId id="306" r:id="rId46"/>
    <p:sldId id="344" r:id="rId47"/>
    <p:sldId id="345" r:id="rId48"/>
    <p:sldId id="307" r:id="rId49"/>
    <p:sldId id="346" r:id="rId50"/>
    <p:sldId id="347" r:id="rId51"/>
    <p:sldId id="308" r:id="rId52"/>
    <p:sldId id="349" r:id="rId53"/>
    <p:sldId id="309" r:id="rId54"/>
    <p:sldId id="310" r:id="rId55"/>
    <p:sldId id="348" r:id="rId56"/>
    <p:sldId id="293" r:id="rId57"/>
    <p:sldId id="290" r:id="rId58"/>
    <p:sldId id="291" r:id="rId59"/>
    <p:sldId id="312" r:id="rId60"/>
    <p:sldId id="315" r:id="rId61"/>
    <p:sldId id="314" r:id="rId62"/>
    <p:sldId id="316" r:id="rId63"/>
    <p:sldId id="319" r:id="rId64"/>
    <p:sldId id="318" r:id="rId65"/>
    <p:sldId id="317" r:id="rId66"/>
    <p:sldId id="320" r:id="rId67"/>
    <p:sldId id="321" r:id="rId68"/>
    <p:sldId id="322" r:id="rId69"/>
    <p:sldId id="323" r:id="rId70"/>
    <p:sldId id="324" r:id="rId71"/>
    <p:sldId id="325" r:id="rId72"/>
    <p:sldId id="294" r:id="rId73"/>
    <p:sldId id="292" r:id="rId74"/>
    <p:sldId id="288" r:id="rId75"/>
    <p:sldId id="326" r:id="rId76"/>
    <p:sldId id="327" r:id="rId77"/>
    <p:sldId id="328" r:id="rId78"/>
    <p:sldId id="329" r:id="rId79"/>
    <p:sldId id="330" r:id="rId80"/>
    <p:sldId id="332" r:id="rId81"/>
    <p:sldId id="258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50021"/>
    <a:srgbClr val="00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78086-93F9-4F34-988A-D4E651653E0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8F312-6581-4CFB-A558-3C8064CC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4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8F312-6581-4CFB-A558-3C8064CC78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92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8F312-6581-4CFB-A558-3C8064CC78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7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8F312-6581-4CFB-A558-3C8064CC78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8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Ввод и вывод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Механизмы работы с пользовательским вводом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Как могло бы выглядеть решение изложенных проблем?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Решение в стиле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Тип буфера (файл, строка, консоль) отделен от форматирования ввода</a:t>
            </a:r>
            <a:r>
              <a:rPr lang="en-US" smtClean="0"/>
              <a:t>/</a:t>
            </a:r>
            <a:r>
              <a:rPr lang="ru-RU" smtClean="0"/>
              <a:t>вывода</a:t>
            </a:r>
          </a:p>
          <a:p>
            <a:r>
              <a:rPr lang="ru-RU" smtClean="0"/>
              <a:t>Форматные спецификаторы в виде отдельных классов</a:t>
            </a:r>
          </a:p>
          <a:p>
            <a:r>
              <a:rPr lang="ru-RU" smtClean="0"/>
              <a:t>Пользовательские классы должны иметь возможность переопределить ввод и вывод для себя</a:t>
            </a:r>
          </a:p>
          <a:p>
            <a:r>
              <a:rPr lang="ru-RU" smtClean="0"/>
              <a:t>Типизированные аргументы с фиксированным количеством аргументов у каждого оператора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609600"/>
            <a:ext cx="11000232" cy="1356360"/>
          </a:xfrm>
        </p:spPr>
        <p:txBody>
          <a:bodyPr>
            <a:normAutofit/>
          </a:bodyPr>
          <a:lstStyle/>
          <a:p>
            <a:r>
              <a:rPr lang="ru-RU" smtClean="0"/>
              <a:t>Все счастливые семьи счастливы одинаково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268347"/>
              </p:ext>
            </p:extLst>
          </p:nvPr>
        </p:nvGraphicFramePr>
        <p:xfrm>
          <a:off x="914400" y="2057400"/>
          <a:ext cx="10506456" cy="3840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2439"/>
                <a:gridCol w="903401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smtClean="0"/>
                        <a:t>Язык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Форматный вывод</a:t>
                      </a:r>
                      <a:endParaRPr lang="en-US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C++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C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printf ("Kill</a:t>
                      </a:r>
                      <a:r>
                        <a:rPr lang="en-US" sz="2200" baseline="0" smtClean="0">
                          <a:latin typeface="Consolas" panose="020B0609020204030204" pitchFamily="49" charset="0"/>
                        </a:rPr>
                        <a:t> %x cats</a:t>
                      </a:r>
                      <a:r>
                        <a:rPr lang="en-US" sz="2200" smtClean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200" baseline="0" smtClean="0">
                          <a:latin typeface="Consolas" panose="020B0609020204030204" pitchFamily="49" charset="0"/>
                        </a:rPr>
                        <a:t>, 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Python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print ("Kill {0:x} cats".format(n))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Ruby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puts "Kill %x cats" % 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Java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System.out.println(String.format("Kill %x cats", n))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C#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Console.Write("Kill {0:x} cats", 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Rust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print!("Kill {0:x} cats", 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Go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fmt.Printf("Kill %x cats", 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97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Форматный вывод в </a:t>
            </a:r>
            <a:r>
              <a:rPr lang="en-US" smtClean="0"/>
              <a:t>C++ </a:t>
            </a:r>
            <a:r>
              <a:rPr lang="ru-RU" b="1" smtClean="0"/>
              <a:t>необычен</a:t>
            </a:r>
            <a:endParaRPr lang="en-US" b="1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974073"/>
              </p:ext>
            </p:extLst>
          </p:nvPr>
        </p:nvGraphicFramePr>
        <p:xfrm>
          <a:off x="914400" y="2057400"/>
          <a:ext cx="10506456" cy="3840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2439"/>
                <a:gridCol w="903401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smtClean="0"/>
                        <a:t>Язык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Форматный вывод</a:t>
                      </a:r>
                      <a:endParaRPr lang="en-US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C++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onsolas" panose="020B0609020204030204" pitchFamily="49" charset="0"/>
                        </a:rPr>
                        <a:t>std::cout</a:t>
                      </a:r>
                      <a:r>
                        <a:rPr lang="en-US" sz="2200" b="1" baseline="0" smtClean="0">
                          <a:latin typeface="Consolas" panose="020B0609020204030204" pitchFamily="49" charset="0"/>
                        </a:rPr>
                        <a:t> &lt;&lt; "Kill" &lt;&lt; std::hex &lt;&lt; n &lt;&lt; "cats"</a:t>
                      </a:r>
                      <a:endParaRPr lang="en-US" sz="22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C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printf ("Kill</a:t>
                      </a:r>
                      <a:r>
                        <a:rPr lang="en-US" sz="2200" baseline="0" smtClean="0">
                          <a:latin typeface="Consolas" panose="020B0609020204030204" pitchFamily="49" charset="0"/>
                        </a:rPr>
                        <a:t> %x cats</a:t>
                      </a:r>
                      <a:r>
                        <a:rPr lang="en-US" sz="2200" smtClean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200" baseline="0" smtClean="0">
                          <a:latin typeface="Consolas" panose="020B0609020204030204" pitchFamily="49" charset="0"/>
                        </a:rPr>
                        <a:t>, 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Python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print ("Kill {0:x} cats".format(n))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Ruby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puts "Kill %x cats" % 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Java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System.out.println(String.format("Kill %x cats", n))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C#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Console.Write("Kill {0:x} cats", 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Rust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print!("Kill {0:x} cats", 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Go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fmt.Printf("Kill %x cats", 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0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56" y="1058153"/>
            <a:ext cx="6667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C++: </a:t>
            </a:r>
            <a:r>
              <a:rPr lang="ru-RU" smtClean="0"/>
              <a:t>потоки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2456998"/>
              </p:ext>
            </p:extLst>
          </p:nvPr>
        </p:nvGraphicFramePr>
        <p:xfrm>
          <a:off x="832104" y="2057400"/>
          <a:ext cx="5266944" cy="3992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5648"/>
                <a:gridCol w="1755648"/>
                <a:gridCol w="17556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Тип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ru-RU" sz="2000" smtClean="0"/>
                        <a:t>Файл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ru-RU" sz="2000" smtClean="0"/>
                        <a:t>Поток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Стандартный ввод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>
                          <a:latin typeface="Consolas" panose="020B0609020204030204" pitchFamily="49" charset="0"/>
                        </a:rPr>
                        <a:t>stdin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>
                          <a:latin typeface="Consolas" panose="020B0609020204030204" pitchFamily="49" charset="0"/>
                        </a:rPr>
                        <a:t>cin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Стандартный вывод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>
                          <a:latin typeface="Consolas" panose="020B0609020204030204" pitchFamily="49" charset="0"/>
                        </a:rPr>
                        <a:t>stdout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>
                          <a:latin typeface="Consolas" panose="020B0609020204030204" pitchFamily="49" charset="0"/>
                        </a:rPr>
                        <a:t>cout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Сообщения об ошибках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>
                          <a:latin typeface="Consolas" panose="020B0609020204030204" pitchFamily="49" charset="0"/>
                        </a:rPr>
                        <a:t>stderr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>
                          <a:latin typeface="Consolas" panose="020B0609020204030204" pitchFamily="49" charset="0"/>
                        </a:rPr>
                        <a:t>cerr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Логгирование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onsolas" panose="020B0609020204030204" pitchFamily="49" charset="0"/>
                        </a:rPr>
                        <a:t>--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onsolas" panose="020B0609020204030204" pitchFamily="49" charset="0"/>
                        </a:rPr>
                        <a:t>clog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Дисковый</a:t>
                      </a:r>
                      <a:r>
                        <a:rPr lang="ru-RU" sz="2000" baseline="0" smtClean="0"/>
                        <a:t> файл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onsolas" panose="020B0609020204030204" pitchFamily="49" charset="0"/>
                        </a:rPr>
                        <a:t>FILE* f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>
                          <a:latin typeface="Consolas" panose="020B0609020204030204" pitchFamily="49" charset="0"/>
                        </a:rPr>
                        <a:t>fstream</a:t>
                      </a:r>
                      <a:r>
                        <a:rPr lang="en-US" sz="2000" smtClean="0">
                          <a:latin typeface="Consolas" panose="020B0609020204030204" pitchFamily="49" charset="0"/>
                        </a:rPr>
                        <a:t> f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Строка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2000" baseline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aseline="0" err="1" smtClean="0">
                          <a:latin typeface="Consolas" panose="020B0609020204030204" pitchFamily="49" charset="0"/>
                        </a:rPr>
                        <a:t>buf</a:t>
                      </a:r>
                      <a:r>
                        <a:rPr lang="en-US" sz="2000" baseline="0" smtClean="0">
                          <a:latin typeface="Consolas" panose="020B0609020204030204" pitchFamily="49" charset="0"/>
                        </a:rPr>
                        <a:t>[N]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2000" smtClean="0">
                          <a:latin typeface="Consolas" panose="020B0609020204030204" pitchFamily="49" charset="0"/>
                        </a:rPr>
                        <a:t> sf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mtClean="0"/>
              <a:t>Поток может быть ассоциирован с файлом, но это не файл</a:t>
            </a:r>
          </a:p>
          <a:p>
            <a:r>
              <a:rPr lang="ru-RU" smtClean="0"/>
              <a:t>Поток это объект, у него есть методы и состояние</a:t>
            </a:r>
          </a:p>
          <a:p>
            <a:r>
              <a:rPr lang="ru-RU" smtClean="0"/>
              <a:t>Не стоит путать </a:t>
            </a:r>
            <a:r>
              <a:rPr lang="en-US" smtClean="0"/>
              <a:t>stream </a:t>
            </a:r>
            <a:r>
              <a:rPr lang="ru-RU" smtClean="0"/>
              <a:t>и </a:t>
            </a:r>
            <a:r>
              <a:rPr lang="en-US" smtClean="0"/>
              <a:t>thread. </a:t>
            </a:r>
            <a:r>
              <a:rPr lang="ru-RU" smtClean="0"/>
              <a:t>Традиционно </a:t>
            </a:r>
            <a:r>
              <a:rPr lang="en-US" smtClean="0"/>
              <a:t>stream </a:t>
            </a:r>
            <a:r>
              <a:rPr lang="ru-RU" smtClean="0"/>
              <a:t>это поток ввода</a:t>
            </a:r>
            <a:r>
              <a:rPr lang="en-US" smtClean="0"/>
              <a:t>/</a:t>
            </a:r>
            <a:r>
              <a:rPr lang="ru-RU" smtClean="0"/>
              <a:t>вывода, а </a:t>
            </a:r>
            <a:r>
              <a:rPr lang="en-US" smtClean="0"/>
              <a:t>thread </a:t>
            </a:r>
            <a:r>
              <a:rPr lang="ru-RU" smtClean="0"/>
              <a:t>это поток (нить) исполнения кода. Очень разные вещи</a:t>
            </a:r>
          </a:p>
        </p:txBody>
      </p:sp>
    </p:spTree>
    <p:extLst>
      <p:ext uri="{BB962C8B-B14F-4D97-AF65-F5344CB8AC3E}">
        <p14:creationId xmlns:p14="http://schemas.microsoft.com/office/powerpoint/2010/main" val="3108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ios_base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25804" y="2531114"/>
            <a:ext cx="2072925" cy="3154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7" y="3745697"/>
            <a:ext cx="2072925" cy="3189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iostream</a:t>
            </a:r>
            <a:endParaRPr lang="en-US" sz="200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56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C++: </a:t>
            </a:r>
            <a:r>
              <a:rPr lang="ru-RU" smtClean="0"/>
              <a:t>форматирование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Форматированный вывод через перегрузку сдвига</a:t>
            </a:r>
            <a:endParaRPr lang="ru-RU"/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cout</a:t>
            </a:r>
            <a:r>
              <a:rPr lang="en-US" smtClean="0">
                <a:latin typeface="Consolas" panose="020B0609020204030204" pitchFamily="49" charset="0"/>
              </a:rPr>
              <a:t> &lt;&lt; </a:t>
            </a:r>
            <a:r>
              <a:rPr lang="en-US" err="1" smtClean="0">
                <a:latin typeface="Consolas" panose="020B0609020204030204" pitchFamily="49" charset="0"/>
              </a:rPr>
              <a:t>str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Форматные спецификаторы</a:t>
            </a: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 n = 42;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err="1" smtClean="0">
                <a:latin typeface="Consolas" panose="020B0609020204030204" pitchFamily="49" charset="0"/>
              </a:rPr>
              <a:t>cout</a:t>
            </a:r>
            <a:r>
              <a:rPr lang="en-US" smtClean="0">
                <a:latin typeface="Consolas" panose="020B0609020204030204" pitchFamily="49" charset="0"/>
              </a:rPr>
              <a:t> &lt;&lt; n &lt;&lt; </a:t>
            </a:r>
            <a:r>
              <a:rPr lang="en-US" err="1" smtClean="0">
                <a:latin typeface="Consolas" panose="020B0609020204030204" pitchFamily="49" charset="0"/>
              </a:rPr>
              <a:t>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н</a:t>
            </a:r>
            <a:r>
              <a:rPr lang="ru-RU" smtClean="0">
                <a:latin typeface="Consolas" panose="020B0609020204030204" pitchFamily="49" charset="0"/>
              </a:rPr>
              <a:t>а экране 42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cout</a:t>
            </a:r>
            <a:r>
              <a:rPr lang="en-US" smtClean="0">
                <a:latin typeface="Consolas" panose="020B0609020204030204" pitchFamily="49" charset="0"/>
              </a:rPr>
              <a:t> &lt;&lt; hex &lt;&lt; n &lt;&lt; </a:t>
            </a:r>
            <a:r>
              <a:rPr lang="en-US" err="1" smtClean="0">
                <a:latin typeface="Consolas" panose="020B0609020204030204" pitchFamily="49" charset="0"/>
              </a:rPr>
              <a:t>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 экране </a:t>
            </a:r>
            <a:r>
              <a:rPr lang="en-US" smtClean="0">
                <a:latin typeface="Consolas" panose="020B0609020204030204" pitchFamily="49" charset="0"/>
              </a:rPr>
              <a:t>2A</a:t>
            </a:r>
          </a:p>
          <a:p>
            <a:r>
              <a:rPr lang="ru-RU" smtClean="0"/>
              <a:t>Форматированный ввод тоже через перегрузку сдвига</a:t>
            </a: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 n;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err="1" smtClean="0">
                <a:latin typeface="Consolas" panose="020B0609020204030204" pitchFamily="49" charset="0"/>
              </a:rPr>
              <a:t>cin</a:t>
            </a:r>
            <a:r>
              <a:rPr lang="en-US" smtClean="0">
                <a:latin typeface="Consolas" panose="020B0609020204030204" pitchFamily="49" charset="0"/>
              </a:rPr>
              <a:t> &gt;&gt; n;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ожидается десятичное число из </a:t>
            </a:r>
            <a:r>
              <a:rPr lang="en-US" err="1" smtClean="0">
                <a:latin typeface="Consolas" panose="020B0609020204030204" pitchFamily="49" charset="0"/>
              </a:rPr>
              <a:t>cin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Ввод сложнее вывода, так как снаружи может придти что угодно.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cin &gt;&gt; hex &gt;&gt;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dec &lt;&lt; n &lt;&lt; endl;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</a:t>
            </a:r>
            <a:r>
              <a:rPr lang="en-US" smtClean="0">
                <a:latin typeface="Consolas" panose="020B0609020204030204" pitchFamily="49" charset="0"/>
              </a:rPr>
              <a:t>"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A"</a:t>
            </a:r>
            <a:r>
              <a:rPr lang="en-US" smtClean="0"/>
              <a:t>. </a:t>
            </a:r>
            <a:r>
              <a:rPr lang="ru-RU" smtClean="0"/>
              <a:t>На экране </a:t>
            </a:r>
            <a:r>
              <a:rPr lang="en-US" smtClean="0">
                <a:latin typeface="Consolas" panose="020B0609020204030204" pitchFamily="49" charset="0"/>
              </a:rPr>
              <a:t>"42"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</a:t>
            </a:r>
            <a:r>
              <a:rPr lang="en-US" smtClean="0">
                <a:latin typeface="Consolas" panose="020B0609020204030204" pitchFamily="49" charset="0"/>
              </a:rPr>
              <a:t>"  2A"</a:t>
            </a:r>
            <a:r>
              <a:rPr lang="en-US" smtClean="0"/>
              <a:t>. </a:t>
            </a:r>
            <a:r>
              <a:rPr lang="ru-RU" smtClean="0"/>
              <a:t>На экране </a:t>
            </a:r>
            <a:r>
              <a:rPr lang="ru-RU" smtClean="0">
                <a:latin typeface="Consolas" panose="020B0609020204030204" pitchFamily="49" charset="0"/>
              </a:rPr>
              <a:t>"42"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</a:t>
            </a:r>
            <a:r>
              <a:rPr lang="ru-RU" smtClean="0">
                <a:latin typeface="Consolas" panose="020B0609020204030204" pitchFamily="49" charset="0"/>
              </a:rPr>
              <a:t>"2.2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/>
              <a:t>. </a:t>
            </a:r>
            <a:r>
              <a:rPr lang="ru-RU" smtClean="0"/>
              <a:t>На экране </a:t>
            </a:r>
            <a:r>
              <a:rPr lang="ru-RU" smtClean="0">
                <a:latin typeface="Consolas" panose="020B0609020204030204" pitchFamily="49" charset="0"/>
              </a:rPr>
              <a:t>"2"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"</a:t>
            </a:r>
            <a:r>
              <a:rPr lang="en-US" smtClean="0"/>
              <a:t>AAAAAAAAAAA</a:t>
            </a:r>
            <a:r>
              <a:rPr lang="ru-RU" smtClean="0"/>
              <a:t>"</a:t>
            </a:r>
            <a:r>
              <a:rPr lang="en-US" smtClean="0"/>
              <a:t>. </a:t>
            </a:r>
            <a:r>
              <a:rPr lang="ru-RU"/>
              <a:t>На экране </a:t>
            </a:r>
            <a:r>
              <a:rPr lang="en-US" smtClean="0">
                <a:latin typeface="Consolas" panose="020B0609020204030204" pitchFamily="49" charset="0"/>
              </a:rPr>
              <a:t>"</a:t>
            </a:r>
            <a:r>
              <a:rPr lang="ru-RU" smtClean="0">
                <a:latin typeface="Consolas" panose="020B0609020204030204" pitchFamily="49" charset="0"/>
              </a:rPr>
              <a:t>2147483647</a:t>
            </a:r>
            <a:r>
              <a:rPr lang="en-US" smtClean="0">
                <a:latin typeface="Consolas" panose="020B0609020204030204" pitchFamily="49" charset="0"/>
              </a:rPr>
              <a:t>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"</a:t>
            </a:r>
            <a:r>
              <a:rPr lang="en-US" smtClean="0"/>
              <a:t>ZZZ"</a:t>
            </a:r>
            <a:r>
              <a:rPr lang="ru-RU" smtClean="0"/>
              <a:t>.</a:t>
            </a:r>
            <a:r>
              <a:rPr lang="en-US" smtClean="0"/>
              <a:t> </a:t>
            </a:r>
            <a:r>
              <a:rPr lang="ru-RU" smtClean="0"/>
              <a:t>На экране </a:t>
            </a:r>
            <a:r>
              <a:rPr lang="ru-RU" smtClean="0">
                <a:latin typeface="Consolas" panose="020B0609020204030204" pitchFamily="49" charset="0"/>
              </a:rPr>
              <a:t>"0"</a:t>
            </a:r>
            <a:r>
              <a:rPr lang="ru-RU" smtClean="0"/>
              <a:t>. </a:t>
            </a:r>
            <a:endParaRPr lang="ru-RU"/>
          </a:p>
          <a:p>
            <a:pPr marL="45720" indent="0">
              <a:buNone/>
            </a:pPr>
            <a:endParaRPr lang="ru-RU" smtClean="0"/>
          </a:p>
          <a:p>
            <a:pPr marL="4572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712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Перегрузка для своего класса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MyClass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 something </a:t>
            </a:r>
            <a:r>
              <a:rPr lang="en-US" smtClean="0">
                <a:latin typeface="Consolas" panose="020B0609020204030204" pitchFamily="49" charset="0"/>
              </a:rPr>
              <a:t>private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print have access to private </a:t>
            </a:r>
            <a:r>
              <a:rPr lang="en-US" smtClean="0">
                <a:latin typeface="Consolas" panose="020B0609020204030204" pitchFamily="49" charset="0"/>
              </a:rPr>
              <a:t>data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print (std::ostream&amp; stream) const;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::ostream</a:t>
            </a:r>
            <a:r>
              <a:rPr lang="en-US">
                <a:latin typeface="Consolas" panose="020B0609020204030204" pitchFamily="49" charset="0"/>
              </a:rPr>
              <a:t>&amp;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b="1" smtClean="0">
                <a:latin typeface="Consolas" panose="020B0609020204030204" pitchFamily="49" charset="0"/>
              </a:rPr>
              <a:t>operator </a:t>
            </a:r>
            <a:r>
              <a:rPr lang="en-US" b="1">
                <a:latin typeface="Consolas" panose="020B0609020204030204" pitchFamily="49" charset="0"/>
              </a:rPr>
              <a:t>&lt;&lt;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std::ostream</a:t>
            </a:r>
            <a:r>
              <a:rPr lang="en-US">
                <a:latin typeface="Consolas" panose="020B0609020204030204" pitchFamily="49" charset="0"/>
              </a:rPr>
              <a:t>&amp; stream, const MyClass&amp; rhs)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rhs.print </a:t>
            </a:r>
            <a:r>
              <a:rPr lang="en-US">
                <a:latin typeface="Consolas" panose="020B0609020204030204" pitchFamily="49" charset="0"/>
              </a:rPr>
              <a:t>(stream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stream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91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en-US" sz="4800" smtClean="0"/>
              <a:t>Hello, world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Работа с файлами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Ввод и вывод в память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Буферизация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перегрузке слайдом ранее использован </a:t>
            </a:r>
            <a:r>
              <a:rPr lang="en-US" smtClean="0"/>
              <a:t>ostream&amp;. </a:t>
            </a:r>
            <a:r>
              <a:rPr lang="ru-RU" smtClean="0"/>
              <a:t>Хорошее ли это решение</a:t>
            </a:r>
            <a:r>
              <a:rPr lang="en-US" smtClean="0"/>
              <a:t>? </a:t>
            </a:r>
            <a:r>
              <a:rPr lang="ru-RU" smtClean="0"/>
              <a:t>Есть ли лучшие альтернативы?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 ios_base&amp;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 basic_ios&lt;charT, traits&gt;&amp;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 basic_ostream&lt;charT, traits&gt;&amp;</a:t>
            </a:r>
            <a:endParaRPr lang="ru-RU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 </a:t>
            </a:r>
            <a:r>
              <a:rPr lang="ru-RU" smtClean="0"/>
              <a:t>Оставить </a:t>
            </a:r>
            <a:r>
              <a:rPr lang="en-US" smtClean="0"/>
              <a:t>ostream&amp;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 </a:t>
            </a:r>
            <a:r>
              <a:rPr lang="ru-RU" smtClean="0"/>
              <a:t>Ваши варианты?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55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MyClass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obj;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cout &lt;&lt; obj &lt;&lt; endl;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Раскрывается в: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operator&lt;&lt; (operator&lt;&lt; (cout, obj), endl);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latin typeface="Consolas" panose="020B0609020204030204" pitchFamily="49" charset="0"/>
              </a:rPr>
              <a:t>Вызов </a:t>
            </a:r>
            <a:r>
              <a:rPr lang="en-US" smtClean="0">
                <a:latin typeface="Consolas" panose="020B0609020204030204" pitchFamily="49" charset="0"/>
              </a:rPr>
              <a:t>obj.print()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latin typeface="Consolas" panose="020B0609020204030204" pitchFamily="49" charset="0"/>
              </a:rPr>
              <a:t>Вызов </a:t>
            </a:r>
            <a:r>
              <a:rPr lang="en-US" smtClean="0">
                <a:latin typeface="Consolas" panose="020B0609020204030204" pitchFamily="49" charset="0"/>
              </a:rPr>
              <a:t>operator&lt;&lt;</a:t>
            </a:r>
            <a:r>
              <a:rPr lang="ru-RU" smtClean="0">
                <a:latin typeface="Consolas" panose="020B0609020204030204" pitchFamily="49" charset="0"/>
              </a:rPr>
              <a:t> (</a:t>
            </a:r>
            <a:r>
              <a:rPr lang="en-US" smtClean="0">
                <a:latin typeface="Consolas" panose="020B0609020204030204" pitchFamily="49" charset="0"/>
              </a:rPr>
              <a:t>cout, endl)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latin typeface="Consolas" panose="020B0609020204030204" pitchFamily="49" charset="0"/>
              </a:rPr>
              <a:t>Вызов </a:t>
            </a:r>
            <a:r>
              <a:rPr lang="en-US" smtClean="0">
                <a:latin typeface="Consolas" panose="020B0609020204030204" pitchFamily="49" charset="0"/>
              </a:rPr>
              <a:t>endl(cout)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31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устроен манипулятор</a:t>
            </a:r>
            <a:r>
              <a:rPr lang="en-US" smtClean="0"/>
              <a:t> endl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charT, typename traits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decltype(auto) </a:t>
            </a:r>
            <a:r>
              <a:rPr lang="en-US" smtClean="0">
                <a:latin typeface="Consolas" panose="020B0609020204030204" pitchFamily="49" charset="0"/>
              </a:rPr>
              <a:t>endl(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basic_ostream&lt;charT,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traits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&gt;&amp;</a:t>
            </a:r>
            <a:r>
              <a:rPr lang="en-US">
                <a:latin typeface="Consolas" panose="020B0609020204030204" pitchFamily="49" charset="0"/>
              </a:rPr>
              <a:t> strm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strm.put(strm.widen</a:t>
            </a:r>
            <a:r>
              <a:rPr lang="en-US">
                <a:latin typeface="Consolas" panose="020B0609020204030204" pitchFamily="49" charset="0"/>
              </a:rPr>
              <a:t>(’\n</a:t>
            </a:r>
            <a:r>
              <a:rPr lang="en-US" smtClean="0">
                <a:latin typeface="Consolas" panose="020B0609020204030204" pitchFamily="49" charset="0"/>
              </a:rPr>
              <a:t>’));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strm.flush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strm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put </a:t>
            </a:r>
            <a:r>
              <a:rPr lang="ru-RU" smtClean="0">
                <a:latin typeface="Consolas" panose="020B0609020204030204" pitchFamily="49" charset="0"/>
              </a:rPr>
              <a:t>это специальный метод для неформатированного вывода</a:t>
            </a:r>
          </a:p>
          <a:p>
            <a:r>
              <a:rPr lang="en-US" smtClean="0">
                <a:latin typeface="Consolas" panose="020B0609020204030204" pitchFamily="49" charset="0"/>
              </a:rPr>
              <a:t>flush </a:t>
            </a:r>
            <a:r>
              <a:rPr lang="ru-RU" smtClean="0">
                <a:latin typeface="Consolas" panose="020B0609020204030204" pitchFamily="49" charset="0"/>
              </a:rPr>
              <a:t>это сброс буфера</a:t>
            </a:r>
          </a:p>
          <a:p>
            <a:r>
              <a:rPr lang="ru-RU" smtClean="0">
                <a:latin typeface="Consolas" panose="020B0609020204030204" pitchFamily="49" charset="0"/>
              </a:rPr>
              <a:t>метод </a:t>
            </a:r>
            <a:r>
              <a:rPr lang="en-US" smtClean="0">
                <a:latin typeface="Consolas" panose="020B0609020204030204" pitchFamily="49" charset="0"/>
              </a:rPr>
              <a:t>widen </a:t>
            </a:r>
            <a:r>
              <a:rPr lang="ru-RU" smtClean="0">
                <a:latin typeface="Consolas" panose="020B0609020204030204" pitchFamily="49" charset="0"/>
              </a:rPr>
              <a:t>интуитивно понятен, но будет рассмотрен позднее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149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Неформатированный ввод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ru-RU" smtClean="0"/>
              <a:t>Основные средства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</a:rPr>
              <a:t>get, peek, </a:t>
            </a:r>
            <a:r>
              <a:rPr lang="en-US" err="1" smtClean="0">
                <a:latin typeface="Consolas" panose="020B0609020204030204" pitchFamily="49" charset="0"/>
              </a:rPr>
              <a:t>putback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c = </a:t>
            </a:r>
            <a:r>
              <a:rPr lang="en-US" err="1" smtClean="0">
                <a:latin typeface="Consolas" panose="020B0609020204030204" pitchFamily="49" charset="0"/>
              </a:rPr>
              <a:t>cin.get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можно </a:t>
            </a:r>
            <a:r>
              <a:rPr lang="en-US" err="1" smtClean="0">
                <a:latin typeface="Consolas" panose="020B0609020204030204" pitchFamily="49" charset="0"/>
              </a:rPr>
              <a:t>cin.peek</a:t>
            </a:r>
            <a:r>
              <a:rPr lang="en-US" smtClean="0">
                <a:latin typeface="Consolas" panose="020B0609020204030204" pitchFamily="49" charset="0"/>
              </a:rPr>
              <a:t>() </a:t>
            </a:r>
            <a:r>
              <a:rPr lang="ru-RU" smtClean="0">
                <a:latin typeface="Consolas" panose="020B0609020204030204" pitchFamily="49" charset="0"/>
              </a:rPr>
              <a:t>тогда </a:t>
            </a:r>
            <a:r>
              <a:rPr lang="en-US" err="1" smtClean="0">
                <a:latin typeface="Consolas" panose="020B0609020204030204" pitchFamily="49" charset="0"/>
              </a:rPr>
              <a:t>putback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не нужен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if </a:t>
            </a:r>
            <a:r>
              <a:rPr lang="en-US">
                <a:latin typeface="Consolas" panose="020B0609020204030204" pitchFamily="49" charset="0"/>
              </a:rPr>
              <a:t>( (c &gt;= '0') &amp;&amp; (c &lt;= '9') 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обработка числа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else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 err="1">
                <a:latin typeface="Consolas" panose="020B0609020204030204" pitchFamily="49" charset="0"/>
              </a:rPr>
              <a:t>str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cin.putback </a:t>
            </a:r>
            <a:r>
              <a:rPr lang="en-US">
                <a:latin typeface="Consolas" panose="020B0609020204030204" pitchFamily="49" charset="0"/>
              </a:rPr>
              <a:t>(c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кладём обратно подсмотренный символ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getline (</a:t>
            </a:r>
            <a:r>
              <a:rPr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cin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но не </a:t>
            </a:r>
            <a:r>
              <a:rPr lang="en-US" err="1" smtClean="0">
                <a:solidFill>
                  <a:srgbClr val="FF0000"/>
                </a:solidFill>
                <a:latin typeface="Consolas" panose="020B0609020204030204" pitchFamily="49" charset="0"/>
              </a:rPr>
              <a:t>cin.getline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char *, </a:t>
            </a:r>
            <a:r>
              <a:rPr lang="en-US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обработка строки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676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"Please enter a number: " &lt;&lt; "\n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cin </a:t>
            </a:r>
            <a:r>
              <a:rPr lang="en-US">
                <a:latin typeface="Consolas" panose="020B0609020204030204" pitchFamily="49" charset="0"/>
              </a:rPr>
              <a:t>&gt;&gt; </a:t>
            </a:r>
            <a:r>
              <a:rPr lang="en-US" smtClean="0">
                <a:latin typeface="Consolas" panose="020B0609020204030204" pitchFamily="49" charset="0"/>
              </a:rPr>
              <a:t>num;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"Your number is: " &lt;&lt; </a:t>
            </a:r>
            <a:r>
              <a:rPr lang="en-US" err="1">
                <a:latin typeface="Consolas" panose="020B0609020204030204" pitchFamily="49" charset="0"/>
              </a:rPr>
              <a:t>num</a:t>
            </a:r>
            <a:r>
              <a:rPr lang="en-US">
                <a:latin typeface="Consolas" panose="020B0609020204030204" pitchFamily="49" charset="0"/>
              </a:rPr>
              <a:t> &lt;&lt; "\n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"Please enter your name: \n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getline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FF0000"/>
                </a:solidFill>
                <a:latin typeface="Consolas" panose="020B0609020204030204" pitchFamily="49" charset="0"/>
              </a:rPr>
              <a:t>cin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FF0000"/>
                </a:solidFill>
                <a:latin typeface="Consolas" panose="020B0609020204030204" pitchFamily="49" charset="0"/>
              </a:rPr>
              <a:t>mystr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упс... тут что-то пошло не так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8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r>
              <a:rPr lang="en-US" smtClean="0"/>
              <a:t>: </a:t>
            </a:r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"Please enter a number: " &lt;&lt; "\n";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cin </a:t>
            </a:r>
            <a:r>
              <a:rPr lang="en-US">
                <a:latin typeface="Consolas" panose="020B0609020204030204" pitchFamily="49" charset="0"/>
              </a:rPr>
              <a:t>&gt;&gt; </a:t>
            </a:r>
            <a:r>
              <a:rPr lang="en-US" err="1">
                <a:latin typeface="Consolas" panose="020B0609020204030204" pitchFamily="49" charset="0"/>
              </a:rPr>
              <a:t>num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здесь был нажат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Enter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и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EOL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остался в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cin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"Your number is: " &lt;&lt; </a:t>
            </a:r>
            <a:r>
              <a:rPr lang="en-US" err="1">
                <a:latin typeface="Consolas" panose="020B0609020204030204" pitchFamily="49" charset="0"/>
              </a:rPr>
              <a:t>num</a:t>
            </a:r>
            <a:r>
              <a:rPr lang="en-US">
                <a:latin typeface="Consolas" panose="020B0609020204030204" pitchFamily="49" charset="0"/>
              </a:rPr>
              <a:t> &lt;&lt; "\n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"Please enter your name: \n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cin.ignore();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здесь лишний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EOL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был забыт</a:t>
            </a: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getline (cin, mystr); // </a:t>
            </a:r>
            <a:r>
              <a:rPr lang="ru-RU" smtClean="0">
                <a:latin typeface="Consolas" panose="020B0609020204030204" pitchFamily="49" charset="0"/>
              </a:rPr>
              <a:t>теперь всё хорошо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2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про игнорирование символов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int n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while </a:t>
            </a:r>
            <a:r>
              <a:rPr lang="en-US">
                <a:latin typeface="Consolas" panose="020B0609020204030204" pitchFamily="49" charset="0"/>
              </a:rPr>
              <a:t>(cin &gt;&gt; n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cout &lt;&lt; n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cin.ignore(); // eating Enter </a:t>
            </a:r>
            <a:r>
              <a:rPr lang="en-US" smtClean="0">
                <a:latin typeface="Consolas" panose="020B0609020204030204" pitchFamily="49" charset="0"/>
              </a:rPr>
              <a:t>hit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/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Что будет на экране, если ввод </a:t>
            </a:r>
            <a:r>
              <a:rPr lang="en-US" smtClean="0"/>
              <a:t>"</a:t>
            </a:r>
            <a:r>
              <a:rPr lang="ru-RU" smtClean="0">
                <a:latin typeface="Consolas" panose="020B0609020204030204" pitchFamily="49" charset="0"/>
              </a:rPr>
              <a:t>1.1</a:t>
            </a:r>
            <a:r>
              <a:rPr lang="en-US" smtClean="0"/>
              <a:t>"?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10344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Состояния потоков и обработка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69296" cy="4038600"/>
          </a:xfrm>
        </p:spPr>
        <p:txBody>
          <a:bodyPr/>
          <a:lstStyle/>
          <a:p>
            <a:r>
              <a:rPr lang="en-US" smtClean="0">
                <a:latin typeface="Consolas" panose="020B0609020204030204" pitchFamily="49" charset="0"/>
              </a:rPr>
              <a:t>std::ios_base::eofbit </a:t>
            </a:r>
            <a:r>
              <a:rPr lang="en-US" smtClean="0"/>
              <a:t>– </a:t>
            </a:r>
            <a:r>
              <a:rPr lang="ru-RU" smtClean="0"/>
              <a:t>считан конец файла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std::ios_base::failbit</a:t>
            </a:r>
            <a:r>
              <a:rPr lang="ru-RU" smtClean="0"/>
              <a:t> </a:t>
            </a:r>
            <a:r>
              <a:rPr lang="en-US" smtClean="0"/>
              <a:t>–</a:t>
            </a:r>
            <a:r>
              <a:rPr lang="ru-RU" smtClean="0"/>
              <a:t> восстановимая ошибка (например ошибка форматирования)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std::ios_base::badbit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/>
              <a:t>–</a:t>
            </a:r>
            <a:r>
              <a:rPr lang="ru-RU" smtClean="0"/>
              <a:t> серьёзная ошибка (порча потока, потеря данных)</a:t>
            </a:r>
          </a:p>
          <a:p>
            <a:pPr marL="45720" indent="0">
              <a:buNone/>
            </a:pPr>
            <a:r>
              <a:rPr lang="ru-RU" smtClean="0"/>
              <a:t>Работа в основном возложена на функции:</a:t>
            </a:r>
          </a:p>
          <a:p>
            <a:r>
              <a:rPr lang="en-US" smtClean="0">
                <a:latin typeface="Consolas" panose="020B0609020204030204" pitchFamily="49" charset="0"/>
              </a:rPr>
              <a:t>rdstate/clear</a:t>
            </a:r>
            <a:r>
              <a:rPr lang="en-US" smtClean="0">
                <a:latin typeface="Corbel" panose="020B0503020204020204" pitchFamily="34" charset="0"/>
              </a:rPr>
              <a:t> </a:t>
            </a:r>
            <a:r>
              <a:rPr lang="en-US" smtClean="0"/>
              <a:t>– </a:t>
            </a:r>
            <a:r>
              <a:rPr lang="ru-RU" smtClean="0"/>
              <a:t>прочитать</a:t>
            </a:r>
            <a:r>
              <a:rPr lang="en-US" smtClean="0"/>
              <a:t>/c</a:t>
            </a:r>
            <a:r>
              <a:rPr lang="ru-RU" smtClean="0"/>
              <a:t>бросить флаги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fail</a:t>
            </a:r>
            <a:r>
              <a:rPr lang="ru-RU" smtClean="0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operator</a:t>
            </a:r>
            <a:r>
              <a:rPr lang="en-US" smtClean="0"/>
              <a:t>!() – </a:t>
            </a:r>
            <a:r>
              <a:rPr lang="en-US" smtClean="0">
                <a:latin typeface="Consolas" panose="020B0609020204030204" pitchFamily="49" charset="0"/>
              </a:rPr>
              <a:t>true</a:t>
            </a:r>
            <a:r>
              <a:rPr lang="en-US" smtClean="0"/>
              <a:t> </a:t>
            </a:r>
            <a:r>
              <a:rPr lang="ru-RU" smtClean="0"/>
              <a:t>если </a:t>
            </a:r>
            <a:r>
              <a:rPr lang="en-US" smtClean="0">
                <a:latin typeface="Consolas" panose="020B0609020204030204" pitchFamily="49" charset="0"/>
              </a:rPr>
              <a:t>failbit || badbit</a:t>
            </a:r>
          </a:p>
          <a:p>
            <a:r>
              <a:rPr lang="en-US" smtClean="0">
                <a:latin typeface="Corbel" panose="020B0503020204020204" pitchFamily="34" charset="0"/>
              </a:rPr>
              <a:t>operator </a:t>
            </a:r>
            <a:r>
              <a:rPr lang="en-US" smtClean="0">
                <a:latin typeface="Consolas" panose="020B0609020204030204" pitchFamily="49" charset="0"/>
              </a:rPr>
              <a:t>bool()</a:t>
            </a:r>
            <a:r>
              <a:rPr lang="en-US" smtClean="0"/>
              <a:t> </a:t>
            </a:r>
            <a:r>
              <a:rPr lang="en-US"/>
              <a:t>– </a:t>
            </a:r>
            <a:r>
              <a:rPr lang="en-US">
                <a:latin typeface="Consolas" panose="020B0609020204030204" pitchFamily="49" charset="0"/>
              </a:rPr>
              <a:t>true</a:t>
            </a:r>
            <a:r>
              <a:rPr lang="en-US"/>
              <a:t> </a:t>
            </a:r>
            <a:r>
              <a:rPr lang="ru-RU" smtClean="0"/>
              <a:t>если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!fail()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312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Тонкости обработки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 (!cin &gt;&gt; n){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process errors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Что </a:t>
            </a:r>
            <a:r>
              <a:rPr lang="ru-RU"/>
              <a:t>плохо в таком подходе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41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/>
              <a:t>В</a:t>
            </a:r>
            <a:r>
              <a:rPr lang="ru-RU" sz="2400" smtClean="0"/>
              <a:t>ывод чаще нужен форматированный, а ввод – не форматированный. В каких обстоятельствах уместны неформатированный вывод и форматированный ввод?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4402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C: </a:t>
            </a:r>
            <a:r>
              <a:rPr lang="ru-RU" smtClean="0"/>
              <a:t>всё есть </a:t>
            </a:r>
            <a:r>
              <a:rPr lang="en-US" smtClean="0"/>
              <a:t>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51592" cy="4038600"/>
          </a:xfrm>
        </p:spPr>
        <p:txBody>
          <a:bodyPr>
            <a:normAutofit/>
          </a:bodyPr>
          <a:lstStyle/>
          <a:p>
            <a:r>
              <a:rPr lang="en-US" smtClean="0">
                <a:latin typeface="Consolas" panose="020B0609020204030204" pitchFamily="49" charset="0"/>
              </a:rPr>
              <a:t>FILE</a:t>
            </a:r>
            <a:r>
              <a:rPr lang="en-US" smtClean="0"/>
              <a:t> </a:t>
            </a:r>
            <a:r>
              <a:rPr lang="ru-RU" smtClean="0"/>
              <a:t>это </a:t>
            </a:r>
            <a:r>
              <a:rPr lang="en-US" smtClean="0"/>
              <a:t>implementation-defined </a:t>
            </a:r>
            <a:r>
              <a:rPr lang="ru-RU" smtClean="0"/>
              <a:t>структура, поэтому обычно оперируют </a:t>
            </a:r>
            <a:r>
              <a:rPr lang="en-US" smtClean="0">
                <a:latin typeface="Consolas" panose="020B0609020204030204" pitchFamily="49" charset="0"/>
              </a:rPr>
              <a:t>FILE*</a:t>
            </a:r>
          </a:p>
          <a:p>
            <a:r>
              <a:rPr lang="ru-RU" smtClean="0"/>
              <a:t>Всего файлов можно открыть не меньше </a:t>
            </a:r>
            <a:r>
              <a:rPr lang="en-US" smtClean="0">
                <a:latin typeface="Consolas" panose="020B0609020204030204" pitchFamily="49" charset="0"/>
              </a:rPr>
              <a:t>FOPEN_MAX</a:t>
            </a:r>
            <a:r>
              <a:rPr lang="en-US" smtClean="0"/>
              <a:t> (</a:t>
            </a:r>
            <a:r>
              <a:rPr lang="ru-RU" smtClean="0"/>
              <a:t>не меньше 8</a:t>
            </a:r>
            <a:r>
              <a:rPr lang="en-US" smtClean="0"/>
              <a:t>)</a:t>
            </a:r>
            <a:endParaRPr lang="ru-RU" smtClean="0"/>
          </a:p>
          <a:p>
            <a:r>
              <a:rPr lang="ru-RU" smtClean="0"/>
              <a:t>Весь ввод</a:t>
            </a:r>
            <a:r>
              <a:rPr lang="en-US" smtClean="0"/>
              <a:t>/</a:t>
            </a:r>
            <a:r>
              <a:rPr lang="ru-RU" smtClean="0"/>
              <a:t>вывод работает только с «файлами»</a:t>
            </a:r>
          </a:p>
          <a:p>
            <a:r>
              <a:rPr lang="ru-RU" smtClean="0"/>
              <a:t>«Файлы» </a:t>
            </a:r>
            <a:r>
              <a:rPr lang="ru-RU"/>
              <a:t>можно открывать и закрывать (</a:t>
            </a:r>
            <a:r>
              <a:rPr lang="en-US" err="1">
                <a:latin typeface="Consolas" panose="020B0609020204030204" pitchFamily="49" charset="0"/>
              </a:rPr>
              <a:t>fopen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err="1">
                <a:latin typeface="Consolas" panose="020B0609020204030204" pitchFamily="49" charset="0"/>
              </a:rPr>
              <a:t>fclose</a:t>
            </a:r>
            <a:r>
              <a:rPr lang="en-US"/>
              <a:t>)</a:t>
            </a:r>
            <a:r>
              <a:rPr lang="ru-RU"/>
              <a:t>, но главное, что в них можно писать (иногда) и из них можно читать (тоже иногда</a:t>
            </a:r>
            <a:r>
              <a:rPr lang="ru-RU" smtClean="0"/>
              <a:t>).</a:t>
            </a:r>
          </a:p>
          <a:p>
            <a:r>
              <a:rPr lang="ru-RU" smtClean="0"/>
              <a:t>Три стандартных файла не требуется специально открывать:</a:t>
            </a:r>
          </a:p>
          <a:p>
            <a:pPr lvl="1"/>
            <a:r>
              <a:rPr lang="en-US" err="1" smtClean="0">
                <a:latin typeface="Consolas" panose="020B0609020204030204" pitchFamily="49" charset="0"/>
              </a:rPr>
              <a:t>stdin</a:t>
            </a:r>
            <a:r>
              <a:rPr lang="en-US" smtClean="0"/>
              <a:t> – </a:t>
            </a:r>
            <a:r>
              <a:rPr lang="ru-RU" smtClean="0"/>
              <a:t>стандартный поток ввода (обычно смотрит на консоль)</a:t>
            </a:r>
          </a:p>
          <a:p>
            <a:pPr lvl="1"/>
            <a:r>
              <a:rPr lang="en-US" err="1" smtClean="0">
                <a:latin typeface="Consolas" panose="020B0609020204030204" pitchFamily="49" charset="0"/>
              </a:rPr>
              <a:t>stdout</a:t>
            </a:r>
            <a:r>
              <a:rPr lang="en-US" smtClean="0"/>
              <a:t> – </a:t>
            </a:r>
            <a:r>
              <a:rPr lang="ru-RU" smtClean="0"/>
              <a:t>стандартный поток вывода (обычно тоже консоль)</a:t>
            </a:r>
          </a:p>
          <a:p>
            <a:pPr lvl="1"/>
            <a:r>
              <a:rPr lang="en-US" err="1" smtClean="0">
                <a:latin typeface="Consolas" panose="020B0609020204030204" pitchFamily="49" charset="0"/>
              </a:rPr>
              <a:t>stderr</a:t>
            </a:r>
            <a:r>
              <a:rPr lang="en-US" smtClean="0"/>
              <a:t> – </a:t>
            </a:r>
            <a:r>
              <a:rPr lang="ru-RU" smtClean="0"/>
              <a:t>стандартный поток сообщений об ошибках (обычно опять консоль)</a:t>
            </a:r>
          </a:p>
        </p:txBody>
      </p:sp>
    </p:spTree>
    <p:extLst>
      <p:ext uri="{BB962C8B-B14F-4D97-AF65-F5344CB8AC3E}">
        <p14:creationId xmlns:p14="http://schemas.microsoft.com/office/powerpoint/2010/main" val="412988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Hello, world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Работа с файлами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Ввод и вывод в память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Буферизация</a:t>
            </a:r>
          </a:p>
        </p:txBody>
      </p:sp>
    </p:spTree>
    <p:extLst>
      <p:ext uri="{BB962C8B-B14F-4D97-AF65-F5344CB8AC3E}">
        <p14:creationId xmlns:p14="http://schemas.microsoft.com/office/powerpoint/2010/main" val="1693685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ios_base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25804" y="2531114"/>
            <a:ext cx="2072925" cy="3154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7" y="3745697"/>
            <a:ext cx="2072925" cy="3189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iostream</a:t>
            </a:r>
            <a:endParaRPr lang="en-US" sz="200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153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ios_base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25804" y="2531114"/>
            <a:ext cx="2072925" cy="3154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7" y="3745697"/>
            <a:ext cx="2072925" cy="3189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13222" y="1767914"/>
            <a:ext cx="208261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basic_ifstream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6098730" y="2087248"/>
            <a:ext cx="514492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basic_ofstream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f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14133" y="2389631"/>
            <a:ext cx="2081707" cy="34598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ifstream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fstream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285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текстовыми файлами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Старый добрый вывод логов в стиле С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FILE *charfl = fopen(</a:t>
            </a:r>
            <a:r>
              <a:rPr lang="ru-RU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charset.txt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, "rw");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(!charfl) { </a:t>
            </a:r>
            <a:r>
              <a:rPr lang="ru-RU" smtClean="0">
                <a:latin typeface="Consolas" panose="020B0609020204030204" pitchFamily="49" charset="0"/>
              </a:rPr>
              <a:t>обработка ошибок</a:t>
            </a:r>
            <a:r>
              <a:rPr lang="en-US" smtClean="0">
                <a:latin typeface="Consolas" panose="020B0609020204030204" pitchFamily="49" charset="0"/>
              </a:rPr>
              <a:t> } 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(int i = 32; i != 256; ++i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fprintf(charfl, "value: %3d char: %c",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i, static_cast&lt;char&gt;(i));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do_other_job(charfl);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fclose(charfl);</a:t>
            </a:r>
          </a:p>
          <a:p>
            <a:r>
              <a:rPr lang="ru-RU" smtClean="0"/>
              <a:t>Кто видит проблемы в таком коде?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46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текстовыми файлами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iostreams </a:t>
            </a:r>
            <a:r>
              <a:rPr lang="ru-RU" smtClean="0"/>
              <a:t>на самом деле не сильно сложнее</a:t>
            </a:r>
            <a:r>
              <a:rPr lang="en-US" smtClean="0"/>
              <a:t> </a:t>
            </a:r>
            <a:r>
              <a:rPr lang="ru-RU" smtClean="0"/>
              <a:t>зато </a:t>
            </a:r>
            <a:r>
              <a:rPr lang="en-US" smtClean="0"/>
              <a:t>exception-safe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ofstream </a:t>
            </a:r>
            <a:r>
              <a:rPr lang="en-US" smtClean="0">
                <a:latin typeface="Consolas" panose="020B0609020204030204" pitchFamily="49" charset="0"/>
              </a:rPr>
              <a:t>charfl(</a:t>
            </a:r>
            <a:r>
              <a:rPr lang="ru-RU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charset.txt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, ofstream::out | ofstream::in);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(!charfl) { </a:t>
            </a:r>
            <a:r>
              <a:rPr lang="ru-RU" smtClean="0">
                <a:latin typeface="Consolas" panose="020B0609020204030204" pitchFamily="49" charset="0"/>
              </a:rPr>
              <a:t>обработка ошибок </a:t>
            </a:r>
            <a:r>
              <a:rPr lang="en-US" smtClean="0">
                <a:latin typeface="Consolas" panose="020B0609020204030204" pitchFamily="49" charset="0"/>
              </a:rPr>
              <a:t>} 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(int i = 32; i != 256; ++i)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charfl &lt;&lt; </a:t>
            </a:r>
            <a:r>
              <a:rPr lang="en-US">
                <a:latin typeface="Consolas" panose="020B0609020204030204" pitchFamily="49" charset="0"/>
              </a:rPr>
              <a:t>"value: " &lt;&lt; setw(3) &lt;&lt; i &lt;&lt; " "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       &lt;&lt; </a:t>
            </a:r>
            <a:r>
              <a:rPr lang="en-US">
                <a:latin typeface="Consolas" panose="020B0609020204030204" pitchFamily="49" charset="0"/>
              </a:rPr>
              <a:t>"char: " &lt;&lt; static_cast&lt;char&gt;(i) &lt;&lt; endl;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do_other_job(charfl);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charfl.close(); // dtor </a:t>
            </a:r>
            <a:r>
              <a:rPr lang="ru-RU" smtClean="0">
                <a:latin typeface="Consolas" panose="020B0609020204030204" pitchFamily="49" charset="0"/>
              </a:rPr>
              <a:t>тоже работает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Что более</a:t>
            </a:r>
            <a:r>
              <a:rPr lang="en-US" smtClean="0"/>
              <a:t> </a:t>
            </a:r>
            <a:r>
              <a:rPr lang="ru-RU" smtClean="0"/>
              <a:t>всего смущает из написанного выше?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77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Больше всего смущает олдскульная проверка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ofstream charfl(</a:t>
            </a:r>
            <a:r>
              <a:rPr lang="ru-RU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charset.txt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, ofstream::out | ofstream::in);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 (!charfl) { </a:t>
            </a:r>
            <a:r>
              <a:rPr lang="ru-RU">
                <a:latin typeface="Consolas" panose="020B0609020204030204" pitchFamily="49" charset="0"/>
              </a:rPr>
              <a:t>обработка ошибок </a:t>
            </a:r>
            <a:r>
              <a:rPr lang="en-US">
                <a:latin typeface="Consolas" panose="020B0609020204030204" pitchFamily="49" charset="0"/>
              </a:rPr>
              <a:t>}  </a:t>
            </a:r>
            <a:endParaRPr lang="ru-RU" smtClean="0"/>
          </a:p>
          <a:p>
            <a:r>
              <a:rPr lang="ru-RU" smtClean="0"/>
              <a:t>Почему не бросаются исключения при открытии файла в неверном состоянии?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5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Больше всего смущает олдскульная проверка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ofstream charfl(</a:t>
            </a:r>
            <a:r>
              <a:rPr lang="ru-RU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charset.txt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ofstream::out </a:t>
            </a:r>
            <a:r>
              <a:rPr lang="en-US">
                <a:latin typeface="Consolas" panose="020B0609020204030204" pitchFamily="49" charset="0"/>
              </a:rPr>
              <a:t>| ofstream::in);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 (!charfl) { </a:t>
            </a:r>
            <a:r>
              <a:rPr lang="ru-RU">
                <a:latin typeface="Consolas" panose="020B0609020204030204" pitchFamily="49" charset="0"/>
              </a:rPr>
              <a:t>обработка ошибок </a:t>
            </a:r>
            <a:r>
              <a:rPr lang="en-US">
                <a:latin typeface="Consolas" panose="020B0609020204030204" pitchFamily="49" charset="0"/>
              </a:rPr>
              <a:t>}  </a:t>
            </a:r>
            <a:endParaRPr lang="ru-RU" smtClean="0"/>
          </a:p>
          <a:p>
            <a:r>
              <a:rPr lang="ru-RU" smtClean="0"/>
              <a:t>Почему не бросаются исключения при открытии файла в неверном состоянии?</a:t>
            </a:r>
          </a:p>
          <a:p>
            <a:r>
              <a:rPr lang="ru-RU" smtClean="0"/>
              <a:t>Ну и кроме того, указывать </a:t>
            </a:r>
            <a:r>
              <a:rPr lang="en-US" smtClean="0"/>
              <a:t>out </a:t>
            </a:r>
            <a:r>
              <a:rPr lang="ru-RU" smtClean="0"/>
              <a:t>для </a:t>
            </a:r>
            <a:r>
              <a:rPr lang="en-US" smtClean="0"/>
              <a:t>ofstream </a:t>
            </a:r>
            <a:r>
              <a:rPr lang="ru-RU" smtClean="0"/>
              <a:t>не нужно, он всегда </a:t>
            </a:r>
            <a:r>
              <a:rPr lang="en-US" smtClean="0"/>
              <a:t>out.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9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текстовыми файлами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Ответ внезапный: можно и так и так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ofstream </a:t>
            </a:r>
            <a:r>
              <a:rPr lang="en-US" smtClean="0">
                <a:latin typeface="Consolas" panose="020B0609020204030204" pitchFamily="49" charset="0"/>
              </a:rPr>
              <a:t>charfl;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charfl.exceptions(ofstream::failbit || ofstream::badbit);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charfl.open(</a:t>
            </a:r>
            <a:r>
              <a:rPr lang="ru-RU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charset.txt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ofstream::in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ru-RU" smtClean="0">
                <a:latin typeface="Consolas" panose="020B0609020204030204" pitchFamily="49" charset="0"/>
              </a:rPr>
              <a:t>бросит исключение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(int i = 32; i != 256; ++i)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file &lt;&lt; "value: " &lt;&lt; setw(3) &lt;&lt; i &lt;&lt; " "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&lt;&lt; "char: " &lt;&lt; static_cast&lt;char&gt;(i) &lt;&lt; endl;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do_other_job(charfl);</a:t>
            </a:r>
          </a:p>
          <a:p>
            <a:r>
              <a:rPr lang="ru-RU" smtClean="0"/>
              <a:t>Осталось понять как обработать исключение и узнать причину ошибки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21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 открытия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Для ловли ошибок и выдачи информации начиная с </a:t>
                </a:r>
                <a:r>
                  <a:rPr lang="en-US" smtClean="0"/>
                  <a:t>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mtClean="0"/>
                  <a:t> </a:t>
                </a:r>
                <a:r>
                  <a:rPr lang="ru-RU" smtClean="0"/>
                  <a:t>используется уже знакомый нам класс </a:t>
                </a:r>
                <a:r>
                  <a:rPr lang="en-US" smtClean="0"/>
                  <a:t>system_error</a:t>
                </a:r>
                <a:endParaRPr lang="ru-RU" smtClean="0"/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try {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f.open(fileName);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// </a:t>
                </a:r>
                <a:r>
                  <a:rPr lang="ru-RU" smtClean="0">
                    <a:latin typeface="Consolas" panose="020B0609020204030204" pitchFamily="49" charset="0"/>
                  </a:rPr>
                  <a:t>тут ещё много всего</a:t>
                </a:r>
                <a:endParaRPr lang="en-US" smtClean="0">
                  <a:latin typeface="Consolas" panose="020B0609020204030204" pitchFamily="49" charset="0"/>
                </a:endParaRP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} catch(system_error</a:t>
                </a:r>
                <a:r>
                  <a:rPr lang="en-US">
                    <a:latin typeface="Consolas" panose="020B0609020204030204" pitchFamily="49" charset="0"/>
                  </a:rPr>
                  <a:t>&amp; e) </a:t>
                </a:r>
                <a:r>
                  <a:rPr lang="en-US" smtClean="0">
                    <a:latin typeface="Consolas" panose="020B0609020204030204" pitchFamily="49" charset="0"/>
                  </a:rPr>
                  <a:t>{</a:t>
                </a:r>
                <a:endParaRPr lang="ru-RU">
                  <a:latin typeface="Consolas" panose="020B0609020204030204" pitchFamily="49" charset="0"/>
                </a:endParaRPr>
              </a:p>
              <a:p>
                <a:pPr marL="45720" indent="0">
                  <a:buNone/>
                </a:pPr>
                <a:r>
                  <a:rPr lang="ru-RU">
                    <a:latin typeface="Consolas" panose="020B0609020204030204" pitchFamily="49" charset="0"/>
                  </a:rPr>
                  <a:t> </a:t>
                </a:r>
                <a:r>
                  <a:rPr lang="ru-RU" smtClean="0">
                    <a:latin typeface="Consolas" panose="020B0609020204030204" pitchFamily="49" charset="0"/>
                  </a:rPr>
                  <a:t> </a:t>
                </a:r>
                <a:r>
                  <a:rPr lang="en-US" smtClean="0">
                    <a:latin typeface="Consolas" panose="020B0609020204030204" pitchFamily="49" charset="0"/>
                  </a:rPr>
                  <a:t>cerr </a:t>
                </a:r>
                <a:r>
                  <a:rPr lang="en-US">
                    <a:latin typeface="Consolas" panose="020B0609020204030204" pitchFamily="49" charset="0"/>
                  </a:rPr>
                  <a:t>&lt;&lt; e.code().message() &lt;&lt; </a:t>
                </a:r>
                <a:r>
                  <a:rPr lang="en-US" smtClean="0">
                    <a:latin typeface="Consolas" panose="020B0609020204030204" pitchFamily="49" charset="0"/>
                  </a:rPr>
                  <a:t>endl</a:t>
                </a:r>
                <a:r>
                  <a:rPr lang="en-US">
                    <a:latin typeface="Consolas" panose="020B0609020204030204" pitchFamily="49" charset="0"/>
                  </a:rPr>
                  <a:t>;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ru-RU" smtClean="0"/>
                  <a:t>Аналогично можно обработать закрытие и запись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813" b="-3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086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Имеет ли смысл копирование для потоков?</a:t>
            </a:r>
          </a:p>
          <a:p>
            <a:pPr marL="45720" indent="0">
              <a:buNone/>
            </a:pPr>
            <a:r>
              <a:rPr lang="en-US" smtClean="0"/>
              <a:t> </a:t>
            </a:r>
            <a:r>
              <a:rPr lang="en-US">
                <a:latin typeface="Consolas" panose="020B0609020204030204" pitchFamily="49" charset="0"/>
              </a:rPr>
              <a:t>ofstream charfl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auto secondcharfl = charfl</a:t>
            </a:r>
            <a:r>
              <a:rPr lang="en-US" smtClean="0">
                <a:latin typeface="Consolas" panose="020B0609020204030204" pitchFamily="49" charset="0"/>
              </a:rPr>
              <a:t>; //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0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C: </a:t>
            </a:r>
            <a:r>
              <a:rPr lang="ru-RU" smtClean="0"/>
              <a:t>форматирование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mtClean="0"/>
              <a:t>Неформатированный ввод и вывод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fputs("Hello, world\n", </a:t>
            </a:r>
            <a:r>
              <a:rPr lang="en-US" err="1" smtClean="0">
                <a:latin typeface="Consolas" panose="020B0609020204030204" pitchFamily="49" charset="0"/>
              </a:rPr>
              <a:t>stdout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 err="1" smtClean="0">
                <a:latin typeface="Consolas" panose="020B0609020204030204" pitchFamily="49" charset="0"/>
              </a:rPr>
              <a:t>str</a:t>
            </a:r>
            <a:r>
              <a:rPr lang="en-US" smtClean="0">
                <a:latin typeface="Consolas" panose="020B0609020204030204" pitchFamily="49" charset="0"/>
              </a:rPr>
              <a:t>[80];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fgets(str, 80, </a:t>
            </a:r>
            <a:r>
              <a:rPr lang="en-US" err="1" smtClean="0">
                <a:latin typeface="Consolas" panose="020B0609020204030204" pitchFamily="49" charset="0"/>
              </a:rPr>
              <a:t>stdin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Форматированный ввод и вывод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fprintf(stdout, "%s\n", </a:t>
            </a:r>
            <a:r>
              <a:rPr lang="en-US">
                <a:latin typeface="Consolas" panose="020B0609020204030204" pitchFamily="49" charset="0"/>
              </a:rPr>
              <a:t>"Hello, </a:t>
            </a:r>
            <a:r>
              <a:rPr lang="en-US" smtClean="0">
                <a:latin typeface="Consolas" panose="020B0609020204030204" pitchFamily="49" charset="0"/>
              </a:rPr>
              <a:t>world");</a:t>
            </a:r>
            <a:r>
              <a:rPr lang="en-US"/>
              <a:t/>
            </a:r>
            <a:br>
              <a:rPr lang="en-US"/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 err="1" smtClean="0">
                <a:latin typeface="Consolas" panose="020B0609020204030204" pitchFamily="49" charset="0"/>
              </a:rPr>
              <a:t>str</a:t>
            </a:r>
            <a:r>
              <a:rPr lang="en-US" smtClean="0">
                <a:latin typeface="Consolas" panose="020B0609020204030204" pitchFamily="49" charset="0"/>
              </a:rPr>
              <a:t>[81];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fscanf (</a:t>
            </a:r>
            <a:r>
              <a:rPr lang="en-US" err="1" smtClean="0">
                <a:latin typeface="Consolas" panose="020B0609020204030204" pitchFamily="49" charset="0"/>
              </a:rPr>
              <a:t>stdin</a:t>
            </a:r>
            <a:r>
              <a:rPr lang="en-US" smtClean="0">
                <a:latin typeface="Consolas" panose="020B0609020204030204" pitchFamily="49" charset="0"/>
              </a:rPr>
              <a:t>, "%80s", </a:t>
            </a:r>
            <a:r>
              <a:rPr lang="en-US" err="1" smtClean="0">
                <a:latin typeface="Consolas" panose="020B0609020204030204" pitchFamily="49" charset="0"/>
              </a:rPr>
              <a:t>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Перемещение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Копирование бессмысленно и запрещено, зато работает перемещение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ofstream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openFile (const std::string&amp; filename){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std::ofstream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file</a:t>
            </a:r>
            <a:r>
              <a:rPr lang="en-US" sz="2000">
                <a:latin typeface="Consolas" panose="020B0609020204030204" pitchFamily="49" charset="0"/>
              </a:rPr>
              <a:t>(filename);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file &lt;&lt; "hello, ";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return file;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000" smtClean="0">
                <a:latin typeface="Consolas" panose="020B0609020204030204" pitchFamily="49" charset="0"/>
              </a:rPr>
              <a:t>ofstream </a:t>
            </a:r>
            <a:r>
              <a:rPr lang="en-US" sz="2000">
                <a:latin typeface="Consolas" panose="020B0609020204030204" pitchFamily="49" charset="0"/>
              </a:rPr>
              <a:t>file;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file = openFile("xyz.tmp");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// move-constructed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file &lt;&lt; "world"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475874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текстовый файл на экран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Disclaimer: </a:t>
            </a:r>
            <a:r>
              <a:rPr lang="ru-RU" smtClean="0"/>
              <a:t>этот способ не оптимален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ifstream file(filename);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c;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while (file.get(c))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cout.put(c);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// </a:t>
            </a:r>
            <a:r>
              <a:rPr lang="ru-RU">
                <a:latin typeface="Consolas" panose="020B0609020204030204" pitchFamily="49" charset="0"/>
              </a:rPr>
              <a:t>здесь файл будет закрыт</a:t>
            </a:r>
          </a:p>
          <a:p>
            <a:r>
              <a:rPr lang="ru-RU" smtClean="0"/>
              <a:t>Если оставить в стороне, что он не оптимален, можно также заметить, что открытие и закрытие файла регулируется скобками, это не слишком красиво</a:t>
            </a:r>
          </a:p>
          <a:p>
            <a:r>
              <a:rPr lang="ru-RU" smtClean="0"/>
              <a:t>Для многоразового использования можно использовать </a:t>
            </a:r>
            <a:r>
              <a:rPr lang="en-US" smtClean="0"/>
              <a:t>open/close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51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Многоразовое 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char *filenames[] = {"testfile1.txt", "testfile2.txt"};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ifstream file;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(int idx = 0; idx &lt; </a:t>
            </a:r>
            <a:r>
              <a:rPr lang="ru-RU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; ++idx)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file.open</a:t>
            </a:r>
            <a:r>
              <a:rPr lang="en-US" smtClean="0">
                <a:latin typeface="Consolas" panose="020B0609020204030204" pitchFamily="49" charset="0"/>
              </a:rPr>
              <a:t>(filenames[idx],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тут можно указать режим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c;  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while (file.get(c))</a:t>
            </a:r>
            <a:r>
              <a:rPr lang="ru-RU">
                <a:latin typeface="Consolas" panose="020B0609020204030204" pitchFamily="49" charset="0"/>
              </a:rPr>
              <a:t> 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cout.put(c);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file.close</a:t>
            </a:r>
            <a:r>
              <a:rPr lang="en-US">
                <a:latin typeface="Consolas" panose="020B0609020204030204" pitchFamily="49" charset="0"/>
              </a:rPr>
              <a:t>();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mtClean="0"/>
              <a:t>У такого подхода есть минус: нарушение принципа </a:t>
            </a:r>
            <a:r>
              <a:rPr lang="en-US" smtClean="0"/>
              <a:t>RAII. </a:t>
            </a:r>
            <a:r>
              <a:rPr lang="ru-RU" smtClean="0"/>
              <a:t>Все ли понимают чем это чревато?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71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Бинарные файлы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задача стоит так: считать файл (скажем </a:t>
            </a:r>
            <a:r>
              <a:rPr lang="en-US" smtClean="0"/>
              <a:t>gif) </a:t>
            </a:r>
            <a:r>
              <a:rPr lang="ru-RU" smtClean="0"/>
              <a:t>в память</a:t>
            </a:r>
          </a:p>
          <a:p>
            <a:r>
              <a:rPr lang="ru-RU" smtClean="0"/>
              <a:t>Первый вопрос: во что считываем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533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Бинарные файлы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задача стоит так: считать файл (скажем </a:t>
            </a:r>
            <a:r>
              <a:rPr lang="en-US" smtClean="0"/>
              <a:t>gif) </a:t>
            </a:r>
            <a:r>
              <a:rPr lang="ru-RU" smtClean="0"/>
              <a:t>в память</a:t>
            </a:r>
          </a:p>
          <a:p>
            <a:r>
              <a:rPr lang="ru-RU" smtClean="0"/>
              <a:t>Первый вопрос: во что считываем</a:t>
            </a:r>
            <a:r>
              <a:rPr lang="en-US" smtClean="0"/>
              <a:t>?</a:t>
            </a:r>
          </a:p>
          <a:p>
            <a:r>
              <a:rPr lang="ru-RU" smtClean="0"/>
              <a:t>Допустим решено считывать в </a:t>
            </a:r>
            <a:r>
              <a:rPr lang="en-US" smtClean="0">
                <a:latin typeface="Consolas" panose="020B0609020204030204" pitchFamily="49" charset="0"/>
              </a:rPr>
              <a:t>vector&lt;unsigned char&gt;</a:t>
            </a:r>
            <a:r>
              <a:rPr lang="en-US" smtClean="0"/>
              <a:t>, </a:t>
            </a:r>
            <a:r>
              <a:rPr lang="ru-RU" smtClean="0"/>
              <a:t>тогда предлагается следующий метод</a:t>
            </a:r>
            <a:r>
              <a:rPr lang="en-US" smtClean="0"/>
              <a:t>. </a:t>
            </a:r>
            <a:r>
              <a:rPr lang="ru-RU" smtClean="0"/>
              <a:t>Хорош ли он?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ifstream f("data.gif");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vector&lt;unsigned char&gt; buf;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while(f)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char next;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 &gt;&gt; next;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buf.push_back(next);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431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Бинарные файлы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задача стоит так: считать файл (скажем </a:t>
            </a:r>
            <a:r>
              <a:rPr lang="en-US" smtClean="0"/>
              <a:t>gif) </a:t>
            </a:r>
            <a:r>
              <a:rPr lang="ru-RU" smtClean="0"/>
              <a:t>в память</a:t>
            </a:r>
          </a:p>
          <a:p>
            <a:r>
              <a:rPr lang="ru-RU" smtClean="0"/>
              <a:t>Первый вопрос: во что считываем</a:t>
            </a:r>
            <a:r>
              <a:rPr lang="en-US" smtClean="0"/>
              <a:t>?</a:t>
            </a:r>
          </a:p>
          <a:p>
            <a:r>
              <a:rPr lang="ru-RU" smtClean="0"/>
              <a:t>Допустим решено считывать в </a:t>
            </a:r>
            <a:r>
              <a:rPr lang="en-US" smtClean="0">
                <a:latin typeface="Consolas" panose="020B0609020204030204" pitchFamily="49" charset="0"/>
              </a:rPr>
              <a:t>vector&lt;unsigned char&gt;</a:t>
            </a:r>
            <a:r>
              <a:rPr lang="en-US" smtClean="0"/>
              <a:t>, </a:t>
            </a:r>
            <a:r>
              <a:rPr lang="ru-RU" smtClean="0"/>
              <a:t>тогда предлагается следующий метод</a:t>
            </a:r>
            <a:r>
              <a:rPr lang="en-US" smtClean="0"/>
              <a:t>. </a:t>
            </a:r>
            <a:r>
              <a:rPr lang="ru-RU" smtClean="0"/>
              <a:t>Хорош ли он?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ifstream f("data.gif");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vector&lt;unsigned char&gt; buf;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while(f)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char next;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 &gt;&gt; next;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он плох.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П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одумайте о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cin &gt;&gt; x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для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"   2A"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buf.push_back(next);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43017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Бинарные файлы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задача стоит так: считать файл (скажем </a:t>
            </a:r>
            <a:r>
              <a:rPr lang="en-US" smtClean="0"/>
              <a:t>gif) </a:t>
            </a:r>
            <a:r>
              <a:rPr lang="ru-RU" smtClean="0"/>
              <a:t>в память</a:t>
            </a:r>
          </a:p>
          <a:p>
            <a:r>
              <a:rPr lang="ru-RU" smtClean="0"/>
              <a:t>Первый вопрос: во что считываем</a:t>
            </a:r>
            <a:r>
              <a:rPr lang="en-US" smtClean="0"/>
              <a:t>?</a:t>
            </a:r>
          </a:p>
          <a:p>
            <a:r>
              <a:rPr lang="ru-RU" smtClean="0"/>
              <a:t>Допустим решено считывать в </a:t>
            </a:r>
            <a:r>
              <a:rPr lang="en-US" smtClean="0">
                <a:latin typeface="Consolas" panose="020B0609020204030204" pitchFamily="49" charset="0"/>
              </a:rPr>
              <a:t>vector&lt;unsigned char&gt;</a:t>
            </a:r>
            <a:r>
              <a:rPr lang="en-US" smtClean="0"/>
              <a:t>, </a:t>
            </a:r>
            <a:r>
              <a:rPr lang="ru-RU" smtClean="0"/>
              <a:t>тогда предлагается следующий метод</a:t>
            </a:r>
            <a:r>
              <a:rPr lang="en-US" smtClean="0"/>
              <a:t>. </a:t>
            </a:r>
            <a:r>
              <a:rPr lang="ru-RU" smtClean="0"/>
              <a:t>Хорош ли он?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ifstream f("data.gif",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ifstream::binary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vector&lt;unsigned char&gt; buf;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while(f)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char next;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 &gt;&gt; noskipws &gt;&gt; next;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теперь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buf.push_back(next);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219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Бинарные файлы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задача стоит так: считать файл (скажем </a:t>
            </a:r>
            <a:r>
              <a:rPr lang="en-US" smtClean="0"/>
              <a:t>gif) </a:t>
            </a:r>
            <a:r>
              <a:rPr lang="ru-RU" smtClean="0"/>
              <a:t>в память</a:t>
            </a:r>
          </a:p>
          <a:p>
            <a:r>
              <a:rPr lang="ru-RU" smtClean="0"/>
              <a:t>Первый вопрос: во что считываем</a:t>
            </a:r>
            <a:r>
              <a:rPr lang="en-US" smtClean="0"/>
              <a:t>?</a:t>
            </a:r>
          </a:p>
          <a:p>
            <a:r>
              <a:rPr lang="ru-RU" smtClean="0"/>
              <a:t>Допустим решено считывать в </a:t>
            </a:r>
            <a:r>
              <a:rPr lang="en-US" smtClean="0">
                <a:latin typeface="Consolas" panose="020B0609020204030204" pitchFamily="49" charset="0"/>
              </a:rPr>
              <a:t>vector&lt;unsigned char&gt;</a:t>
            </a:r>
            <a:r>
              <a:rPr lang="en-US" smtClean="0"/>
              <a:t>, </a:t>
            </a:r>
            <a:r>
              <a:rPr lang="ru-RU" smtClean="0"/>
              <a:t>тогда предлагается следующий метод</a:t>
            </a:r>
            <a:r>
              <a:rPr lang="en-US" smtClean="0"/>
              <a:t>. </a:t>
            </a:r>
            <a:r>
              <a:rPr lang="ru-RU" smtClean="0"/>
              <a:t>Хорош ли он?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ifstream f("data.gif",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ifstream::binary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vector&lt;unsigned char&gt; buf;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while(f)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char next;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 &gt;&gt; noskipws &gt;&gt; next;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теперь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buf.push_back(next);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не совсем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ok.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Реаллокации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9909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Структура файла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mtClean="0"/>
          </a:p>
          <a:p>
            <a:endParaRPr lang="ru-RU"/>
          </a:p>
          <a:p>
            <a:endParaRPr lang="ru-RU" smtClean="0"/>
          </a:p>
          <a:p>
            <a:endParaRPr lang="ru-RU"/>
          </a:p>
          <a:p>
            <a:endParaRPr lang="ru-RU" smtClean="0"/>
          </a:p>
          <a:p>
            <a:endParaRPr lang="en-US" smtClean="0"/>
          </a:p>
          <a:p>
            <a:r>
              <a:rPr lang="ru-RU" smtClean="0"/>
              <a:t>Обычная идея (рождённая опытом </a:t>
            </a:r>
            <a:r>
              <a:rPr lang="en-US" smtClean="0"/>
              <a:t>fseek / ftell</a:t>
            </a:r>
            <a:r>
              <a:rPr lang="ru-RU" smtClean="0"/>
              <a:t>) узнать размер это спозиционировать на самый конец и вызвать </a:t>
            </a:r>
            <a:r>
              <a:rPr lang="en-US" smtClean="0"/>
              <a:t>tellp</a:t>
            </a:r>
            <a:r>
              <a:rPr lang="ru-RU" smtClean="0"/>
              <a:t> или </a:t>
            </a:r>
            <a:r>
              <a:rPr lang="en-US" smtClean="0"/>
              <a:t>tellg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52728" y="2487168"/>
            <a:ext cx="3099816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52543" y="2487168"/>
            <a:ext cx="6663327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274152" y="3544824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2239" y="3899053"/>
            <a:ext cx="201184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Consolas" panose="020B0609020204030204" pitchFamily="49" charset="0"/>
              </a:rPr>
              <a:t>ios::beg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6622" y="3896775"/>
            <a:ext cx="201184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Consolas" panose="020B0609020204030204" pitchFamily="49" charset="0"/>
              </a:rPr>
              <a:t>ios::cur</a:t>
            </a:r>
            <a:endParaRPr lang="en-US" sz="32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351438" y="3544824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0884719" y="3544824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78798" y="3889909"/>
            <a:ext cx="201184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Consolas" panose="020B0609020204030204" pitchFamily="49" charset="0"/>
              </a:rPr>
              <a:t>ios::end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163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Бинарные файлы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Продолжаем улучшения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ifstream f("data.gif", ifstream::binary);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f.seekg(0</a:t>
            </a:r>
            <a:r>
              <a:rPr lang="en-US">
                <a:latin typeface="Consolas" panose="020B0609020204030204" pitchFamily="49" charset="0"/>
              </a:rPr>
              <a:t>, ifstream::end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sz = f.tellg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vector&lt;char&gt; buf;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buf.reserve(sz);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f.seekg(0, ifstream::beg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ru-RU" smtClean="0">
                <a:latin typeface="Consolas" panose="020B0609020204030204" pitchFamily="49" charset="0"/>
              </a:rPr>
              <a:t>перематываем обратно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while(f)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char next;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 &gt;&gt; noskipws &gt;&gt; next;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buf.push_back(next);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реаллокаций нет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827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C: </a:t>
            </a:r>
            <a:r>
              <a:rPr lang="ru-RU" smtClean="0"/>
              <a:t>буферизация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Буферизованные</a:t>
            </a:r>
            <a:endParaRPr lang="en-US" smtClean="0"/>
          </a:p>
          <a:p>
            <a:pPr lvl="1"/>
            <a:r>
              <a:rPr lang="ru-RU" sz="2200" smtClean="0"/>
              <a:t>Построчная буферизация</a:t>
            </a:r>
          </a:p>
          <a:p>
            <a:pPr lvl="2"/>
            <a:r>
              <a:rPr lang="en-US" sz="2200" err="1" smtClean="0"/>
              <a:t>stdout</a:t>
            </a:r>
            <a:endParaRPr lang="en-US" sz="2200" smtClean="0"/>
          </a:p>
          <a:p>
            <a:pPr lvl="2"/>
            <a:r>
              <a:rPr lang="en-US" sz="2200" err="1" smtClean="0"/>
              <a:t>stdin</a:t>
            </a:r>
            <a:endParaRPr lang="ru-RU" sz="2200" smtClean="0"/>
          </a:p>
          <a:p>
            <a:pPr lvl="1"/>
            <a:r>
              <a:rPr lang="ru-RU" sz="2200" smtClean="0"/>
              <a:t>Полная буферизация</a:t>
            </a:r>
          </a:p>
          <a:p>
            <a:r>
              <a:rPr lang="ru-RU" smtClean="0"/>
              <a:t>Не буферизованные</a:t>
            </a:r>
            <a:endParaRPr lang="en-US" smtClean="0"/>
          </a:p>
          <a:p>
            <a:pPr lvl="2"/>
            <a:r>
              <a:rPr lang="en-US" sz="2200" err="1" smtClean="0"/>
              <a:t>stderr</a:t>
            </a:r>
            <a:endParaRPr lang="en-US" sz="2200" smtClean="0"/>
          </a:p>
          <a:p>
            <a:pPr lvl="1"/>
            <a:endParaRPr lang="en-US" sz="22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80" y="2057400"/>
            <a:ext cx="5989320" cy="4521200"/>
          </a:xfrm>
        </p:spPr>
        <p:txBody>
          <a:bodyPr>
            <a:normAutofit/>
          </a:bodyPr>
          <a:lstStyle/>
          <a:p>
            <a:r>
              <a:rPr lang="ru-RU" smtClean="0"/>
              <a:t>Работа с буфером</a:t>
            </a:r>
          </a:p>
          <a:p>
            <a:pPr lvl="1"/>
            <a:r>
              <a:rPr lang="en-US" sz="2200" err="1" smtClean="0"/>
              <a:t>setvbuf</a:t>
            </a:r>
            <a:endParaRPr lang="en-US" sz="2200" smtClean="0"/>
          </a:p>
          <a:p>
            <a:pPr lvl="1"/>
            <a:r>
              <a:rPr lang="en-US" sz="2200" err="1" smtClean="0"/>
              <a:t>fflush</a:t>
            </a:r>
            <a:endParaRPr lang="en-US" sz="2200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FILE *fp;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setbuf(stdout</a:t>
            </a:r>
            <a:r>
              <a:rPr lang="en-US">
                <a:latin typeface="Consolas" panose="020B0609020204030204" pitchFamily="49" charset="0"/>
              </a:rPr>
              <a:t>, NULL);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setvbuf(fp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NULL, _</a:t>
            </a:r>
            <a:r>
              <a:rPr lang="en-US">
                <a:latin typeface="Consolas" panose="020B0609020204030204" pitchFamily="49" charset="0"/>
              </a:rPr>
              <a:t>IOFBF, </a:t>
            </a:r>
            <a:r>
              <a:rPr lang="en-US" smtClean="0">
                <a:latin typeface="Consolas" panose="020B0609020204030204" pitchFamily="49" charset="0"/>
              </a:rPr>
              <a:t>BSIZE);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fprintf (</a:t>
            </a:r>
            <a:r>
              <a:rPr lang="en-US" err="1" smtClean="0">
                <a:latin typeface="Consolas" panose="020B0609020204030204" pitchFamily="49" charset="0"/>
              </a:rPr>
              <a:t>stdout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"Hello </a:t>
            </a:r>
            <a:r>
              <a:rPr lang="en-US" smtClean="0">
                <a:latin typeface="Consolas" panose="020B0609020204030204" pitchFamily="49" charset="0"/>
              </a:rPr>
              <a:t>");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fprintf (</a:t>
            </a:r>
            <a:r>
              <a:rPr lang="en-US" err="1" smtClean="0">
                <a:latin typeface="Consolas" panose="020B0609020204030204" pitchFamily="49" charset="0"/>
              </a:rPr>
              <a:t>fp</a:t>
            </a:r>
            <a:r>
              <a:rPr lang="en-US">
                <a:latin typeface="Consolas" panose="020B0609020204030204" pitchFamily="49" charset="0"/>
              </a:rPr>
              <a:t>, "</a:t>
            </a:r>
            <a:r>
              <a:rPr lang="en-US" smtClean="0">
                <a:latin typeface="Consolas" panose="020B0609020204030204" pitchFamily="49" charset="0"/>
              </a:rPr>
              <a:t>Hello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");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fflush (</a:t>
            </a:r>
            <a:r>
              <a:rPr lang="en-US" err="1" smtClean="0">
                <a:latin typeface="Consolas" panose="020B0609020204030204" pitchFamily="49" charset="0"/>
              </a:rPr>
              <a:t>fp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ru-RU" smtClean="0">
                <a:latin typeface="Consolas" panose="020B0609020204030204" pitchFamily="49" charset="0"/>
              </a:rPr>
              <a:t>запись в файл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Этот метод не слишком надёжен</a:t>
            </a:r>
          </a:p>
          <a:p>
            <a:r>
              <a:rPr lang="ru-RU" smtClean="0"/>
              <a:t>На </a:t>
            </a:r>
            <a:r>
              <a:rPr lang="en-US" smtClean="0"/>
              <a:t>stackoverflow </a:t>
            </a:r>
            <a:r>
              <a:rPr lang="ru-RU" smtClean="0"/>
              <a:t>предлагают также</a:t>
            </a:r>
            <a:r>
              <a:rPr lang="ru-RU"/>
              <a:t> </a:t>
            </a:r>
            <a:r>
              <a:rPr lang="ru-RU" smtClean="0"/>
              <a:t>хитроумный метод через </a:t>
            </a:r>
            <a:r>
              <a:rPr lang="en-US" smtClean="0"/>
              <a:t>ignore/gcount/clear*</a:t>
            </a:r>
          </a:p>
          <a:p>
            <a:r>
              <a:rPr lang="ru-RU" smtClean="0"/>
              <a:t>Я бы предложил с учётом вышедшего </a:t>
            </a:r>
            <a:r>
              <a:rPr lang="en-US" smtClean="0">
                <a:latin typeface="Consolas" panose="020B0609020204030204" pitchFamily="49" charset="0"/>
              </a:rPr>
              <a:t>C++17</a:t>
            </a:r>
            <a:r>
              <a:rPr lang="en-US" smtClean="0"/>
              <a:t>,</a:t>
            </a:r>
            <a:r>
              <a:rPr lang="ru-RU" smtClean="0"/>
              <a:t> библиотеку </a:t>
            </a:r>
            <a:r>
              <a:rPr lang="en-US" smtClean="0"/>
              <a:t>&lt;filesystem&gt; (</a:t>
            </a:r>
            <a:r>
              <a:rPr lang="ru-RU" smtClean="0"/>
              <a:t>пример взят с </a:t>
            </a:r>
            <a:r>
              <a:rPr lang="en-US" smtClean="0"/>
              <a:t>cppref)</a:t>
            </a:r>
            <a:r>
              <a:rPr lang="en-US"/>
              <a:t> **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</a:t>
            </a:r>
            <a:r>
              <a:rPr lang="en-US">
                <a:latin typeface="Consolas" panose="020B0609020204030204" pitchFamily="49" charset="0"/>
              </a:rPr>
              <a:t>fs = std::</a:t>
            </a:r>
            <a:r>
              <a:rPr lang="en-US" smtClean="0">
                <a:latin typeface="Consolas" panose="020B0609020204030204" pitchFamily="49" charset="0"/>
              </a:rPr>
              <a:t>filesystem;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fs</a:t>
            </a:r>
            <a:r>
              <a:rPr lang="en-US">
                <a:latin typeface="Consolas" panose="020B0609020204030204" pitchFamily="49" charset="0"/>
              </a:rPr>
              <a:t>::path p = fs::current_path() / "example.bin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ofstream(p</a:t>
            </a:r>
            <a:r>
              <a:rPr lang="en-US">
                <a:latin typeface="Consolas" panose="020B0609020204030204" pitchFamily="49" charset="0"/>
              </a:rPr>
              <a:t>).put('a');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"File size = " &lt;&lt; fs::file_size(p) &lt;&lt; '\n';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fs::remove(p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32888" y="5815584"/>
            <a:ext cx="9411977" cy="800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 smtClean="0"/>
              <a:t>*https</a:t>
            </a:r>
            <a:r>
              <a:rPr lang="en-US" sz="1800"/>
              <a:t>://</a:t>
            </a:r>
            <a:r>
              <a:rPr lang="en-US" sz="1800" smtClean="0"/>
              <a:t>stackoverflow.com/questions/22984956/tellg-function-give-wrong-size-of-file</a:t>
            </a:r>
            <a:br>
              <a:rPr lang="en-US" sz="1800" smtClean="0"/>
            </a:br>
            <a:r>
              <a:rPr lang="en-US" sz="1800" smtClean="0"/>
              <a:t>**http</a:t>
            </a:r>
            <a:r>
              <a:rPr lang="en-US" sz="1800"/>
              <a:t>://en.cppreference.com/w/cpp/filesystem/file_size</a:t>
            </a:r>
          </a:p>
        </p:txBody>
      </p:sp>
    </p:spTree>
    <p:extLst>
      <p:ext uri="{BB962C8B-B14F-4D97-AF65-F5344CB8AC3E}">
        <p14:creationId xmlns:p14="http://schemas.microsoft.com/office/powerpoint/2010/main" val="85952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позиционирования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Позиционирование также работает для текстовых файлов</a:t>
            </a:r>
            <a:r>
              <a:rPr lang="en-US" smtClean="0"/>
              <a:t>*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ofstream outfile("a.tmp");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 &lt;&lt; "This is an apple";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long pos = outfile.tellp(); // </a:t>
            </a:r>
            <a:r>
              <a:rPr lang="ru-RU">
                <a:latin typeface="Consolas" panose="020B0609020204030204" pitchFamily="49" charset="0"/>
              </a:rPr>
              <a:t>текущая позиция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outfile.seekp (</a:t>
            </a:r>
            <a:r>
              <a:rPr lang="en-US" smtClean="0">
                <a:latin typeface="Consolas" panose="020B0609020204030204" pitchFamily="49" charset="0"/>
              </a:rPr>
              <a:t>pos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-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7</a:t>
            </a:r>
            <a:r>
              <a:rPr lang="en-US">
                <a:latin typeface="Consolas" panose="020B0609020204030204" pitchFamily="49" charset="0"/>
              </a:rPr>
              <a:t>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перейти к </a:t>
            </a:r>
            <a:r>
              <a:rPr lang="en-US">
                <a:latin typeface="Consolas" panose="020B0609020204030204" pitchFamily="49" charset="0"/>
              </a:rPr>
              <a:t>pos-7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 &lt;&lt; " sam</a:t>
            </a:r>
            <a:r>
              <a:rPr lang="en-US" smtClean="0">
                <a:latin typeface="Consolas" panose="020B0609020204030204" pitchFamily="49" charset="0"/>
              </a:rPr>
              <a:t>";</a:t>
            </a: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32888" y="6187440"/>
            <a:ext cx="9411977" cy="42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 smtClean="0"/>
              <a:t>*</a:t>
            </a:r>
            <a:r>
              <a:rPr lang="ru-RU" sz="1800" smtClean="0"/>
              <a:t>пример взят с: </a:t>
            </a:r>
            <a:r>
              <a:rPr lang="en-US" sz="1800" smtClean="0"/>
              <a:t>http</a:t>
            </a:r>
            <a:r>
              <a:rPr lang="en-US" sz="1800"/>
              <a:t>://</a:t>
            </a:r>
            <a:r>
              <a:rPr lang="en-US" sz="1800" smtClean="0"/>
              <a:t>www.cplusplus.com/reference/ostream/ostream/tellp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66925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позиционирования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Позиционирование также работает для текстовых файлов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ofstream outfile("a.tmp");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 &lt;&lt; "This is an apple";</a:t>
            </a: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long</a:t>
            </a:r>
            <a:r>
              <a:rPr lang="en-US">
                <a:latin typeface="Consolas" panose="020B0609020204030204" pitchFamily="49" charset="0"/>
              </a:rPr>
              <a:t> pos = outfile.tellp(); // </a:t>
            </a:r>
            <a:r>
              <a:rPr lang="ru-RU">
                <a:latin typeface="Consolas" panose="020B0609020204030204" pitchFamily="49" charset="0"/>
              </a:rPr>
              <a:t>текущая позиция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outfile.seekp (</a:t>
            </a:r>
            <a:r>
              <a:rPr lang="en-US" smtClean="0">
                <a:latin typeface="Consolas" panose="020B0609020204030204" pitchFamily="49" charset="0"/>
              </a:rPr>
              <a:t>pos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-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7</a:t>
            </a:r>
            <a:r>
              <a:rPr lang="en-US">
                <a:latin typeface="Consolas" panose="020B0609020204030204" pitchFamily="49" charset="0"/>
              </a:rPr>
              <a:t>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перейти к </a:t>
            </a:r>
            <a:r>
              <a:rPr lang="en-US">
                <a:latin typeface="Consolas" panose="020B0609020204030204" pitchFamily="49" charset="0"/>
              </a:rPr>
              <a:t>pos-7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 &lt;&lt; " sam</a:t>
            </a:r>
            <a:r>
              <a:rPr lang="en-US" smtClean="0">
                <a:latin typeface="Consolas" panose="020B0609020204030204" pitchFamily="49" charset="0"/>
              </a:rPr>
              <a:t>";</a:t>
            </a:r>
          </a:p>
          <a:p>
            <a:r>
              <a:rPr lang="ru-RU" smtClean="0"/>
              <a:t>К сожалению, </a:t>
            </a:r>
            <a:r>
              <a:rPr lang="en-US" smtClean="0"/>
              <a:t>tellp </a:t>
            </a:r>
            <a:r>
              <a:rPr lang="ru-RU" smtClean="0"/>
              <a:t>возвращает не </a:t>
            </a:r>
            <a:r>
              <a:rPr lang="en-US" smtClean="0"/>
              <a:t>long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streampos tellp();</a:t>
            </a:r>
          </a:p>
        </p:txBody>
      </p:sp>
    </p:spTree>
    <p:extLst>
      <p:ext uri="{BB962C8B-B14F-4D97-AF65-F5344CB8AC3E}">
        <p14:creationId xmlns:p14="http://schemas.microsoft.com/office/powerpoint/2010/main" val="1567160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позиционирования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Позиционирование также работает для текстовых файлов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ofstream outfile("a.tmp");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 &lt;&lt; "This is an apple";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pos = outfile.tellp();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outfile.seekp (pos -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static_cast&lt;decltype(pos)&gt;(7)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outfile </a:t>
            </a:r>
            <a:r>
              <a:rPr lang="en-US">
                <a:latin typeface="Consolas" panose="020B0609020204030204" pitchFamily="49" charset="0"/>
              </a:rPr>
              <a:t>&lt;&lt; " sam</a:t>
            </a:r>
            <a:r>
              <a:rPr lang="en-US" smtClean="0">
                <a:latin typeface="Consolas" panose="020B0609020204030204" pitchFamily="49" charset="0"/>
              </a:rPr>
              <a:t>";</a:t>
            </a:r>
          </a:p>
          <a:p>
            <a:r>
              <a:rPr lang="ru-RU" smtClean="0"/>
              <a:t>По крайней мере типы соблюдены. Но можно ли ещё лучше?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686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позиционирования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Позиционирование также работает для текстовых файлов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ofstream outfile("a.tmp");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 &lt;&lt; "This is an apple";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outfile.seekp 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-7,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std::ios::cur);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outfile </a:t>
            </a:r>
            <a:r>
              <a:rPr lang="en-US">
                <a:latin typeface="Consolas" panose="020B0609020204030204" pitchFamily="49" charset="0"/>
              </a:rPr>
              <a:t>&lt;&lt; " sam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196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Спойлер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Уже очень скоро считать файл в вектор станет куда проще</a:t>
            </a:r>
          </a:p>
          <a:p>
            <a:r>
              <a:rPr lang="ru-RU" smtClean="0"/>
              <a:t>Но для этого надо дождаться лекции про итераторы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istreambuf_iterator&lt;char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first(file);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istreambuf_iterator&lt;char</a:t>
            </a:r>
            <a:r>
              <a:rPr lang="en-US">
                <a:latin typeface="Consolas" panose="020B0609020204030204" pitchFamily="49" charset="0"/>
              </a:rPr>
              <a:t>&gt; last</a:t>
            </a:r>
            <a:r>
              <a:rPr lang="en-US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vector&lt;unsigned char&gt; v(first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last);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7553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Hello, world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Работа с файлами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Ввод и вывод в память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Буферизация</a:t>
            </a:r>
          </a:p>
        </p:txBody>
      </p:sp>
    </p:spTree>
    <p:extLst>
      <p:ext uri="{BB962C8B-B14F-4D97-AF65-F5344CB8AC3E}">
        <p14:creationId xmlns:p14="http://schemas.microsoft.com/office/powerpoint/2010/main" val="42583976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ios_base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25804" y="2531114"/>
            <a:ext cx="2072925" cy="3154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7" y="3745697"/>
            <a:ext cx="2072925" cy="3189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13222" y="1767914"/>
            <a:ext cx="208261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basic_ifstream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6098730" y="2087248"/>
            <a:ext cx="514492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basic_ofstream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f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14133" y="2389631"/>
            <a:ext cx="2081707" cy="34598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ifstream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fstream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0682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ios_base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25804" y="2531114"/>
            <a:ext cx="2072925" cy="3154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7" y="3745697"/>
            <a:ext cx="2072925" cy="3189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13222" y="1767914"/>
            <a:ext cx="208261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basic_ifstream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6098730" y="2087248"/>
            <a:ext cx="514492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basic_ofstream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f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14133" y="2389631"/>
            <a:ext cx="2081707" cy="34598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ifstream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fstream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047834" y="505690"/>
            <a:ext cx="257854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A50021"/>
                </a:solidFill>
              </a:rPr>
              <a:t>basic_istringstream</a:t>
            </a:r>
            <a:r>
              <a:rPr lang="en-US" sz="2000" smtClean="0">
                <a:solidFill>
                  <a:srgbClr val="A50021"/>
                </a:solidFill>
              </a:rPr>
              <a:t>&lt;&gt;</a:t>
            </a:r>
            <a:endParaRPr lang="en-US" sz="2000">
              <a:solidFill>
                <a:srgbClr val="A50021"/>
              </a:solidFill>
            </a:endParaRPr>
          </a:p>
        </p:txBody>
      </p:sp>
      <p:cxnSp>
        <p:nvCxnSpPr>
          <p:cNvPr id="49" name="Straight Arrow Connector 48"/>
          <p:cNvCxnSpPr>
            <a:stCxn id="48" idx="1"/>
          </p:cNvCxnSpPr>
          <p:nvPr/>
        </p:nvCxnSpPr>
        <p:spPr>
          <a:xfrm flipH="1">
            <a:off x="6098729" y="825024"/>
            <a:ext cx="949105" cy="138803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74777" y="5387605"/>
            <a:ext cx="2597504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A50021"/>
                </a:solidFill>
              </a:rPr>
              <a:t>basic_ostringstream</a:t>
            </a:r>
            <a:r>
              <a:rPr lang="en-US" sz="2000" smtClean="0">
                <a:solidFill>
                  <a:srgbClr val="A50021"/>
                </a:solidFill>
              </a:rPr>
              <a:t>&lt;&gt;</a:t>
            </a:r>
            <a:endParaRPr lang="en-US" sz="2000">
              <a:solidFill>
                <a:srgbClr val="A50021"/>
              </a:solidFill>
            </a:endParaRPr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flipH="1" flipV="1">
            <a:off x="6071053" y="3428592"/>
            <a:ext cx="1103724" cy="227834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048489" y="3172066"/>
            <a:ext cx="268589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A50021"/>
                </a:solidFill>
              </a:rPr>
              <a:t>basic_stringstream</a:t>
            </a:r>
            <a:r>
              <a:rPr lang="en-US" sz="2000" smtClean="0">
                <a:solidFill>
                  <a:srgbClr val="A50021"/>
                </a:solidFill>
              </a:rPr>
              <a:t>&lt;&gt;</a:t>
            </a:r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048489" y="3810734"/>
            <a:ext cx="2685898" cy="31933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stringstream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047833" y="1125468"/>
            <a:ext cx="2578545" cy="30397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istringstream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74778" y="6026273"/>
            <a:ext cx="2597504" cy="31933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stringstream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56" name="Straight Arrow Connector 55"/>
          <p:cNvCxnSpPr>
            <a:stCxn id="52" idx="1"/>
          </p:cNvCxnSpPr>
          <p:nvPr/>
        </p:nvCxnSpPr>
        <p:spPr>
          <a:xfrm flipH="1" flipV="1">
            <a:off x="8788640" y="3250349"/>
            <a:ext cx="259849" cy="241051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708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вполне прозрачна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54623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ostringstream </a:t>
            </a:r>
            <a:r>
              <a:rPr lang="en-US">
                <a:latin typeface="Consolas" panose="020B0609020204030204" pitchFamily="49" charset="0"/>
              </a:rPr>
              <a:t>fst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int n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float f;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fst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42.2442;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s1 = fst.str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поток в строку через </a:t>
            </a:r>
            <a:r>
              <a:rPr lang="en-US" smtClean="0">
                <a:latin typeface="Consolas" panose="020B0609020204030204" pitchFamily="49" charset="0"/>
              </a:rPr>
              <a:t>.str()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istringstream </a:t>
            </a:r>
            <a:r>
              <a:rPr lang="en-US">
                <a:latin typeface="Consolas" panose="020B0609020204030204" pitchFamily="49" charset="0"/>
              </a:rPr>
              <a:t>iss(s1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iss </a:t>
            </a:r>
            <a:r>
              <a:rPr lang="en-US">
                <a:latin typeface="Consolas" panose="020B0609020204030204" pitchFamily="49" charset="0"/>
              </a:rPr>
              <a:t>&gt;&gt; n &gt;&gt;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s2("value: </a:t>
            </a:r>
            <a:r>
              <a:rPr lang="en-US" smtClean="0">
                <a:latin typeface="Consolas" panose="020B0609020204030204" pitchFamily="49" charset="0"/>
              </a:rPr>
              <a:t>");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b="1" smtClean="0">
                <a:latin typeface="Consolas" panose="020B0609020204030204" pitchFamily="49" charset="0"/>
              </a:rPr>
              <a:t>ate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означает "</a:t>
            </a:r>
            <a:r>
              <a:rPr lang="en-US" smtClean="0">
                <a:latin typeface="Consolas" panose="020B0609020204030204" pitchFamily="49" charset="0"/>
              </a:rPr>
              <a:t>at the end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ostringstream snd(s2</a:t>
            </a:r>
            <a:r>
              <a:rPr lang="en-US">
                <a:latin typeface="Consolas" panose="020B0609020204030204" pitchFamily="49" charset="0"/>
              </a:rPr>
              <a:t>, std::ios::out|std::ios::ate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snd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hex </a:t>
            </a:r>
            <a:r>
              <a:rPr lang="en-US">
                <a:latin typeface="Consolas" panose="020B0609020204030204" pitchFamily="49" charset="0"/>
              </a:rPr>
              <a:t>&lt;&lt; n &lt;&lt; " " &lt;&lt;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snd.str() &lt;&lt; </a:t>
            </a:r>
            <a:r>
              <a:rPr lang="en-US" smtClean="0">
                <a:latin typeface="Consolas" panose="020B0609020204030204" pitchFamily="49" charset="0"/>
              </a:rPr>
              <a:t>endl;</a:t>
            </a:r>
          </a:p>
          <a:p>
            <a:pPr marL="45720" indent="0">
              <a:buNone/>
            </a:pP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Простой вопрос: что на экране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2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Что нужно написать перед следующим кодом, чтобы гарантировать, что вывод произойдет без разрыва одной строчкой?</a:t>
            </a: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fprintf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</a:rPr>
              <a:t>stdout</a:t>
            </a:r>
            <a:r>
              <a:rPr lang="en-US">
                <a:latin typeface="Consolas" panose="020B0609020204030204" pitchFamily="49" charset="0"/>
              </a:rPr>
              <a:t>, "%s, ", "Hello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delay(5); // </a:t>
            </a:r>
            <a:r>
              <a:rPr lang="ru-RU" smtClean="0">
                <a:latin typeface="Consolas" panose="020B0609020204030204" pitchFamily="49" charset="0"/>
              </a:rPr>
              <a:t>допустим эта функция делает 5 секунд задержку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fprintf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</a:rPr>
              <a:t>stdout</a:t>
            </a:r>
            <a:r>
              <a:rPr lang="en-US">
                <a:latin typeface="Consolas" panose="020B0609020204030204" pitchFamily="49" charset="0"/>
              </a:rPr>
              <a:t>, "%s!\n", "world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вполне прозрачна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54623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ostringstream </a:t>
            </a:r>
            <a:r>
              <a:rPr lang="en-US">
                <a:latin typeface="Consolas" panose="020B0609020204030204" pitchFamily="49" charset="0"/>
              </a:rPr>
              <a:t>fst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int n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float f;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fst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42.2442;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s1 = fst.str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поток в строку через </a:t>
            </a:r>
            <a:r>
              <a:rPr lang="en-US" smtClean="0">
                <a:latin typeface="Consolas" panose="020B0609020204030204" pitchFamily="49" charset="0"/>
              </a:rPr>
              <a:t>.str()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istringstream </a:t>
            </a:r>
            <a:r>
              <a:rPr lang="en-US">
                <a:latin typeface="Consolas" panose="020B0609020204030204" pitchFamily="49" charset="0"/>
              </a:rPr>
              <a:t>iss(s1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iss </a:t>
            </a:r>
            <a:r>
              <a:rPr lang="en-US">
                <a:latin typeface="Consolas" panose="020B0609020204030204" pitchFamily="49" charset="0"/>
              </a:rPr>
              <a:t>&gt;&gt; n &gt;&gt;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s2("value: </a:t>
            </a:r>
            <a:r>
              <a:rPr lang="en-US" smtClean="0">
                <a:latin typeface="Consolas" panose="020B0609020204030204" pitchFamily="49" charset="0"/>
              </a:rPr>
              <a:t>");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b="1" smtClean="0">
                <a:latin typeface="Consolas" panose="020B0609020204030204" pitchFamily="49" charset="0"/>
              </a:rPr>
              <a:t>ate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означает "</a:t>
            </a:r>
            <a:r>
              <a:rPr lang="en-US" smtClean="0">
                <a:latin typeface="Consolas" panose="020B0609020204030204" pitchFamily="49" charset="0"/>
              </a:rPr>
              <a:t>at the end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ostringstream snd(s2</a:t>
            </a:r>
            <a:r>
              <a:rPr lang="en-US">
                <a:latin typeface="Consolas" panose="020B0609020204030204" pitchFamily="49" charset="0"/>
              </a:rPr>
              <a:t>, std::ios::out|std::ios::ate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snd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hex </a:t>
            </a:r>
            <a:r>
              <a:rPr lang="en-US">
                <a:latin typeface="Consolas" panose="020B0609020204030204" pitchFamily="49" charset="0"/>
              </a:rPr>
              <a:t>&lt;&lt; n &lt;&lt; " " &lt;&lt;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snd.str() &lt;&lt; </a:t>
            </a:r>
            <a:r>
              <a:rPr lang="en-US" smtClean="0">
                <a:latin typeface="Consolas" panose="020B0609020204030204" pitchFamily="49" charset="0"/>
              </a:rPr>
              <a:t>endl;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&gt;&gt; value: 2A 0.2442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2019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Неименованные потоки (</a:t>
            </a:r>
            <a:r>
              <a:rPr lang="en-US" smtClean="0"/>
              <a:t>C++11)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parseName(string name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string s1, s2, s3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istringstream(name) &gt;&gt; s1 &gt;&gt; s2 &gt;&gt; s3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</a:p>
          <a:p>
            <a:r>
              <a:rPr lang="ru-RU" smtClean="0"/>
              <a:t>Неименованный поток живет до конца полного выражения</a:t>
            </a:r>
          </a:p>
          <a:p>
            <a:r>
              <a:rPr lang="ru-RU" smtClean="0"/>
              <a:t>Строка будет побита по </a:t>
            </a:r>
            <a:r>
              <a:rPr lang="ru-RU" b="1" smtClean="0"/>
              <a:t>разделителям</a:t>
            </a:r>
            <a:endParaRPr lang="en-US" b="1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s1, s2, s3, s4;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istringstream </a:t>
            </a:r>
            <a:r>
              <a:rPr lang="en-US">
                <a:latin typeface="Consolas" panose="020B0609020204030204" pitchFamily="49" charset="0"/>
              </a:rPr>
              <a:t>input("</a:t>
            </a:r>
            <a:r>
              <a:rPr lang="en-US" smtClean="0">
                <a:latin typeface="Consolas" panose="020B0609020204030204" pitchFamily="49" charset="0"/>
              </a:rPr>
              <a:t>Ann Bob Carl Debora</a:t>
            </a:r>
            <a:r>
              <a:rPr lang="en-US">
                <a:latin typeface="Consolas" panose="020B0609020204030204" pitchFamily="49" charset="0"/>
              </a:rPr>
              <a:t>");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input </a:t>
            </a:r>
            <a:r>
              <a:rPr lang="en-US">
                <a:latin typeface="Consolas" panose="020B0609020204030204" pitchFamily="49" charset="0"/>
              </a:rPr>
              <a:t>&gt;&gt; s1 &gt;&gt; s2 &gt;&gt; s3 &gt;&gt; s4</a:t>
            </a:r>
            <a:r>
              <a:rPr lang="en-US" smtClean="0">
                <a:latin typeface="Consolas" panose="020B0609020204030204" pitchFamily="49" charset="0"/>
              </a:rPr>
              <a:t>; // ok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025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сделали расширение количества разделителей?</a:t>
            </a:r>
          </a:p>
          <a:p>
            <a:r>
              <a:rPr lang="ru-RU" smtClean="0"/>
              <a:t>Для конкретности. Допустим хочется заставить работать следующее: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std::string s1, s2, s3, s4;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std::istringstream input("Ann-Bob Carl:Debora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некая магия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input </a:t>
            </a:r>
            <a:r>
              <a:rPr lang="en-US">
                <a:latin typeface="Consolas" panose="020B0609020204030204" pitchFamily="49" charset="0"/>
              </a:rPr>
              <a:t>&gt;&gt; s1 &gt;&gt; s2 &gt;&gt; s3 &gt;&gt; s4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607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Назначенные</a:t>
            </a:r>
            <a:r>
              <a:rPr lang="en-US" smtClean="0"/>
              <a:t> (imbued)</a:t>
            </a:r>
            <a:r>
              <a:rPr lang="ru-RU" smtClean="0"/>
              <a:t> локали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</a:t>
            </a:r>
            <a:r>
              <a:rPr lang="en-US" smtClean="0"/>
              <a:t>C++</a:t>
            </a:r>
            <a:r>
              <a:rPr lang="ru-RU" smtClean="0"/>
              <a:t> форматом ввода и вывода (языком, разделителями и т.д.) управляют локали</a:t>
            </a:r>
            <a:r>
              <a:rPr lang="en-US" smtClean="0"/>
              <a:t> </a:t>
            </a:r>
            <a:endParaRPr lang="ru-RU" smtClean="0"/>
          </a:p>
          <a:p>
            <a:r>
              <a:rPr lang="ru-RU"/>
              <a:t>Л</a:t>
            </a:r>
            <a:r>
              <a:rPr lang="ru-RU" smtClean="0"/>
              <a:t>окаль можно </a:t>
            </a:r>
            <a:r>
              <a:rPr lang="ru-RU" smtClean="0">
                <a:solidFill>
                  <a:srgbClr val="0000FF"/>
                </a:solidFill>
              </a:rPr>
              <a:t>назначить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cin.imbue(locale(""));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cout.imbue(locale("ru_RU")); // </a:t>
            </a:r>
            <a:r>
              <a:rPr lang="ru-RU" smtClean="0">
                <a:latin typeface="Consolas" panose="020B0609020204030204" pitchFamily="49" charset="0"/>
              </a:rPr>
              <a:t>для </a:t>
            </a:r>
            <a:r>
              <a:rPr lang="en-US" smtClean="0">
                <a:latin typeface="Consolas" panose="020B0609020204030204" pitchFamily="49" charset="0"/>
              </a:rPr>
              <a:t>Windows "rus_RUS"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double value;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(cin &gt;&gt; value) cout &lt;&lt; value &lt;&lt; endl;</a:t>
            </a:r>
          </a:p>
          <a:p>
            <a:pPr marL="45720" indent="0">
              <a:buNone/>
            </a:pPr>
            <a:r>
              <a:rPr lang="ru-RU" smtClean="0"/>
              <a:t>Ввод: 47.11</a:t>
            </a:r>
          </a:p>
          <a:p>
            <a:pPr marL="45720" indent="0">
              <a:buNone/>
            </a:pPr>
            <a:r>
              <a:rPr lang="ru-RU" smtClean="0"/>
              <a:t>Вывод: 47</a:t>
            </a:r>
            <a:r>
              <a:rPr lang="en-US" smtClean="0"/>
              <a:t>,11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217050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Локаль как контейнер фасетов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Общий базовый класс </a:t>
            </a:r>
            <a:r>
              <a:rPr lang="en-US" sz="2000" smtClean="0">
                <a:latin typeface="Consolas" panose="020B0609020204030204" pitchFamily="49" charset="0"/>
              </a:rPr>
              <a:t>std::locale::facet</a:t>
            </a:r>
            <a:endParaRPr lang="ru-RU" sz="2000" smtClean="0">
              <a:latin typeface="Consolas" panose="020B0609020204030204" pitchFamily="49" charset="0"/>
            </a:endParaRPr>
          </a:p>
          <a:p>
            <a:pPr lvl="1"/>
            <a:r>
              <a:rPr lang="ru-RU" smtClean="0"/>
              <a:t>Запрещает конструктор копирования</a:t>
            </a:r>
          </a:p>
          <a:p>
            <a:r>
              <a:rPr lang="ru-RU" smtClean="0"/>
              <a:t>Локаль это контейнер из объектов вида </a:t>
            </a:r>
            <a:r>
              <a:rPr lang="en-US" sz="2000" smtClean="0">
                <a:latin typeface="Consolas" panose="020B0609020204030204" pitchFamily="49" charset="0"/>
              </a:rPr>
              <a:t>facet*</a:t>
            </a:r>
            <a:r>
              <a:rPr lang="ru-RU" smtClean="0"/>
              <a:t> и, таким образом, один из немногих </a:t>
            </a:r>
            <a:r>
              <a:rPr lang="ru-RU" b="1" smtClean="0"/>
              <a:t>интрузивных</a:t>
            </a:r>
            <a:r>
              <a:rPr lang="ru-RU" smtClean="0"/>
              <a:t> контейнеров в </a:t>
            </a:r>
            <a:r>
              <a:rPr lang="en-US" smtClean="0"/>
              <a:t>C++</a:t>
            </a:r>
            <a:endParaRPr lang="ru-RU" smtClean="0"/>
          </a:p>
          <a:p>
            <a:r>
              <a:rPr lang="ru-RU" smtClean="0"/>
              <a:t>Интрузивные контейнеры обычны в </a:t>
            </a:r>
            <a:r>
              <a:rPr lang="en-US" smtClean="0"/>
              <a:t>Java/C# </a:t>
            </a:r>
            <a:r>
              <a:rPr lang="ru-RU" smtClean="0"/>
              <a:t>но в </a:t>
            </a:r>
            <a:r>
              <a:rPr lang="en-US" smtClean="0"/>
              <a:t>STL </a:t>
            </a:r>
            <a:r>
              <a:rPr lang="ru-RU" smtClean="0"/>
              <a:t>они редкость</a:t>
            </a:r>
          </a:p>
          <a:p>
            <a:r>
              <a:rPr lang="ru-RU" smtClean="0"/>
              <a:t>Типичный фасет</a:t>
            </a:r>
            <a:r>
              <a:rPr lang="en-US" smtClean="0"/>
              <a:t> ctype&lt;&gt;()</a:t>
            </a:r>
            <a:r>
              <a:rPr lang="ru-RU" smtClean="0"/>
              <a:t>: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charT&gt;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class ctype : public ctype_base, public locale::facet;</a:t>
            </a:r>
          </a:p>
          <a:p>
            <a:r>
              <a:rPr lang="ru-RU" smtClean="0"/>
              <a:t>Фасеты индексированы</a:t>
            </a:r>
            <a:r>
              <a:rPr lang="en-US" smtClean="0"/>
              <a:t> </a:t>
            </a:r>
            <a:r>
              <a:rPr lang="ru-RU" smtClean="0"/>
              <a:t>производными типами. В локали только один фасет</a:t>
            </a:r>
            <a:r>
              <a:rPr lang="en-US" smtClean="0"/>
              <a:t>, </a:t>
            </a:r>
            <a:r>
              <a:rPr lang="ru-RU" smtClean="0"/>
              <a:t>производный от каждого из них (например от </a:t>
            </a:r>
            <a:r>
              <a:rPr lang="en-US" smtClean="0"/>
              <a:t>ctype</a:t>
            </a:r>
            <a:r>
              <a:rPr lang="ru-RU" smtClean="0"/>
              <a:t>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03876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разделитель для </a:t>
            </a:r>
            <a:r>
              <a:rPr lang="en-US" smtClean="0"/>
              <a:t>cin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25645"/>
          </a:xfrm>
        </p:spPr>
        <p:txBody>
          <a:bodyPr>
            <a:no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class my_ctype : public </a:t>
            </a:r>
            <a:r>
              <a:rPr lang="en-US" sz="1800" smtClean="0">
                <a:latin typeface="Consolas" panose="020B0609020204030204" pitchFamily="49" charset="0"/>
              </a:rPr>
              <a:t>ctype&lt;char</a:t>
            </a:r>
            <a:r>
              <a:rPr lang="en-US" sz="1800">
                <a:latin typeface="Consolas" panose="020B0609020204030204" pitchFamily="49" charset="0"/>
              </a:rPr>
              <a:t>&gt; {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mask </a:t>
            </a:r>
            <a:r>
              <a:rPr lang="en-US" sz="1800">
                <a:latin typeface="Consolas" panose="020B0609020204030204" pitchFamily="49" charset="0"/>
              </a:rPr>
              <a:t>my_table[table_size];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public</a:t>
            </a:r>
            <a:r>
              <a:rPr lang="en-US" sz="1800">
                <a:latin typeface="Consolas" panose="020B0609020204030204" pitchFamily="49" charset="0"/>
              </a:rPr>
              <a:t>: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my_ctype(size_t </a:t>
            </a:r>
            <a:r>
              <a:rPr lang="en-US" sz="1800">
                <a:latin typeface="Consolas" panose="020B0609020204030204" pitchFamily="49" charset="0"/>
              </a:rPr>
              <a:t>refs = 0) :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ctype&lt;char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>
                <a:latin typeface="Consolas" panose="020B0609020204030204" pitchFamily="49" charset="0"/>
              </a:rPr>
              <a:t>(&amp;my_table[0], false, refs) </a:t>
            </a:r>
            <a:r>
              <a:rPr lang="en-US" sz="1800" smtClean="0">
                <a:latin typeface="Consolas" panose="020B0609020204030204" pitchFamily="49" charset="0"/>
              </a:rPr>
              <a:t>{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copy_n(classic_table</a:t>
            </a:r>
            <a:r>
              <a:rPr lang="en-US" sz="1800">
                <a:latin typeface="Consolas" panose="020B0609020204030204" pitchFamily="49" charset="0"/>
              </a:rPr>
              <a:t>(), table_size, my_table);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my_table</a:t>
            </a:r>
            <a:r>
              <a:rPr lang="en-US" sz="1800">
                <a:latin typeface="Consolas" panose="020B0609020204030204" pitchFamily="49" charset="0"/>
              </a:rPr>
              <a:t>['-'] = (mask)space;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my_table[':'] </a:t>
            </a:r>
            <a:r>
              <a:rPr lang="en-US" sz="1800">
                <a:latin typeface="Consolas" panose="020B0609020204030204" pitchFamily="49" charset="0"/>
              </a:rPr>
              <a:t>= (mask)space;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800" smtClean="0">
                <a:latin typeface="Consolas" panose="020B0609020204030204" pitchFamily="49" charset="0"/>
              </a:rPr>
              <a:t>string s1, s2, s3, s4;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istringstream </a:t>
            </a:r>
            <a:r>
              <a:rPr lang="en-US" sz="1800">
                <a:latin typeface="Consolas" panose="020B0609020204030204" pitchFamily="49" charset="0"/>
              </a:rPr>
              <a:t>input</a:t>
            </a:r>
            <a:r>
              <a:rPr lang="en-US" sz="1800" smtClean="0">
                <a:latin typeface="Consolas" panose="020B0609020204030204" pitchFamily="49" charset="0"/>
              </a:rPr>
              <a:t>("Ann-Bob Carl:Debora");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locale x(locale</a:t>
            </a:r>
            <a:r>
              <a:rPr lang="en-US" sz="1800">
                <a:latin typeface="Consolas" panose="020B0609020204030204" pitchFamily="49" charset="0"/>
              </a:rPr>
              <a:t>::classic(),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new my_ctype</a:t>
            </a:r>
            <a:r>
              <a:rPr lang="en-US" sz="1800" smtClean="0">
                <a:latin typeface="Consolas" panose="020B0609020204030204" pitchFamily="49" charset="0"/>
              </a:rPr>
              <a:t>); // </a:t>
            </a:r>
            <a:r>
              <a:rPr lang="ru-RU" sz="1800" smtClean="0">
                <a:latin typeface="Consolas" panose="020B0609020204030204" pitchFamily="49" charset="0"/>
              </a:rPr>
              <a:t>замена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ctype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input.imbue(x);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input &gt;&gt; s1 &gt;&gt; s2 &gt;&gt; s3 &gt;&gt; s4;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0686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может быть устроен конструктор</a:t>
            </a:r>
            <a:r>
              <a:rPr lang="en-US" smtClean="0"/>
              <a:t>, </a:t>
            </a:r>
            <a:r>
              <a:rPr lang="ru-RU" smtClean="0"/>
              <a:t>чтобы это работало</a:t>
            </a:r>
            <a:r>
              <a:rPr lang="en-US" smtClean="0"/>
              <a:t>?</a:t>
            </a:r>
            <a:endParaRPr lang="ru-RU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locale x(locale</a:t>
            </a:r>
            <a:r>
              <a:rPr lang="en-US" sz="2000">
                <a:latin typeface="Consolas" panose="020B0609020204030204" pitchFamily="49" charset="0"/>
              </a:rPr>
              <a:t>::classic(), new my_ctype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744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может быть устроен конструктор</a:t>
            </a:r>
            <a:r>
              <a:rPr lang="en-US" smtClean="0"/>
              <a:t>, </a:t>
            </a:r>
            <a:r>
              <a:rPr lang="ru-RU" smtClean="0"/>
              <a:t>чтобы такой вызов был разрешен: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locale x(locale</a:t>
            </a:r>
            <a:r>
              <a:rPr lang="en-US" sz="2000">
                <a:latin typeface="Consolas" panose="020B0609020204030204" pitchFamily="49" charset="0"/>
              </a:rPr>
              <a:t>::classic(), new my_ctype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Идея </a:t>
            </a:r>
            <a:r>
              <a:rPr lang="en-US" sz="2000" smtClean="0">
                <a:latin typeface="Consolas" panose="020B0609020204030204" pitchFamily="49" charset="0"/>
              </a:rPr>
              <a:t>locale::locale (locale, facet*)</a:t>
            </a:r>
            <a:r>
              <a:rPr lang="en-US" smtClean="0"/>
              <a:t> </a:t>
            </a:r>
            <a:r>
              <a:rPr lang="ru-RU" smtClean="0"/>
              <a:t>плоха, потому что теряется информация об индексирующем типе</a:t>
            </a:r>
          </a:p>
          <a:p>
            <a:r>
              <a:rPr lang="ru-RU" smtClean="0"/>
              <a:t>Ответ: разумеется, шаблонный конструктор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&lt;class Facet&gt;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locale::locale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(const </a:t>
            </a:r>
            <a:r>
              <a:rPr lang="en-US" sz="2000">
                <a:latin typeface="Consolas" panose="020B0609020204030204" pitchFamily="49" charset="0"/>
              </a:rPr>
              <a:t>locale&amp; other, Facet* </a:t>
            </a:r>
            <a:r>
              <a:rPr lang="en-US" sz="2000" smtClean="0">
                <a:latin typeface="Consolas" panose="020B0609020204030204" pitchFamily="49" charset="0"/>
              </a:rPr>
              <a:t>f);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1192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Типы распространенных фасетов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43000" y="2057400"/>
          <a:ext cx="9872664" cy="4323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70903"/>
                <a:gridCol w="5041556"/>
                <a:gridCol w="286020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Тип фасета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Используется для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Аналог</a:t>
                      </a:r>
                      <a:r>
                        <a:rPr lang="ru-RU" baseline="0" smtClean="0"/>
                        <a:t> в </a:t>
                      </a:r>
                      <a:r>
                        <a:rPr lang="en-US" baseline="0" smtClean="0"/>
                        <a:t>C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num_get&lt;&gt;()</a:t>
                      </a:r>
                    </a:p>
                    <a:p>
                      <a:r>
                        <a:rPr lang="en-US" smtClean="0"/>
                        <a:t>num_put&lt;&gt;()</a:t>
                      </a:r>
                    </a:p>
                    <a:p>
                      <a:r>
                        <a:rPr lang="en-US" smtClean="0"/>
                        <a:t>numpunct&lt;&gt;()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Ввод</a:t>
                      </a:r>
                      <a:r>
                        <a:rPr lang="ru-RU" baseline="0" smtClean="0"/>
                        <a:t> и вывод чисел, пунктуация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LC_NUMERIC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ctype&lt;&gt;()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Информация о символах (например </a:t>
                      </a:r>
                      <a:r>
                        <a:rPr lang="en-US" smtClean="0"/>
                        <a:t>isupper())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LC_CTYPE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codecvt&lt;&gt;()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Преобразования</a:t>
                      </a:r>
                      <a:r>
                        <a:rPr lang="ru-RU" baseline="0" smtClean="0"/>
                        <a:t> символов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LC_CTYPE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collate&lt;&gt;()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Порядок сортировки (коллация) строк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LC_COLLATE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messages&lt;&gt;()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Получение строк сообщений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money_get&lt;&gt;()</a:t>
                      </a:r>
                    </a:p>
                    <a:p>
                      <a:r>
                        <a:rPr lang="en-US" smtClean="0"/>
                        <a:t>money_put&lt;&gt;()</a:t>
                      </a:r>
                    </a:p>
                    <a:p>
                      <a:r>
                        <a:rPr lang="en-US" smtClean="0"/>
                        <a:t>moneypunct&lt;&gt;()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Ввод</a:t>
                      </a:r>
                      <a:r>
                        <a:rPr lang="ru-RU" baseline="0" smtClean="0"/>
                        <a:t> и вывод денежных сумм, пунктуация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LC_MONETARY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time_get&lt;&gt;()</a:t>
                      </a:r>
                    </a:p>
                    <a:p>
                      <a:r>
                        <a:rPr lang="en-US" smtClean="0"/>
                        <a:t>time_put&lt;&gt;()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Ввод</a:t>
                      </a:r>
                      <a:r>
                        <a:rPr lang="ru-RU" baseline="0" smtClean="0"/>
                        <a:t> и вывод времени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LC_TIME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3639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Хотелось бы чтобы некоторые форматы </a:t>
            </a:r>
            <a:r>
              <a:rPr lang="en-US" smtClean="0"/>
              <a:t>"</a:t>
            </a:r>
            <a:r>
              <a:rPr lang="ru-RU" smtClean="0"/>
              <a:t>залипали</a:t>
            </a:r>
            <a:r>
              <a:rPr lang="en-US" smtClean="0"/>
              <a:t>" </a:t>
            </a:r>
            <a:r>
              <a:rPr lang="ru-RU" smtClean="0"/>
              <a:t>например для всех целых чисел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os </a:t>
            </a:r>
            <a:r>
              <a:rPr lang="en-US">
                <a:latin typeface="Consolas" panose="020B0609020204030204" pitchFamily="49" charset="0"/>
              </a:rPr>
              <a:t>&lt;&lt; add_one &lt;&lt; 10 &lt;&lt; " " &lt;&lt; 11 &lt;&lt; </a:t>
            </a:r>
            <a:r>
              <a:rPr lang="en-US" smtClean="0">
                <a:latin typeface="Consolas" panose="020B0609020204030204" pitchFamily="49" charset="0"/>
              </a:rPr>
              <a:t>endl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&lt;&lt; </a:t>
            </a:r>
            <a:r>
              <a:rPr lang="en-US">
                <a:latin typeface="Consolas" panose="020B0609020204030204" pitchFamily="49" charset="0"/>
              </a:rPr>
              <a:t>add_none &lt;&lt; 10 &lt;&lt; " " &lt;&lt; 11 &lt;&lt; </a:t>
            </a:r>
            <a:r>
              <a:rPr lang="en-US" smtClean="0">
                <a:latin typeface="Consolas" panose="020B0609020204030204" pitchFamily="49" charset="0"/>
              </a:rPr>
              <a:t>endl;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11 12 10 11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Если бы вы писали потоки, как бы вы синженерили такую магию?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</a:t>
            </a:r>
            <a:r>
              <a:rPr lang="en-US" smtClean="0"/>
              <a:t>: </a:t>
            </a:r>
            <a:r>
              <a:rPr lang="ru-RU" smtClean="0"/>
              <a:t>ответ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Предполагаем, что где-то до этого было выполнено нечто вроде:</a:t>
            </a: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setbuf</a:t>
            </a:r>
            <a:r>
              <a:rPr lang="en-US" smtClean="0">
                <a:latin typeface="Consolas" panose="020B0609020204030204" pitchFamily="49" charset="0"/>
              </a:rPr>
              <a:t> (</a:t>
            </a:r>
            <a:r>
              <a:rPr lang="en-US" err="1" smtClean="0">
                <a:latin typeface="Consolas" panose="020B0609020204030204" pitchFamily="49" charset="0"/>
              </a:rPr>
              <a:t>stdout</a:t>
            </a:r>
            <a:r>
              <a:rPr lang="en-US" smtClean="0">
                <a:latin typeface="Consolas" panose="020B0609020204030204" pitchFamily="49" charset="0"/>
              </a:rPr>
              <a:t>, NULL);</a:t>
            </a:r>
          </a:p>
          <a:p>
            <a:pPr marL="45720" indent="0">
              <a:buNone/>
            </a:pPr>
            <a:r>
              <a:rPr lang="ru-RU" smtClean="0"/>
              <a:t>Что нужно написать перед следующим кодом, чтобы гарантировать, что вывод произойдет без разрыва одной строчкой?</a:t>
            </a:r>
          </a:p>
          <a:p>
            <a:pPr marL="45720" indent="0">
              <a:buNone/>
            </a:pPr>
            <a:r>
              <a:rPr lang="en-US" err="1">
                <a:latin typeface="Consolas" panose="020B0609020204030204" pitchFamily="49" charset="0"/>
              </a:rPr>
              <a:t>setvbuf</a:t>
            </a:r>
            <a:r>
              <a:rPr lang="en-US">
                <a:latin typeface="Consolas" panose="020B0609020204030204" pitchFamily="49" charset="0"/>
              </a:rPr>
              <a:t> (</a:t>
            </a:r>
            <a:r>
              <a:rPr lang="en-US" err="1">
                <a:latin typeface="Consolas" panose="020B0609020204030204" pitchFamily="49" charset="0"/>
              </a:rPr>
              <a:t>stdout</a:t>
            </a:r>
            <a:r>
              <a:rPr lang="en-US">
                <a:latin typeface="Consolas" panose="020B0609020204030204" pitchFamily="49" charset="0"/>
              </a:rPr>
              <a:t>, NULL, _</a:t>
            </a:r>
            <a:r>
              <a:rPr lang="en-US" smtClean="0">
                <a:latin typeface="Consolas" panose="020B0609020204030204" pitchFamily="49" charset="0"/>
              </a:rPr>
              <a:t>IO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BF</a:t>
            </a:r>
            <a:r>
              <a:rPr lang="en-US">
                <a:latin typeface="Consolas" panose="020B0609020204030204" pitchFamily="49" charset="0"/>
              </a:rPr>
              <a:t>, 1024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не обязательно 1024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fprintf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</a:rPr>
              <a:t>stdout</a:t>
            </a:r>
            <a:r>
              <a:rPr lang="en-US">
                <a:latin typeface="Consolas" panose="020B0609020204030204" pitchFamily="49" charset="0"/>
              </a:rPr>
              <a:t>, "%s, ", "Hello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delay(5);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fprintf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</a:rPr>
              <a:t>stdout</a:t>
            </a:r>
            <a:r>
              <a:rPr lang="en-US">
                <a:latin typeface="Consolas" panose="020B0609020204030204" pitchFamily="49" charset="0"/>
              </a:rPr>
              <a:t>, "%s!\n", "world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Механизм </a:t>
            </a:r>
            <a:r>
              <a:rPr lang="en-US" smtClean="0"/>
              <a:t>iword/xalloc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097" y="1785551"/>
            <a:ext cx="9872871" cy="4582298"/>
          </a:xfrm>
        </p:spPr>
        <p:txBody>
          <a:bodyPr>
            <a:normAutofit/>
          </a:bodyPr>
          <a:lstStyle/>
          <a:p>
            <a:r>
              <a:rPr lang="en-US" sz="2000" b="1"/>
              <a:t>std::ios_base::</a:t>
            </a:r>
            <a:r>
              <a:rPr lang="en-US" sz="2000" b="1" smtClean="0"/>
              <a:t>iword</a:t>
            </a:r>
            <a:r>
              <a:rPr lang="ru-RU" sz="2000" b="1" smtClean="0"/>
              <a:t> (</a:t>
            </a:r>
            <a:r>
              <a:rPr lang="en-US" sz="2000" b="1" smtClean="0"/>
              <a:t>long)</a:t>
            </a:r>
            <a:r>
              <a:rPr lang="ru-RU" sz="2000" b="1" smtClean="0"/>
              <a:t> </a:t>
            </a:r>
            <a:r>
              <a:rPr lang="ru-RU" sz="2000" smtClean="0"/>
              <a:t>это функция, которая позволяет хранить внутри потока-наследника массив целых (</a:t>
            </a:r>
            <a:r>
              <a:rPr lang="en-US" sz="2000" smtClean="0"/>
              <a:t>long)</a:t>
            </a:r>
            <a:r>
              <a:rPr lang="ru-RU" sz="2000" smtClean="0"/>
              <a:t> чисел</a:t>
            </a:r>
            <a:endParaRPr lang="ru-RU" sz="2000"/>
          </a:p>
          <a:p>
            <a:r>
              <a:rPr lang="ru-RU" sz="2000" smtClean="0"/>
              <a:t>Уникальный элемент из </a:t>
            </a:r>
            <a:r>
              <a:rPr lang="en-US" sz="2000" smtClean="0"/>
              <a:t>iword </a:t>
            </a:r>
            <a:r>
              <a:rPr lang="ru-RU" sz="2000" smtClean="0"/>
              <a:t>массива возвращает функция </a:t>
            </a:r>
            <a:r>
              <a:rPr lang="en-US" sz="2000" b="1"/>
              <a:t>std::ios_base</a:t>
            </a:r>
            <a:r>
              <a:rPr lang="en-US" sz="2000" b="1" smtClean="0"/>
              <a:t>::xalloc(). </a:t>
            </a:r>
            <a:r>
              <a:rPr lang="ru-RU" sz="2000" smtClean="0"/>
              <a:t>Она не выделяет память, несмотря на название.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struct ReversedString { static </a:t>
            </a:r>
            <a:r>
              <a:rPr lang="en-US" sz="1600">
                <a:latin typeface="Consolas" panose="020B0609020204030204" pitchFamily="49" charset="0"/>
              </a:rPr>
              <a:t>int </a:t>
            </a:r>
            <a:r>
              <a:rPr lang="en-US" sz="1600" smtClean="0">
                <a:latin typeface="Consolas" panose="020B0609020204030204" pitchFamily="49" charset="0"/>
              </a:rPr>
              <a:t>is_rev; string data 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int ReversedString::is_rev </a:t>
            </a:r>
            <a:r>
              <a:rPr lang="en-US" sz="1600">
                <a:latin typeface="Consolas" panose="020B0609020204030204" pitchFamily="49" charset="0"/>
              </a:rPr>
              <a:t>= </a:t>
            </a:r>
            <a:r>
              <a:rPr lang="en-US" sz="1600" smtClean="0">
                <a:latin typeface="Consolas" panose="020B0609020204030204" pitchFamily="49" charset="0"/>
              </a:rPr>
              <a:t>ios_base</a:t>
            </a:r>
            <a:r>
              <a:rPr lang="en-US" sz="1600">
                <a:latin typeface="Consolas" panose="020B0609020204030204" pitchFamily="49" charset="0"/>
              </a:rPr>
              <a:t>::xalloc();</a:t>
            </a:r>
            <a:endParaRPr lang="en-US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ios_base</a:t>
            </a:r>
            <a:r>
              <a:rPr lang="en-US" sz="1600">
                <a:latin typeface="Consolas" panose="020B0609020204030204" pitchFamily="49" charset="0"/>
              </a:rPr>
              <a:t>&amp; </a:t>
            </a:r>
            <a:r>
              <a:rPr lang="en-US" sz="1600" smtClean="0">
                <a:latin typeface="Consolas" panose="020B0609020204030204" pitchFamily="49" charset="0"/>
              </a:rPr>
              <a:t>rev(ios_base</a:t>
            </a:r>
            <a:r>
              <a:rPr lang="en-US" sz="1600">
                <a:latin typeface="Consolas" panose="020B0609020204030204" pitchFamily="49" charset="0"/>
              </a:rPr>
              <a:t>&amp; os</a:t>
            </a:r>
            <a:r>
              <a:rPr lang="en-US" sz="1600" smtClean="0">
                <a:latin typeface="Consolas" panose="020B0609020204030204" pitchFamily="49" charset="0"/>
              </a:rPr>
              <a:t>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os.iword </a:t>
            </a:r>
            <a:r>
              <a:rPr lang="en-US" sz="1600">
                <a:latin typeface="Consolas" panose="020B0609020204030204" pitchFamily="49" charset="0"/>
              </a:rPr>
              <a:t>(</a:t>
            </a:r>
            <a:r>
              <a:rPr lang="en-US" sz="1600" smtClean="0">
                <a:latin typeface="Consolas" panose="020B0609020204030204" pitchFamily="49" charset="0"/>
              </a:rPr>
              <a:t>ReversedString::is_rev</a:t>
            </a:r>
            <a:r>
              <a:rPr lang="en-US" sz="1600">
                <a:latin typeface="Consolas" panose="020B0609020204030204" pitchFamily="49" charset="0"/>
              </a:rPr>
              <a:t>) = !</a:t>
            </a:r>
            <a:r>
              <a:rPr lang="en-US" sz="1600" smtClean="0">
                <a:latin typeface="Consolas" panose="020B0609020204030204" pitchFamily="49" charset="0"/>
              </a:rPr>
              <a:t>os.iword </a:t>
            </a:r>
            <a:r>
              <a:rPr lang="en-US" sz="1600">
                <a:latin typeface="Consolas" panose="020B0609020204030204" pitchFamily="49" charset="0"/>
              </a:rPr>
              <a:t>(</a:t>
            </a:r>
            <a:r>
              <a:rPr lang="en-US" sz="1600" smtClean="0">
                <a:latin typeface="Consolas" panose="020B0609020204030204" pitchFamily="49" charset="0"/>
              </a:rPr>
              <a:t>ReversedString::is_rev);</a:t>
            </a:r>
            <a:r>
              <a:rPr lang="en-US" sz="1600">
                <a:latin typeface="Consolas" panose="020B0609020204030204" pitchFamily="49" charset="0"/>
              </a:rPr>
              <a:t/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return os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ostream</a:t>
            </a:r>
            <a:r>
              <a:rPr lang="en-US" sz="1600">
                <a:latin typeface="Consolas" panose="020B0609020204030204" pitchFamily="49" charset="0"/>
              </a:rPr>
              <a:t>&amp; operator</a:t>
            </a:r>
            <a:r>
              <a:rPr lang="en-US" sz="1600" smtClean="0">
                <a:latin typeface="Consolas" panose="020B0609020204030204" pitchFamily="49" charset="0"/>
              </a:rPr>
              <a:t>&lt;&lt;(ostream</a:t>
            </a:r>
            <a:r>
              <a:rPr lang="en-US" sz="1600">
                <a:latin typeface="Consolas" panose="020B0609020204030204" pitchFamily="49" charset="0"/>
              </a:rPr>
              <a:t>&amp; os, </a:t>
            </a:r>
            <a:r>
              <a:rPr lang="en-US" sz="1600" smtClean="0">
                <a:latin typeface="Consolas" panose="020B0609020204030204" pitchFamily="49" charset="0"/>
              </a:rPr>
              <a:t>ReversedString&amp; </a:t>
            </a:r>
            <a:r>
              <a:rPr lang="en-US" sz="1600">
                <a:latin typeface="Consolas" panose="020B0609020204030204" pitchFamily="49" charset="0"/>
              </a:rPr>
              <a:t>f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if(os.iword(ReversedString::is_rev</a:t>
            </a:r>
            <a:r>
              <a:rPr lang="en-US" sz="1600">
                <a:latin typeface="Consolas" panose="020B0609020204030204" pitchFamily="49" charset="0"/>
              </a:rPr>
              <a:t>) == </a:t>
            </a:r>
            <a:r>
              <a:rPr lang="en-US" sz="1600" smtClean="0">
                <a:latin typeface="Consolas" panose="020B0609020204030204" pitchFamily="49" charset="0"/>
              </a:rPr>
              <a:t>1)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return </a:t>
            </a:r>
            <a:r>
              <a:rPr lang="en-US" sz="1600">
                <a:latin typeface="Consolas" panose="020B0609020204030204" pitchFamily="49" charset="0"/>
              </a:rPr>
              <a:t>os &lt;&lt; </a:t>
            </a:r>
            <a:r>
              <a:rPr lang="en-US" sz="1600" smtClean="0">
                <a:latin typeface="Consolas" panose="020B0609020204030204" pitchFamily="49" charset="0"/>
              </a:rPr>
              <a:t>string(f.data.rbegin</a:t>
            </a:r>
            <a:r>
              <a:rPr lang="en-US" sz="1600">
                <a:latin typeface="Consolas" panose="020B0609020204030204" pitchFamily="49" charset="0"/>
              </a:rPr>
              <a:t>(), f.data.rend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return os &lt;&lt; f.data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z="1800" smtClean="0"/>
              <a:t>Модификатор </a:t>
            </a:r>
            <a:r>
              <a:rPr lang="en-US" sz="1800" smtClean="0"/>
              <a:t>rev </a:t>
            </a:r>
            <a:r>
              <a:rPr lang="ru-RU" sz="1800" smtClean="0"/>
              <a:t>не слишком полезен, так как действует только на </a:t>
            </a:r>
            <a:r>
              <a:rPr lang="en-US" sz="1800">
                <a:latin typeface="Consolas" panose="020B0609020204030204" pitchFamily="49" charset="0"/>
              </a:rPr>
              <a:t>ReversedString</a:t>
            </a:r>
            <a:r>
              <a:rPr lang="en-US" sz="1800" smtClean="0"/>
              <a:t>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951000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Добавляем фасеты: </a:t>
            </a:r>
            <a:r>
              <a:rPr lang="en-US" smtClean="0"/>
              <a:t>add_one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inline int geti() </a:t>
            </a:r>
            <a:r>
              <a:rPr lang="en-US" sz="1600" smtClean="0">
                <a:latin typeface="Consolas" panose="020B0609020204030204" pitchFamily="49" charset="0"/>
              </a:rPr>
              <a:t>{ </a:t>
            </a:r>
            <a:r>
              <a:rPr lang="en-US" sz="1600">
                <a:latin typeface="Consolas" panose="020B0609020204030204" pitchFamily="49" charset="0"/>
              </a:rPr>
              <a:t>static int i = ios_base::xalloc</a:t>
            </a:r>
            <a:r>
              <a:rPr lang="en-US" sz="1600" smtClean="0">
                <a:latin typeface="Consolas" panose="020B0609020204030204" pitchFamily="49" charset="0"/>
              </a:rPr>
              <a:t>();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return </a:t>
            </a:r>
            <a:r>
              <a:rPr lang="en-US" sz="1600">
                <a:latin typeface="Consolas" panose="020B0609020204030204" pitchFamily="49" charset="0"/>
              </a:rPr>
              <a:t>i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ostream</a:t>
            </a:r>
            <a:r>
              <a:rPr lang="en-US" sz="1600">
                <a:latin typeface="Consolas" panose="020B0609020204030204" pitchFamily="49" charset="0"/>
              </a:rPr>
              <a:t>&amp; add_one(ostream&amp; os) { os.iword(geti()) = 1; return os; } 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ostream</a:t>
            </a:r>
            <a:r>
              <a:rPr lang="en-US" sz="1600">
                <a:latin typeface="Consolas" panose="020B0609020204030204" pitchFamily="49" charset="0"/>
              </a:rPr>
              <a:t>&amp; add_none(ostream&amp; os) { os.iword(geti()) = 0; return os;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struct </a:t>
            </a:r>
            <a:r>
              <a:rPr lang="en-US" sz="1600">
                <a:latin typeface="Consolas" panose="020B0609020204030204" pitchFamily="49" charset="0"/>
              </a:rPr>
              <a:t>my_num_put : num_put&lt;char&gt; {    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iter_type </a:t>
            </a:r>
            <a:r>
              <a:rPr lang="en-US" sz="1600">
                <a:latin typeface="Consolas" panose="020B0609020204030204" pitchFamily="49" charset="0"/>
              </a:rPr>
              <a:t>do_put(iter_type s, ios_base&amp; f, char_type fill, long v) </a:t>
            </a:r>
            <a:r>
              <a:rPr lang="en-US" sz="1600" smtClean="0">
                <a:latin typeface="Consolas" panose="020B0609020204030204" pitchFamily="49" charset="0"/>
              </a:rPr>
              <a:t>const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{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return </a:t>
            </a:r>
            <a:r>
              <a:rPr lang="en-US" sz="1600">
                <a:latin typeface="Consolas" panose="020B0609020204030204" pitchFamily="49" charset="0"/>
              </a:rPr>
              <a:t>num_put&lt;char&gt;::do_put(s, f, fill, v + f.iword(geti</a:t>
            </a:r>
            <a:r>
              <a:rPr lang="en-US" sz="1600" smtClean="0">
                <a:latin typeface="Consolas" panose="020B0609020204030204" pitchFamily="49" charset="0"/>
              </a:rPr>
              <a:t>()));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iter_type </a:t>
            </a:r>
            <a:r>
              <a:rPr lang="en-US" sz="1600">
                <a:latin typeface="Consolas" panose="020B0609020204030204" pitchFamily="49" charset="0"/>
              </a:rPr>
              <a:t>d</a:t>
            </a:r>
            <a:r>
              <a:rPr lang="en-US" sz="1600" smtClean="0">
                <a:latin typeface="Consolas" panose="020B0609020204030204" pitchFamily="49" charset="0"/>
              </a:rPr>
              <a:t>o_put(iter_type </a:t>
            </a:r>
            <a:r>
              <a:rPr lang="en-US" sz="1600">
                <a:latin typeface="Consolas" panose="020B0609020204030204" pitchFamily="49" charset="0"/>
              </a:rPr>
              <a:t>s, ios_base&amp; f, char_type fill, unsigned long v) const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{ </a:t>
            </a:r>
            <a:r>
              <a:rPr lang="en-US" sz="1600">
                <a:latin typeface="Consolas" panose="020B0609020204030204" pitchFamily="49" charset="0"/>
              </a:rPr>
              <a:t>return num_put&lt;char&gt;::do_put(s, f, fill, v + f.iword(geti</a:t>
            </a:r>
            <a:r>
              <a:rPr lang="en-US" sz="1600" smtClean="0">
                <a:latin typeface="Consolas" panose="020B0609020204030204" pitchFamily="49" charset="0"/>
              </a:rPr>
              <a:t>())); 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int </a:t>
            </a:r>
            <a:r>
              <a:rPr lang="en-US" sz="1600">
                <a:latin typeface="Consolas" panose="020B0609020204030204" pitchFamily="49" charset="0"/>
              </a:rPr>
              <a:t>main()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cout.imbue(locale(locale(), new </a:t>
            </a:r>
            <a:r>
              <a:rPr lang="en-US" sz="1600">
                <a:latin typeface="Consolas" panose="020B0609020204030204" pitchFamily="49" charset="0"/>
              </a:rPr>
              <a:t>my_num_put</a:t>
            </a:r>
            <a:r>
              <a:rPr lang="en-US" sz="1600" smtClean="0">
                <a:latin typeface="Consolas" panose="020B0609020204030204" pitchFamily="49" charset="0"/>
              </a:rPr>
              <a:t>));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cout &lt;&lt; add_one &lt;&lt; 10 &lt;&lt; " " &lt;&lt; 11 &lt;&lt; "\n" </a:t>
            </a:r>
            <a:r>
              <a:rPr lang="en-US" sz="1600" smtClean="0">
                <a:latin typeface="Consolas" panose="020B0609020204030204" pitchFamily="49" charset="0"/>
              </a:rPr>
              <a:t>&lt;&lt; </a:t>
            </a:r>
            <a:r>
              <a:rPr lang="en-US" sz="1600">
                <a:latin typeface="Consolas" panose="020B0609020204030204" pitchFamily="49" charset="0"/>
              </a:rPr>
              <a:t>add_none &lt;&lt; 10 &lt;&lt; " " &lt;&lt; 11 &lt;&lt; endl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619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Hello, world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Работа с файлами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Ввод и вывод в память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Буферизация</a:t>
            </a:r>
          </a:p>
        </p:txBody>
      </p:sp>
    </p:spTree>
    <p:extLst>
      <p:ext uri="{BB962C8B-B14F-4D97-AF65-F5344CB8AC3E}">
        <p14:creationId xmlns:p14="http://schemas.microsoft.com/office/powerpoint/2010/main" val="30516950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ios_base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25804" y="2531114"/>
            <a:ext cx="2072925" cy="3154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7" y="3745697"/>
            <a:ext cx="2072925" cy="3189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13222" y="1767914"/>
            <a:ext cx="208261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basic_ifstream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6098730" y="2087248"/>
            <a:ext cx="514492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basic_ofstream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f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14133" y="2389631"/>
            <a:ext cx="2081707" cy="34598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ifstream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fstream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047834" y="505690"/>
            <a:ext cx="257854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A50021"/>
                </a:solidFill>
              </a:rPr>
              <a:t>basic_istringstream</a:t>
            </a:r>
            <a:r>
              <a:rPr lang="en-US" sz="2000" smtClean="0">
                <a:solidFill>
                  <a:srgbClr val="A50021"/>
                </a:solidFill>
              </a:rPr>
              <a:t>&lt;&gt;</a:t>
            </a:r>
            <a:endParaRPr lang="en-US" sz="2000">
              <a:solidFill>
                <a:srgbClr val="A50021"/>
              </a:solidFill>
            </a:endParaRPr>
          </a:p>
        </p:txBody>
      </p:sp>
      <p:cxnSp>
        <p:nvCxnSpPr>
          <p:cNvPr id="49" name="Straight Arrow Connector 48"/>
          <p:cNvCxnSpPr>
            <a:stCxn id="48" idx="1"/>
          </p:cNvCxnSpPr>
          <p:nvPr/>
        </p:nvCxnSpPr>
        <p:spPr>
          <a:xfrm flipH="1">
            <a:off x="6098729" y="825024"/>
            <a:ext cx="949105" cy="138803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74777" y="5387605"/>
            <a:ext cx="2597504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A50021"/>
                </a:solidFill>
              </a:rPr>
              <a:t>basic_ostringstream</a:t>
            </a:r>
            <a:r>
              <a:rPr lang="en-US" sz="2000" smtClean="0">
                <a:solidFill>
                  <a:srgbClr val="A50021"/>
                </a:solidFill>
              </a:rPr>
              <a:t>&lt;&gt;</a:t>
            </a:r>
            <a:endParaRPr lang="en-US" sz="2000">
              <a:solidFill>
                <a:srgbClr val="A50021"/>
              </a:solidFill>
            </a:endParaRPr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flipH="1" flipV="1">
            <a:off x="6071053" y="3428592"/>
            <a:ext cx="1103724" cy="227834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048489" y="3172066"/>
            <a:ext cx="268589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A50021"/>
                </a:solidFill>
              </a:rPr>
              <a:t>basic_stringstream</a:t>
            </a:r>
            <a:r>
              <a:rPr lang="en-US" sz="2000" smtClean="0">
                <a:solidFill>
                  <a:srgbClr val="A50021"/>
                </a:solidFill>
              </a:rPr>
              <a:t>&lt;&gt;</a:t>
            </a:r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048489" y="3810734"/>
            <a:ext cx="2685898" cy="31933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stringstream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047833" y="1125468"/>
            <a:ext cx="2578545" cy="30397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istringstream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74778" y="6026273"/>
            <a:ext cx="2597504" cy="31933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stringstream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56" name="Straight Arrow Connector 55"/>
          <p:cNvCxnSpPr>
            <a:stCxn id="52" idx="1"/>
          </p:cNvCxnSpPr>
          <p:nvPr/>
        </p:nvCxnSpPr>
        <p:spPr>
          <a:xfrm flipH="1" flipV="1">
            <a:off x="8788640" y="3250349"/>
            <a:ext cx="259849" cy="241051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1120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ios_base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25804" y="2531114"/>
            <a:ext cx="2072925" cy="3154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7" y="3745697"/>
            <a:ext cx="2072925" cy="3189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13222" y="1767914"/>
            <a:ext cx="208261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basic_ifstream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6098730" y="2087248"/>
            <a:ext cx="514492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basic_ofstream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f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14133" y="2389631"/>
            <a:ext cx="2081707" cy="34598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ifstream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fstream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047834" y="505690"/>
            <a:ext cx="257854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A50021"/>
                </a:solidFill>
              </a:rPr>
              <a:t>basic_istringstream</a:t>
            </a:r>
            <a:r>
              <a:rPr lang="en-US" sz="2000" smtClean="0">
                <a:solidFill>
                  <a:srgbClr val="A50021"/>
                </a:solidFill>
              </a:rPr>
              <a:t>&lt;&gt;</a:t>
            </a:r>
            <a:endParaRPr lang="en-US" sz="2000">
              <a:solidFill>
                <a:srgbClr val="A50021"/>
              </a:solidFill>
            </a:endParaRPr>
          </a:p>
        </p:txBody>
      </p:sp>
      <p:cxnSp>
        <p:nvCxnSpPr>
          <p:cNvPr id="49" name="Straight Arrow Connector 48"/>
          <p:cNvCxnSpPr>
            <a:stCxn id="48" idx="1"/>
          </p:cNvCxnSpPr>
          <p:nvPr/>
        </p:nvCxnSpPr>
        <p:spPr>
          <a:xfrm flipH="1">
            <a:off x="6098729" y="825024"/>
            <a:ext cx="949105" cy="138803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74777" y="5387605"/>
            <a:ext cx="2597504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A50021"/>
                </a:solidFill>
              </a:rPr>
              <a:t>basic_ostringstream</a:t>
            </a:r>
            <a:r>
              <a:rPr lang="en-US" sz="2000" smtClean="0">
                <a:solidFill>
                  <a:srgbClr val="A50021"/>
                </a:solidFill>
              </a:rPr>
              <a:t>&lt;&gt;</a:t>
            </a:r>
            <a:endParaRPr lang="en-US" sz="2000">
              <a:solidFill>
                <a:srgbClr val="A50021"/>
              </a:solidFill>
            </a:endParaRPr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flipH="1" flipV="1">
            <a:off x="6071053" y="3428592"/>
            <a:ext cx="1103724" cy="227834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048489" y="3172066"/>
            <a:ext cx="268589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A50021"/>
                </a:solidFill>
              </a:rPr>
              <a:t>basic_stringstream</a:t>
            </a:r>
            <a:r>
              <a:rPr lang="en-US" sz="2000" smtClean="0">
                <a:solidFill>
                  <a:srgbClr val="A50021"/>
                </a:solidFill>
              </a:rPr>
              <a:t>&lt;&gt;</a:t>
            </a:r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048489" y="3810734"/>
            <a:ext cx="2685898" cy="31933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stringstream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047833" y="1125468"/>
            <a:ext cx="2578545" cy="30397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istringstream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74778" y="6026273"/>
            <a:ext cx="2597504" cy="31933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stringstream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56" name="Straight Arrow Connector 55"/>
          <p:cNvCxnSpPr>
            <a:stCxn id="52" idx="1"/>
          </p:cNvCxnSpPr>
          <p:nvPr/>
        </p:nvCxnSpPr>
        <p:spPr>
          <a:xfrm flipH="1" flipV="1">
            <a:off x="8788640" y="3250349"/>
            <a:ext cx="259849" cy="241051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68137" y="4929255"/>
            <a:ext cx="222475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basic_streambuf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8137" y="5557331"/>
            <a:ext cx="2224758" cy="38939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streambuf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42061" y="4301179"/>
            <a:ext cx="2045733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basic_filebuf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>
            <a:stCxn id="59" idx="1"/>
            <a:endCxn id="57" idx="3"/>
          </p:cNvCxnSpPr>
          <p:nvPr/>
        </p:nvCxnSpPr>
        <p:spPr>
          <a:xfrm flipH="1">
            <a:off x="2892895" y="4620513"/>
            <a:ext cx="649166" cy="628076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42062" y="4934244"/>
            <a:ext cx="2045732" cy="31434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filebuf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99523" y="5482441"/>
            <a:ext cx="2288271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A50021"/>
                </a:solidFill>
              </a:rPr>
              <a:t>basic_stringbuf</a:t>
            </a:r>
            <a:r>
              <a:rPr lang="en-US" sz="2000" smtClean="0">
                <a:solidFill>
                  <a:srgbClr val="A50021"/>
                </a:solidFill>
              </a:rPr>
              <a:t>&lt;&gt;</a:t>
            </a:r>
            <a:endParaRPr lang="en-US" sz="2000">
              <a:solidFill>
                <a:srgbClr val="A50021"/>
              </a:solidFill>
            </a:endParaRPr>
          </a:p>
        </p:txBody>
      </p:sp>
      <p:cxnSp>
        <p:nvCxnSpPr>
          <p:cNvPr id="65" name="Straight Arrow Connector 64"/>
          <p:cNvCxnSpPr>
            <a:stCxn id="64" idx="1"/>
            <a:endCxn id="57" idx="3"/>
          </p:cNvCxnSpPr>
          <p:nvPr/>
        </p:nvCxnSpPr>
        <p:spPr>
          <a:xfrm flipH="1" flipV="1">
            <a:off x="2892895" y="5248589"/>
            <a:ext cx="406628" cy="553186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299522" y="6115505"/>
            <a:ext cx="2288271" cy="27430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stringbuf</a:t>
            </a:r>
            <a:endParaRPr lang="en-US" sz="200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00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Выдача файла на экран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код: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 c;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while (file.get(c))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cout.put(c);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Может быть переписан с использованием явного обращения к буферу: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file.rdbuf()</a:t>
            </a:r>
          </a:p>
          <a:p>
            <a:r>
              <a:rPr lang="ru-RU" smtClean="0"/>
              <a:t>Метод </a:t>
            </a:r>
            <a:r>
              <a:rPr lang="en-US" smtClean="0"/>
              <a:t>rdbuf </a:t>
            </a:r>
            <a:r>
              <a:rPr lang="ru-RU" smtClean="0"/>
              <a:t>в зависимости от аргумента может считывать и устанавливать буфер потока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94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Сцепление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Сцепленный (</a:t>
            </a:r>
            <a:r>
              <a:rPr lang="en-US" smtClean="0"/>
              <a:t>tied)</a:t>
            </a:r>
            <a:r>
              <a:rPr lang="ru-RU" smtClean="0"/>
              <a:t> в данным</a:t>
            </a:r>
            <a:r>
              <a:rPr lang="en-US" smtClean="0"/>
              <a:t> </a:t>
            </a:r>
            <a:r>
              <a:rPr lang="ru-RU" smtClean="0"/>
              <a:t>поток это выходной поток, который сбрасывается (</a:t>
            </a:r>
            <a:r>
              <a:rPr lang="en-US" smtClean="0"/>
              <a:t>flushed) </a:t>
            </a:r>
            <a:r>
              <a:rPr lang="ru-RU" smtClean="0"/>
              <a:t>при каждой операции ввода вывода на данном потоке</a:t>
            </a:r>
            <a:endParaRPr lang="en-US" smtClean="0"/>
          </a:p>
          <a:p>
            <a:r>
              <a:rPr lang="ru-RU" smtClean="0"/>
              <a:t>Например </a:t>
            </a:r>
            <a:r>
              <a:rPr lang="en-US" smtClean="0"/>
              <a:t>cout </a:t>
            </a:r>
            <a:r>
              <a:rPr lang="ru-RU" smtClean="0"/>
              <a:t>сцеплен (</a:t>
            </a:r>
            <a:r>
              <a:rPr lang="en-US" smtClean="0"/>
              <a:t>tied) </a:t>
            </a:r>
            <a:r>
              <a:rPr lang="ru-RU" smtClean="0"/>
              <a:t>с потоком </a:t>
            </a:r>
            <a:r>
              <a:rPr lang="en-US" smtClean="0"/>
              <a:t>cin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14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Странности </a:t>
            </a:r>
            <a:r>
              <a:rPr lang="en-US" smtClean="0"/>
              <a:t>stdio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cin.tie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nullptr); //</a:t>
            </a:r>
            <a:r>
              <a:rPr lang="ru-RU">
                <a:latin typeface="Consolas" panose="020B0609020204030204" pitchFamily="49" charset="0"/>
              </a:rPr>
              <a:t> расцепить </a:t>
            </a:r>
            <a:r>
              <a:rPr lang="en-US" smtClean="0">
                <a:latin typeface="Consolas" panose="020B0609020204030204" pitchFamily="49" charset="0"/>
              </a:rPr>
              <a:t>cin / cout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"Please enter x: 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cin </a:t>
            </a:r>
            <a:r>
              <a:rPr lang="en-US">
                <a:latin typeface="Consolas" panose="020B0609020204030204" pitchFamily="49" charset="0"/>
              </a:rPr>
              <a:t>&gt;&gt; x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/>
              <a:t>Казалось бы этот код ничего не должен печатать прежде чем выдать </a:t>
            </a:r>
            <a:r>
              <a:rPr lang="ru-RU" smtClean="0"/>
              <a:t>запрос</a:t>
            </a:r>
            <a:r>
              <a:rPr lang="ru-RU"/>
              <a:t>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92156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Странности </a:t>
            </a:r>
            <a:r>
              <a:rPr lang="en-US" smtClean="0"/>
              <a:t>stdio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cin.tie 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nullptr); //</a:t>
            </a:r>
            <a:r>
              <a:rPr lang="ru-RU">
                <a:latin typeface="Consolas" panose="020B0609020204030204" pitchFamily="49" charset="0"/>
              </a:rPr>
              <a:t> расцепить </a:t>
            </a:r>
            <a:r>
              <a:rPr lang="en-US" smtClean="0">
                <a:latin typeface="Consolas" panose="020B0609020204030204" pitchFamily="49" charset="0"/>
              </a:rPr>
              <a:t>cin / cout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cout.sync_with_stdio(false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); 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развязать со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stdio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"Please enter x: 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cin </a:t>
            </a:r>
            <a:r>
              <a:rPr lang="en-US">
                <a:latin typeface="Consolas" panose="020B0609020204030204" pitchFamily="49" charset="0"/>
              </a:rPr>
              <a:t>&gt;&gt; x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/>
              <a:t>Казалось бы этот код ничего не должен печатать прежде чем выдать </a:t>
            </a:r>
            <a:r>
              <a:rPr lang="ru-RU" smtClean="0"/>
              <a:t>запрос?</a:t>
            </a:r>
          </a:p>
          <a:p>
            <a:r>
              <a:rPr lang="ru-RU" smtClean="0"/>
              <a:t>Причина того, что он что-то печатает это уникальная для </a:t>
            </a:r>
            <a:r>
              <a:rPr lang="en-US" smtClean="0"/>
              <a:t>cin/cout </a:t>
            </a:r>
            <a:r>
              <a:rPr lang="ru-RU" smtClean="0"/>
              <a:t>синхронизированность с </a:t>
            </a:r>
            <a:r>
              <a:rPr lang="en-US" smtClean="0"/>
              <a:t>stdio</a:t>
            </a:r>
          </a:p>
          <a:p>
            <a:r>
              <a:rPr lang="ru-RU" smtClean="0"/>
              <a:t>Как это исправить показано выше. На практике такая синхронизированность почти всегда полезна и её редко отменяют.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5640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Связанность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Помимо сцепленности по побочным эффектам, ещё более сильная связь это связь по буферу</a:t>
            </a:r>
          </a:p>
          <a:p>
            <a:r>
              <a:rPr lang="ru-RU" smtClean="0"/>
              <a:t>Ниже два потока шарят один буфер, но выводят в него в разных форматах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ostream </a:t>
            </a:r>
            <a:r>
              <a:rPr lang="en-US">
                <a:latin typeface="Consolas" panose="020B0609020204030204" pitchFamily="49" charset="0"/>
              </a:rPr>
              <a:t>hexout(</a:t>
            </a:r>
            <a:r>
              <a:rPr lang="en-US">
                <a:solidFill>
                  <a:srgbClr val="115EF7"/>
                </a:solidFill>
                <a:latin typeface="Consolas" panose="020B0609020204030204" pitchFamily="49" charset="0"/>
              </a:rPr>
              <a:t>std::cout.rdbuf</a:t>
            </a: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hexout.setf </a:t>
            </a:r>
            <a:r>
              <a:rPr lang="en-US">
                <a:latin typeface="Consolas" panose="020B0609020204030204" pitchFamily="49" charset="0"/>
              </a:rPr>
              <a:t>(std::ios::hex, std::ios::basefield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::cout &lt;&lt; 42 &lt;&lt; " 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hexout </a:t>
            </a:r>
            <a:r>
              <a:rPr lang="en-US">
                <a:latin typeface="Consolas" panose="020B0609020204030204" pitchFamily="49" charset="0"/>
              </a:rPr>
              <a:t>&lt;&lt; 42 &lt;&lt; std::endl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На экране: </a:t>
            </a:r>
            <a:r>
              <a:rPr lang="en-US" smtClean="0">
                <a:latin typeface="Consolas" panose="020B0609020204030204" pitchFamily="49" charset="0"/>
              </a:rPr>
              <a:t>42 2A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Чего же ещё желать?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Вопрос: какие проблемы создаёт </a:t>
            </a:r>
            <a:r>
              <a:rPr lang="en-US" smtClean="0"/>
              <a:t>C-style IO?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9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Перенаправление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2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ofstream filestr;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filestr.open ("test.txt");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auto backup = std::cout.rdbuf();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psbuf = filestr.rdbuf();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cout.rdbuf(psbuf);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перенаправление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cout &lt;&lt; "This is written to the file" &lt;&lt; endl;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cout.rdbuf(backup); </a:t>
            </a:r>
          </a:p>
        </p:txBody>
      </p:sp>
    </p:spTree>
    <p:extLst>
      <p:ext uri="{BB962C8B-B14F-4D97-AF65-F5344CB8AC3E}">
        <p14:creationId xmlns:p14="http://schemas.microsoft.com/office/powerpoint/2010/main" val="37050266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ISO/IEC, "Information technology -- Programming languages – C++", </a:t>
                </a:r>
                <a:r>
                  <a:rPr lang="en-US"/>
                  <a:t>ISO/IEC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14882:2017</m:t>
                    </m:r>
                  </m:oMath>
                </a14:m>
                <a:endParaRPr lang="en-US" dirty="0"/>
              </a:p>
              <a:p>
                <a:pPr lvl="0"/>
                <a:r>
                  <a:rPr lang="en-US"/>
                  <a:t>Bjarne Stroustrup, The </a:t>
                </a:r>
                <a:r>
                  <a:rPr lang="en-US" dirty="0"/>
                  <a:t>C++ Programming Language (4th </a:t>
                </a:r>
                <a:r>
                  <a:rPr lang="en-US"/>
                  <a:t>Edition</a:t>
                </a:r>
                <a:r>
                  <a:rPr lang="en-US" smtClean="0"/>
                  <a:t>)</a:t>
                </a:r>
                <a:endParaRPr lang="ru-RU" smtClean="0"/>
              </a:p>
              <a:p>
                <a:r>
                  <a:rPr lang="en-US"/>
                  <a:t> Steve </a:t>
                </a:r>
                <a:r>
                  <a:rPr lang="en-US" smtClean="0"/>
                  <a:t>Teale, C++ Iostreams Handbook, 1993</a:t>
                </a:r>
              </a:p>
              <a:p>
                <a:r>
                  <a:rPr lang="en-US" smtClean="0"/>
                  <a:t>A. Langer, K. Kreft, Standard C++ IOStreams and locales, 2000</a:t>
                </a:r>
                <a:endParaRPr lang="en-US"/>
              </a:p>
              <a:p>
                <a:r>
                  <a:rPr lang="en-US" smtClean="0"/>
                  <a:t>Scott </a:t>
                </a:r>
                <a:r>
                  <a:rPr lang="en-US"/>
                  <a:t>Meyers, Effective STL, 50 specific ways to improve your use of the standard template library, Addison-Wesley, </a:t>
                </a:r>
                <a:r>
                  <a:rPr lang="en-US" smtClean="0"/>
                  <a:t>2001</a:t>
                </a:r>
                <a:endParaRPr lang="ru-RU" smtClean="0"/>
              </a:p>
              <a:p>
                <a:pPr lvl="0"/>
                <a:r>
                  <a:rPr lang="en-US" smtClean="0"/>
                  <a:t>Nicolai </a:t>
                </a:r>
                <a:r>
                  <a:rPr lang="en-US"/>
                  <a:t>M. Josuttis,  The C++ Standard Library - A Tutorial and Reference, 2nd Edition , Addison-Wesley, </a:t>
                </a:r>
                <a:r>
                  <a:rPr lang="en-US" smtClean="0"/>
                  <a:t>2012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Преобразования строк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598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аббревиатуры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Кто догадается, что означает </a:t>
            </a:r>
            <a:r>
              <a:rPr lang="en-US" smtClean="0"/>
              <a:t>"</a:t>
            </a:r>
            <a:r>
              <a:rPr lang="en-US" smtClean="0">
                <a:latin typeface="Consolas" panose="020B0609020204030204" pitchFamily="49" charset="0"/>
              </a:rPr>
              <a:t>i18n</a:t>
            </a:r>
            <a:r>
              <a:rPr lang="en-US" smtClean="0"/>
              <a:t>"?</a:t>
            </a:r>
            <a:endParaRPr lang="ru-RU" smtClean="0"/>
          </a:p>
          <a:p>
            <a:r>
              <a:rPr lang="ru-RU" smtClean="0"/>
              <a:t>Подсказка: бывает ещё </a:t>
            </a:r>
            <a:r>
              <a:rPr lang="en-US" smtClean="0"/>
              <a:t>"</a:t>
            </a:r>
            <a:r>
              <a:rPr lang="en-US" smtClean="0">
                <a:latin typeface="Consolas" panose="020B0609020204030204" pitchFamily="49" charset="0"/>
              </a:rPr>
              <a:t>l10n</a:t>
            </a:r>
            <a:r>
              <a:rPr lang="en-US" smtClean="0"/>
              <a:t>" (</a:t>
            </a:r>
            <a:r>
              <a:rPr lang="ru-RU" smtClean="0"/>
              <a:t>ну это совсем просто)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10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71856"/>
            <a:ext cx="9875520" cy="1356360"/>
          </a:xfrm>
        </p:spPr>
        <p:txBody>
          <a:bodyPr/>
          <a:lstStyle/>
          <a:p>
            <a:r>
              <a:rPr lang="ru-RU" smtClean="0"/>
              <a:t>Кратко о структуре </a:t>
            </a:r>
            <a:r>
              <a:rPr lang="en-US" smtClean="0"/>
              <a:t>Unicode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10512"/>
            <a:ext cx="10442448" cy="4614672"/>
          </a:xfrm>
        </p:spPr>
        <p:txBody>
          <a:bodyPr>
            <a:normAutofit/>
          </a:bodyPr>
          <a:lstStyle/>
          <a:p>
            <a:r>
              <a:rPr lang="ru-RU" smtClean="0">
                <a:latin typeface="Consolas" panose="020B0609020204030204" pitchFamily="49" charset="0"/>
              </a:rPr>
              <a:t>Не-юникодные кодировки (они же системы трансляции)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ANSI (7 bit) </a:t>
            </a:r>
            <a:endParaRPr lang="en-US">
              <a:latin typeface="Consolas" panose="020B0609020204030204" pitchFamily="49" charset="0"/>
            </a:endParaRPr>
          </a:p>
          <a:p>
            <a:pPr lvl="1"/>
            <a:r>
              <a:rPr lang="en-US" smtClean="0">
                <a:latin typeface="Consolas" panose="020B0609020204030204" pitchFamily="49" charset="0"/>
              </a:rPr>
              <a:t>ASCII</a:t>
            </a:r>
            <a:r>
              <a:rPr lang="ru-RU" smtClean="0">
                <a:latin typeface="Consolas" panose="020B0609020204030204" pitchFamily="49" charset="0"/>
              </a:rPr>
              <a:t> (8 </a:t>
            </a:r>
            <a:r>
              <a:rPr lang="en-US" smtClean="0">
                <a:latin typeface="Consolas" panose="020B0609020204030204" pitchFamily="49" charset="0"/>
              </a:rPr>
              <a:t>bit) = ANSI + </a:t>
            </a:r>
            <a:r>
              <a:rPr lang="en-US" err="1" smtClean="0">
                <a:latin typeface="Consolas" panose="020B0609020204030204" pitchFamily="49" charset="0"/>
              </a:rPr>
              <a:t>codepage</a:t>
            </a:r>
            <a:r>
              <a:rPr lang="en-US" smtClean="0">
                <a:latin typeface="Consolas" panose="020B0609020204030204" pitchFamily="49" charset="0"/>
              </a:rPr>
              <a:t> (</a:t>
            </a:r>
            <a:r>
              <a:rPr lang="ru-RU" smtClean="0">
                <a:latin typeface="Consolas" panose="020B0609020204030204" pitchFamily="49" charset="0"/>
              </a:rPr>
              <a:t>например 1251 и </a:t>
            </a:r>
            <a:r>
              <a:rPr lang="en-US" smtClean="0">
                <a:latin typeface="Consolas" panose="020B0609020204030204" pitchFamily="49" charset="0"/>
              </a:rPr>
              <a:t>866)</a:t>
            </a:r>
          </a:p>
          <a:p>
            <a:r>
              <a:rPr lang="ru-RU" smtClean="0">
                <a:latin typeface="Consolas" panose="020B0609020204030204" pitchFamily="49" charset="0"/>
              </a:rPr>
              <a:t>Юникодные системы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кодировки (символ + число)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UCS-2 (</a:t>
            </a:r>
            <a:r>
              <a:rPr lang="ru-RU" smtClean="0">
                <a:latin typeface="Consolas" panose="020B0609020204030204" pitchFamily="49" charset="0"/>
              </a:rPr>
              <a:t>устаревшая система, 16 бит)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UCS-4 (</a:t>
            </a:r>
            <a:r>
              <a:rPr lang="ru-RU" smtClean="0">
                <a:latin typeface="Consolas" panose="020B0609020204030204" pitchFamily="49" charset="0"/>
              </a:rPr>
              <a:t>число </a:t>
            </a:r>
            <a:r>
              <a:rPr lang="en-US" smtClean="0">
                <a:latin typeface="Consolas" panose="020B0609020204030204" pitchFamily="49" charset="0"/>
              </a:rPr>
              <a:t>U+0041 </a:t>
            </a:r>
            <a:r>
              <a:rPr lang="ru-RU" smtClean="0">
                <a:latin typeface="Consolas" panose="020B0609020204030204" pitchFamily="49" charset="0"/>
              </a:rPr>
              <a:t>это английское </a:t>
            </a:r>
            <a:r>
              <a:rPr lang="en-US" smtClean="0">
                <a:latin typeface="Consolas" panose="020B0609020204030204" pitchFamily="49" charset="0"/>
              </a:rPr>
              <a:t>A, </a:t>
            </a:r>
            <a:r>
              <a:rPr lang="ru-RU" smtClean="0">
                <a:latin typeface="Consolas" panose="020B0609020204030204" pitchFamily="49" charset="0"/>
              </a:rPr>
              <a:t>а число </a:t>
            </a:r>
            <a:r>
              <a:rPr lang="en-US" smtClean="0">
                <a:latin typeface="Consolas" panose="020B0609020204030204" pitchFamily="49" charset="0"/>
              </a:rPr>
              <a:t>U+0410 </a:t>
            </a:r>
            <a:r>
              <a:rPr lang="ru-RU" smtClean="0">
                <a:latin typeface="Consolas" panose="020B0609020204030204" pitchFamily="49" charset="0"/>
              </a:rPr>
              <a:t>это русское А)</a:t>
            </a:r>
          </a:p>
          <a:p>
            <a:r>
              <a:rPr lang="ru-RU" smtClean="0">
                <a:latin typeface="Consolas" panose="020B0609020204030204" pitchFamily="49" charset="0"/>
              </a:rPr>
              <a:t>Юникодные форматы преобразования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UTF-8 (</a:t>
            </a:r>
            <a:r>
              <a:rPr lang="ru-RU" smtClean="0">
                <a:latin typeface="Consolas" panose="020B0609020204030204" pitchFamily="49" charset="0"/>
              </a:rPr>
              <a:t>от 1 до 6 байт на символ) </a:t>
            </a:r>
            <a:endParaRPr lang="en-US" smtClean="0">
              <a:latin typeface="Consolas" panose="020B0609020204030204" pitchFamily="49" charset="0"/>
            </a:endParaRPr>
          </a:p>
          <a:p>
            <a:pPr lvl="2"/>
            <a:r>
              <a:rPr lang="ru-RU" smtClean="0">
                <a:latin typeface="Consolas" panose="020B0609020204030204" pitchFamily="49" charset="0"/>
              </a:rPr>
              <a:t>в ней </a:t>
            </a:r>
            <a:r>
              <a:rPr lang="en-US" smtClean="0">
                <a:latin typeface="Consolas" panose="020B0609020204030204" pitchFamily="49" charset="0"/>
              </a:rPr>
              <a:t>U+0410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{0xD0, 0x90}, </a:t>
            </a:r>
            <a:r>
              <a:rPr lang="ru-RU" smtClean="0">
                <a:latin typeface="Consolas" panose="020B0609020204030204" pitchFamily="49" charset="0"/>
              </a:rPr>
              <a:t>зато </a:t>
            </a:r>
            <a:r>
              <a:rPr lang="en-US" smtClean="0">
                <a:latin typeface="Consolas" panose="020B0609020204030204" pitchFamily="49" charset="0"/>
              </a:rPr>
              <a:t>U+0041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{0x41}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UTF-16 (</a:t>
            </a:r>
            <a:r>
              <a:rPr lang="ru-RU" smtClean="0">
                <a:latin typeface="Consolas" panose="020B0609020204030204" pitchFamily="49" charset="0"/>
              </a:rPr>
              <a:t>покрывает </a:t>
            </a:r>
            <a:r>
              <a:rPr lang="en-US" smtClean="0">
                <a:latin typeface="Consolas" panose="020B0609020204030204" pitchFamily="49" charset="0"/>
              </a:rPr>
              <a:t>UCS-2) </a:t>
            </a:r>
          </a:p>
          <a:p>
            <a:pPr lvl="2"/>
            <a:r>
              <a:rPr lang="ru-RU" smtClean="0">
                <a:latin typeface="Consolas" panose="020B0609020204030204" pitchFamily="49" charset="0"/>
              </a:rPr>
              <a:t>в </a:t>
            </a:r>
            <a:r>
              <a:rPr lang="en-US" smtClean="0">
                <a:latin typeface="Consolas" panose="020B0609020204030204" pitchFamily="49" charset="0"/>
              </a:rPr>
              <a:t>UTF16-LE U+0410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{0x10, 0x04} </a:t>
            </a:r>
            <a:r>
              <a:rPr lang="ru-RU" smtClean="0">
                <a:latin typeface="Consolas" panose="020B0609020204030204" pitchFamily="49" charset="0"/>
              </a:rPr>
              <a:t>но и </a:t>
            </a:r>
            <a:r>
              <a:rPr lang="en-US" smtClean="0">
                <a:latin typeface="Consolas" panose="020B0609020204030204" pitchFamily="49" charset="0"/>
              </a:rPr>
              <a:t>U+0041</a:t>
            </a:r>
            <a:r>
              <a:rPr lang="ru-RU" smtClean="0">
                <a:latin typeface="Consolas" panose="020B0609020204030204" pitchFamily="49" charset="0"/>
              </a:rPr>
              <a:t> это </a:t>
            </a:r>
            <a:r>
              <a:rPr lang="en-US" smtClean="0">
                <a:latin typeface="Consolas" panose="020B0609020204030204" pitchFamily="49" charset="0"/>
              </a:rPr>
              <a:t>{0x41, 0x00}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UTF-32 (</a:t>
            </a:r>
            <a:r>
              <a:rPr lang="ru-RU" smtClean="0">
                <a:latin typeface="Consolas" panose="020B0609020204030204" pitchFamily="49" charset="0"/>
              </a:rPr>
              <a:t>покрывает </a:t>
            </a:r>
            <a:r>
              <a:rPr lang="en-US" smtClean="0">
                <a:latin typeface="Consolas" panose="020B0609020204030204" pitchFamily="49" charset="0"/>
              </a:rPr>
              <a:t>UCS-4)</a:t>
            </a:r>
          </a:p>
        </p:txBody>
      </p:sp>
    </p:spTree>
    <p:extLst>
      <p:ext uri="{BB962C8B-B14F-4D97-AF65-F5344CB8AC3E}">
        <p14:creationId xmlns:p14="http://schemas.microsoft.com/office/powerpoint/2010/main" val="9514095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Символы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char</a:t>
            </a:r>
            <a:r>
              <a:rPr lang="ru-RU" smtClean="0"/>
              <a:t> – наименьший тип (</a:t>
            </a:r>
            <a:r>
              <a:rPr lang="en-US" err="1" smtClean="0"/>
              <a:t>sizeof</a:t>
            </a:r>
            <a:r>
              <a:rPr lang="en-US" smtClean="0"/>
              <a:t>(char) == 1)</a:t>
            </a:r>
          </a:p>
          <a:p>
            <a:r>
              <a:rPr lang="en-US" b="1" smtClean="0"/>
              <a:t>char16_t</a:t>
            </a:r>
            <a:r>
              <a:rPr lang="en-US" smtClean="0"/>
              <a:t> – </a:t>
            </a:r>
            <a:r>
              <a:rPr lang="ru-RU" smtClean="0"/>
              <a:t>символ из набора </a:t>
            </a:r>
            <a:r>
              <a:rPr lang="en-US" smtClean="0"/>
              <a:t>UCS-2</a:t>
            </a:r>
          </a:p>
          <a:p>
            <a:r>
              <a:rPr lang="en-US" b="1" smtClean="0"/>
              <a:t>char32_t</a:t>
            </a:r>
            <a:r>
              <a:rPr lang="en-US" smtClean="0"/>
              <a:t> </a:t>
            </a:r>
            <a:r>
              <a:rPr lang="en-US"/>
              <a:t>– </a:t>
            </a:r>
            <a:r>
              <a:rPr lang="ru-RU"/>
              <a:t>символ из набора </a:t>
            </a:r>
            <a:r>
              <a:rPr lang="en-US" smtClean="0"/>
              <a:t>UCS-4</a:t>
            </a:r>
          </a:p>
          <a:p>
            <a:r>
              <a:rPr lang="en-US" b="1" err="1" smtClean="0"/>
              <a:t>wchar_t</a:t>
            </a:r>
            <a:r>
              <a:rPr lang="en-US" smtClean="0"/>
              <a:t> – </a:t>
            </a:r>
            <a:r>
              <a:rPr lang="ru-RU" smtClean="0"/>
              <a:t>наибольший символьный тип среди всех системных локалей</a:t>
            </a:r>
          </a:p>
          <a:p>
            <a:pPr marL="45720" indent="0">
              <a:buNone/>
            </a:pPr>
            <a:r>
              <a:rPr lang="ru-RU" smtClean="0"/>
              <a:t>Единственный обязательный аргумент для шаблона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typename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charT</a:t>
            </a:r>
            <a:r>
              <a:rPr lang="en-US" sz="2000" smtClean="0">
                <a:latin typeface="Consolas" panose="020B0609020204030204" pitchFamily="49" charset="0"/>
              </a:rPr>
              <a:t>, typename </a:t>
            </a:r>
            <a:r>
              <a:rPr lang="en-US" sz="2000">
                <a:latin typeface="Consolas" panose="020B0609020204030204" pitchFamily="49" charset="0"/>
              </a:rPr>
              <a:t>traits = </a:t>
            </a:r>
            <a:r>
              <a:rPr lang="en-US" sz="2000" smtClean="0">
                <a:latin typeface="Consolas" panose="020B0609020204030204" pitchFamily="49" charset="0"/>
              </a:rPr>
              <a:t>char_traits&lt;charT&gt;&gt;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class basic_istream;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typedef basic_istream&lt;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char</a:t>
            </a:r>
            <a:r>
              <a:rPr lang="en-US" sz="2000">
                <a:latin typeface="Consolas" panose="020B0609020204030204" pitchFamily="49" charset="0"/>
              </a:rPr>
              <a:t>&gt; istream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typedef </a:t>
            </a:r>
            <a:r>
              <a:rPr lang="en-US" sz="2000" smtClean="0">
                <a:latin typeface="Consolas" panose="020B0609020204030204" pitchFamily="49" charset="0"/>
              </a:rPr>
              <a:t>basic_istream&lt;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wchar_t</a:t>
            </a:r>
            <a:r>
              <a:rPr lang="en-US" sz="2000" smtClean="0">
                <a:latin typeface="Consolas" panose="020B0609020204030204" pitchFamily="49" charset="0"/>
              </a:rPr>
              <a:t>&gt; wistream;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894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Фасеты вне локалей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codecvt_utf8 </a:t>
            </a:r>
            <a:r>
              <a:rPr lang="ru-RU" smtClean="0"/>
              <a:t>-- конвертирует </a:t>
            </a:r>
            <a:r>
              <a:rPr lang="en-US" smtClean="0"/>
              <a:t>UTF8 -&gt; UCS2/UCS4</a:t>
            </a:r>
          </a:p>
          <a:p>
            <a:r>
              <a:rPr lang="en-US" smtClean="0"/>
              <a:t>codecvt_utf16 </a:t>
            </a:r>
            <a:r>
              <a:rPr lang="ru-RU" smtClean="0"/>
              <a:t>-- </a:t>
            </a:r>
            <a:r>
              <a:rPr lang="ru-RU"/>
              <a:t>конвертирует </a:t>
            </a:r>
            <a:r>
              <a:rPr lang="en-US" smtClean="0"/>
              <a:t>UTF16 -&gt; UCS2/UCS4</a:t>
            </a:r>
          </a:p>
          <a:p>
            <a:r>
              <a:rPr lang="en-US" smtClean="0"/>
              <a:t>codecvt_utf8_utf16</a:t>
            </a:r>
            <a:r>
              <a:rPr lang="ru-RU"/>
              <a:t> -- конвертирует </a:t>
            </a:r>
            <a:r>
              <a:rPr lang="en-US" smtClean="0"/>
              <a:t>UTF8 -&gt; UTF16</a:t>
            </a:r>
            <a:endParaRPr lang="en-US"/>
          </a:p>
          <a:p>
            <a:pPr marL="45720" indent="0">
              <a:buNone/>
            </a:pPr>
            <a:r>
              <a:rPr lang="ru-RU" smtClean="0"/>
              <a:t>Строковые представления</a:t>
            </a:r>
          </a:p>
          <a:p>
            <a:r>
              <a:rPr lang="en-US" smtClean="0"/>
              <a:t>u8"Text" – </a:t>
            </a:r>
            <a:r>
              <a:rPr lang="ru-RU" smtClean="0"/>
              <a:t>строковый литерал в </a:t>
            </a:r>
            <a:r>
              <a:rPr lang="en-US" smtClean="0"/>
              <a:t>UTF8, </a:t>
            </a:r>
            <a:r>
              <a:rPr lang="ru-RU" smtClean="0"/>
              <a:t>тип </a:t>
            </a:r>
            <a:r>
              <a:rPr lang="en-US" smtClean="0"/>
              <a:t>char[]</a:t>
            </a:r>
          </a:p>
          <a:p>
            <a:r>
              <a:rPr lang="en-US" smtClean="0"/>
              <a:t>u"Text"</a:t>
            </a:r>
            <a:r>
              <a:rPr lang="en-US"/>
              <a:t> – </a:t>
            </a:r>
            <a:r>
              <a:rPr lang="ru-RU"/>
              <a:t>строковый литерал в </a:t>
            </a:r>
            <a:r>
              <a:rPr lang="en-US" smtClean="0"/>
              <a:t>UTF16, </a:t>
            </a:r>
            <a:r>
              <a:rPr lang="ru-RU"/>
              <a:t>тип </a:t>
            </a:r>
            <a:r>
              <a:rPr lang="en-US" smtClean="0"/>
              <a:t>char16_t[]</a:t>
            </a:r>
          </a:p>
          <a:p>
            <a:r>
              <a:rPr lang="en-US" smtClean="0"/>
              <a:t>U"Text"</a:t>
            </a:r>
            <a:r>
              <a:rPr lang="en-US"/>
              <a:t> – </a:t>
            </a:r>
            <a:r>
              <a:rPr lang="ru-RU"/>
              <a:t>строковый литерал в </a:t>
            </a:r>
            <a:r>
              <a:rPr lang="en-US" smtClean="0"/>
              <a:t>UTF16, </a:t>
            </a:r>
            <a:r>
              <a:rPr lang="ru-RU"/>
              <a:t>тип </a:t>
            </a:r>
            <a:r>
              <a:rPr lang="en-US" smtClean="0"/>
              <a:t>char32_t[]</a:t>
            </a:r>
          </a:p>
          <a:p>
            <a:r>
              <a:rPr lang="en-US" smtClean="0"/>
              <a:t>L"Text"</a:t>
            </a:r>
            <a:r>
              <a:rPr lang="en-US"/>
              <a:t> – </a:t>
            </a:r>
            <a:r>
              <a:rPr lang="ru-RU"/>
              <a:t>строковый </a:t>
            </a:r>
            <a:r>
              <a:rPr lang="ru-RU" smtClean="0"/>
              <a:t>литерал</a:t>
            </a:r>
            <a:r>
              <a:rPr lang="en-US" smtClean="0"/>
              <a:t> </a:t>
            </a:r>
            <a:r>
              <a:rPr lang="ru-RU" smtClean="0"/>
              <a:t>тип </a:t>
            </a:r>
            <a:r>
              <a:rPr lang="en-US" smtClean="0"/>
              <a:t>wchar_t[]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360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Преобразования строк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wstring_convert</a:t>
            </a:r>
            <a:r>
              <a:rPr lang="en-US" smtClean="0"/>
              <a:t> – </a:t>
            </a:r>
            <a:r>
              <a:rPr lang="ru-RU" smtClean="0"/>
              <a:t>преобразование</a:t>
            </a:r>
            <a:r>
              <a:rPr lang="en-US" smtClean="0"/>
              <a:t> </a:t>
            </a:r>
            <a:r>
              <a:rPr lang="ru-RU" smtClean="0"/>
              <a:t>из </a:t>
            </a:r>
            <a:r>
              <a:rPr lang="en-US" smtClean="0"/>
              <a:t>char-string </a:t>
            </a:r>
            <a:r>
              <a:rPr lang="ru-RU" smtClean="0"/>
              <a:t>в </a:t>
            </a:r>
            <a:r>
              <a:rPr lang="en-US" smtClean="0"/>
              <a:t>wchar_t-string</a:t>
            </a:r>
            <a:r>
              <a:rPr lang="ru-RU" smtClean="0"/>
              <a:t>, которое умеет использовать фасеты</a:t>
            </a:r>
            <a:endParaRPr lang="en-US" smtClean="0"/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std::string str_u8 = u8"z\u6c34\U0001d10b";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std::wstring_convert&lt;std::codecvt_utf8_utf16&lt;char16_t&gt;, char16_t&gt; utf16conv;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std::u16string str_u16 = utf16conv.from_bytes(str_u8);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solidFill>
                  <a:srgbClr val="115EF7"/>
                </a:solidFill>
                <a:latin typeface="Consolas" panose="020B0609020204030204" pitchFamily="49" charset="0"/>
              </a:rPr>
              <a:t>// ok, 4 units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std::wstring_convert&lt;std::</a:t>
            </a:r>
            <a:r>
              <a:rPr lang="en-US" sz="1800" smtClean="0">
                <a:latin typeface="Consolas" panose="020B0609020204030204" pitchFamily="49" charset="0"/>
              </a:rPr>
              <a:t>codecvt_utf8&lt;char16_t</a:t>
            </a:r>
            <a:r>
              <a:rPr lang="en-US" sz="1800">
                <a:latin typeface="Consolas" panose="020B0609020204030204" pitchFamily="49" charset="0"/>
              </a:rPr>
              <a:t>&gt;, char16_t&gt; </a:t>
            </a:r>
            <a:r>
              <a:rPr lang="en-US" sz="1800" smtClean="0">
                <a:latin typeface="Consolas" panose="020B0609020204030204" pitchFamily="49" charset="0"/>
              </a:rPr>
              <a:t>ucs2conv;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std::u16string str_ucs2 = ucs2conv</a:t>
            </a:r>
            <a:r>
              <a:rPr lang="en-US" sz="1800">
                <a:latin typeface="Consolas" panose="020B0609020204030204" pitchFamily="49" charset="0"/>
              </a:rPr>
              <a:t>.from_bytes(str_u8</a:t>
            </a:r>
            <a:r>
              <a:rPr lang="en-US" sz="1800" smtClean="0">
                <a:latin typeface="Consolas" panose="020B0609020204030204" pitchFamily="49" charset="0"/>
              </a:rPr>
              <a:t>); </a:t>
            </a:r>
            <a:r>
              <a:rPr lang="en-US" sz="18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FF0000"/>
                </a:solidFill>
                <a:latin typeface="Consolas" panose="020B0609020204030204" pitchFamily="49" charset="0"/>
              </a:rPr>
              <a:t>ошибка</a:t>
            </a:r>
            <a:endParaRPr lang="en-US" sz="1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088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со строками может быть сложна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800" smtClean="0"/>
              <a:t>Преобразовать </a:t>
            </a:r>
            <a:r>
              <a:rPr lang="en-US" sz="1800" smtClean="0"/>
              <a:t>UTF32/UCS4 </a:t>
            </a:r>
            <a:r>
              <a:rPr lang="ru-RU" sz="1800" smtClean="0"/>
              <a:t>в </a:t>
            </a:r>
            <a:r>
              <a:rPr lang="en-US" sz="1800" smtClean="0"/>
              <a:t>char/multibyte </a:t>
            </a:r>
            <a:r>
              <a:rPr lang="ru-RU" sz="1800" smtClean="0"/>
              <a:t>в текущей локали</a:t>
            </a:r>
          </a:p>
          <a:p>
            <a:pPr>
              <a:lnSpc>
                <a:spcPct val="120000"/>
              </a:lnSpc>
            </a:pPr>
            <a:r>
              <a:rPr lang="ru-RU" sz="1800" smtClean="0"/>
              <a:t>Первый шаг: перенос в </a:t>
            </a:r>
            <a:r>
              <a:rPr lang="en-US" sz="1800" smtClean="0"/>
              <a:t>vector&lt;char&gt;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1800" smtClean="0">
                <a:latin typeface="Consolas" panose="020B0609020204030204" pitchFamily="49" charset="0"/>
              </a:rPr>
              <a:t>const </a:t>
            </a:r>
            <a:r>
              <a:rPr lang="en-US" sz="1800" err="1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</a:t>
            </a:r>
            <a:r>
              <a:rPr lang="en-US" sz="1800" err="1">
                <a:latin typeface="Consolas" panose="020B0609020204030204" pitchFamily="49" charset="0"/>
              </a:rPr>
              <a:t>wstring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 err="1">
                <a:latin typeface="Consolas" panose="020B0609020204030204" pitchFamily="49" charset="0"/>
              </a:rPr>
              <a:t>ws</a:t>
            </a:r>
            <a:r>
              <a:rPr lang="en-US" sz="1800">
                <a:latin typeface="Consolas" panose="020B0609020204030204" pitchFamily="49" charset="0"/>
              </a:rPr>
              <a:t> = </a:t>
            </a:r>
            <a:r>
              <a:rPr lang="en-US" sz="1800" err="1">
                <a:latin typeface="Consolas" panose="020B0609020204030204" pitchFamily="49" charset="0"/>
              </a:rPr>
              <a:t>L"ħëłlö</a:t>
            </a:r>
            <a:r>
              <a:rPr lang="en-US" sz="1800" smtClean="0">
                <a:latin typeface="Consolas" panose="020B0609020204030204" pitchFamily="49" charset="0"/>
              </a:rPr>
              <a:t>";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err="1" smtClean="0">
                <a:latin typeface="Consolas" panose="020B0609020204030204" pitchFamily="49" charset="0"/>
              </a:rPr>
              <a:t>const</a:t>
            </a: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en-US" sz="1800" err="1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::locale </a:t>
            </a:r>
            <a:r>
              <a:rPr lang="en-US" sz="1800" smtClean="0">
                <a:latin typeface="Consolas" panose="020B0609020204030204" pitchFamily="49" charset="0"/>
              </a:rPr>
              <a:t>locale {};</a:t>
            </a:r>
            <a:endParaRPr lang="ru-RU" sz="180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800" smtClean="0">
                <a:latin typeface="Consolas" panose="020B0609020204030204" pitchFamily="49" charset="0"/>
              </a:rPr>
              <a:t>typedef </a:t>
            </a:r>
            <a:r>
              <a:rPr lang="en-US" sz="1800" err="1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::</a:t>
            </a:r>
            <a:r>
              <a:rPr lang="en-US" sz="1800" err="1">
                <a:solidFill>
                  <a:srgbClr val="115EF7"/>
                </a:solidFill>
                <a:latin typeface="Consolas" panose="020B0609020204030204" pitchFamily="49" charset="0"/>
              </a:rPr>
              <a:t>codecvt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&lt;</a:t>
            </a:r>
            <a:r>
              <a:rPr lang="en-US" sz="1800" err="1">
                <a:solidFill>
                  <a:srgbClr val="115EF7"/>
                </a:solidFill>
                <a:latin typeface="Consolas" panose="020B0609020204030204" pitchFamily="49" charset="0"/>
              </a:rPr>
              <a:t>wchar_t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, char, </a:t>
            </a:r>
            <a:r>
              <a:rPr lang="en-US" sz="1800" err="1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::</a:t>
            </a:r>
            <a:r>
              <a:rPr lang="en-US" sz="1800" err="1">
                <a:solidFill>
                  <a:srgbClr val="115EF7"/>
                </a:solidFill>
                <a:latin typeface="Consolas" panose="020B0609020204030204" pitchFamily="49" charset="0"/>
              </a:rPr>
              <a:t>mbstate_t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>converter_type;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800" smtClean="0">
                <a:latin typeface="Consolas" panose="020B0609020204030204" pitchFamily="49" charset="0"/>
              </a:rPr>
              <a:t>const </a:t>
            </a:r>
            <a:r>
              <a:rPr lang="en-US" sz="1800" err="1">
                <a:latin typeface="Consolas" panose="020B0609020204030204" pitchFamily="49" charset="0"/>
              </a:rPr>
              <a:t>converter_type</a:t>
            </a:r>
            <a:r>
              <a:rPr lang="en-US" sz="1800">
                <a:latin typeface="Consolas" panose="020B0609020204030204" pitchFamily="49" charset="0"/>
              </a:rPr>
              <a:t>&amp; converter = </a:t>
            </a:r>
            <a:r>
              <a:rPr lang="en-US" sz="1800" err="1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</a:t>
            </a:r>
            <a:r>
              <a:rPr lang="en-US" sz="1800" err="1">
                <a:latin typeface="Consolas" panose="020B0609020204030204" pitchFamily="49" charset="0"/>
              </a:rPr>
              <a:t>use_facet</a:t>
            </a:r>
            <a:r>
              <a:rPr lang="en-US" sz="1800">
                <a:latin typeface="Consolas" panose="020B0609020204030204" pitchFamily="49" charset="0"/>
              </a:rPr>
              <a:t>&lt;</a:t>
            </a:r>
            <a:r>
              <a:rPr lang="en-US" sz="1800" err="1">
                <a:latin typeface="Consolas" panose="020B0609020204030204" pitchFamily="49" charset="0"/>
              </a:rPr>
              <a:t>converter_type</a:t>
            </a:r>
            <a:r>
              <a:rPr lang="en-US" sz="1800">
                <a:latin typeface="Consolas" panose="020B0609020204030204" pitchFamily="49" charset="0"/>
              </a:rPr>
              <a:t>&gt;(locale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::vector&lt;char&gt; to(</a:t>
            </a:r>
            <a:r>
              <a:rPr lang="en-US" sz="1800" err="1">
                <a:latin typeface="Consolas" panose="020B0609020204030204" pitchFamily="49" charset="0"/>
              </a:rPr>
              <a:t>ws.length</a:t>
            </a:r>
            <a:r>
              <a:rPr lang="en-US" sz="1800">
                <a:latin typeface="Consolas" panose="020B0609020204030204" pitchFamily="49" charset="0"/>
              </a:rPr>
              <a:t>() * </a:t>
            </a:r>
            <a:r>
              <a:rPr lang="en-US" sz="1800" err="1">
                <a:latin typeface="Consolas" panose="020B0609020204030204" pitchFamily="49" charset="0"/>
              </a:rPr>
              <a:t>converter.max_length</a:t>
            </a:r>
            <a:r>
              <a:rPr lang="en-US" sz="1800" smtClean="0">
                <a:latin typeface="Consolas" panose="020B0609020204030204" pitchFamily="49" charset="0"/>
              </a:rPr>
              <a:t>());</a:t>
            </a:r>
            <a:endParaRPr lang="ru-RU" sz="1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145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со строками может быть сложна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800" smtClean="0"/>
              <a:t>Преобразовать </a:t>
            </a:r>
            <a:r>
              <a:rPr lang="en-US" sz="1800" smtClean="0"/>
              <a:t>UTF32/UCS4 </a:t>
            </a:r>
            <a:r>
              <a:rPr lang="ru-RU" sz="1800" smtClean="0"/>
              <a:t>в </a:t>
            </a:r>
            <a:r>
              <a:rPr lang="en-US" sz="1800" smtClean="0"/>
              <a:t>char/multibyte </a:t>
            </a:r>
            <a:r>
              <a:rPr lang="ru-RU" sz="1800" smtClean="0"/>
              <a:t>в текущей локали</a:t>
            </a:r>
          </a:p>
          <a:p>
            <a:pPr>
              <a:lnSpc>
                <a:spcPct val="120000"/>
              </a:lnSpc>
            </a:pPr>
            <a:r>
              <a:rPr lang="ru-RU" sz="1800" smtClean="0"/>
              <a:t>Первый шаг: перенос в </a:t>
            </a:r>
            <a:r>
              <a:rPr lang="en-US" sz="1800" smtClean="0"/>
              <a:t>vector&lt;char&gt;</a:t>
            </a:r>
          </a:p>
          <a:p>
            <a:pPr>
              <a:lnSpc>
                <a:spcPct val="120000"/>
              </a:lnSpc>
            </a:pPr>
            <a:r>
              <a:rPr lang="ru-RU" sz="1800" smtClean="0"/>
              <a:t>Второй шаг</a:t>
            </a:r>
            <a:r>
              <a:rPr lang="en-US" sz="1800" smtClean="0"/>
              <a:t>: </a:t>
            </a:r>
            <a:r>
              <a:rPr lang="ru-RU" sz="1800" smtClean="0"/>
              <a:t>конвертирование</a:t>
            </a:r>
            <a:endParaRPr lang="en-US" sz="1800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</a:t>
            </a:r>
            <a:r>
              <a:rPr lang="en-US" sz="1800" err="1">
                <a:latin typeface="Consolas" panose="020B0609020204030204" pitchFamily="49" charset="0"/>
              </a:rPr>
              <a:t>mbstate_t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state;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с</a:t>
            </a:r>
            <a:r>
              <a:rPr lang="en-US" sz="1800" smtClean="0">
                <a:latin typeface="Consolas" panose="020B0609020204030204" pitchFamily="49" charset="0"/>
              </a:rPr>
              <a:t>onst </a:t>
            </a:r>
            <a:r>
              <a:rPr lang="en-US" sz="1800" err="1">
                <a:latin typeface="Consolas" panose="020B0609020204030204" pitchFamily="49" charset="0"/>
              </a:rPr>
              <a:t>wchar_t</a:t>
            </a:r>
            <a:r>
              <a:rPr lang="en-US" sz="1800">
                <a:latin typeface="Consolas" panose="020B0609020204030204" pitchFamily="49" charset="0"/>
              </a:rPr>
              <a:t>* </a:t>
            </a:r>
            <a:r>
              <a:rPr lang="en-US" sz="1800" smtClean="0">
                <a:latin typeface="Consolas" panose="020B0609020204030204" pitchFamily="49" charset="0"/>
              </a:rPr>
              <a:t>from_next;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с</a:t>
            </a:r>
            <a:r>
              <a:rPr lang="en-US" sz="1800" smtClean="0">
                <a:latin typeface="Consolas" panose="020B0609020204030204" pitchFamily="49" charset="0"/>
              </a:rPr>
              <a:t>har</a:t>
            </a:r>
            <a:r>
              <a:rPr lang="en-US" sz="1800">
                <a:latin typeface="Consolas" panose="020B0609020204030204" pitchFamily="49" charset="0"/>
              </a:rPr>
              <a:t>* </a:t>
            </a:r>
            <a:r>
              <a:rPr lang="en-US" sz="1800" smtClean="0">
                <a:latin typeface="Consolas" panose="020B0609020204030204" pitchFamily="49" charset="0"/>
              </a:rPr>
              <a:t>to_next;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800" smtClean="0">
                <a:latin typeface="Consolas" panose="020B0609020204030204" pitchFamily="49" charset="0"/>
              </a:rPr>
              <a:t>const </a:t>
            </a:r>
            <a:r>
              <a:rPr lang="en-US" sz="1800" err="1">
                <a:latin typeface="Consolas" panose="020B0609020204030204" pitchFamily="49" charset="0"/>
              </a:rPr>
              <a:t>converter_type</a:t>
            </a:r>
            <a:r>
              <a:rPr lang="en-US" sz="1800">
                <a:latin typeface="Consolas" panose="020B0609020204030204" pitchFamily="49" charset="0"/>
              </a:rPr>
              <a:t>::result </a:t>
            </a:r>
            <a:r>
              <a:rPr lang="en-US" sz="1800" err="1">
                <a:latin typeface="Consolas" panose="020B0609020204030204" pitchFamily="49" charset="0"/>
              </a:rPr>
              <a:t>result</a:t>
            </a:r>
            <a:r>
              <a:rPr lang="en-US" sz="1800">
                <a:latin typeface="Consolas" panose="020B0609020204030204" pitchFamily="49" charset="0"/>
              </a:rPr>
              <a:t> =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converter.out(state</a:t>
            </a:r>
            <a:r>
              <a:rPr lang="en-US" sz="1800">
                <a:latin typeface="Consolas" panose="020B0609020204030204" pitchFamily="49" charset="0"/>
              </a:rPr>
              <a:t>, </a:t>
            </a:r>
            <a:r>
              <a:rPr lang="en-US" sz="1800" err="1">
                <a:latin typeface="Consolas" panose="020B0609020204030204" pitchFamily="49" charset="0"/>
              </a:rPr>
              <a:t>ws.data</a:t>
            </a:r>
            <a:r>
              <a:rPr lang="en-US" sz="1800">
                <a:latin typeface="Consolas" panose="020B0609020204030204" pitchFamily="49" charset="0"/>
              </a:rPr>
              <a:t>(), </a:t>
            </a:r>
            <a:r>
              <a:rPr lang="en-US" sz="1800" err="1">
                <a:latin typeface="Consolas" panose="020B0609020204030204" pitchFamily="49" charset="0"/>
              </a:rPr>
              <a:t>ws.data</a:t>
            </a:r>
            <a:r>
              <a:rPr lang="en-US" sz="1800">
                <a:latin typeface="Consolas" panose="020B0609020204030204" pitchFamily="49" charset="0"/>
              </a:rPr>
              <a:t>() + </a:t>
            </a:r>
            <a:r>
              <a:rPr lang="en-US" sz="1800" err="1">
                <a:latin typeface="Consolas" panose="020B0609020204030204" pitchFamily="49" charset="0"/>
              </a:rPr>
              <a:t>ws.length</a:t>
            </a:r>
            <a:r>
              <a:rPr lang="en-US" sz="1800">
                <a:latin typeface="Consolas" panose="020B0609020204030204" pitchFamily="49" charset="0"/>
              </a:rPr>
              <a:t>(),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           from_next</a:t>
            </a:r>
            <a:r>
              <a:rPr lang="en-US" sz="1800">
                <a:latin typeface="Consolas" panose="020B0609020204030204" pitchFamily="49" charset="0"/>
              </a:rPr>
              <a:t>, &amp;to[0], &amp;to[0] + </a:t>
            </a:r>
            <a:r>
              <a:rPr lang="en-US" sz="1800" err="1">
                <a:latin typeface="Consolas" panose="020B0609020204030204" pitchFamily="49" charset="0"/>
              </a:rPr>
              <a:t>to.size</a:t>
            </a:r>
            <a:r>
              <a:rPr lang="en-US" sz="1800">
                <a:latin typeface="Consolas" panose="020B0609020204030204" pitchFamily="49" charset="0"/>
              </a:rPr>
              <a:t>(), </a:t>
            </a:r>
            <a:r>
              <a:rPr lang="en-US" sz="1800" err="1">
                <a:latin typeface="Consolas" panose="020B0609020204030204" pitchFamily="49" charset="0"/>
              </a:rPr>
              <a:t>to_next</a:t>
            </a:r>
            <a:r>
              <a:rPr lang="en-US" sz="1800" smtClean="0">
                <a:latin typeface="Consolas" panose="020B0609020204030204" pitchFamily="49" charset="0"/>
              </a:rPr>
              <a:t>); </a:t>
            </a:r>
            <a:endParaRPr lang="ru-RU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9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Увы, проблемы есть.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71416"/>
          </a:xfrm>
        </p:spPr>
        <p:txBody>
          <a:bodyPr>
            <a:noAutofit/>
          </a:bodyPr>
          <a:lstStyle/>
          <a:p>
            <a:r>
              <a:rPr lang="ru-RU" smtClean="0"/>
              <a:t>Нерасширяемость. Например как определить новый форматный спецификатор</a:t>
            </a:r>
            <a:r>
              <a:rPr lang="en-US" smtClean="0"/>
              <a:t>?</a:t>
            </a:r>
            <a:endParaRPr lang="ru-RU" smtClean="0"/>
          </a:p>
          <a:p>
            <a:r>
              <a:rPr lang="ru-RU" smtClean="0"/>
              <a:t>Неочевидность: выбор спецификатора определяется размером, который может не быть известен.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int64_t x = 2; </a:t>
            </a:r>
            <a:r>
              <a:rPr lang="en-US" err="1" smtClean="0">
                <a:latin typeface="Consolas" panose="020B0609020204030204" pitchFamily="49" charset="0"/>
              </a:rPr>
              <a:t>printf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x = %"PRIu64"d</a:t>
            </a:r>
            <a:r>
              <a:rPr lang="en-US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, x);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Небезопасность относительно типов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printf(</a:t>
            </a:r>
            <a:r>
              <a:rPr lang="en-US">
                <a:latin typeface="Consolas" panose="020B0609020204030204" pitchFamily="49" charset="0"/>
              </a:rPr>
              <a:t>"%s\n</a:t>
            </a:r>
            <a:r>
              <a:rPr lang="en-US" smtClean="0">
                <a:latin typeface="Consolas" panose="020B0609020204030204" pitchFamily="49" charset="0"/>
              </a:rPr>
              <a:t>",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Небезопасность относительно количества аргументов</a:t>
            </a:r>
            <a:endParaRPr lang="en-US" smtClean="0"/>
          </a:p>
          <a:p>
            <a:r>
              <a:rPr lang="ru-RU"/>
              <a:t>Н</a:t>
            </a:r>
            <a:r>
              <a:rPr lang="ru-RU" smtClean="0"/>
              <a:t>ерасширяемость самого механизма </a:t>
            </a:r>
            <a:r>
              <a:rPr lang="en-US" smtClean="0">
                <a:latin typeface="Consolas" panose="020B0609020204030204" pitchFamily="49" charset="0"/>
              </a:rPr>
              <a:t>FILE*</a:t>
            </a:r>
            <a:r>
              <a:rPr lang="en-US" smtClean="0"/>
              <a:t> </a:t>
            </a:r>
            <a:r>
              <a:rPr lang="ru-RU" smtClean="0"/>
              <a:t>на строки, память, </a:t>
            </a:r>
            <a:r>
              <a:rPr lang="en-US" err="1" smtClean="0"/>
              <a:t>etc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921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со строками может быть сложна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800" smtClean="0"/>
              <a:t>Преобразовать </a:t>
            </a:r>
            <a:r>
              <a:rPr lang="en-US" sz="1800" smtClean="0"/>
              <a:t>UTF32/UCS4 </a:t>
            </a:r>
            <a:r>
              <a:rPr lang="ru-RU" sz="1800" smtClean="0"/>
              <a:t>в </a:t>
            </a:r>
            <a:r>
              <a:rPr lang="en-US" sz="1800" smtClean="0"/>
              <a:t>char/multibyte </a:t>
            </a:r>
            <a:r>
              <a:rPr lang="ru-RU" sz="1800" smtClean="0"/>
              <a:t>в текущей локали</a:t>
            </a:r>
          </a:p>
          <a:p>
            <a:pPr>
              <a:lnSpc>
                <a:spcPct val="120000"/>
              </a:lnSpc>
            </a:pPr>
            <a:r>
              <a:rPr lang="ru-RU" sz="1800" smtClean="0"/>
              <a:t>Первый шаг: перенос в </a:t>
            </a:r>
            <a:r>
              <a:rPr lang="en-US" sz="1800" smtClean="0"/>
              <a:t>vector&lt;char&gt;</a:t>
            </a:r>
          </a:p>
          <a:p>
            <a:pPr>
              <a:lnSpc>
                <a:spcPct val="120000"/>
              </a:lnSpc>
            </a:pPr>
            <a:r>
              <a:rPr lang="ru-RU" sz="1800" smtClean="0"/>
              <a:t>Второй шаг</a:t>
            </a:r>
            <a:r>
              <a:rPr lang="en-US" sz="1800" smtClean="0"/>
              <a:t>: </a:t>
            </a:r>
            <a:r>
              <a:rPr lang="ru-RU" sz="1800" smtClean="0"/>
              <a:t>конвертирование</a:t>
            </a:r>
          </a:p>
          <a:p>
            <a:pPr>
              <a:lnSpc>
                <a:spcPct val="120000"/>
              </a:lnSpc>
            </a:pPr>
            <a:r>
              <a:rPr lang="ru-RU" sz="1800" smtClean="0"/>
              <a:t>Третий шаг: проверка результата и сброс в строку</a:t>
            </a:r>
            <a:endParaRPr lang="en-US" sz="1800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sz="1800" smtClean="0">
                <a:latin typeface="Consolas" panose="020B0609020204030204" pitchFamily="49" charset="0"/>
              </a:rPr>
              <a:t>if </a:t>
            </a:r>
            <a:r>
              <a:rPr lang="en-US" sz="1800">
                <a:latin typeface="Consolas" panose="020B0609020204030204" pitchFamily="49" charset="0"/>
              </a:rPr>
              <a:t>(result </a:t>
            </a:r>
            <a:r>
              <a:rPr lang="en-US" sz="1800" smtClean="0">
                <a:latin typeface="Consolas" panose="020B0609020204030204" pitchFamily="49" charset="0"/>
              </a:rPr>
              <a:t>!= </a:t>
            </a:r>
            <a:r>
              <a:rPr lang="en-US" sz="1800" err="1">
                <a:latin typeface="Consolas" panose="020B0609020204030204" pitchFamily="49" charset="0"/>
              </a:rPr>
              <a:t>converter_type</a:t>
            </a:r>
            <a:r>
              <a:rPr lang="en-US" sz="1800">
                <a:latin typeface="Consolas" panose="020B0609020204030204" pitchFamily="49" charset="0"/>
              </a:rPr>
              <a:t>::ok </a:t>
            </a:r>
            <a:r>
              <a:rPr lang="en-US" sz="1800" smtClean="0">
                <a:latin typeface="Consolas" panose="020B0609020204030204" pitchFamily="49" charset="0"/>
              </a:rPr>
              <a:t>&amp;&amp; result != </a:t>
            </a:r>
            <a:r>
              <a:rPr lang="en-US" sz="1800" err="1">
                <a:latin typeface="Consolas" panose="020B0609020204030204" pitchFamily="49" charset="0"/>
              </a:rPr>
              <a:t>converter_type</a:t>
            </a:r>
            <a:r>
              <a:rPr lang="en-US" sz="1800">
                <a:latin typeface="Consolas" panose="020B0609020204030204" pitchFamily="49" charset="0"/>
              </a:rPr>
              <a:t>::</a:t>
            </a:r>
            <a:r>
              <a:rPr lang="en-US" sz="1800" err="1">
                <a:latin typeface="Consolas" panose="020B0609020204030204" pitchFamily="49" charset="0"/>
              </a:rPr>
              <a:t>noconv</a:t>
            </a:r>
            <a:r>
              <a:rPr lang="en-US" sz="1800" smtClean="0">
                <a:latin typeface="Consolas" panose="020B0609020204030204" pitchFamily="49" charset="0"/>
              </a:rPr>
              <a:t>)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return false;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800" smtClean="0">
                <a:latin typeface="Consolas" panose="020B0609020204030204" pitchFamily="49" charset="0"/>
              </a:rPr>
              <a:t>const </a:t>
            </a:r>
            <a:r>
              <a:rPr lang="en-US" sz="1800" err="1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::string s(&amp;to[0], </a:t>
            </a:r>
            <a:r>
              <a:rPr lang="en-US" sz="1800" err="1">
                <a:latin typeface="Consolas" panose="020B0609020204030204" pitchFamily="49" charset="0"/>
              </a:rPr>
              <a:t>to_next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477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Мог ли мир быть устроен проще?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6671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539</TotalTime>
  <Words>3447</Words>
  <Application>Microsoft Office PowerPoint</Application>
  <PresentationFormat>Widescreen</PresentationFormat>
  <Paragraphs>690</Paragraphs>
  <Slides>91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Calibri</vt:lpstr>
      <vt:lpstr>Cambria Math</vt:lpstr>
      <vt:lpstr>Consolas</vt:lpstr>
      <vt:lpstr>Corbel</vt:lpstr>
      <vt:lpstr>Wingdings</vt:lpstr>
      <vt:lpstr>Basis</vt:lpstr>
      <vt:lpstr>Ввод и вывод</vt:lpstr>
      <vt:lpstr>PowerPoint Presentation</vt:lpstr>
      <vt:lpstr>Ввод и вывод в C: всё есть FILE</vt:lpstr>
      <vt:lpstr>Ввод и вывод в C: форматирование</vt:lpstr>
      <vt:lpstr>Ввод и вывод в C: буферизация</vt:lpstr>
      <vt:lpstr>Простая задача</vt:lpstr>
      <vt:lpstr>Простая задача: ответ</vt:lpstr>
      <vt:lpstr>Чего же ещё желать?</vt:lpstr>
      <vt:lpstr>Увы, проблемы есть.</vt:lpstr>
      <vt:lpstr>Обсуждение</vt:lpstr>
      <vt:lpstr>Решение в стиле C++</vt:lpstr>
      <vt:lpstr>Все счастливые семьи счастливы одинаково</vt:lpstr>
      <vt:lpstr>Форматный вывод в C++ необычен</vt:lpstr>
      <vt:lpstr>PowerPoint Presentation</vt:lpstr>
      <vt:lpstr>Ввод и вывод в C++: потоки</vt:lpstr>
      <vt:lpstr>Иерархия потоков</vt:lpstr>
      <vt:lpstr>Ввод и вывод в C++: форматирование</vt:lpstr>
      <vt:lpstr>Пример</vt:lpstr>
      <vt:lpstr>Перегрузка для своего класса</vt:lpstr>
      <vt:lpstr>Обсуждение</vt:lpstr>
      <vt:lpstr>Использование</vt:lpstr>
      <vt:lpstr>Как устроен манипулятор endl</vt:lpstr>
      <vt:lpstr>Неформатированный ввод</vt:lpstr>
      <vt:lpstr>Внезапная проблема</vt:lpstr>
      <vt:lpstr>Внезапная проблема: решение</vt:lpstr>
      <vt:lpstr>Ещё про игнорирование символов</vt:lpstr>
      <vt:lpstr>Состояния потоков и обработка ошибок</vt:lpstr>
      <vt:lpstr>Тонкости обработки ошибок</vt:lpstr>
      <vt:lpstr>Обсуждение</vt:lpstr>
      <vt:lpstr>PowerPoint Presentation</vt:lpstr>
      <vt:lpstr>Иерархия потоков</vt:lpstr>
      <vt:lpstr>Иерархия потоков</vt:lpstr>
      <vt:lpstr>Работа с текстовыми файлами</vt:lpstr>
      <vt:lpstr>Работа с текстовыми файлами</vt:lpstr>
      <vt:lpstr>Обсуждение</vt:lpstr>
      <vt:lpstr>Обсуждение</vt:lpstr>
      <vt:lpstr>Работа с текстовыми файлами</vt:lpstr>
      <vt:lpstr>Обработка ошибок открытия</vt:lpstr>
      <vt:lpstr>Обсуждение</vt:lpstr>
      <vt:lpstr>Перемещение</vt:lpstr>
      <vt:lpstr>Пример: текстовый файл на экран</vt:lpstr>
      <vt:lpstr>Многоразовое использование</vt:lpstr>
      <vt:lpstr>Бинарные файлы</vt:lpstr>
      <vt:lpstr>Бинарные файлы</vt:lpstr>
      <vt:lpstr>Бинарные файлы</vt:lpstr>
      <vt:lpstr>Бинарные файлы</vt:lpstr>
      <vt:lpstr>Бинарные файлы</vt:lpstr>
      <vt:lpstr>Структура файла</vt:lpstr>
      <vt:lpstr>Бинарные файлы</vt:lpstr>
      <vt:lpstr>Обсуждение</vt:lpstr>
      <vt:lpstr>Пример позиционирования</vt:lpstr>
      <vt:lpstr>Пример позиционирования</vt:lpstr>
      <vt:lpstr>Пример позиционирования</vt:lpstr>
      <vt:lpstr>Пример позиционирования</vt:lpstr>
      <vt:lpstr>Спойлер</vt:lpstr>
      <vt:lpstr>PowerPoint Presentation</vt:lpstr>
      <vt:lpstr>Иерархия потоков</vt:lpstr>
      <vt:lpstr>Иерархия потоков</vt:lpstr>
      <vt:lpstr>Работа вполне прозрачна</vt:lpstr>
      <vt:lpstr>Работа вполне прозрачна</vt:lpstr>
      <vt:lpstr>Неименованные потоки (C++11)</vt:lpstr>
      <vt:lpstr>Обсуждение</vt:lpstr>
      <vt:lpstr>Назначенные (imbued) локали</vt:lpstr>
      <vt:lpstr>Локаль как контейнер фасетов</vt:lpstr>
      <vt:lpstr>Пример: разделитель для cin</vt:lpstr>
      <vt:lpstr>Обсуждение</vt:lpstr>
      <vt:lpstr>Обсуждение</vt:lpstr>
      <vt:lpstr>Типы распространенных фасетов</vt:lpstr>
      <vt:lpstr>Обсуждение</vt:lpstr>
      <vt:lpstr>Механизм iword/xalloc</vt:lpstr>
      <vt:lpstr>Добавляем фасеты: add_one</vt:lpstr>
      <vt:lpstr>PowerPoint Presentation</vt:lpstr>
      <vt:lpstr>Иерархия потоков</vt:lpstr>
      <vt:lpstr>Иерархия потоков</vt:lpstr>
      <vt:lpstr>Выдача файла на экран</vt:lpstr>
      <vt:lpstr>Сцепление потоков</vt:lpstr>
      <vt:lpstr>Странности stdio</vt:lpstr>
      <vt:lpstr>Странности stdio</vt:lpstr>
      <vt:lpstr>Связанность потоков</vt:lpstr>
      <vt:lpstr>Перенаправление потоков</vt:lpstr>
      <vt:lpstr>Литература</vt:lpstr>
      <vt:lpstr>секретный уровень</vt:lpstr>
      <vt:lpstr>Обсуждение: аббревиатуры</vt:lpstr>
      <vt:lpstr>Кратко о структуре Unicode</vt:lpstr>
      <vt:lpstr>Символы</vt:lpstr>
      <vt:lpstr>Фасеты вне локалей</vt:lpstr>
      <vt:lpstr>Преобразования строк</vt:lpstr>
      <vt:lpstr>Работа со строками может быть сложна</vt:lpstr>
      <vt:lpstr>Работа со строками может быть сложна</vt:lpstr>
      <vt:lpstr>Работа со строками может быть сложна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130</cp:revision>
  <dcterms:created xsi:type="dcterms:W3CDTF">2017-06-26T09:21:48Z</dcterms:created>
  <dcterms:modified xsi:type="dcterms:W3CDTF">2018-03-14T13:47:04Z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dd6f8ddd-a960-4956-b761-f9cef05dbe64</vt:lpwstr>
  </property>
  <property fmtid="{D5CDD505-2E9C-101B-9397-08002B2CF9AE}" pid="3" name="CTP_TimeStamp">
    <vt:lpwstr>2018-03-14 13:47:02Z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