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96" r:id="rId10"/>
    <p:sldId id="297" r:id="rId11"/>
    <p:sldId id="311" r:id="rId12"/>
    <p:sldId id="298" r:id="rId13"/>
    <p:sldId id="275" r:id="rId14"/>
    <p:sldId id="276" r:id="rId15"/>
    <p:sldId id="283" r:id="rId16"/>
    <p:sldId id="284" r:id="rId17"/>
    <p:sldId id="285" r:id="rId18"/>
    <p:sldId id="299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303" r:id="rId29"/>
    <p:sldId id="305" r:id="rId30"/>
    <p:sldId id="306" r:id="rId31"/>
    <p:sldId id="312" r:id="rId32"/>
    <p:sldId id="313" r:id="rId33"/>
    <p:sldId id="280" r:id="rId34"/>
    <p:sldId id="286" r:id="rId35"/>
    <p:sldId id="301" r:id="rId36"/>
    <p:sldId id="314" r:id="rId37"/>
    <p:sldId id="281" r:id="rId38"/>
    <p:sldId id="288" r:id="rId39"/>
    <p:sldId id="319" r:id="rId40"/>
    <p:sldId id="287" r:id="rId41"/>
    <p:sldId id="289" r:id="rId42"/>
    <p:sldId id="320" r:id="rId43"/>
    <p:sldId id="290" r:id="rId44"/>
    <p:sldId id="291" r:id="rId45"/>
    <p:sldId id="292" r:id="rId46"/>
    <p:sldId id="321" r:id="rId47"/>
    <p:sldId id="294" r:id="rId48"/>
    <p:sldId id="274" r:id="rId49"/>
    <p:sldId id="277" r:id="rId50"/>
    <p:sldId id="278" r:id="rId51"/>
    <p:sldId id="279" r:id="rId52"/>
    <p:sldId id="295" r:id="rId53"/>
    <p:sldId id="322" r:id="rId54"/>
    <p:sldId id="323" r:id="rId55"/>
    <p:sldId id="302" r:id="rId56"/>
    <p:sldId id="282" r:id="rId57"/>
    <p:sldId id="304" r:id="rId58"/>
    <p:sldId id="307" r:id="rId59"/>
    <p:sldId id="308" r:id="rId60"/>
    <p:sldId id="309" r:id="rId61"/>
    <p:sldId id="317" r:id="rId62"/>
    <p:sldId id="310" r:id="rId63"/>
    <p:sldId id="316" r:id="rId64"/>
    <p:sldId id="315" r:id="rId65"/>
    <p:sldId id="318" r:id="rId66"/>
    <p:sldId id="25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Обобщённый обход и модификация контейнеров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718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class MyVector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size_;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MyVector (size_t nelts, T 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latin typeface="Consolas" panose="020B0609020204030204" pitchFamily="49" charset="0"/>
              </a:rPr>
              <a:t>Iter&gt;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</a:t>
            </a:r>
            <a:r>
              <a:rPr lang="en-US">
                <a:latin typeface="Consolas" panose="020B0609020204030204" pitchFamily="49" charset="0"/>
              </a:rPr>
              <a:t>(Iter fst, Iter lst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.... </a:t>
            </a:r>
            <a:r>
              <a:rPr lang="ru-RU" smtClean="0">
                <a:latin typeface="Consolas" panose="020B0609020204030204" pitchFamily="49" charset="0"/>
              </a:rPr>
              <a:t>остальные методы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MyVector&lt;int&gt; </a:t>
            </a:r>
            <a:r>
              <a:rPr lang="en-US" smtClean="0">
                <a:latin typeface="Consolas" panose="020B0609020204030204" pitchFamily="49" charset="0"/>
              </a:rPr>
              <a:t>mvec </a:t>
            </a:r>
            <a:r>
              <a:rPr lang="en-US">
                <a:latin typeface="Consolas" panose="020B0609020204030204" pitchFamily="49" charset="0"/>
              </a:rPr>
              <a:t>(2, 2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8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9973" cy="4335162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MyVector (size_t nelts, T 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Iter,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decltype(*declval&lt;Iter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&amp;&gt;(),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++declval&lt;Iter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&amp;&gt;(),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void())&gt; 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MyVector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(Iter fst, Iter lst);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.... </a:t>
            </a:r>
            <a:r>
              <a:rPr lang="ru-RU">
                <a:latin typeface="Consolas" panose="020B0609020204030204" pitchFamily="49" charset="0"/>
              </a:rPr>
              <a:t>остальные методы </a:t>
            </a:r>
            <a:r>
              <a:rPr lang="en-US">
                <a:latin typeface="Consolas" panose="020B0609020204030204" pitchFamily="49" charset="0"/>
              </a:rPr>
              <a:t>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MyVector&lt;int&gt; mvec (2, 2);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4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Диапазоны</a:t>
            </a:r>
            <a:r>
              <a:rPr lang="en-US" smtClean="0"/>
              <a:t> </a:t>
            </a:r>
            <a:r>
              <a:rPr lang="ru-RU" smtClean="0"/>
              <a:t>удобнее представлять одним </a:t>
            </a:r>
            <a:r>
              <a:rPr lang="en-US" smtClean="0"/>
              <a:t>range-</a:t>
            </a:r>
            <a:r>
              <a:rPr lang="ru-RU" smtClean="0"/>
              <a:t>объектом, чем парой </a:t>
            </a:r>
            <a:r>
              <a:rPr lang="en-US" smtClean="0"/>
              <a:t>begin-end. </a:t>
            </a:r>
            <a:r>
              <a:rPr lang="ru-RU" smtClean="0"/>
              <a:t>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(range{v});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Предложение </a:t>
            </a:r>
            <a:r>
              <a:rPr lang="en-US" smtClean="0"/>
              <a:t>Ranges TS</a:t>
            </a:r>
            <a:r>
              <a:rPr lang="ru-RU" smtClean="0"/>
              <a:t> является частью </a:t>
            </a:r>
            <a:r>
              <a:rPr lang="en-US" smtClean="0"/>
              <a:t>STL 2.0, </a:t>
            </a:r>
            <a:r>
              <a:rPr lang="ru-RU" smtClean="0"/>
              <a:t>к сожалению не принято в </a:t>
            </a:r>
            <a:r>
              <a:rPr lang="en-US" smtClean="0"/>
              <a:t>C++17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инкремента для векторов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</a:t>
            </a:r>
            <a:r>
              <a:rPr lang="ru-RU" smtClean="0"/>
              <a:t>сть алгоритм </a:t>
            </a:r>
            <a:r>
              <a:rPr lang="en-US" smtClean="0"/>
              <a:t>sort </a:t>
            </a:r>
            <a:r>
              <a:rPr lang="ru-RU" smtClean="0"/>
              <a:t>с сигнатурой: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Iter&gt; sort (Iter fst, Iter lst);</a:t>
            </a:r>
          </a:p>
          <a:p>
            <a:r>
              <a:rPr lang="ru-RU" smtClean="0"/>
              <a:t>Как его вызвать для всех элементов вектора кроме первого?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{10, 2, 5, 7, 3, 9};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(???, ???);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 == </a:t>
            </a:r>
            <a:r>
              <a:rPr lang="en-US">
                <a:latin typeface="Consolas" panose="020B0609020204030204" pitchFamily="49" charset="0"/>
              </a:rPr>
              <a:t>{10, 2, </a:t>
            </a:r>
            <a:r>
              <a:rPr lang="en-US" smtClean="0">
                <a:latin typeface="Consolas" panose="020B0609020204030204" pitchFamily="49" charset="0"/>
              </a:rPr>
              <a:t>3,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7,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Возможный вариант ответа: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v.begin()</a:t>
            </a:r>
            <a:r>
              <a:rPr lang="en-US" smtClean="0">
                <a:latin typeface="Consolas" panose="020B0609020204030204" pitchFamily="49" charset="0"/>
              </a:rPr>
              <a:t>, v.end());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инкремента для векторов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алгоритм </a:t>
            </a:r>
            <a:r>
              <a:rPr lang="en-US" smtClean="0"/>
              <a:t>sort </a:t>
            </a:r>
            <a:r>
              <a:rPr lang="ru-RU" smtClean="0"/>
              <a:t>с сигнатурой: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Iter&gt; sort (Iter fst, Iter lst);</a:t>
            </a:r>
          </a:p>
          <a:p>
            <a:r>
              <a:rPr lang="ru-RU" smtClean="0"/>
              <a:t>Как его вызвать для всех элементов вектора кроме первого?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{10, 2, 5, 7, 3, 9};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(???, ???); // v == </a:t>
            </a:r>
            <a:r>
              <a:rPr lang="en-US">
                <a:latin typeface="Consolas" panose="020B0609020204030204" pitchFamily="49" charset="0"/>
              </a:rPr>
              <a:t>{10, 2, </a:t>
            </a:r>
            <a:r>
              <a:rPr lang="en-US" smtClean="0">
                <a:latin typeface="Consolas" panose="020B0609020204030204" pitchFamily="49" charset="0"/>
              </a:rPr>
              <a:t>3,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7,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Правильный вариант ответа: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std::next(v.begin())</a:t>
            </a:r>
            <a:r>
              <a:rPr lang="en-US" smtClean="0">
                <a:latin typeface="Consolas" panose="020B0609020204030204" pitchFamily="49" charset="0"/>
              </a:rPr>
              <a:t>, v.end());</a:t>
            </a:r>
          </a:p>
          <a:p>
            <a:r>
              <a:rPr lang="ru-RU" smtClean="0">
                <a:latin typeface="Consolas" panose="020B0609020204030204" pitchFamily="49" charset="0"/>
              </a:rPr>
              <a:t>Проблемы не было бы при возможности сделать </a:t>
            </a:r>
            <a:r>
              <a:rPr lang="en-US" smtClean="0">
                <a:latin typeface="Consolas" panose="020B0609020204030204" pitchFamily="49" charset="0"/>
              </a:rPr>
              <a:t>sort(range{++v.begin(), v.end()})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Основные функции</a:t>
            </a:r>
          </a:p>
          <a:p>
            <a:r>
              <a:rPr lang="en-US" smtClean="0"/>
              <a:t>distance</a:t>
            </a:r>
            <a:r>
              <a:rPr lang="ru-RU" smtClean="0"/>
              <a:t> (</a:t>
            </a:r>
            <a:r>
              <a:rPr lang="en-US" smtClean="0"/>
              <a:t>fst, lst</a:t>
            </a:r>
            <a:r>
              <a:rPr lang="ru-RU" smtClean="0"/>
              <a:t>) </a:t>
            </a:r>
            <a:r>
              <a:rPr lang="ru-RU" smtClean="0">
                <a:latin typeface="Corbel" panose="020B0503020204020204" pitchFamily="34" charset="0"/>
              </a:rPr>
              <a:t>– расстояние между элементами в порядке итерирования</a:t>
            </a:r>
            <a:endParaRPr lang="en-US" smtClean="0"/>
          </a:p>
          <a:p>
            <a:r>
              <a:rPr lang="en-US" smtClean="0"/>
              <a:t>advance (it, n)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продвинуться от текущего элемента на </a:t>
            </a:r>
            <a:r>
              <a:rPr lang="en-US" smtClean="0">
                <a:latin typeface="Corbel" panose="020B0503020204020204" pitchFamily="34" charset="0"/>
              </a:rPr>
              <a:t>n </a:t>
            </a:r>
            <a:r>
              <a:rPr lang="ru-RU" smtClean="0">
                <a:latin typeface="Corbel" panose="020B0503020204020204" pitchFamily="34" charset="0"/>
              </a:rPr>
              <a:t>позиций.</a:t>
            </a:r>
            <a:endParaRPr lang="en-US" smtClean="0">
              <a:latin typeface="Corbel" panose="020B0503020204020204" pitchFamily="34" charset="0"/>
            </a:endParaRPr>
          </a:p>
          <a:p>
            <a:r>
              <a:rPr lang="en-US"/>
              <a:t>next (it)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следующий элемент в порядке </a:t>
            </a:r>
            <a:r>
              <a:rPr lang="ru-RU" smtClean="0">
                <a:latin typeface="Corbel" panose="020B0503020204020204" pitchFamily="34" charset="0"/>
              </a:rPr>
              <a:t>итерирования</a:t>
            </a:r>
            <a:r>
              <a:rPr lang="en-US" smtClean="0">
                <a:latin typeface="Corbel" panose="020B0503020204020204" pitchFamily="34" charset="0"/>
              </a:rPr>
              <a:t>, </a:t>
            </a:r>
            <a:r>
              <a:rPr lang="ru-RU" smtClean="0">
                <a:latin typeface="Corbel" panose="020B0503020204020204" pitchFamily="34" charset="0"/>
              </a:rPr>
              <a:t>как </a:t>
            </a:r>
            <a:r>
              <a:rPr lang="en-US" smtClean="0">
                <a:latin typeface="Corbel" panose="020B0503020204020204" pitchFamily="34" charset="0"/>
              </a:rPr>
              <a:t>advance(1)</a:t>
            </a:r>
            <a:endParaRPr lang="en-US"/>
          </a:p>
          <a:p>
            <a:r>
              <a:rPr lang="en-US"/>
              <a:t>prev (it)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предыдущий элемент в порядке </a:t>
            </a:r>
            <a:r>
              <a:rPr lang="ru-RU" smtClean="0">
                <a:latin typeface="Corbel" panose="020B0503020204020204" pitchFamily="34" charset="0"/>
              </a:rPr>
              <a:t>итерирования</a:t>
            </a:r>
            <a:r>
              <a:rPr lang="en-US" smtClean="0">
                <a:latin typeface="Corbel" panose="020B0503020204020204" pitchFamily="34" charset="0"/>
              </a:rPr>
              <a:t>, </a:t>
            </a:r>
            <a:r>
              <a:rPr lang="ru-RU">
                <a:latin typeface="Corbel" panose="020B0503020204020204" pitchFamily="34" charset="0"/>
              </a:rPr>
              <a:t>как </a:t>
            </a:r>
            <a:r>
              <a:rPr lang="en-US">
                <a:latin typeface="Corbel" panose="020B0503020204020204" pitchFamily="34" charset="0"/>
              </a:rPr>
              <a:t>advance</a:t>
            </a:r>
            <a:r>
              <a:rPr lang="en-US" smtClean="0">
                <a:latin typeface="Corbel" panose="020B0503020204020204" pitchFamily="34" charset="0"/>
              </a:rPr>
              <a:t>(</a:t>
            </a:r>
            <a:r>
              <a:rPr lang="ru-RU" smtClean="0">
                <a:latin typeface="Corbel" panose="020B0503020204020204" pitchFamily="34" charset="0"/>
              </a:rPr>
              <a:t>-</a:t>
            </a:r>
            <a:r>
              <a:rPr lang="en-US" smtClean="0">
                <a:latin typeface="Corbel" panose="020B0503020204020204" pitchFamily="34" charset="0"/>
              </a:rPr>
              <a:t>1</a:t>
            </a:r>
            <a:r>
              <a:rPr lang="en-US">
                <a:latin typeface="Corbel" panose="020B0503020204020204" pitchFamily="34" charset="0"/>
              </a:rPr>
              <a:t>)</a:t>
            </a:r>
            <a:endParaRPr lang="en-US" smtClean="0"/>
          </a:p>
          <a:p>
            <a:r>
              <a:rPr lang="ru-RU" smtClean="0"/>
              <a:t>Все они работают с той сложностью, </a:t>
            </a:r>
            <a:r>
              <a:rPr lang="ru-RU" smtClean="0">
                <a:solidFill>
                  <a:srgbClr val="FF0000"/>
                </a:solidFill>
              </a:rPr>
              <a:t>с которой получится</a:t>
            </a:r>
            <a:r>
              <a:rPr lang="ru-RU" smtClean="0"/>
              <a:t>. То есть </a:t>
            </a:r>
            <a:r>
              <a:rPr lang="en-US" smtClean="0"/>
              <a:t>distance </a:t>
            </a:r>
            <a:r>
              <a:rPr lang="ru-RU" smtClean="0"/>
              <a:t>для </a:t>
            </a:r>
            <a:r>
              <a:rPr lang="en-US" smtClean="0"/>
              <a:t>list </a:t>
            </a:r>
            <a:r>
              <a:rPr lang="ru-RU" smtClean="0"/>
              <a:t>это </a:t>
            </a:r>
            <a:r>
              <a:rPr lang="en-US" smtClean="0"/>
              <a:t>O(N) </a:t>
            </a:r>
            <a:r>
              <a:rPr lang="ru-RU" smtClean="0"/>
              <a:t>и т.д.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предпочтёте</a:t>
            </a:r>
            <a:r>
              <a:rPr lang="en-US" smtClean="0"/>
              <a:t> </a:t>
            </a:r>
            <a:r>
              <a:rPr lang="ru-RU" smtClean="0"/>
              <a:t>и почему: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it - vec.begin()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std::distance(vec.begin(), it)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предпочтёте</a:t>
            </a:r>
            <a:r>
              <a:rPr lang="en-US" smtClean="0"/>
              <a:t> </a:t>
            </a:r>
            <a:r>
              <a:rPr lang="ru-RU" smtClean="0"/>
              <a:t>и почему: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it - vec.begin()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std::distance(vec.begin(),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mtClean="0"/>
              <a:t>Два варианта ответа верны в равной степени: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Предпочту (2), так как туда можно поставить любой контейнер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Предпочту (1), так как в этом случае я точно не нарвусь на внезапное повышение сложности операции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271742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35162"/>
          </a:xfrm>
        </p:spPr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/>
              <a:t>Индексирование квадратными скобками, сложение с целыми, сравнение </a:t>
            </a:r>
            <a:r>
              <a:rPr lang="en-US" smtClean="0"/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Всё перечисленное выше (кроме последнего пункта) </a:t>
            </a:r>
            <a:r>
              <a:rPr lang="ru-RU" smtClean="0">
                <a:solidFill>
                  <a:srgbClr val="FF0000"/>
                </a:solidFill>
              </a:rPr>
              <a:t>строго </a:t>
            </a:r>
            <a:r>
              <a:rPr lang="en-US" smtClean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56995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228541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rvalue </a:t>
            </a:r>
            <a:r>
              <a:rPr lang="ru-RU" smtClean="0">
                <a:solidFill>
                  <a:schemeClr val="bg2"/>
                </a:solidFill>
              </a:rPr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>
                <a:solidFill>
                  <a:schemeClr val="bg2"/>
                </a:solidFill>
              </a:rPr>
              <a:t>Многократный проход по одной и той же </a:t>
            </a:r>
            <a:r>
              <a:rPr lang="ru-RU" smtClean="0">
                <a:solidFill>
                  <a:schemeClr val="bg2"/>
                </a:solidFill>
              </a:rPr>
              <a:t>последовательности</a:t>
            </a:r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>
                <a:solidFill>
                  <a:schemeClr val="bg2"/>
                </a:solidFill>
              </a:rPr>
              <a:t>Многократный проход по одной и той же </a:t>
            </a:r>
            <a:r>
              <a:rPr lang="ru-RU" smtClean="0">
                <a:solidFill>
                  <a:schemeClr val="bg2"/>
                </a:solidFill>
              </a:rPr>
              <a:t>последовательности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4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/>
              <a:t>Многократный проход по одной и той же </a:t>
            </a:r>
            <a:r>
              <a:rPr lang="ru-RU" smtClean="0"/>
              <a:t>последовательности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89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Bidirectional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048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Random-access</a:t>
            </a:r>
            <a:r>
              <a:rPr lang="ru-RU" smtClean="0"/>
              <a:t>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/>
              <a:t>Индексирование квадратными скобками, сложение с целыми, сравнение </a:t>
            </a:r>
            <a:r>
              <a:rPr lang="en-US" smtClean="0"/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565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категории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Используется класс характеристик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typename iterator_traits&lt;Iter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iterator_category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Возможные значения</a:t>
            </a:r>
          </a:p>
          <a:p>
            <a:r>
              <a:rPr lang="en-US" smtClean="0">
                <a:latin typeface="Consolas" panose="020B0609020204030204" pitchFamily="49" charset="0"/>
              </a:rPr>
              <a:t>input_iterator_tag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output_iterator_tag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forward_iterator_tag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input_iterator_tag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bidirectional_iterator_tag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forward_iterator_tag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random_access_iterator_tag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bidirectional_iterator_tag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9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Вопрос: категории для контейнеров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447639" cy="43598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ostream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random_access_iterator_tag)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out </a:t>
            </a:r>
            <a:r>
              <a:rPr lang="en-US" sz="1800">
                <a:latin typeface="Consolas" panose="020B0609020204030204" pitchFamily="49" charset="0"/>
              </a:rPr>
              <a:t>&lt;&lt; "random access</a:t>
            </a:r>
            <a:r>
              <a:rPr lang="en-US" sz="1800" smtClean="0">
                <a:latin typeface="Consolas" panose="020B0609020204030204" pitchFamily="49" charset="0"/>
              </a:rPr>
              <a:t>"; return </a:t>
            </a:r>
            <a:r>
              <a:rPr lang="en-US" sz="1800">
                <a:latin typeface="Consolas" panose="020B0609020204030204" pitchFamily="49" charset="0"/>
              </a:rPr>
              <a:t>out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o</a:t>
            </a:r>
            <a:r>
              <a:rPr lang="en-US" sz="1800" smtClean="0">
                <a:latin typeface="Consolas" panose="020B0609020204030204" pitchFamily="49" charset="0"/>
              </a:rPr>
              <a:t>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bidirectional_iterator_tag)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out </a:t>
            </a:r>
            <a:r>
              <a:rPr lang="en-US" sz="1800">
                <a:latin typeface="Consolas" panose="020B0609020204030204" pitchFamily="49" charset="0"/>
              </a:rPr>
              <a:t>&lt;&lt; "bidirectional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>
                <a:latin typeface="Consolas" panose="020B0609020204030204" pitchFamily="49" charset="0"/>
              </a:rPr>
              <a:t>return out</a:t>
            </a:r>
            <a:r>
              <a:rPr lang="en-US" sz="1800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и так далее для всех тегов ....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Iter&gt; void </a:t>
            </a:r>
            <a:r>
              <a:rPr lang="en-US" sz="1800">
                <a:latin typeface="Consolas" panose="020B0609020204030204" pitchFamily="49" charset="0"/>
              </a:rPr>
              <a:t>print_iterator_type (Iter it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cout &lt;&lt; typename iterator_traits&lt;Iter&gt;::iterator_category{}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(deque&lt;int&gt;{}.begin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(forward_list&lt;int&gt;{}.begin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(list&lt;int&gt;{}.begin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 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(vector&lt;int&gt;{}.begin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94152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Категории для контейнеров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447639" cy="43598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ostream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random_access_iterator_tag)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out </a:t>
            </a:r>
            <a:r>
              <a:rPr lang="en-US" sz="1800">
                <a:latin typeface="Consolas" panose="020B0609020204030204" pitchFamily="49" charset="0"/>
              </a:rPr>
              <a:t>&lt;&lt; "random access</a:t>
            </a:r>
            <a:r>
              <a:rPr lang="en-US" sz="1800" smtClean="0">
                <a:latin typeface="Consolas" panose="020B0609020204030204" pitchFamily="49" charset="0"/>
              </a:rPr>
              <a:t>"; return </a:t>
            </a:r>
            <a:r>
              <a:rPr lang="en-US" sz="1800">
                <a:latin typeface="Consolas" panose="020B0609020204030204" pitchFamily="49" charset="0"/>
              </a:rPr>
              <a:t>out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o</a:t>
            </a:r>
            <a:r>
              <a:rPr lang="en-US" sz="1800" smtClean="0">
                <a:latin typeface="Consolas" panose="020B0609020204030204" pitchFamily="49" charset="0"/>
              </a:rPr>
              <a:t>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bidirectional_iterator_tag)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out </a:t>
            </a:r>
            <a:r>
              <a:rPr lang="en-US" sz="1800">
                <a:latin typeface="Consolas" panose="020B0609020204030204" pitchFamily="49" charset="0"/>
              </a:rPr>
              <a:t>&lt;&lt; "bidirectional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>
                <a:latin typeface="Consolas" panose="020B0609020204030204" pitchFamily="49" charset="0"/>
              </a:rPr>
              <a:t>return out</a:t>
            </a:r>
            <a:r>
              <a:rPr lang="en-US" sz="1800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и так далее для всех тегов ....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Iter&gt; void </a:t>
            </a:r>
            <a:r>
              <a:rPr lang="en-US" sz="1800">
                <a:latin typeface="Consolas" panose="020B0609020204030204" pitchFamily="49" charset="0"/>
              </a:rPr>
              <a:t>print_iterator_type (Iter it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cout &lt;&lt; typename iterator_traits&lt;Iter&gt;::iterator_category{}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(deque&lt;int&gt;{}.begin</a:t>
            </a:r>
            <a:r>
              <a:rPr lang="en-US" sz="1800" smtClean="0">
                <a:latin typeface="Consolas" panose="020B0609020204030204" pitchFamily="49" charset="0"/>
              </a:rPr>
              <a:t>());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   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random access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(forward_list&lt;int&gt;{}.begin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forward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(list&lt;int&gt;{}.begin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bidirectional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(vector&lt;int&gt;{}.begin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random access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7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Итераторы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istream_iterator&lt;string&gt; </a:t>
            </a:r>
            <a:r>
              <a:rPr lang="en-US">
                <a:latin typeface="Consolas" panose="020B0609020204030204" pitchFamily="49" charset="0"/>
              </a:rPr>
              <a:t>beg(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>
                <a:latin typeface="Consolas" panose="020B0609020204030204" pitchFamily="49" charset="0"/>
              </a:rPr>
              <a:t>),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</a:t>
            </a:r>
            <a:r>
              <a:rPr lang="en-US">
                <a:latin typeface="Consolas" panose="020B0609020204030204" pitchFamily="49" charset="0"/>
              </a:rPr>
              <a:t>&gt; vec (beg, end);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 (vec.begin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vec.end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ostream_iterator&lt;string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&gt;(cout, "\n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")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print_iterator_type </a:t>
            </a:r>
            <a:r>
              <a:rPr lang="en-US">
                <a:latin typeface="Consolas" panose="020B0609020204030204" pitchFamily="49" charset="0"/>
              </a:rPr>
              <a:t>(istream_iterator&lt;int</a:t>
            </a:r>
            <a:r>
              <a:rPr lang="en-US" smtClean="0">
                <a:latin typeface="Consolas" panose="020B0609020204030204" pitchFamily="49" charset="0"/>
              </a:rPr>
              <a:t>&gt;());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print_iterator_type </a:t>
            </a:r>
            <a:r>
              <a:rPr lang="en-US">
                <a:latin typeface="Consolas" panose="020B0609020204030204" pitchFamily="49" charset="0"/>
              </a:rPr>
              <a:t>(ostream_iterator&lt;int&gt;(cout</a:t>
            </a:r>
            <a:r>
              <a:rPr lang="en-US" smtClean="0">
                <a:latin typeface="Consolas" panose="020B0609020204030204" pitchFamily="49" charset="0"/>
              </a:rPr>
              <a:t>));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8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про итераторы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istringstream </a:t>
            </a:r>
            <a:r>
              <a:rPr lang="en-US">
                <a:latin typeface="Consolas" panose="020B0609020204030204" pitchFamily="49" charset="0"/>
              </a:rPr>
              <a:t>str("0.1 0.2 0.3 0.4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</a:t>
            </a:r>
            <a:r>
              <a:rPr lang="en-US">
                <a:latin typeface="Consolas" panose="020B0609020204030204" pitchFamily="49" charset="0"/>
              </a:rPr>
              <a:t>(istream_iterator&lt;double&gt;(str),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istream_iterator&lt;double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&gt;()</a:t>
            </a:r>
            <a:r>
              <a:rPr lang="en-US"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          ostream_iterator&lt;double</a:t>
            </a:r>
            <a:r>
              <a:rPr lang="en-US">
                <a:latin typeface="Consolas" panose="020B0609020204030204" pitchFamily="49" charset="0"/>
              </a:rPr>
              <a:t>&gt;(std::cout, " 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</a:p>
          <a:p>
            <a:pPr marL="45720" indent="0">
              <a:buNone/>
            </a:pPr>
            <a:r>
              <a:rPr lang="ru-RU" smtClean="0"/>
              <a:t>В данном (и в прошлом) примере маркером конца потока является </a:t>
            </a:r>
            <a:r>
              <a:rPr lang="ru-RU" smtClean="0">
                <a:solidFill>
                  <a:srgbClr val="0000FF"/>
                </a:solidFill>
              </a:rPr>
              <a:t>сингулярный итератор</a:t>
            </a:r>
            <a:r>
              <a:rPr lang="ru-RU" smtClean="0"/>
              <a:t>, не привязанный ни к какому потоку. 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Своего рода "общий </a:t>
            </a:r>
            <a:r>
              <a:rPr lang="en-US" smtClean="0"/>
              <a:t>end</a:t>
            </a:r>
            <a:r>
              <a:rPr lang="ru-RU" smtClean="0"/>
              <a:t>"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пример: обход вектора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вектора </a:t>
            </a:r>
            <a:r>
              <a:rPr lang="en-US" smtClean="0"/>
              <a:t>v.</a:t>
            </a:r>
          </a:p>
          <a:p>
            <a:r>
              <a:rPr lang="ru-RU" smtClean="0"/>
              <a:t>Возможное решение</a:t>
            </a:r>
            <a:r>
              <a:rPr lang="en-US" smtClean="0"/>
              <a:t> </a:t>
            </a:r>
            <a:r>
              <a:rPr lang="en-US" smtClean="0"/>
              <a:t>(</a:t>
            </a:r>
            <a:r>
              <a:rPr lang="ru-RU" smtClean="0"/>
              <a:t>видите ли вы</a:t>
            </a:r>
            <a:r>
              <a:rPr lang="ru-RU" smtClean="0"/>
              <a:t> в нём проблемы?</a:t>
            </a:r>
            <a:r>
              <a:rPr lang="en-US" smtClean="0"/>
              <a:t>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</a:t>
            </a:r>
            <a:r>
              <a:rPr lang="en-US">
                <a:latin typeface="Consolas" panose="020B0609020204030204" pitchFamily="49" charset="0"/>
              </a:rPr>
              <a:t>(vector&lt;int&gt; &amp;v, 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nelts = v.size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!= nelts;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(!func(v[i</a:t>
            </a:r>
            <a:r>
              <a:rPr lang="en-US" smtClean="0">
                <a:latin typeface="Consolas" panose="020B0609020204030204" pitchFamily="49" charset="0"/>
              </a:rPr>
              <a:t>]))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55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было рассмотрено </a:t>
            </a:r>
            <a:r>
              <a:rPr lang="en-US" smtClean="0"/>
              <a:t>SFINAE </a:t>
            </a:r>
            <a:r>
              <a:rPr lang="ru-RU" smtClean="0"/>
              <a:t>для перегрузки конструкторов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class MyVector 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 *arr_;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size_t size_;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public: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 (size_t nelts, T value);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template &lt;typename Iter, typename = decltype(*declval&lt;Iter&amp;&gt;(),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                            ++declval&lt;Iter&amp;&gt;(),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                            void())&gt; 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 (Iter fst, Iter lst);</a:t>
            </a:r>
          </a:p>
          <a:p>
            <a:r>
              <a:rPr lang="ru-RU" smtClean="0"/>
              <a:t>Теперь допустим, что нам хотелось бы указать, что диапазон </a:t>
            </a:r>
            <a:r>
              <a:rPr lang="en-US" smtClean="0"/>
              <a:t>fst-lst </a:t>
            </a:r>
            <a:r>
              <a:rPr lang="ru-RU" smtClean="0"/>
              <a:t>должен быть задан </a:t>
            </a:r>
            <a:r>
              <a:rPr lang="en-US" b="1" smtClean="0"/>
              <a:t>input</a:t>
            </a:r>
            <a:r>
              <a:rPr lang="en-US" smtClean="0"/>
              <a:t> </a:t>
            </a:r>
            <a:r>
              <a:rPr lang="ru-RU" smtClean="0"/>
              <a:t>итераторами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>Используя стандартные функторы можно выразить весьма непосредственно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Iter, typename = </a:t>
            </a:r>
            <a:r>
              <a:rPr lang="en-US" sz="2000" smtClean="0">
                <a:latin typeface="Consolas" panose="020B0609020204030204" pitchFamily="49" charset="0"/>
              </a:rPr>
              <a:t>enable_if_t&lt;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!is_integral&lt;Iter&gt;::value &amp;&amp;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is_base_of &lt;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input_iterator_tag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typename iterator_traits&lt;Iter&gt;::iterator_category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&gt;::value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&gt; 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MyVector </a:t>
            </a:r>
            <a:r>
              <a:rPr lang="en-US" sz="2000">
                <a:latin typeface="Consolas" panose="020B0609020204030204" pitchFamily="49" charset="0"/>
              </a:rPr>
              <a:t>(Iter fst, Iter lst);</a:t>
            </a:r>
          </a:p>
        </p:txBody>
      </p:sp>
    </p:spTree>
    <p:extLst>
      <p:ext uri="{BB962C8B-B14F-4D97-AF65-F5344CB8AC3E}">
        <p14:creationId xmlns:p14="http://schemas.microsoft.com/office/powerpoint/2010/main" val="70101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Категории итераторов это не единственный признак, по которому они могут различаться. Какие ещё признаки приходят на ум для различия итераторов внутри </a:t>
            </a:r>
            <a:r>
              <a:rPr lang="ru-RU" b="1" smtClean="0"/>
              <a:t>одно</a:t>
            </a:r>
            <a:r>
              <a:rPr lang="ru-RU" b="1"/>
              <a:t>й</a:t>
            </a:r>
            <a:r>
              <a:rPr lang="ru-RU" b="1" smtClean="0"/>
              <a:t> и той</a:t>
            </a:r>
            <a:r>
              <a:rPr lang="ru-RU" smtClean="0"/>
              <a:t> </a:t>
            </a:r>
            <a:r>
              <a:rPr lang="ru-RU" b="1" smtClean="0"/>
              <a:t>же</a:t>
            </a:r>
            <a:r>
              <a:rPr lang="ru-RU" smtClean="0"/>
              <a:t> категории, например </a:t>
            </a:r>
            <a:r>
              <a:rPr lang="en-US" smtClean="0"/>
              <a:t>bidirectional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3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Направления и константность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По направлению:</a:t>
            </a:r>
          </a:p>
          <a:p>
            <a:pPr lvl="1"/>
            <a:r>
              <a:rPr lang="en-US" sz="2800" smtClean="0"/>
              <a:t>cont.begin()</a:t>
            </a:r>
          </a:p>
          <a:p>
            <a:pPr lvl="1"/>
            <a:r>
              <a:rPr lang="en-US" sz="2800" smtClean="0"/>
              <a:t>cont.rbegin()</a:t>
            </a:r>
          </a:p>
          <a:p>
            <a:r>
              <a:rPr lang="ru-RU" sz="2800" smtClean="0"/>
              <a:t>Константные</a:t>
            </a:r>
          </a:p>
          <a:p>
            <a:pPr lvl="1"/>
            <a:r>
              <a:rPr lang="en-US" sz="2800" smtClean="0"/>
              <a:t>cont.cbegin()</a:t>
            </a:r>
          </a:p>
          <a:p>
            <a:pPr lvl="1"/>
            <a:r>
              <a:rPr lang="en-US" sz="2800" smtClean="0"/>
              <a:t>cont.crbegin()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55764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098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432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766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100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434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68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4" idx="2"/>
          </p:cNvCxnSpPr>
          <p:nvPr/>
        </p:nvCxnSpPr>
        <p:spPr>
          <a:xfrm flipV="1">
            <a:off x="5842551" y="3583460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10104" y="230932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050689" y="3176002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01966" y="3182411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9479557" y="3615220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89480" y="400041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endCxn id="10" idx="0"/>
          </p:cNvCxnSpPr>
          <p:nvPr/>
        </p:nvCxnSpPr>
        <p:spPr>
          <a:xfrm>
            <a:off x="9033626" y="2735151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4874" y="412105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90720" y="2320673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rend()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14242" y="2746504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81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обратных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получить вектор обратный данному?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vecf = {1, 2, 3, 4, 5, 6};</a:t>
            </a:r>
          </a:p>
          <a:p>
            <a:r>
              <a:rPr lang="ru-RU" smtClean="0"/>
              <a:t>Плохой вариант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vecb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vecf.end(), vecf.begin()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Хороший вариант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</a:t>
            </a:r>
            <a:r>
              <a:rPr lang="en-US" smtClean="0">
                <a:latin typeface="Consolas" panose="020B0609020204030204" pitchFamily="49" charset="0"/>
              </a:rPr>
              <a:t>vecb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vecf.rbegin(), vecf.rend()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7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309267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102442"/>
            <a:ext cx="9872871" cy="1993557"/>
          </a:xfrm>
        </p:spPr>
        <p:txBody>
          <a:bodyPr/>
          <a:lstStyle/>
          <a:p>
            <a:r>
              <a:rPr lang="ru-RU" smtClean="0"/>
              <a:t>Как будет выглядеть (видимо более сложная) диаграмма преобразований итераторов?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6157" y="2481192"/>
            <a:ext cx="170893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pointer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88260" y="2481192"/>
            <a:ext cx="257844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 pointer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2611395"/>
            <a:ext cx="10626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9061" y="3004412"/>
            <a:ext cx="11368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9062" y="2150626"/>
            <a:ext cx="113682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static_cast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706130" y="3128232"/>
            <a:ext cx="113682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const_cast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8543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Диаграмма Майерса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0914" y="3004412"/>
            <a:ext cx="170893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iterator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55507" y="2223576"/>
            <a:ext cx="3500665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const_iterator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60308" y="3741699"/>
            <a:ext cx="2948730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reverse_iterator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96633" y="3082672"/>
            <a:ext cx="4102026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const_reverse_iterator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46638" y="2619632"/>
            <a:ext cx="708869" cy="384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27589" y="2619632"/>
            <a:ext cx="2001795" cy="543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63049" y="3605892"/>
            <a:ext cx="733584" cy="25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1" title="1"/>
          <p:cNvCxnSpPr/>
          <p:nvPr/>
        </p:nvCxnSpPr>
        <p:spPr>
          <a:xfrm>
            <a:off x="2512541" y="3605892"/>
            <a:ext cx="947767" cy="447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875005" y="3527632"/>
            <a:ext cx="782595" cy="335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27454" y="5047919"/>
            <a:ext cx="5200135" cy="139407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mtClean="0"/>
              <a:t>reverse_iterator&lt;decltype(it)&gt; rit(it);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/>
              <a:t>rit.base();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Cont</a:t>
            </a:r>
            <a:r>
              <a:rPr lang="en-US" smtClean="0"/>
              <a:t>::const_iterator cit = it;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14994" y="3792722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(1)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155507" y="3323705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(2)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417286" y="2430162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(3)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58724" y="3328304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(4)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1051" y="2482219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(5)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527589" y="5029408"/>
            <a:ext cx="5200135" cy="13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 startAt="4"/>
            </a:pPr>
            <a:r>
              <a:rPr lang="en-US">
                <a:solidFill>
                  <a:srgbClr val="FF0000"/>
                </a:solidFill>
              </a:rPr>
              <a:t>Cont</a:t>
            </a:r>
            <a:r>
              <a:rPr lang="en-US"/>
              <a:t>::</a:t>
            </a:r>
            <a:r>
              <a:rPr lang="en-US" smtClean="0"/>
              <a:t>const_reverse_iterator crit </a:t>
            </a:r>
            <a:r>
              <a:rPr lang="en-US"/>
              <a:t>= </a:t>
            </a:r>
            <a:r>
              <a:rPr lang="en-US" smtClean="0"/>
              <a:t>rit</a:t>
            </a:r>
            <a:r>
              <a:rPr lang="en-US"/>
              <a:t>;</a:t>
            </a:r>
            <a:endParaRPr lang="en-US" smtClean="0"/>
          </a:p>
          <a:p>
            <a:pPr marL="502920" indent="-457200">
              <a:buFont typeface="+mj-lt"/>
              <a:buAutoNum type="arabicPeriod" startAt="4"/>
            </a:pPr>
            <a:r>
              <a:rPr lang="en-US" smtClean="0"/>
              <a:t>crit.base();</a:t>
            </a:r>
          </a:p>
          <a:p>
            <a:pPr marL="502920" indent="-457200">
              <a:buFont typeface="+mj-lt"/>
              <a:buAutoNum type="arabicPeriod" startAt="4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Предложение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Актуальная проблема: </a:t>
            </a:r>
            <a:r>
              <a:rPr lang="en-US" smtClean="0"/>
              <a:t>const_cast </a:t>
            </a:r>
            <a:r>
              <a:rPr lang="ru-RU" smtClean="0"/>
              <a:t>для итераторов. То есть как привести</a:t>
            </a:r>
            <a:r>
              <a:rPr lang="en-US" smtClean="0"/>
              <a:t> const_iterator </a:t>
            </a:r>
            <a:r>
              <a:rPr lang="ru-RU" smtClean="0"/>
              <a:t>к обычному?</a:t>
            </a:r>
          </a:p>
          <a:p>
            <a:r>
              <a:rPr lang="ru-RU" smtClean="0"/>
              <a:t>Майерс предлагает использовать </a:t>
            </a:r>
            <a:r>
              <a:rPr lang="en-US" smtClean="0"/>
              <a:t>advance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Iter i(cont.begin());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advance(i, distance&lt;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decltype(ci)</a:t>
            </a:r>
            <a:r>
              <a:rPr lang="en-US" smtClean="0">
                <a:latin typeface="Consolas" panose="020B0609020204030204" pitchFamily="49" charset="0"/>
              </a:rPr>
              <a:t>&gt;(i, ci));</a:t>
            </a:r>
          </a:p>
          <a:p>
            <a:r>
              <a:rPr lang="ru-RU" smtClean="0"/>
              <a:t>Вопросы:</a:t>
            </a:r>
          </a:p>
          <a:p>
            <a:pPr lvl="1"/>
            <a:r>
              <a:rPr lang="ru-RU" smtClean="0"/>
              <a:t>Зачем явно указан шаблонный параметр</a:t>
            </a:r>
            <a:r>
              <a:rPr lang="en-US" smtClean="0"/>
              <a:t>?</a:t>
            </a:r>
            <a:endParaRPr lang="ru-RU" smtClean="0"/>
          </a:p>
          <a:p>
            <a:pPr lvl="1"/>
            <a:r>
              <a:rPr lang="ru-RU" smtClean="0"/>
              <a:t>Проблемы с этим подходом?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Предложение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Актуальная проблема: </a:t>
            </a:r>
            <a:r>
              <a:rPr lang="en-US" smtClean="0"/>
              <a:t>const_cast </a:t>
            </a:r>
            <a:r>
              <a:rPr lang="ru-RU" smtClean="0"/>
              <a:t>для итераторов. То есть как привести</a:t>
            </a:r>
            <a:r>
              <a:rPr lang="en-US" smtClean="0"/>
              <a:t> const_iterator </a:t>
            </a:r>
            <a:r>
              <a:rPr lang="ru-RU" smtClean="0"/>
              <a:t>к обычному?</a:t>
            </a:r>
          </a:p>
          <a:p>
            <a:r>
              <a:rPr lang="ru-RU" smtClean="0"/>
              <a:t>Майерс предлагает использовать </a:t>
            </a:r>
            <a:r>
              <a:rPr lang="en-US" smtClean="0"/>
              <a:t>advance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Iter i(cont.begin());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advance(i, distance&lt;decltype(ci)&gt;(i, ci));</a:t>
            </a:r>
          </a:p>
          <a:p>
            <a:r>
              <a:rPr lang="ru-RU" smtClean="0"/>
              <a:t>Явный шаблонный параметр, чтобы избежать неоднозначного вывода типов</a:t>
            </a:r>
            <a:r>
              <a:rPr lang="en-US" smtClean="0"/>
              <a:t>.</a:t>
            </a:r>
          </a:p>
          <a:p>
            <a:r>
              <a:rPr lang="ru-RU" smtClean="0"/>
              <a:t>Основная </a:t>
            </a:r>
            <a:r>
              <a:rPr lang="ru-RU" smtClean="0"/>
              <a:t>проблема: время </a:t>
            </a:r>
            <a:r>
              <a:rPr lang="en-US" smtClean="0"/>
              <a:t>O(N) </a:t>
            </a:r>
            <a:r>
              <a:rPr lang="ru-RU" smtClean="0"/>
              <a:t>для "неудачных" контейнеров, таких, как списки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Обобщение обхода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7408"/>
          </a:xfrm>
        </p:spPr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</a:t>
            </a:r>
            <a:r>
              <a:rPr lang="ru-RU" smtClean="0">
                <a:solidFill>
                  <a:srgbClr val="0000FF"/>
                </a:solidFill>
              </a:rPr>
              <a:t>произвольного контейнера с</a:t>
            </a:r>
            <a:r>
              <a:rPr lang="en-US" smtClean="0">
                <a:solidFill>
                  <a:srgbClr val="0000FF"/>
                </a:solidFill>
              </a:rPr>
              <a:t>ont</a:t>
            </a:r>
            <a:r>
              <a:rPr lang="en-US" smtClean="0"/>
              <a:t>.</a:t>
            </a:r>
          </a:p>
          <a:p>
            <a:r>
              <a:rPr lang="ru-RU" smtClean="0"/>
              <a:t>Попытка обобщения делает очевидными недостатки: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Cont,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(Cont &amp;cont, </a:t>
            </a:r>
            <a:r>
              <a:rPr lang="en-US">
                <a:latin typeface="Consolas" panose="020B0609020204030204" pitchFamily="49" charset="0"/>
              </a:rPr>
              <a:t>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nelts = </a:t>
            </a:r>
            <a:r>
              <a:rPr lang="en-US" smtClean="0">
                <a:latin typeface="Consolas" panose="020B0609020204030204" pitchFamily="49" charset="0"/>
              </a:rPr>
              <a:t>cont.size();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!= nelts;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</a:t>
            </a:r>
            <a:r>
              <a:rPr lang="en-US" smtClean="0">
                <a:latin typeface="Consolas" panose="020B0609020204030204" pitchFamily="49" charset="0"/>
              </a:rPr>
              <a:t>func(cont[i]))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Что если </a:t>
            </a:r>
            <a:r>
              <a:rPr lang="en-US" smtClean="0"/>
              <a:t>Cont </a:t>
            </a:r>
            <a:r>
              <a:rPr lang="ru-RU" smtClean="0"/>
              <a:t>это </a:t>
            </a:r>
            <a:r>
              <a:rPr lang="en-US" smtClean="0"/>
              <a:t>std::list?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49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Хинанта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Container, typename </a:t>
            </a:r>
            <a:r>
              <a:rPr lang="en-US" smtClean="0">
                <a:latin typeface="Consolas" panose="020B0609020204030204" pitchFamily="49" charset="0"/>
              </a:rPr>
              <a:t>ConstIterator&gt;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Container::iterator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remove_constness(Container</a:t>
            </a:r>
            <a:r>
              <a:rPr lang="en-US">
                <a:latin typeface="Consolas" panose="020B0609020204030204" pitchFamily="49" charset="0"/>
              </a:rPr>
              <a:t>&amp; c, ConstIterator 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c.erase(it, 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 том, что начиная с </a:t>
            </a:r>
            <a:r>
              <a:rPr lang="en-US" smtClean="0"/>
              <a:t>C++11, </a:t>
            </a:r>
            <a:r>
              <a:rPr lang="ru-RU" smtClean="0"/>
              <a:t>удаление пустого диапазона позволено, не делает ничего и возвращает </a:t>
            </a:r>
            <a:r>
              <a:rPr lang="en-US" smtClean="0"/>
              <a:t>iterator</a:t>
            </a:r>
            <a:endParaRPr lang="ru-RU" smtClean="0"/>
          </a:p>
          <a:p>
            <a:r>
              <a:rPr lang="ru-RU" smtClean="0"/>
              <a:t>Это работает за </a:t>
            </a:r>
            <a:r>
              <a:rPr lang="en-US" smtClean="0"/>
              <a:t>O(1)</a:t>
            </a:r>
            <a:r>
              <a:rPr lang="ru-RU" smtClean="0"/>
              <a:t>, но требует знания контейнера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 к прямому итерированию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{1, 2, 3, 4, 5, 6, 7};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ri = v.rbegin() + 4;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ri.base();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*ri &lt;&lt; " " &lt;&lt; *it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5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Чудеса функции </a:t>
            </a:r>
            <a:r>
              <a:rPr lang="en-US" smtClean="0"/>
              <a:t>base()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{1, 2, 3, 4, 5, 6, 7};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ri = v.rbegin() + 4;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ri.base();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*ri &lt;&lt; " " &lt;&lt; *it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3 4</a:t>
            </a: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54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88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222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556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90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224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58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4421602" y="531589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9155" y="4041752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629740" y="4908434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81017" y="4914843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58608" y="534765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46723" y="5816547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7612677" y="4467583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3925" y="5816547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69771" y="405310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rend()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93293" y="4478936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3707" y="403991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ri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14821" y="4478936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6617" y="5797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ri.base()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070384" y="5315447"/>
            <a:ext cx="3006" cy="460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22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208741" cy="1356360"/>
          </a:xfrm>
        </p:spPr>
        <p:txBody>
          <a:bodyPr/>
          <a:lstStyle/>
          <a:p>
            <a:r>
              <a:rPr lang="ru-RU" smtClean="0"/>
              <a:t>Адаптация: обратный </a:t>
            </a:r>
            <a:r>
              <a:rPr lang="en-US" smtClean="0"/>
              <a:t>range-based </a:t>
            </a:r>
            <a:r>
              <a:rPr lang="ru-RU" smtClean="0"/>
              <a:t>обход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сделать адаптер </a:t>
            </a:r>
            <a:r>
              <a:rPr lang="en-US" smtClean="0"/>
              <a:t>reverse_cont, </a:t>
            </a:r>
            <a:r>
              <a:rPr lang="ru-RU" smtClean="0"/>
              <a:t>такой, чтобы работал цикл: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elt : vec)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/>
              <a:t>обойти </a:t>
            </a:r>
            <a:r>
              <a:rPr lang="ru-RU" smtClean="0"/>
              <a:t>в прямом порядке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elt : reverse_cont(vec))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/>
              <a:t>обойти </a:t>
            </a:r>
            <a:r>
              <a:rPr lang="ru-RU" smtClean="0"/>
              <a:t>в обратном порядке</a:t>
            </a:r>
          </a:p>
          <a:p>
            <a:r>
              <a:rPr lang="ru-RU" smtClean="0"/>
              <a:t>Решение в </a:t>
            </a:r>
            <a:r>
              <a:rPr lang="en-US" smtClean="0"/>
              <a:t>C++11 </a:t>
            </a:r>
            <a:r>
              <a:rPr lang="ru-RU" smtClean="0"/>
              <a:t>затруднительно (но есть в </a:t>
            </a:r>
            <a:r>
              <a:rPr lang="en-US" smtClean="0"/>
              <a:t>boost). </a:t>
            </a:r>
            <a:r>
              <a:rPr lang="ru-RU" smtClean="0"/>
              <a:t>Для </a:t>
            </a:r>
            <a:r>
              <a:rPr lang="en-US" smtClean="0"/>
              <a:t>C++14 </a:t>
            </a:r>
            <a:r>
              <a:rPr lang="ru-RU" smtClean="0"/>
              <a:t>в язык введены:</a:t>
            </a:r>
          </a:p>
          <a:p>
            <a:pPr lvl="1"/>
            <a:r>
              <a:rPr lang="en-US" smtClean="0"/>
              <a:t>std::begin, std::end</a:t>
            </a:r>
          </a:p>
          <a:p>
            <a:pPr lvl="1"/>
            <a:r>
              <a:rPr lang="en-US" smtClean="0"/>
              <a:t>std::rbegin, std::rend</a:t>
            </a:r>
          </a:p>
          <a:p>
            <a:r>
              <a:rPr lang="ru-RU" smtClean="0"/>
              <a:t>На их основе адаптер </a:t>
            </a:r>
            <a:r>
              <a:rPr lang="en-US" smtClean="0"/>
              <a:t>reverse_cont </a:t>
            </a:r>
            <a:r>
              <a:rPr lang="ru-RU" smtClean="0"/>
              <a:t>несложен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9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reverse_cont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3425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struct </a:t>
            </a:r>
            <a:r>
              <a:rPr lang="en-US" sz="2000">
                <a:latin typeface="Consolas" panose="020B0609020204030204" pitchFamily="49" charset="0"/>
              </a:rPr>
              <a:t>reversion_wrapper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</a:t>
            </a:r>
            <a:r>
              <a:rPr lang="en-US" sz="2000">
                <a:latin typeface="Consolas" panose="020B0609020204030204" pitchFamily="49" charset="0"/>
              </a:rPr>
              <a:t>&amp; iterable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</a:t>
            </a:r>
            <a:r>
              <a:rPr lang="en-US" sz="2000" smtClean="0">
                <a:latin typeface="Consolas" panose="020B0609020204030204" pitchFamily="49" charset="0"/>
              </a:rPr>
              <a:t>T&gt; auto </a:t>
            </a:r>
            <a:r>
              <a:rPr lang="en-US" sz="2000">
                <a:latin typeface="Consolas" panose="020B0609020204030204" pitchFamily="49" charset="0"/>
              </a:rPr>
              <a:t>begin (reversion_wrapper&lt;T&gt; w)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std::rbegin (w.iterable</a:t>
            </a:r>
            <a:r>
              <a:rPr lang="en-US" sz="2000" smtClean="0">
                <a:latin typeface="Consolas" panose="020B0609020204030204" pitchFamily="49" charset="0"/>
              </a:rPr>
              <a:t>);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auto </a:t>
            </a:r>
            <a:r>
              <a:rPr lang="en-US" sz="2000">
                <a:latin typeface="Consolas" panose="020B0609020204030204" pitchFamily="49" charset="0"/>
              </a:rPr>
              <a:t>end (reversion_wrapper&lt;T&gt; w)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std::rend (w.iterable</a:t>
            </a:r>
            <a:r>
              <a:rPr lang="en-US" sz="2000" smtClean="0">
                <a:latin typeface="Consolas" panose="020B0609020204030204" pitchFamily="49" charset="0"/>
              </a:rPr>
              <a:t>);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reversion_wrapper&lt;T</a:t>
            </a:r>
            <a:r>
              <a:rPr lang="en-US" sz="2000">
                <a:latin typeface="Consolas" panose="020B0609020204030204" pitchFamily="49" charset="0"/>
              </a:rPr>
              <a:t>&gt; reverse_cont (T&amp;&amp; iterable)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{ iterable </a:t>
            </a:r>
            <a:r>
              <a:rPr lang="en-US" sz="2000" smtClean="0">
                <a:latin typeface="Consolas" panose="020B0609020204030204" pitchFamily="49" charset="0"/>
              </a:rPr>
              <a:t>};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18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Адаптация: </a:t>
            </a:r>
            <a:r>
              <a:rPr lang="en-US" smtClean="0"/>
              <a:t>inserters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Преобразование записи во вставку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vector&lt;int&gt; vec;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ru-RU" sz="2400">
                <a:latin typeface="Consolas" panose="020B0609020204030204" pitchFamily="49" charset="0"/>
              </a:rPr>
              <a:t>тяжёлый </a:t>
            </a:r>
            <a:r>
              <a:rPr lang="ru-RU" sz="2400" smtClean="0">
                <a:latin typeface="Consolas" panose="020B0609020204030204" pitchFamily="49" charset="0"/>
              </a:rPr>
              <a:t>способ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back_insert_iterator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&lt; vector&lt;int&gt; &gt;</a:t>
            </a:r>
            <a:r>
              <a:rPr lang="en-US" sz="2400" smtClean="0">
                <a:latin typeface="Consolas" panose="020B0609020204030204" pitchFamily="49" charset="0"/>
              </a:rPr>
              <a:t> bins (vec);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ru-RU" sz="2400">
                <a:latin typeface="Consolas" panose="020B0609020204030204" pitchFamily="49" charset="0"/>
              </a:rPr>
              <a:t>лёгкий способ, похожий на </a:t>
            </a:r>
            <a:r>
              <a:rPr lang="en-US" sz="2400">
                <a:latin typeface="Consolas" panose="020B0609020204030204" pitchFamily="49" charset="0"/>
              </a:rPr>
              <a:t>reverse_cont </a:t>
            </a:r>
            <a:r>
              <a:rPr lang="ru-RU" sz="2400">
                <a:latin typeface="Consolas" panose="020B0609020204030204" pitchFamily="49" charset="0"/>
              </a:rPr>
              <a:t>выше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auto </a:t>
            </a:r>
            <a:r>
              <a:rPr lang="en-US" sz="2400" smtClean="0">
                <a:latin typeface="Consolas" panose="020B0609020204030204" pitchFamily="49" charset="0"/>
              </a:rPr>
              <a:t>bins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= back_inserter </a:t>
            </a:r>
            <a:r>
              <a:rPr lang="en-US" sz="2400" smtClean="0">
                <a:latin typeface="Consolas" panose="020B0609020204030204" pitchFamily="49" charset="0"/>
              </a:rPr>
              <a:t>(vec);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*bins = 1</a:t>
            </a:r>
            <a:r>
              <a:rPr lang="en-US" sz="2400">
                <a:latin typeface="Consolas" panose="020B0609020204030204" pitchFamily="49" charset="0"/>
              </a:rPr>
              <a:t>;</a:t>
            </a:r>
            <a:r>
              <a:rPr lang="en-US" sz="2400" smtClean="0">
                <a:latin typeface="Consolas" panose="020B0609020204030204" pitchFamily="49" charset="0"/>
              </a:rPr>
              <a:t> // </a:t>
            </a:r>
            <a:r>
              <a:rPr lang="ru-RU" sz="2400" smtClean="0">
                <a:latin typeface="Consolas" panose="020B0609020204030204" pitchFamily="49" charset="0"/>
              </a:rPr>
              <a:t>вставка элемента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ru-RU" sz="2400" smtClean="0">
                <a:latin typeface="Consolas" panose="020B0609020204030204" pitchFamily="49" charset="0"/>
              </a:rPr>
              <a:t>как </a:t>
            </a:r>
            <a:r>
              <a:rPr lang="en-US" sz="2400" smtClean="0">
                <a:latin typeface="Consolas" panose="020B0609020204030204" pitchFamily="49" charset="0"/>
              </a:rPr>
              <a:t>vec.push_back(1)</a:t>
            </a:r>
          </a:p>
          <a:p>
            <a:pPr marL="45720" indent="0">
              <a:buNone/>
            </a:pPr>
            <a:r>
              <a:rPr lang="ru-RU" smtClean="0"/>
              <a:t>Вопрос: что должен делать инкремент </a:t>
            </a:r>
            <a:r>
              <a:rPr lang="en-US" smtClean="0"/>
              <a:t>bins++?</a:t>
            </a:r>
          </a:p>
        </p:txBody>
      </p:sp>
    </p:spTree>
    <p:extLst>
      <p:ext uri="{BB962C8B-B14F-4D97-AF65-F5344CB8AC3E}">
        <p14:creationId xmlns:p14="http://schemas.microsoft.com/office/powerpoint/2010/main" val="3933768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Адаптация: </a:t>
            </a:r>
            <a:r>
              <a:rPr lang="en-US" smtClean="0"/>
              <a:t>inserters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6968"/>
          </a:xfrm>
        </p:spPr>
        <p:txBody>
          <a:bodyPr/>
          <a:lstStyle/>
          <a:p>
            <a:r>
              <a:rPr lang="ru-RU" smtClean="0"/>
              <a:t>Преобразование записи во вставку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vector&lt;int&gt; vec;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ru-RU" sz="2400">
                <a:latin typeface="Consolas" panose="020B0609020204030204" pitchFamily="49" charset="0"/>
              </a:rPr>
              <a:t>тяжёлый </a:t>
            </a:r>
            <a:r>
              <a:rPr lang="ru-RU" sz="2400" smtClean="0">
                <a:latin typeface="Consolas" panose="020B0609020204030204" pitchFamily="49" charset="0"/>
              </a:rPr>
              <a:t>способ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back_insert_iterator </a:t>
            </a:r>
            <a:r>
              <a:rPr lang="en-US" sz="2400" smtClean="0">
                <a:latin typeface="Consolas" panose="020B0609020204030204" pitchFamily="49" charset="0"/>
              </a:rPr>
              <a:t>&lt; vector&lt;int&gt; &gt; bins (vec);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ru-RU" sz="2400">
                <a:latin typeface="Consolas" panose="020B0609020204030204" pitchFamily="49" charset="0"/>
              </a:rPr>
              <a:t>лёгкий способ, похожий на </a:t>
            </a:r>
            <a:r>
              <a:rPr lang="en-US" sz="2400">
                <a:latin typeface="Consolas" panose="020B0609020204030204" pitchFamily="49" charset="0"/>
              </a:rPr>
              <a:t>reverse_cont </a:t>
            </a:r>
            <a:r>
              <a:rPr lang="ru-RU" sz="2400">
                <a:latin typeface="Consolas" panose="020B0609020204030204" pitchFamily="49" charset="0"/>
              </a:rPr>
              <a:t>выше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auto </a:t>
            </a:r>
            <a:r>
              <a:rPr lang="en-US" sz="2400" smtClean="0">
                <a:latin typeface="Consolas" panose="020B0609020204030204" pitchFamily="49" charset="0"/>
              </a:rPr>
              <a:t>bins = back_inserter (vec);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bins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= 1</a:t>
            </a:r>
            <a:r>
              <a:rPr lang="en-US" sz="2400">
                <a:latin typeface="Consolas" panose="020B0609020204030204" pitchFamily="49" charset="0"/>
              </a:rPr>
              <a:t>;</a:t>
            </a:r>
            <a:r>
              <a:rPr lang="en-US" sz="2400" smtClean="0">
                <a:latin typeface="Consolas" panose="020B0609020204030204" pitchFamily="49" charset="0"/>
              </a:rPr>
              <a:t> // </a:t>
            </a:r>
            <a:r>
              <a:rPr lang="ru-RU" sz="2400" smtClean="0">
                <a:latin typeface="Consolas" panose="020B0609020204030204" pitchFamily="49" charset="0"/>
              </a:rPr>
              <a:t>вставка элемента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ru-RU" sz="2400" smtClean="0">
                <a:latin typeface="Consolas" panose="020B0609020204030204" pitchFamily="49" charset="0"/>
              </a:rPr>
              <a:t>как </a:t>
            </a:r>
            <a:r>
              <a:rPr lang="en-US" sz="2400" smtClean="0">
                <a:latin typeface="Consolas" panose="020B0609020204030204" pitchFamily="49" charset="0"/>
              </a:rPr>
              <a:t>vec.push_back(1)</a:t>
            </a:r>
          </a:p>
          <a:p>
            <a:pPr marL="45720" indent="0">
              <a:buNone/>
            </a:pPr>
            <a:r>
              <a:rPr lang="ru-RU" smtClean="0"/>
              <a:t>Вопрос: что должен делать инкремент </a:t>
            </a:r>
            <a:r>
              <a:rPr lang="en-US" smtClean="0"/>
              <a:t>bins</a:t>
            </a:r>
            <a:r>
              <a:rPr lang="en-US" smtClean="0"/>
              <a:t>++?</a:t>
            </a:r>
            <a:r>
              <a:rPr lang="ru-RU" smtClean="0"/>
              <a:t> </a:t>
            </a:r>
          </a:p>
          <a:p>
            <a:pPr marL="45720" indent="0">
              <a:buNone/>
            </a:pPr>
            <a:r>
              <a:rPr lang="ru-RU" smtClean="0"/>
              <a:t>О</a:t>
            </a:r>
            <a:r>
              <a:rPr lang="ru-RU" smtClean="0"/>
              <a:t>твет</a:t>
            </a:r>
            <a:r>
              <a:rPr lang="ru-RU"/>
              <a:t>: ничего. Более того, даже разыменование </a:t>
            </a:r>
            <a:r>
              <a:rPr lang="en-US"/>
              <a:t>*bins </a:t>
            </a:r>
            <a:r>
              <a:rPr lang="ru-RU"/>
              <a:t>ничего осмысленного не делает. Поэтому </a:t>
            </a:r>
            <a:r>
              <a:rPr lang="ru-RU"/>
              <a:t>работает </a:t>
            </a:r>
            <a:r>
              <a:rPr lang="ru-RU" smtClean="0"/>
              <a:t>также</a:t>
            </a:r>
            <a:r>
              <a:rPr lang="en-US" smtClean="0"/>
              <a:t> </a:t>
            </a:r>
            <a:r>
              <a:rPr lang="ru-RU" smtClean="0"/>
              <a:t>как показано выше.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3429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222992" cy="1356360"/>
          </a:xfrm>
        </p:spPr>
        <p:txBody>
          <a:bodyPr/>
          <a:lstStyle/>
          <a:p>
            <a:r>
              <a:rPr lang="ru-RU" smtClean="0"/>
              <a:t>Виды адаптеров вставки для </a:t>
            </a:r>
            <a:r>
              <a:rPr lang="ru-RU"/>
              <a:t>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back_inserter </a:t>
            </a:r>
            <a:r>
              <a:rPr lang="ru-RU" smtClean="0"/>
              <a:t>для вставки в конец (предпочтительно для большинства контейнеров)</a:t>
            </a:r>
            <a:endParaRPr lang="en-US" smtClean="0"/>
          </a:p>
          <a:p>
            <a:r>
              <a:rPr lang="en-US" smtClean="0"/>
              <a:t>front_inserter</a:t>
            </a:r>
            <a:r>
              <a:rPr lang="ru-RU" smtClean="0"/>
              <a:t> для вставки в начало (можно попасть на плохую асимптотику)</a:t>
            </a:r>
            <a:endParaRPr lang="en-US" smtClean="0"/>
          </a:p>
          <a:p>
            <a:r>
              <a:rPr lang="en-US" smtClean="0"/>
              <a:t>inserter</a:t>
            </a:r>
            <a:r>
              <a:rPr lang="ru-RU" smtClean="0"/>
              <a:t> для вставки в произвольное место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7, 11};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find (</a:t>
            </a:r>
            <a:r>
              <a:rPr lang="en-US" smtClean="0">
                <a:latin typeface="Consolas" panose="020B0609020204030204" pitchFamily="49" charset="0"/>
              </a:rPr>
              <a:t>v.begin(), v.end(), </a:t>
            </a:r>
            <a:r>
              <a:rPr lang="en-US" smtClean="0">
                <a:latin typeface="Consolas" panose="020B0609020204030204" pitchFamily="49" charset="0"/>
              </a:rPr>
              <a:t>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insit = inserter (v, it);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insit = </a:t>
            </a:r>
            <a:r>
              <a:rPr lang="en-US" smtClean="0">
                <a:latin typeface="Consolas" panose="020B0609020204030204" pitchFamily="49" charset="0"/>
              </a:rPr>
              <a:t>5; // </a:t>
            </a:r>
            <a:r>
              <a:rPr lang="ru-RU" smtClean="0">
                <a:latin typeface="Consolas" panose="020B0609020204030204" pitchFamily="49" charset="0"/>
              </a:rPr>
              <a:t>теперь </a:t>
            </a:r>
            <a:r>
              <a:rPr lang="en-US" smtClean="0">
                <a:latin typeface="Consolas" panose="020B0609020204030204" pitchFamily="49" charset="0"/>
              </a:rPr>
              <a:t>v = {2, 3, 5, 7, 11}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84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Задача: скопировать содержимое списка </a:t>
            </a:r>
            <a:r>
              <a:rPr lang="en-US" smtClean="0"/>
              <a:t>lst </a:t>
            </a:r>
            <a:r>
              <a:rPr lang="ru-RU" smtClean="0"/>
              <a:t>в вектор </a:t>
            </a:r>
            <a:r>
              <a:rPr lang="en-US" smtClean="0"/>
              <a:t>vec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5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vec.resize (lst.size());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cross_copy (</a:t>
            </a:r>
            <a:r>
              <a:rPr lang="en-US" smtClean="0">
                <a:latin typeface="Consolas" panose="020B0609020204030204" pitchFamily="49" charset="0"/>
              </a:rPr>
              <a:t>lst.begin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lst.end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vec.begin</a:t>
            </a:r>
            <a:r>
              <a:rPr lang="en-US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3433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Обобщение обхода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7408"/>
          </a:xfrm>
        </p:spPr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произвольного контейнера с</a:t>
            </a:r>
            <a:r>
              <a:rPr lang="en-US" smtClean="0"/>
              <a:t>ont.</a:t>
            </a:r>
          </a:p>
          <a:p>
            <a:r>
              <a:rPr lang="ru-RU" smtClean="0"/>
              <a:t>Корректное обобщение использует итераторы: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Cont,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(Cont &amp;cont, </a:t>
            </a:r>
            <a:r>
              <a:rPr lang="en-US">
                <a:latin typeface="Consolas" panose="020B0609020204030204" pitchFamily="49" charset="0"/>
              </a:rPr>
              <a:t>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elts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 it = cont.begin(); it != cont.end(); ++it</a:t>
            </a:r>
            <a:r>
              <a:rPr lang="en-US" smtClean="0">
                <a:latin typeface="Consolas" panose="020B0609020204030204" pitchFamily="49" charset="0"/>
              </a:rPr>
              <a:t>, ++elts)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</a:t>
            </a:r>
            <a:r>
              <a:rPr lang="en-US" smtClean="0">
                <a:latin typeface="Consolas" panose="020B0609020204030204" pitchFamily="49" charset="0"/>
              </a:rPr>
              <a:t>func(*it))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break;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elts;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Теперь </a:t>
            </a:r>
            <a:r>
              <a:rPr lang="en-US" smtClean="0"/>
              <a:t>Cont </a:t>
            </a:r>
            <a:r>
              <a:rPr lang="ru-RU" smtClean="0"/>
              <a:t>это любой стандартный контейнер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3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7944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cross_copy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lst.begin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lst.end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back_inserter(vec)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2576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7944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</a:t>
            </a:r>
            <a:r>
              <a:rPr lang="en-US" sz="2000" smtClean="0">
                <a:latin typeface="Consolas" panose="020B0609020204030204" pitchFamily="49" charset="0"/>
              </a:rPr>
              <a:t>OutIter&gt;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OutIter </a:t>
            </a:r>
            <a:r>
              <a:rPr lang="en-US" sz="2000">
                <a:latin typeface="Consolas" panose="020B0609020204030204" pitchFamily="49" charset="0"/>
              </a:rPr>
              <a:t>cross_copy (InpIter fst, InpIter lst, OutIter dst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while (fst != lst)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*dst = *fst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</a:t>
            </a:r>
            <a:r>
              <a:rPr lang="en-US" sz="2000" smtClean="0">
                <a:latin typeface="Consolas" panose="020B0609020204030204" pitchFamily="49" charset="0"/>
              </a:rPr>
              <a:t>lst </a:t>
            </a:r>
            <a:r>
              <a:rPr lang="en-US" sz="2000">
                <a:latin typeface="Consolas" panose="020B0609020204030204" pitchFamily="49" charset="0"/>
              </a:rPr>
              <a:t>= {1, 2, 3, 4, 5, 6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cross_copy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lst.begin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lst.end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back_inserter(vec)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cross_copy (</a:t>
            </a:r>
            <a:r>
              <a:rPr lang="en-US" sz="2000" smtClean="0">
                <a:latin typeface="Consolas" panose="020B0609020204030204" pitchFamily="49" charset="0"/>
              </a:rPr>
              <a:t>vec.begin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vec.end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ostream_iterator&lt;int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 (cout, "\n")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8402595" y="3797643"/>
            <a:ext cx="3155091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Похожая система неспроста. И там и там </a:t>
            </a:r>
            <a:r>
              <a:rPr lang="en-US" smtClean="0"/>
              <a:t>output </a:t>
            </a:r>
            <a:r>
              <a:rPr lang="ru-RU" smtClean="0"/>
              <a:t>итераторы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559114" y="4613189"/>
            <a:ext cx="650789" cy="51898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08757" y="4613189"/>
            <a:ext cx="873211" cy="10873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11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снова </a:t>
            </a:r>
            <a:r>
              <a:rPr lang="en-US" smtClean="0"/>
              <a:t>cross-copy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8466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OutIter&gt;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OutIter cross_copy (InpIter fst, InpIter lst, OutIter dst)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while (fst != lst)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*dst = *fst; ++fst; ++dst;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lst = {1, 2, 3, 4, 5, 6};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vector&lt;int&gt; </a:t>
            </a:r>
            <a:r>
              <a:rPr lang="en-US" sz="2000" smtClean="0">
                <a:latin typeface="Consolas" panose="020B0609020204030204" pitchFamily="49" charset="0"/>
              </a:rPr>
              <a:t>vec = {10, 20, 30, 40, 50, 60};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cross_copy (lst.begin(), lst.end(),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inserter(vec, vec.begin() + 3)</a:t>
            </a:r>
            <a:r>
              <a:rPr lang="en-US" sz="2000" smtClean="0">
                <a:latin typeface="Consolas" panose="020B0609020204030204" pitchFamily="49" charset="0"/>
              </a:rPr>
              <a:t>); // </a:t>
            </a:r>
            <a:r>
              <a:rPr lang="ru-RU" sz="2000" smtClean="0">
                <a:latin typeface="Consolas" panose="020B0609020204030204" pitchFamily="49" charset="0"/>
              </a:rPr>
              <a:t>что в </a:t>
            </a:r>
            <a:r>
              <a:rPr lang="en-US" sz="2000" smtClean="0">
                <a:latin typeface="Consolas" panose="020B0609020204030204" pitchFamily="49" charset="0"/>
              </a:rPr>
              <a:t>vec?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254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снова </a:t>
            </a:r>
            <a:r>
              <a:rPr lang="en-US" smtClean="0"/>
              <a:t>cross-copy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8466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OutIter&gt;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OutIter cross_copy (InpIter fst, InpIter lst, OutIter dst)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while (fst != lst)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*dst = *fst; ++fst; ++dst;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lst = {1, 2, 3, 4, 5, 6};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vector&lt;int&gt; </a:t>
            </a:r>
            <a:r>
              <a:rPr lang="en-US" sz="2000" smtClean="0">
                <a:latin typeface="Consolas" panose="020B0609020204030204" pitchFamily="49" charset="0"/>
              </a:rPr>
              <a:t>vec = {10, 20, 30, 40, 50, 60};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cross_copy (lst.begin(), lst.end(),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inserter(vec, vec.begin() + 3)</a:t>
            </a:r>
            <a:r>
              <a:rPr lang="en-US" sz="2000" smtClean="0">
                <a:latin typeface="Consolas" panose="020B0609020204030204" pitchFamily="49" charset="0"/>
              </a:rPr>
              <a:t>); // </a:t>
            </a:r>
            <a:r>
              <a:rPr lang="en-US" sz="2000" smtClean="0">
                <a:latin typeface="Consolas" panose="020B0609020204030204" pitchFamily="49" charset="0"/>
              </a:rPr>
              <a:t>10, 20, 30, 1, 2, ..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9755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31162" cy="4038600"/>
          </a:xfrm>
        </p:spPr>
        <p:txBody>
          <a:bodyPr/>
          <a:lstStyle/>
          <a:p>
            <a:r>
              <a:rPr lang="ru-RU" smtClean="0"/>
              <a:t>Вариант 1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elt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vec) </a:t>
            </a:r>
            <a:r>
              <a:rPr lang="en-US">
                <a:latin typeface="Consolas" panose="020B0609020204030204" pitchFamily="49" charset="0"/>
              </a:rPr>
              <a:t>cout &lt;&lt; elt &lt;&lt; "\n";</a:t>
            </a:r>
          </a:p>
          <a:p>
            <a:r>
              <a:rPr lang="ru-RU" smtClean="0"/>
              <a:t>Вариант 2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vec.begin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vec.end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ostream_iterator&lt;int</a:t>
            </a:r>
            <a:r>
              <a:rPr lang="en-US">
                <a:latin typeface="Consolas" panose="020B0609020204030204" pitchFamily="49" charset="0"/>
              </a:rPr>
              <a:t>&gt; (cout, 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</a:p>
          <a:p>
            <a:r>
              <a:rPr lang="ru-RU" smtClean="0"/>
              <a:t>Ваш выбор?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0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3345136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Валидность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Валидный итератор </a:t>
            </a:r>
          </a:p>
          <a:p>
            <a:pPr lvl="1"/>
            <a:r>
              <a:rPr lang="ru-RU" smtClean="0"/>
              <a:t>конформно поддерживает все операции для своей категории операторов</a:t>
            </a:r>
          </a:p>
          <a:p>
            <a:r>
              <a:rPr lang="ru-RU" smtClean="0"/>
              <a:t>Валидный диапазон</a:t>
            </a:r>
          </a:p>
          <a:p>
            <a:pPr lvl="1"/>
            <a:r>
              <a:rPr lang="ru-RU" smtClean="0"/>
              <a:t>состоит из двух валидных итераторов</a:t>
            </a:r>
          </a:p>
          <a:p>
            <a:pPr lvl="1"/>
            <a:r>
              <a:rPr lang="ru-RU" smtClean="0"/>
              <a:t>второй итератор достижим из первого</a:t>
            </a:r>
            <a:endParaRPr lang="en-US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валиден ли диапазон?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istream_iterator&lt;string&gt; beg(ifstream("in.txt")),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(beg, end,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ostream_iterator&lt;string&gt;(ofstream("out.txt")));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98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валиден ли диапазон?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475205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istream_iterator&lt;string&gt;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beg(ifstream("in.txt"))</a:t>
            </a:r>
            <a:r>
              <a:rPr lang="en-US" smtClean="0">
                <a:latin typeface="Consolas" panose="020B0609020204030204" pitchFamily="49" charset="0"/>
              </a:rPr>
              <a:t>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beg</a:t>
            </a:r>
            <a:r>
              <a:rPr lang="en-US" smtClean="0">
                <a:latin typeface="Consolas" panose="020B0609020204030204" pitchFamily="49" charset="0"/>
              </a:rPr>
              <a:t>, end,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ostream_iterator&lt;string&gt;(ofstream("out.txt")));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Нет, здесь "висячий" итератор, который не валиден. Итератор может быть невалиден по ряду причин:</a:t>
            </a:r>
          </a:p>
          <a:p>
            <a:r>
              <a:rPr lang="ru-RU" smtClean="0"/>
              <a:t>Он не инициализирован (т. н. сингулярные итераторы)</a:t>
            </a:r>
          </a:p>
          <a:p>
            <a:r>
              <a:rPr lang="ru-RU" smtClean="0"/>
              <a:t>Он подвис, т.е. ссылается на объект с истекшим сроком жизни</a:t>
            </a:r>
          </a:p>
          <a:p>
            <a:r>
              <a:rPr lang="ru-RU" smtClean="0"/>
              <a:t>Он указывает за пределы диапазона</a:t>
            </a:r>
          </a:p>
          <a:p>
            <a:r>
              <a:rPr lang="ru-RU" smtClean="0"/>
              <a:t>Он инвалидирован операциями над контейнером</a:t>
            </a:r>
            <a:endParaRPr lang="en-US" smtClean="0"/>
          </a:p>
          <a:p>
            <a:r>
              <a:rPr lang="ru-RU" smtClean="0"/>
              <a:t>Это использованный итератор ввода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1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Сингулярные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Уже рассматривались ранее и иногда в них нет ничего плохого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istream_iterator&lt;string&gt; beg(ifstream("in.txt")),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Здесь итератор </a:t>
            </a:r>
            <a:r>
              <a:rPr lang="en-US" smtClean="0"/>
              <a:t>end </a:t>
            </a:r>
            <a:r>
              <a:rPr lang="ru-RU" smtClean="0"/>
              <a:t>сингулярен, но вполне </a:t>
            </a:r>
            <a:r>
              <a:rPr lang="ru-RU" smtClean="0"/>
              <a:t>валиден</a:t>
            </a:r>
            <a:r>
              <a:rPr lang="en-US" smtClean="0"/>
              <a:t>.</a:t>
            </a:r>
          </a:p>
          <a:p>
            <a:r>
              <a:rPr lang="ru-RU" smtClean="0"/>
              <a:t>Но ниже ситуация хуже: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list&lt;string&gt;::iterator </a:t>
            </a:r>
            <a:r>
              <a:rPr lang="en-US" smtClean="0">
                <a:latin typeface="Consolas" panose="020B0609020204030204" pitchFamily="49" charset="0"/>
              </a:rPr>
              <a:t>lstit;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(vec.begin(), vec.end(),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lstit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Здесь сингулярный итератор не валиден и случается </a:t>
            </a:r>
            <a:r>
              <a:rPr lang="en-US" smtClean="0"/>
              <a:t>UB. </a:t>
            </a:r>
            <a:r>
              <a:rPr lang="ru-RU" smtClean="0"/>
              <a:t>Аналог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неинициализированный указатель.</a:t>
            </a:r>
            <a:endParaRPr lang="ru-RU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Range-based </a:t>
            </a:r>
            <a:r>
              <a:rPr lang="ru-RU" smtClean="0"/>
              <a:t>обход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"пройти </a:t>
            </a:r>
            <a:r>
              <a:rPr lang="en-US" smtClean="0"/>
              <a:t>it </a:t>
            </a:r>
            <a:r>
              <a:rPr lang="ru-RU" smtClean="0"/>
              <a:t>от</a:t>
            </a:r>
            <a:r>
              <a:rPr lang="en-US" smtClean="0"/>
              <a:t> begin() </a:t>
            </a:r>
            <a:r>
              <a:rPr lang="ru-RU" smtClean="0"/>
              <a:t>до </a:t>
            </a:r>
            <a:r>
              <a:rPr lang="en-US" smtClean="0"/>
              <a:t>end(),</a:t>
            </a:r>
            <a:r>
              <a:rPr lang="ru-RU" smtClean="0"/>
              <a:t> шагом</a:t>
            </a:r>
            <a:r>
              <a:rPr lang="en-US" smtClean="0"/>
              <a:t> </a:t>
            </a:r>
            <a:r>
              <a:rPr lang="ru-RU" smtClean="0"/>
              <a:t>1 и что-то сделать с </a:t>
            </a:r>
            <a:r>
              <a:rPr lang="en-US" smtClean="0"/>
              <a:t>*it" </a:t>
            </a:r>
            <a:r>
              <a:rPr lang="ru-RU" smtClean="0"/>
              <a:t>настолько распространена, что была дополнительно обобщена. Контейнер который поддерживает такой обход задаёт диапазон (</a:t>
            </a:r>
            <a:r>
              <a:rPr lang="en-US" smtClean="0"/>
              <a:t>range).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C, typename 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</a:t>
            </a:r>
            <a:r>
              <a:rPr lang="en-US">
                <a:latin typeface="Consolas" panose="020B0609020204030204" pitchFamily="49" charset="0"/>
              </a:rPr>
              <a:t>(C &amp;cont, 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nelts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elt : cont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(!(++nelts, func(elt</a:t>
            </a:r>
            <a:r>
              <a:rPr lang="en-US" smtClean="0">
                <a:latin typeface="Consolas" panose="020B0609020204030204" pitchFamily="49" charset="0"/>
              </a:rPr>
              <a:t>))) // elt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*it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break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00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Итераторы за границами диапазона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Два основных типа: </a:t>
            </a:r>
          </a:p>
          <a:p>
            <a:pPr marL="45720" indent="0">
              <a:buNone/>
            </a:pPr>
            <a:r>
              <a:rPr lang="ru-RU" smtClean="0"/>
              <a:t>Итераторы, показывающие на </a:t>
            </a:r>
            <a:r>
              <a:rPr lang="en-US" smtClean="0"/>
              <a:t>end()</a:t>
            </a:r>
            <a:r>
              <a:rPr lang="ru-RU" smtClean="0"/>
              <a:t> или </a:t>
            </a:r>
            <a:r>
              <a:rPr lang="en-US" smtClean="0"/>
              <a:t>rend(), </a:t>
            </a:r>
            <a:r>
              <a:rPr lang="ru-RU" smtClean="0"/>
              <a:t>которые можно использовать но нельзя разыменовать</a:t>
            </a:r>
            <a:r>
              <a:rPr lang="en-US" smtClean="0"/>
              <a:t> (past-the-end)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list&lt;int&gt; lst;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past_end = lst.begin();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*past_end &lt;&lt; endl;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lst.insert (past_end, 1);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</a:p>
          <a:p>
            <a:pPr marL="45720" indent="0">
              <a:buNone/>
            </a:pPr>
            <a:r>
              <a:rPr lang="ru-RU" smtClean="0"/>
              <a:t>Итераторы, показывающие далеко после конца или раньше начала, с которыми нельзя делать ничего</a:t>
            </a:r>
            <a:r>
              <a:rPr lang="en-US" smtClean="0"/>
              <a:t> (out-of-range)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48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Итератор может быть </a:t>
            </a:r>
            <a:r>
              <a:rPr lang="ru-RU" smtClean="0">
                <a:solidFill>
                  <a:srgbClr val="FF0000"/>
                </a:solidFill>
              </a:rPr>
              <a:t>инвалидирован </a:t>
            </a:r>
            <a:r>
              <a:rPr lang="ru-RU" smtClean="0"/>
              <a:t>операциями над контейнером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en-US" smtClean="0">
                <a:latin typeface="Consolas" panose="020B0609020204030204" pitchFamily="49" charset="0"/>
              </a:rPr>
              <a:t>, 7, 5, 3, 2};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vit = advance (v.begin(), 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v.clear();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*vit &lt;&lt; endl;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итератор может инвалидирован</a:t>
            </a:r>
            <a:r>
              <a:rPr lang="en-US" smtClean="0"/>
              <a:t> </a:t>
            </a:r>
            <a:r>
              <a:rPr lang="ru-RU" smtClean="0"/>
              <a:t>и куда он указывает не определено. К сожалению, если итератор реализован как указатель, он будет куда-то указывать и ошибка может быть "тихой".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4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Самое плохое, что она может быть плавающей. Простой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5, 7, 11};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vit = advance (v.begin(), 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v.push_back(13);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*vit &lt;&lt; endl; // ok???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итератор может быть инвалидирован, если </a:t>
            </a:r>
            <a:r>
              <a:rPr lang="en-US" smtClean="0"/>
              <a:t>capacity </a:t>
            </a:r>
            <a:r>
              <a:rPr lang="ru-RU" smtClean="0"/>
              <a:t>закончилось и случился </a:t>
            </a:r>
            <a:r>
              <a:rPr lang="en-US" smtClean="0"/>
              <a:t>realloc. </a:t>
            </a:r>
            <a:r>
              <a:rPr lang="ru-RU" smtClean="0"/>
              <a:t>А может и не быть.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48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базовой инвалидации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Вставка</a:t>
            </a:r>
          </a:p>
          <a:p>
            <a:pPr lvl="1"/>
            <a:r>
              <a:rPr lang="en-US" smtClean="0"/>
              <a:t>vector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сохраняются все итераторы до точки вставки кроме случаев перевыделения, кгда все инвалидированы</a:t>
            </a:r>
            <a:endParaRPr lang="en-US" smtClean="0"/>
          </a:p>
          <a:p>
            <a:pPr lvl="1"/>
            <a:r>
              <a:rPr lang="en-US" smtClean="0"/>
              <a:t>deque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 все итераторы всегда инвалидированы</a:t>
            </a:r>
            <a:endParaRPr lang="en-US" smtClean="0"/>
          </a:p>
          <a:p>
            <a:pPr lvl="1"/>
            <a:r>
              <a:rPr lang="en-US" smtClean="0"/>
              <a:t>list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все итераторы сохраняются</a:t>
            </a:r>
            <a:endParaRPr lang="en-US" smtClean="0"/>
          </a:p>
          <a:p>
            <a:r>
              <a:rPr lang="ru-RU" smtClean="0"/>
              <a:t>Удаление</a:t>
            </a:r>
          </a:p>
          <a:p>
            <a:pPr lvl="1"/>
            <a:r>
              <a:rPr lang="en-US" smtClean="0"/>
              <a:t>vector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инвалидируются все итераторы после точки удаления, сохраняются до.</a:t>
            </a:r>
            <a:endParaRPr lang="en-US"/>
          </a:p>
          <a:p>
            <a:pPr lvl="1"/>
            <a:r>
              <a:rPr lang="en-US" smtClean="0"/>
              <a:t>deque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инвалидируются все итераторы при удалении из середины. При удалении из начала или конца, все итераторы сохраняются (кроме итертаора на удаляемый).</a:t>
            </a:r>
            <a:endParaRPr lang="en-US"/>
          </a:p>
          <a:p>
            <a:pPr lvl="1"/>
            <a:r>
              <a:rPr lang="en-US" smtClean="0"/>
              <a:t>list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сохраняются все итераторы кроме итератора на удаляемый элемент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483076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Использованные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Эта проблема касается в основном одноразовых итераторов, таких как </a:t>
            </a:r>
            <a:r>
              <a:rPr lang="en-US" smtClean="0"/>
              <a:t>input-</a:t>
            </a:r>
            <a:r>
              <a:rPr lang="ru-RU" smtClean="0"/>
              <a:t>итераторы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file("in.txt");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istream_iterator&lt;string&gt; beg(infile),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beg, end</a:t>
            </a:r>
            <a:r>
              <a:rPr lang="en-US" smtClean="0">
                <a:latin typeface="Consolas" panose="020B0609020204030204" pitchFamily="49" charset="0"/>
              </a:rPr>
              <a:t>, ostream_iterator&lt;string&gt;(cout));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vector&lt;string&gt; vec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beg, end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734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Поскольку итераторы </a:t>
            </a:r>
            <a:r>
              <a:rPr lang="ru-RU" smtClean="0">
                <a:latin typeface="Corbel" panose="020B0503020204020204" pitchFamily="34" charset="0"/>
              </a:rPr>
              <a:t>– более общая концепция по сравнению с указателями, возможных проблем с ними тоже больше. Но решают они больше проблем, чем создают и в обобщённом коде альтернативы им нет.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09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1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Требования к </a:t>
            </a:r>
            <a:r>
              <a:rPr lang="en-US" smtClean="0"/>
              <a:t>range-based </a:t>
            </a:r>
            <a:r>
              <a:rPr lang="ru-RU" smtClean="0"/>
              <a:t>обходу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Поддержка </a:t>
            </a:r>
            <a:r>
              <a:rPr lang="en-US" smtClean="0"/>
              <a:t>begin() </a:t>
            </a:r>
            <a:r>
              <a:rPr lang="ru-RU" smtClean="0"/>
              <a:t>и </a:t>
            </a:r>
            <a:r>
              <a:rPr lang="en-US" smtClean="0"/>
              <a:t>end()</a:t>
            </a:r>
          </a:p>
          <a:p>
            <a:r>
              <a:rPr lang="ru-RU" smtClean="0"/>
              <a:t>Объект возвращаемый </a:t>
            </a:r>
            <a:r>
              <a:rPr lang="en-US" smtClean="0"/>
              <a:t>begin() </a:t>
            </a:r>
            <a:r>
              <a:rPr lang="ru-RU" smtClean="0"/>
              <a:t>должен поддерживать:</a:t>
            </a:r>
          </a:p>
          <a:p>
            <a:pPr lvl="1"/>
            <a:r>
              <a:rPr lang="ru-RU" smtClean="0"/>
              <a:t>инкремент ++</a:t>
            </a:r>
            <a:endParaRPr lang="ru-RU" smtClean="0"/>
          </a:p>
          <a:p>
            <a:pPr lvl="1"/>
            <a:r>
              <a:rPr lang="ru-RU" smtClean="0"/>
              <a:t>разыменование *</a:t>
            </a:r>
            <a:endParaRPr lang="en-US" smtClean="0"/>
          </a:p>
          <a:p>
            <a:pPr lvl="1"/>
            <a:r>
              <a:rPr lang="ru-RU" smtClean="0"/>
              <a:t>сравнение !=</a:t>
            </a:r>
          </a:p>
          <a:p>
            <a:r>
              <a:rPr lang="ru-RU" smtClean="0"/>
              <a:t>Эти требования называют </a:t>
            </a:r>
            <a:r>
              <a:rPr lang="en-US" smtClean="0"/>
              <a:t>forward-iterability</a:t>
            </a:r>
            <a:endParaRPr lang="ru-RU" smtClean="0"/>
          </a:p>
          <a:p>
            <a:r>
              <a:rPr lang="ru-RU" smtClean="0"/>
              <a:t>Можно заметить, что всем этим требованиям отвечают обычные указатели (если </a:t>
            </a:r>
            <a:r>
              <a:rPr lang="en-US" smtClean="0"/>
              <a:t>begin </a:t>
            </a:r>
            <a:r>
              <a:rPr lang="ru-RU" smtClean="0"/>
              <a:t>и </a:t>
            </a:r>
            <a:r>
              <a:rPr lang="en-US" smtClean="0"/>
              <a:t>end </a:t>
            </a:r>
            <a:r>
              <a:rPr lang="ru-RU" smtClean="0"/>
              <a:t>возвращают их).</a:t>
            </a:r>
          </a:p>
        </p:txBody>
      </p:sp>
    </p:spTree>
    <p:extLst>
      <p:ext uri="{BB962C8B-B14F-4D97-AF65-F5344CB8AC3E}">
        <p14:creationId xmlns:p14="http://schemas.microsoft.com/office/powerpoint/2010/main" val="227805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325112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</a:t>
            </a:r>
            <a:r>
              <a:rPr lang="en-US" smtClean="0">
                <a:latin typeface="Consolas" panose="020B0609020204030204" pitchFamily="49" charset="0"/>
              </a:rPr>
              <a:t>S&gt;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MyArray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arr[S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... 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MyArray (Ts ... ints) : arr {ints ...}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*begin() { return arr;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*end() { return arr + S;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MyArray&lt;6</a:t>
            </a:r>
            <a:r>
              <a:rPr lang="en-US">
                <a:latin typeface="Consolas" panose="020B0609020204030204" pitchFamily="49" charset="0"/>
              </a:rPr>
              <a:t>&gt; marr 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ranged-base traverse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работает!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traverse </a:t>
            </a:r>
            <a:r>
              <a:rPr lang="en-US">
                <a:latin typeface="Consolas" panose="020B0609020204030204" pitchFamily="49" charset="0"/>
              </a:rPr>
              <a:t>(marr, [](int&amp; n) { cout &lt;&lt; n &lt;&lt; </a:t>
            </a:r>
            <a:r>
              <a:rPr lang="en-US" smtClean="0">
                <a:latin typeface="Consolas" panose="020B0609020204030204" pitchFamily="49" charset="0"/>
              </a:rPr>
              <a:t>" "; </a:t>
            </a:r>
            <a:r>
              <a:rPr lang="en-US">
                <a:latin typeface="Consolas" panose="020B0609020204030204" pitchFamily="49" charset="0"/>
              </a:rPr>
              <a:t>return true; </a:t>
            </a:r>
            <a:r>
              <a:rPr lang="en-US" smtClean="0">
                <a:latin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Конструирование из диапазона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Возможность сконструировать из произвольного диапазона делает контейнер "приводимым" к другому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Iter</a:t>
            </a:r>
            <a:r>
              <a:rPr lang="en-US" smtClean="0">
                <a:latin typeface="Consolas" panose="020B0609020204030204" pitchFamily="49" charset="0"/>
              </a:rPr>
              <a:t>&gt; MyArray </a:t>
            </a:r>
            <a:r>
              <a:rPr lang="en-US">
                <a:latin typeface="Consolas" panose="020B0609020204030204" pitchFamily="49" charset="0"/>
              </a:rPr>
              <a:t>(Iter fst, Iter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idx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for </a:t>
            </a:r>
            <a:r>
              <a:rPr lang="en-US">
                <a:latin typeface="Consolas" panose="020B0609020204030204" pitchFamily="49" charset="0"/>
              </a:rPr>
              <a:t>(auto it = fst; it != lst;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assert </a:t>
            </a:r>
            <a:r>
              <a:rPr lang="en-US">
                <a:latin typeface="Consolas" panose="020B0609020204030204" pitchFamily="49" charset="0"/>
              </a:rPr>
              <a:t>(idx &lt;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arr[idx</a:t>
            </a:r>
            <a:r>
              <a:rPr lang="en-US">
                <a:latin typeface="Consolas" panose="020B0609020204030204" pitchFamily="49" charset="0"/>
              </a:rPr>
              <a:t>++] = *it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{1, 2, 3, 4, 5, 6};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MyArray m(v.begin(), v.end());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01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1873</TotalTime>
  <Words>2454</Words>
  <Application>Microsoft Office PowerPoint</Application>
  <PresentationFormat>Widescreen</PresentationFormat>
  <Paragraphs>427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Consolas</vt:lpstr>
      <vt:lpstr>Corbel</vt:lpstr>
      <vt:lpstr>Wingdings</vt:lpstr>
      <vt:lpstr>Basis</vt:lpstr>
      <vt:lpstr>итераторы</vt:lpstr>
      <vt:lpstr>PowerPoint Presentation</vt:lpstr>
      <vt:lpstr>Первый пример: обход вектора</vt:lpstr>
      <vt:lpstr>Обобщение обхода</vt:lpstr>
      <vt:lpstr>Обобщение обхода</vt:lpstr>
      <vt:lpstr>Range-based обход</vt:lpstr>
      <vt:lpstr>Требования к range-based обходу</vt:lpstr>
      <vt:lpstr>Указатели как итераторы</vt:lpstr>
      <vt:lpstr>Конструирование из диапазона</vt:lpstr>
      <vt:lpstr>Внезапная проблема</vt:lpstr>
      <vt:lpstr>Решение: SFINAE</vt:lpstr>
      <vt:lpstr>Обсуждение</vt:lpstr>
      <vt:lpstr>Проблема инкремента для векторов</vt:lpstr>
      <vt:lpstr>Проблема инкремента для векторов</vt:lpstr>
      <vt:lpstr>Вспомогательные функции</vt:lpstr>
      <vt:lpstr>Обсуждение</vt:lpstr>
      <vt:lpstr>Обсуждение</vt:lpstr>
      <vt:lpstr>PowerPoint Presentation</vt:lpstr>
      <vt:lpstr>Свойства указателей</vt:lpstr>
      <vt:lpstr>Output итераторы</vt:lpstr>
      <vt:lpstr>Input итераторы</vt:lpstr>
      <vt:lpstr>Forward итераторы</vt:lpstr>
      <vt:lpstr>Bidirectional итераторы</vt:lpstr>
      <vt:lpstr>Random-access итераторы</vt:lpstr>
      <vt:lpstr>Определение категории итераторов</vt:lpstr>
      <vt:lpstr>Вопрос: категории для контейнеров</vt:lpstr>
      <vt:lpstr>Категории для контейнеров</vt:lpstr>
      <vt:lpstr>Итераторы потоков</vt:lpstr>
      <vt:lpstr>Ещё про итераторы потоков</vt:lpstr>
      <vt:lpstr>Задача</vt:lpstr>
      <vt:lpstr>Решение</vt:lpstr>
      <vt:lpstr>Обсуждение</vt:lpstr>
      <vt:lpstr>Направления и константность</vt:lpstr>
      <vt:lpstr>Пример обратных итераторов</vt:lpstr>
      <vt:lpstr>PowerPoint Presentation</vt:lpstr>
      <vt:lpstr>Преобразования указателей</vt:lpstr>
      <vt:lpstr>Диаграмма Майерса</vt:lpstr>
      <vt:lpstr>Предложение Майерса</vt:lpstr>
      <vt:lpstr>Предложение Майерса</vt:lpstr>
      <vt:lpstr>Трюк Хинанта</vt:lpstr>
      <vt:lpstr>Переход к прямому итерированию</vt:lpstr>
      <vt:lpstr>Чудеса функции base()</vt:lpstr>
      <vt:lpstr>Адаптация: обратный range-based обход</vt:lpstr>
      <vt:lpstr>Реализация reverse_cont</vt:lpstr>
      <vt:lpstr>Адаптация: inserters</vt:lpstr>
      <vt:lpstr>Адаптация: inserters</vt:lpstr>
      <vt:lpstr>Виды адаптеров вставки для итераторов</vt:lpstr>
      <vt:lpstr>Пример: кросс-копирование</vt:lpstr>
      <vt:lpstr>Пример: кросс-копирование</vt:lpstr>
      <vt:lpstr>Пример: кросс-копирование</vt:lpstr>
      <vt:lpstr>Пример: кросс-копирование</vt:lpstr>
      <vt:lpstr>Простая задача: снова cross-copy</vt:lpstr>
      <vt:lpstr>Простая задача: снова cross-copy</vt:lpstr>
      <vt:lpstr>Обсуждение</vt:lpstr>
      <vt:lpstr>PowerPoint Presentation</vt:lpstr>
      <vt:lpstr>Валидность итераторов</vt:lpstr>
      <vt:lpstr>Задача: валиден ли диапазон?</vt:lpstr>
      <vt:lpstr>Задача: валиден ли диапазон?</vt:lpstr>
      <vt:lpstr>Сингулярные итераторы</vt:lpstr>
      <vt:lpstr>Итераторы за границами диапазона</vt:lpstr>
      <vt:lpstr>Инвалидация итераторов</vt:lpstr>
      <vt:lpstr>Инвалидация итераторов</vt:lpstr>
      <vt:lpstr>Правила базовой инвалидации</vt:lpstr>
      <vt:lpstr>Использованные итераторы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итераторы</dc:title>
  <dc:creator>Vladimirov, Konstantin</dc:creator>
  <cp:lastModifiedBy>Vladimirov, Konstantin</cp:lastModifiedBy>
  <cp:revision>206</cp:revision>
  <dcterms:created xsi:type="dcterms:W3CDTF">2017-04-07T17:30:39Z</dcterms:created>
  <dcterms:modified xsi:type="dcterms:W3CDTF">2017-04-21T09:39:27Z</dcterms:modified>
</cp:coreProperties>
</file>