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73" r:id="rId12"/>
    <p:sldId id="276" r:id="rId13"/>
    <p:sldId id="274" r:id="rId14"/>
    <p:sldId id="277" r:id="rId15"/>
    <p:sldId id="278" r:id="rId16"/>
    <p:sldId id="279" r:id="rId17"/>
    <p:sldId id="275" r:id="rId18"/>
    <p:sldId id="261" r:id="rId19"/>
    <p:sldId id="267" r:id="rId20"/>
    <p:sldId id="268" r:id="rId21"/>
    <p:sldId id="280" r:id="rId22"/>
    <p:sldId id="269" r:id="rId23"/>
    <p:sldId id="270" r:id="rId24"/>
    <p:sldId id="284" r:id="rId25"/>
    <p:sldId id="286" r:id="rId26"/>
    <p:sldId id="287" r:id="rId27"/>
    <p:sldId id="271" r:id="rId28"/>
    <p:sldId id="285" r:id="rId29"/>
    <p:sldId id="295" r:id="rId30"/>
    <p:sldId id="281" r:id="rId31"/>
    <p:sldId id="283" r:id="rId32"/>
    <p:sldId id="282" r:id="rId33"/>
    <p:sldId id="288" r:id="rId34"/>
    <p:sldId id="289" r:id="rId35"/>
    <p:sldId id="290" r:id="rId36"/>
    <p:sldId id="291" r:id="rId37"/>
    <p:sldId id="293" r:id="rId38"/>
    <p:sldId id="292" r:id="rId39"/>
    <p:sldId id="296" r:id="rId40"/>
    <p:sldId id="297" r:id="rId41"/>
    <p:sldId id="294" r:id="rId42"/>
    <p:sldId id="298" r:id="rId43"/>
    <p:sldId id="300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2017</a:t>
            </a:r>
          </a:p>
          <a:p>
            <a:pPr algn="r"/>
            <a:r>
              <a:rPr lang="en-US" sz="1400" cap="none" smtClean="0"/>
              <a:t>mail-to: konstantin.vladimirov@gmail.com</a:t>
            </a:r>
          </a:p>
        </p:txBody>
      </p:sp>
    </p:spTree>
    <p:extLst>
      <p:ext uri="{BB962C8B-B14F-4D97-AF65-F5344CB8AC3E}">
        <p14:creationId xmlns:p14="http://schemas.microsoft.com/office/powerpoint/2010/main" val="152083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обязаны инициализировать сразу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= 256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сработает и </a:t>
            </a: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ru-RU" smtClean="0">
                <a:latin typeface="Consolas" panose="020B0609020204030204" pitchFamily="49" charset="0"/>
              </a:rPr>
              <a:t>т.к. порядок вынужденно хорош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дублировать инициализатор запрещено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int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всё хорошо</a:t>
            </a:r>
            <a:endParaRPr lang="en-US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9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7216"/>
          </a:xfrm>
        </p:spPr>
        <p:txBody>
          <a:bodyPr/>
          <a:lstStyle/>
          <a:p>
            <a:r>
              <a:rPr lang="ru-RU" smtClean="0"/>
              <a:t>Литеральным называется тип, у которого есть символьные литералы. Например у типа </a:t>
            </a:r>
            <a:r>
              <a:rPr lang="en-US" smtClean="0"/>
              <a:t>int </a:t>
            </a:r>
            <a:r>
              <a:rPr lang="ru-RU" smtClean="0"/>
              <a:t>есть литералы "1", "42", "88".</a:t>
            </a:r>
          </a:p>
          <a:p>
            <a:r>
              <a:rPr lang="ru-RU" smtClean="0"/>
              <a:t>У типа </a:t>
            </a:r>
            <a:r>
              <a:rPr lang="en-US" smtClean="0"/>
              <a:t>class Empty {}; </a:t>
            </a:r>
            <a:r>
              <a:rPr lang="ru-RU" smtClean="0"/>
              <a:t>литералов нет</a:t>
            </a:r>
          </a:p>
          <a:p>
            <a:r>
              <a:rPr lang="en-US" smtClean="0"/>
              <a:t>constexpr </a:t>
            </a:r>
            <a:r>
              <a:rPr lang="ru-RU" smtClean="0"/>
              <a:t>значение это значение любого литерального типа</a:t>
            </a:r>
            <a:r>
              <a:rPr lang="en-US" smtClean="0"/>
              <a:t>, </a:t>
            </a:r>
            <a:r>
              <a:rPr lang="ru-RU" smtClean="0"/>
              <a:t>в том числе </a:t>
            </a:r>
            <a:r>
              <a:rPr lang="en-US" smtClean="0"/>
              <a:t>double </a:t>
            </a:r>
            <a:r>
              <a:rPr lang="ru-RU" smtClean="0"/>
              <a:t>и </a:t>
            </a:r>
            <a:r>
              <a:rPr lang="en-US" smtClean="0"/>
              <a:t>float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whole = 1;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double half = 0.5;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 (half &lt; whole, "Hmm....");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и </a:t>
            </a:r>
            <a:r>
              <a:rPr lang="en-US" smtClean="0"/>
              <a:t>floating-point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Хотя </a:t>
            </a:r>
            <a:r>
              <a:rPr lang="en-US" smtClean="0"/>
              <a:t>FP constexprs </a:t>
            </a:r>
            <a:r>
              <a:rPr lang="ru-RU" smtClean="0"/>
              <a:t>разрешены, они крайне не рекомендуются. Причина в том, что они могут быть подсчитаны иначе, чем рантайм </a:t>
            </a:r>
            <a:r>
              <a:rPr lang="en-US" smtClean="0"/>
              <a:t>FP.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float ct = 1.0f / 3.0f;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1.0f &amp;&amp; y == 3.0f);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float rt = x </a:t>
            </a:r>
            <a:r>
              <a:rPr lang="en-US">
                <a:latin typeface="Consolas" panose="020B0609020204030204" pitchFamily="49" charset="0"/>
              </a:rPr>
              <a:t>/ </a:t>
            </a:r>
            <a:r>
              <a:rPr lang="en-US" smtClean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(rt == ct); // may suddenly fail</a:t>
            </a:r>
          </a:p>
        </p:txBody>
      </p:sp>
    </p:spTree>
    <p:extLst>
      <p:ext uri="{BB962C8B-B14F-4D97-AF65-F5344CB8AC3E}">
        <p14:creationId xmlns:p14="http://schemas.microsoft.com/office/powerpoint/2010/main" val="144838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implies 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Простой вопрос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int *x = &amp;</a:t>
            </a:r>
            <a:r>
              <a:rPr lang="fr-FR">
                <a:latin typeface="Consolas" panose="020B0609020204030204" pitchFamily="49" charset="0"/>
              </a:rPr>
              <a:t>arr[3</a:t>
            </a:r>
            <a:r>
              <a:rPr lang="fr-FR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всё хорошо?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0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Простой вопрос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</a:t>
            </a:r>
            <a:r>
              <a:rPr lang="fr-FR">
                <a:latin typeface="Consolas" panose="020B0609020204030204" pitchFamily="49" charset="0"/>
              </a:rPr>
              <a:t>arr[3</a:t>
            </a:r>
            <a:r>
              <a:rPr lang="fr-FR" smtClean="0">
                <a:latin typeface="Consolas" panose="020B0609020204030204" pitchFamily="49" charset="0"/>
              </a:rPr>
              <a:t>]; //</a:t>
            </a:r>
            <a:r>
              <a:rPr lang="ru-RU" smtClean="0">
                <a:latin typeface="Consolas" panose="020B0609020204030204" pitchFamily="49" charset="0"/>
              </a:rPr>
              <a:t> вот теперь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Ещё один простой вопрос: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void foo (int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*)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(int * const)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</a:t>
            </a:r>
            <a:r>
              <a:rPr lang="fr-FR">
                <a:latin typeface="Consolas" panose="020B0609020204030204" pitchFamily="49" charset="0"/>
              </a:rPr>
              <a:t>arr[3</a:t>
            </a:r>
            <a:r>
              <a:rPr lang="fr-FR" smtClean="0"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foo (x); // 1 </a:t>
            </a:r>
            <a:r>
              <a:rPr lang="ru-RU" smtClean="0">
                <a:latin typeface="Consolas" panose="020B0609020204030204" pitchFamily="49" charset="0"/>
              </a:rPr>
              <a:t>или 2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не всегда</a:t>
            </a:r>
            <a:r>
              <a:rPr lang="en-US" smtClean="0"/>
              <a:t> implies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3691"/>
          </a:xfrm>
        </p:spPr>
        <p:txBody>
          <a:bodyPr/>
          <a:lstStyle/>
          <a:p>
            <a:r>
              <a:rPr lang="ru-RU" smtClean="0"/>
              <a:t>Ещё один простой вопрос: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void foo (int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*)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(int * const)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int arr[] = {2, 3, 5, 7, 11};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int </a:t>
            </a:r>
            <a:r>
              <a:rPr lang="fr-FR">
                <a:latin typeface="Consolas" panose="020B0609020204030204" pitchFamily="49" charset="0"/>
              </a:rPr>
              <a:t>*x = &amp;</a:t>
            </a:r>
            <a:r>
              <a:rPr lang="fr-FR">
                <a:latin typeface="Consolas" panose="020B0609020204030204" pitchFamily="49" charset="0"/>
              </a:rPr>
              <a:t>arr[3</a:t>
            </a:r>
            <a:r>
              <a:rPr lang="fr-FR" smtClean="0"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foo (x); // </a:t>
            </a:r>
            <a:r>
              <a:rPr lang="ru-RU" smtClean="0">
                <a:latin typeface="Consolas" panose="020B0609020204030204" pitchFamily="49" charset="0"/>
              </a:rPr>
              <a:t>разумеется (1) т.к. снять константность с  указателя куда менее больно, чем с указуемого</a:t>
            </a:r>
            <a:endParaRPr lang="fr-FR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6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могут ли быть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Foo { constexpr int x; }; // ok?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7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</a:t>
            </a:r>
            <a:r>
              <a:rPr lang="ru-RU" smtClean="0"/>
              <a:t>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этому моменту курса вы уже знаете:</a:t>
            </a:r>
          </a:p>
          <a:p>
            <a:pPr lvl="1"/>
            <a:r>
              <a:rPr lang="ru-RU" smtClean="0"/>
              <a:t>Шаблоны классов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template &lt;typename T&gt; class Foo {};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Шаблоны функций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T foo() {}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Шаблоны синонимов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using Any = T;</a:t>
            </a:r>
          </a:p>
          <a:p>
            <a:r>
              <a:rPr lang="ru-RU" smtClean="0"/>
              <a:t>Осталось сделать последний шаг и изучить</a:t>
            </a:r>
          </a:p>
          <a:p>
            <a:pPr lvl="1"/>
            <a:r>
              <a:rPr lang="ru-RU" smtClean="0"/>
              <a:t>Шаблоны переменных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template &lt;typename T&gt; T x;</a:t>
            </a:r>
          </a:p>
          <a:p>
            <a:pPr lvl="1"/>
            <a:r>
              <a:rPr lang="ru-RU" smtClean="0"/>
              <a:t>Инстанцирование: </a:t>
            </a:r>
            <a:r>
              <a:rPr lang="en-US" smtClean="0">
                <a:latin typeface="Consolas" panose="020B0609020204030204" pitchFamily="49" charset="0"/>
              </a:rPr>
              <a:t>x&lt;int&gt; = 10;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7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определителей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581196" cy="4215321"/>
          </a:xfrm>
        </p:spPr>
        <p:txBody>
          <a:bodyPr/>
          <a:lstStyle/>
          <a:p>
            <a:r>
              <a:rPr lang="ru-RU" smtClean="0"/>
              <a:t>Рассмотрим любой определитель, например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is_integral&lt;T&gt;::value</a:t>
            </a:r>
          </a:p>
          <a:p>
            <a:r>
              <a:rPr lang="ru-RU" smtClean="0"/>
              <a:t>Теперь для него можно написать синоним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bool </a:t>
            </a:r>
            <a:r>
              <a:rPr lang="en-US" smtClean="0">
                <a:latin typeface="Consolas" panose="020B0609020204030204" pitchFamily="49" charset="0"/>
              </a:rPr>
              <a:t>is_integral_v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Использование: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enable_if_t &lt;is_integral_v&lt;T&gt;, void&gt; foo (T x) { .....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4020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1291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 </a:t>
            </a:r>
            <a:r>
              <a:rPr lang="ru-RU" smtClean="0"/>
              <a:t>и вычисления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Простая задача: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arr[square&lt;5&gt;::value]; // arr[25]</a:t>
            </a:r>
          </a:p>
          <a:p>
            <a:r>
              <a:rPr lang="ru-RU" smtClean="0">
                <a:latin typeface="Consolas" panose="020B0609020204030204" pitchFamily="49" charset="0"/>
              </a:rPr>
              <a:t>Простое решение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&lt;size_t n&gt; square 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integral_constant &lt;size_t, n * n&gt;;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помогает писать функции времени компиляции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int square(int x) { return x * 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arr[square(5)]; // ok, arr[25]</a:t>
            </a:r>
          </a:p>
          <a:p>
            <a:r>
              <a:rPr lang="ru-RU" smtClean="0"/>
              <a:t>Это отличная замена вычислениям на шаблонах</a:t>
            </a:r>
          </a:p>
          <a:p>
            <a:r>
              <a:rPr lang="ru-RU" smtClean="0"/>
              <a:t>Но стандарт накладывает ограничения на то, что может быть телом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</a:t>
            </a:r>
            <a:r>
              <a:rPr lang="en-US" smtClean="0"/>
              <a:t>CF</a:t>
            </a:r>
            <a:r>
              <a:rPr lang="ru-RU" smtClean="0"/>
              <a:t> </a:t>
            </a:r>
            <a:r>
              <a:rPr lang="ru-RU" smtClean="0"/>
              <a:t>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</a:t>
            </a:r>
            <a:r>
              <a:rPr lang="en-US" smtClean="0"/>
              <a:t>virtual</a:t>
            </a:r>
          </a:p>
          <a:p>
            <a:r>
              <a:rPr lang="ru-RU" smtClean="0"/>
              <a:t>Возвращает </a:t>
            </a:r>
            <a:r>
              <a:rPr lang="en-US" smtClean="0"/>
              <a:t>[</a:t>
            </a:r>
            <a:r>
              <a:rPr lang="ru-RU" smtClean="0"/>
              <a:t>ссылку на</a:t>
            </a:r>
            <a:r>
              <a:rPr lang="en-US" smtClean="0"/>
              <a:t>] </a:t>
            </a:r>
            <a:r>
              <a:rPr lang="ru-RU" smtClean="0"/>
              <a:t>литеральный тип</a:t>
            </a:r>
          </a:p>
          <a:p>
            <a:r>
              <a:rPr lang="ru-RU" smtClean="0"/>
              <a:t>Параметры должны быть литеральными типами (или ссылками на них)</a:t>
            </a:r>
          </a:p>
          <a:p>
            <a:r>
              <a:rPr lang="ru-RU" smtClean="0"/>
              <a:t>Тело это одно выражение </a:t>
            </a:r>
            <a:r>
              <a:rPr lang="en-US" smtClean="0">
                <a:latin typeface="Consolas" panose="020B0609020204030204" pitchFamily="49" charset="0"/>
              </a:rPr>
              <a:t>{ return expression; }</a:t>
            </a:r>
            <a:r>
              <a:rPr lang="ru-RU" smtClean="0">
                <a:latin typeface="Consolas" panose="020B0609020204030204" pitchFamily="49" charset="0"/>
              </a:rPr>
              <a:t> без побочных эффектов и вызовом внутри только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ru-RU" smtClean="0">
                <a:latin typeface="Consolas" panose="020B0609020204030204" pitchFamily="49" charset="0"/>
              </a:rPr>
              <a:t>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пример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>
                <a:latin typeface="Consolas" panose="020B0609020204030204" pitchFamily="49" charset="0"/>
              </a:rPr>
              <a:t>size_t </a:t>
            </a:r>
            <a:r>
              <a:rPr lang="en-US" sz="1800" smtClean="0">
                <a:latin typeface="Consolas" panose="020B0609020204030204" pitchFamily="49" charset="0"/>
              </a:rPr>
              <a:t>static_log_helper </a:t>
            </a:r>
            <a:r>
              <a:rPr lang="en-US" sz="1800">
                <a:latin typeface="Consolas" panose="020B0609020204030204" pitchFamily="49" charset="0"/>
              </a:rPr>
              <a:t>(size_t N, size_t </a:t>
            </a:r>
            <a:r>
              <a:rPr lang="en-US" sz="1800">
                <a:latin typeface="Consolas" panose="020B0609020204030204" pitchFamily="49" charset="0"/>
              </a:rPr>
              <a:t>pos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((N &amp; (1ull &lt;&lt; pos)) == (1ull &lt;&lt; pos) || pos == 0) </a:t>
            </a:r>
            <a:r>
              <a:rPr lang="en-US" sz="1800">
                <a:latin typeface="Consolas" panose="020B0609020204030204" pitchFamily="49" charset="0"/>
              </a:rPr>
              <a:t>?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(N == (1ull &lt;&lt; pos) ? pos : pos + 1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static_log_helper (N, pos -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 smtClean="0">
                <a:latin typeface="Consolas" panose="020B0609020204030204" pitchFamily="49" charset="0"/>
              </a:rPr>
              <a:t>size_t static_log </a:t>
            </a:r>
            <a:r>
              <a:rPr lang="en-US" sz="1800">
                <a:latin typeface="Consolas" panose="020B0609020204030204" pitchFamily="49" charset="0"/>
              </a:rPr>
              <a:t>(size_t N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static_log_helper (N, sizeof(size_t) * CHAR_BIT -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5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>
                <a:latin typeface="Consolas" panose="020B0609020204030204" pitchFamily="49" charset="0"/>
              </a:rPr>
              <a:t>size_t </a:t>
            </a:r>
            <a:r>
              <a:rPr lang="en-US" sz="1800" smtClean="0">
                <a:latin typeface="Consolas" panose="020B0609020204030204" pitchFamily="49" charset="0"/>
              </a:rPr>
              <a:t>static_log_helper </a:t>
            </a:r>
            <a:r>
              <a:rPr lang="en-US" sz="1800">
                <a:latin typeface="Consolas" panose="020B0609020204030204" pitchFamily="49" charset="0"/>
              </a:rPr>
              <a:t>(size_t N, size_t </a:t>
            </a:r>
            <a:r>
              <a:rPr lang="en-US" sz="1800">
                <a:latin typeface="Consolas" panose="020B0609020204030204" pitchFamily="49" charset="0"/>
              </a:rPr>
              <a:t>pos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((N &amp; (1ull &lt;&lt; pos)) == (1ull &lt;&lt; pos) || pos == 0) </a:t>
            </a:r>
            <a:r>
              <a:rPr lang="en-US" sz="1800">
                <a:latin typeface="Consolas" panose="020B0609020204030204" pitchFamily="49" charset="0"/>
              </a:rPr>
              <a:t>?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(N == (1ull &lt;&lt; pos) ? pos : pos + 1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static_log_helper (N, pos -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constexpr </a:t>
            </a:r>
            <a:r>
              <a:rPr lang="en-US" sz="1800" smtClean="0">
                <a:latin typeface="Consolas" panose="020B0609020204030204" pitchFamily="49" charset="0"/>
              </a:rPr>
              <a:t>size_t static_log </a:t>
            </a:r>
            <a:r>
              <a:rPr lang="en-US" sz="1800">
                <a:latin typeface="Consolas" panose="020B0609020204030204" pitchFamily="49" charset="0"/>
              </a:rPr>
              <a:t>(size_t N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</a:t>
            </a:r>
            <a:r>
              <a:rPr lang="en-US" sz="1800" smtClean="0">
                <a:latin typeface="Consolas" panose="020B0609020204030204" pitchFamily="49" charset="0"/>
              </a:rPr>
              <a:t>(N != 0) ? static_log_helper </a:t>
            </a:r>
            <a:r>
              <a:rPr lang="en-US" sz="1800">
                <a:latin typeface="Consolas" panose="020B0609020204030204" pitchFamily="49" charset="0"/>
              </a:rPr>
              <a:t>(N, sizeof(size_t) * CHAR_BIT -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) 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          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throw "N == 0 not supported";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1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 IDIOM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Обрабатываются только ветки, которые используются (ленивость в </a:t>
            </a:r>
            <a:r>
              <a:rPr lang="en-US" smtClean="0"/>
              <a:t>constexpr)</a:t>
            </a:r>
          </a:p>
          <a:p>
            <a:r>
              <a:rPr lang="ru-RU" smtClean="0"/>
              <a:t>Так как </a:t>
            </a:r>
            <a:r>
              <a:rPr lang="en-US" smtClean="0"/>
              <a:t>throw </a:t>
            </a:r>
            <a:r>
              <a:rPr lang="ru-RU" smtClean="0"/>
              <a:t>запрещено, в </a:t>
            </a:r>
            <a:r>
              <a:rPr lang="en-US" smtClean="0"/>
              <a:t>CT </a:t>
            </a:r>
            <a:r>
              <a:rPr lang="ru-RU" smtClean="0"/>
              <a:t>вызов </a:t>
            </a:r>
            <a:r>
              <a:rPr lang="en-US" smtClean="0"/>
              <a:t>throw </a:t>
            </a:r>
            <a:r>
              <a:rPr lang="ru-RU" smtClean="0"/>
              <a:t>порождает ошибку компиляции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07-static-log11.cc:31:34:   in constexpr expansion of 'static_log(0ull)'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07-static-log11.cc:21:16: error: expression '&lt;throw-expression&gt;' is not a constant-expression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          throw "N == 0 not supported";</a:t>
            </a:r>
          </a:p>
        </p:txBody>
      </p:sp>
    </p:spTree>
    <p:extLst>
      <p:ext uri="{BB962C8B-B14F-4D97-AF65-F5344CB8AC3E}">
        <p14:creationId xmlns:p14="http://schemas.microsoft.com/office/powerpoint/2010/main" val="68344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0" y="2265962"/>
            <a:ext cx="4878389" cy="367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new </a:t>
            </a:r>
            <a:r>
              <a:rPr lang="ru-RU" sz="1600">
                <a:latin typeface="Consolas" panose="020B0609020204030204" pitchFamily="49" charset="0"/>
              </a:rPr>
              <a:t>и </a:t>
            </a:r>
            <a:r>
              <a:rPr lang="en-US" sz="1600">
                <a:latin typeface="Consolas" panose="020B0609020204030204" pitchFamily="49" charset="0"/>
              </a:rPr>
              <a:t>delete</a:t>
            </a: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Генерация исключений </a:t>
            </a:r>
            <a:r>
              <a:rPr lang="ru-RU" sz="1600">
                <a:latin typeface="Consolas" panose="020B0609020204030204" pitchFamily="49" charset="0"/>
              </a:rPr>
              <a:t>через </a:t>
            </a:r>
            <a:r>
              <a:rPr lang="en-US" sz="1600" smtClean="0">
                <a:latin typeface="Consolas" panose="020B0609020204030204" pitchFamily="49" charset="0"/>
              </a:rPr>
              <a:t>throw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Вызов не-</a:t>
            </a:r>
            <a:r>
              <a:rPr lang="en-US" sz="1600" smtClean="0">
                <a:latin typeface="Consolas" panose="020B0609020204030204" pitchFamily="49" charset="0"/>
              </a:rPr>
              <a:t>constexpr </a:t>
            </a:r>
            <a:r>
              <a:rPr lang="ru-RU" sz="1600" smtClean="0">
                <a:latin typeface="Consolas" panose="020B0609020204030204" pitchFamily="49" charset="0"/>
              </a:rPr>
              <a:t>функций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Использование </a:t>
            </a:r>
            <a:r>
              <a:rPr lang="en-US" sz="1600" smtClean="0">
                <a:latin typeface="Consolas" panose="020B0609020204030204" pitchFamily="49" charset="0"/>
              </a:rPr>
              <a:t>goto</a:t>
            </a:r>
            <a:endParaRPr lang="ru-RU" sz="16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Лямбда выражения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Преобразования </a:t>
            </a:r>
            <a:r>
              <a:rPr lang="en-US" sz="1600" smtClean="0">
                <a:latin typeface="Consolas" panose="020B0609020204030204" pitchFamily="49" charset="0"/>
              </a:rPr>
              <a:t>const_cast</a:t>
            </a:r>
            <a:r>
              <a:rPr lang="ru-RU" sz="1600" smtClean="0">
                <a:latin typeface="Consolas" panose="020B0609020204030204" pitchFamily="49" charset="0"/>
              </a:rPr>
              <a:t> и </a:t>
            </a:r>
            <a:r>
              <a:rPr lang="en-US" sz="1600" smtClean="0">
                <a:latin typeface="Consolas" panose="020B0609020204030204" pitchFamily="49" charset="0"/>
              </a:rPr>
              <a:t>reinterpret_cast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Преобразования </a:t>
            </a:r>
            <a:r>
              <a:rPr lang="en-US" sz="1600" smtClean="0">
                <a:latin typeface="Consolas" panose="020B0609020204030204" pitchFamily="49" charset="0"/>
              </a:rPr>
              <a:t>void* </a:t>
            </a:r>
            <a:r>
              <a:rPr lang="ru-RU" sz="1600" smtClean="0">
                <a:latin typeface="Consolas" panose="020B0609020204030204" pitchFamily="49" charset="0"/>
              </a:rPr>
              <a:t>в </a:t>
            </a:r>
            <a:r>
              <a:rPr lang="en-US" sz="1600" smtClean="0">
                <a:latin typeface="Consolas" panose="020B0609020204030204" pitchFamily="49" charset="0"/>
              </a:rPr>
              <a:t>object*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Модификация нелокальных объектов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799" y="2249486"/>
            <a:ext cx="4878389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Неинициализированные данные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Сравнения с </a:t>
            </a:r>
            <a:r>
              <a:rPr lang="en-US" sz="1600" smtClean="0">
                <a:latin typeface="Consolas" panose="020B0609020204030204" pitchFamily="49" charset="0"/>
              </a:rPr>
              <a:t>unspecified </a:t>
            </a:r>
            <a:r>
              <a:rPr lang="ru-RU" sz="1600" smtClean="0">
                <a:latin typeface="Consolas" panose="020B0609020204030204" pitchFamily="49" charset="0"/>
              </a:rPr>
              <a:t>результатом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Вызов </a:t>
            </a:r>
            <a:r>
              <a:rPr lang="en-US" sz="1600" smtClean="0">
                <a:latin typeface="Consolas" panose="020B0609020204030204" pitchFamily="49" charset="0"/>
              </a:rPr>
              <a:t>type_id </a:t>
            </a:r>
            <a:r>
              <a:rPr lang="ru-RU" sz="1600" smtClean="0">
                <a:latin typeface="Consolas" panose="020B0609020204030204" pitchFamily="49" charset="0"/>
              </a:rPr>
              <a:t>для полиморфных классов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ru-RU" sz="1600" smtClean="0">
                <a:latin typeface="Consolas" panose="020B0609020204030204" pitchFamily="49" charset="0"/>
              </a:rPr>
              <a:t>и </a:t>
            </a:r>
            <a:r>
              <a:rPr lang="en-US" sz="1600" smtClean="0">
                <a:latin typeface="Consolas" panose="020B0609020204030204" pitchFamily="49" charset="0"/>
              </a:rPr>
              <a:t>dynamic_cast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Блоки </a:t>
            </a:r>
            <a:r>
              <a:rPr lang="en-US" sz="1600" smtClean="0">
                <a:latin typeface="Consolas" panose="020B0609020204030204" pitchFamily="49" charset="0"/>
              </a:rPr>
              <a:t>try </a:t>
            </a:r>
            <a:r>
              <a:rPr lang="ru-RU" sz="1600" smtClean="0">
                <a:latin typeface="Consolas" panose="020B0609020204030204" pitchFamily="49" charset="0"/>
              </a:rPr>
              <a:t>для обработки исключений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Операции с </a:t>
            </a:r>
            <a:r>
              <a:rPr lang="en-US" sz="1600">
                <a:latin typeface="Consolas" panose="020B0609020204030204" pitchFamily="49" charset="0"/>
              </a:rPr>
              <a:t>undefined behavior</a:t>
            </a:r>
            <a:endParaRPr lang="ru-RU" sz="160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smtClean="0">
                <a:latin typeface="Consolas" panose="020B0609020204030204" pitchFamily="49" charset="0"/>
              </a:rPr>
              <a:t>Инлайн ассемблер во всех разновидностях</a:t>
            </a:r>
            <a:endParaRPr lang="en-US" sz="16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latin typeface="Consolas" panose="020B0609020204030204" pitchFamily="49" charset="0"/>
              </a:rPr>
              <a:t>Большая часть операций с </a:t>
            </a:r>
            <a:r>
              <a:rPr lang="en-US" sz="1600">
                <a:latin typeface="Consolas" panose="020B0609020204030204" pitchFamily="49" charset="0"/>
              </a:rPr>
              <a:t>this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smtClean="0"/>
                  <a:t>пример</a:t>
                </a:r>
                <a:r>
                  <a:rPr lang="en-US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в </a:t>
                </a:r>
                <a:r>
                  <a:rPr lang="en-US" smtClean="0"/>
                  <a:t>C++14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constexpr size_t static_log </a:t>
            </a:r>
            <a:r>
              <a:rPr lang="en-US" sz="1800">
                <a:latin typeface="Consolas" panose="020B0609020204030204" pitchFamily="49" charset="0"/>
              </a:rPr>
              <a:t>(size_t N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size_t pos = sizeof(size_t) * CHAR_BIT, mask = </a:t>
            </a:r>
            <a:r>
              <a:rPr lang="en-US" sz="1800">
                <a:latin typeface="Consolas" panose="020B0609020204030204" pitchFamily="49" charset="0"/>
              </a:rPr>
              <a:t>0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if </a:t>
            </a:r>
            <a:r>
              <a:rPr lang="en-US" sz="1800">
                <a:latin typeface="Consolas" panose="020B0609020204030204" pitchFamily="49" charset="0"/>
              </a:rPr>
              <a:t>(N == 0) throw "N == 0 not supported";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do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pos -=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mask = 1ull &lt;&lt; </a:t>
            </a:r>
            <a:r>
              <a:rPr lang="en-US" sz="1800">
                <a:latin typeface="Consolas" panose="020B0609020204030204" pitchFamily="49" charset="0"/>
              </a:rPr>
              <a:t>pos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} while ((N &amp; mask) != </a:t>
            </a:r>
            <a:r>
              <a:rPr lang="en-US" sz="1800">
                <a:latin typeface="Consolas" panose="020B0609020204030204" pitchFamily="49" charset="0"/>
              </a:rPr>
              <a:t>mask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if </a:t>
            </a:r>
            <a:r>
              <a:rPr lang="en-US" sz="1800">
                <a:latin typeface="Consolas" panose="020B0609020204030204" pitchFamily="49" charset="0"/>
              </a:rPr>
              <a:t>(N != </a:t>
            </a:r>
            <a:r>
              <a:rPr lang="en-US" sz="1800">
                <a:latin typeface="Consolas" panose="020B0609020204030204" pitchFamily="49" charset="0"/>
              </a:rPr>
              <a:t>mask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r>
              <a:rPr lang="en-US" sz="1800">
                <a:latin typeface="Consolas" panose="020B0609020204030204" pitchFamily="49" charset="0"/>
              </a:rPr>
              <a:t>pos += </a:t>
            </a:r>
            <a:r>
              <a:rPr lang="en-US" sz="1800">
                <a:latin typeface="Consolas" panose="020B0609020204030204" pitchFamily="49" charset="0"/>
              </a:rPr>
              <a:t>1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  return </a:t>
            </a:r>
            <a:r>
              <a:rPr lang="en-US" sz="1800">
                <a:latin typeface="Consolas" panose="020B0609020204030204" pitchFamily="49" charset="0"/>
              </a:rPr>
              <a:t>pos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22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Так всё-таки что компилируется быстрее и лучше: шаблоны или </a:t>
            </a:r>
            <a:r>
              <a:rPr lang="en-US" smtClean="0"/>
              <a:t>constexpr?</a:t>
            </a:r>
            <a:r>
              <a:rPr lang="ru-RU" smtClean="0"/>
              <a:t> Вопрос законный</a:t>
            </a:r>
            <a:r>
              <a:rPr lang="en-US" smtClean="0"/>
              <a:t>, </a:t>
            </a:r>
            <a:r>
              <a:rPr lang="ru-RU" smtClean="0"/>
              <a:t>но преждевременный. Ответ пока что должен быть отложен. Пока что ясно одно: </a:t>
            </a:r>
            <a:r>
              <a:rPr lang="en-US" smtClean="0"/>
              <a:t>constexpr </a:t>
            </a:r>
            <a:r>
              <a:rPr lang="ru-RU" smtClean="0"/>
              <a:t>куда легче писать, читать и отлаживать.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71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Константность?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int </a:t>
            </a:r>
            <a:r>
              <a:rPr lang="en-US">
                <a:latin typeface="Consolas" panose="020B0609020204030204" pitchFamily="49" charset="0"/>
              </a:rPr>
              <a:t>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MAXSIZE = numeric_limits&lt;int&gt;::max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тут всё хорошо?</a:t>
            </a:r>
          </a:p>
        </p:txBody>
      </p:sp>
    </p:spTree>
    <p:extLst>
      <p:ext uri="{BB962C8B-B14F-4D97-AF65-F5344CB8AC3E}">
        <p14:creationId xmlns:p14="http://schemas.microsoft.com/office/powerpoint/2010/main" val="43691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не входит в тип функции</a:t>
            </a:r>
            <a:endParaRPr lang="en-US" smtClean="0"/>
          </a:p>
          <a:p>
            <a:r>
              <a:rPr lang="ru-RU" smtClean="0"/>
              <a:t>параметры не могут быть </a:t>
            </a:r>
            <a:r>
              <a:rPr lang="en-US" smtClean="0"/>
              <a:t>constexpr</a:t>
            </a:r>
            <a:endParaRPr lang="ru-RU" smtClean="0"/>
          </a:p>
          <a:p>
            <a:r>
              <a:rPr lang="ru-RU" smtClean="0"/>
              <a:t>функция не может быть перегружена по </a:t>
            </a:r>
            <a:r>
              <a:rPr lang="en-US" smtClean="0"/>
              <a:t>constexpr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4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больше, чем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перегрузка функций по </a:t>
            </a:r>
            <a:r>
              <a:rPr lang="en-US" smtClean="0"/>
              <a:t>constexpr </a:t>
            </a:r>
            <a:r>
              <a:rPr lang="ru-RU" smtClean="0"/>
              <a:t>и не нужна</a:t>
            </a:r>
          </a:p>
          <a:p>
            <a:r>
              <a:rPr lang="ru-RU" smtClean="0"/>
              <a:t>Дело в том, что любая</a:t>
            </a:r>
            <a:r>
              <a:rPr lang="en-US" smtClean="0"/>
              <a:t> constexpr</a:t>
            </a:r>
            <a:r>
              <a:rPr lang="ru-RU" smtClean="0"/>
              <a:t> функция может быть вызвана во время исполнения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&gt;&gt; x;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static_log (x)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гарантировать </a:t>
            </a:r>
            <a:r>
              <a:rPr lang="en-US" smtClean="0"/>
              <a:t>constexprness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Присвоить </a:t>
            </a:r>
            <a:r>
              <a:rPr lang="en-US" smtClean="0"/>
              <a:t>constexpr </a:t>
            </a:r>
            <a:r>
              <a:rPr lang="ru-RU" smtClean="0"/>
              <a:t>переменной</a:t>
            </a:r>
          </a:p>
          <a:p>
            <a:r>
              <a:rPr lang="ru-RU" smtClean="0"/>
              <a:t>Использовать результат там, где нужен литерал</a:t>
            </a:r>
          </a:p>
          <a:p>
            <a:r>
              <a:rPr lang="ru-RU" smtClean="0"/>
              <a:t>В остальных случаях компилятор имеет право увести вычисления на время исполнения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4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следует из этого замечательного свойства </a:t>
            </a:r>
            <a:r>
              <a:rPr lang="en-US" smtClean="0"/>
              <a:t>constexpr </a:t>
            </a:r>
            <a:r>
              <a:rPr lang="ru-RU" smtClean="0"/>
              <a:t>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Тритами называются цифры сбалансированной системы счисления по основанию 3, т.е. (-1</a:t>
            </a:r>
            <a:r>
              <a:rPr lang="en-US" smtClean="0"/>
              <a:t>, 0, 1). </a:t>
            </a:r>
            <a:r>
              <a:rPr lang="ru-RU" smtClean="0"/>
              <a:t>Обозначим </a:t>
            </a:r>
            <a:r>
              <a:rPr lang="en-US" smtClean="0"/>
              <a:t>-1 </a:t>
            </a:r>
            <a:r>
              <a:rPr lang="ru-RU" smtClean="0"/>
              <a:t>как </a:t>
            </a:r>
            <a:r>
              <a:rPr lang="en-US" smtClean="0"/>
              <a:t>J. </a:t>
            </a:r>
            <a:r>
              <a:rPr lang="ru-RU" smtClean="0"/>
              <a:t>Тогда:</a:t>
            </a:r>
          </a:p>
          <a:p>
            <a:r>
              <a:rPr lang="en-US" smtClean="0">
                <a:latin typeface="Consolas" panose="020B0609020204030204" pitchFamily="49" charset="0"/>
              </a:rPr>
              <a:t>10j = 8</a:t>
            </a:r>
          </a:p>
          <a:p>
            <a:r>
              <a:rPr lang="en-US" smtClean="0">
                <a:latin typeface="Consolas" panose="020B0609020204030204" pitchFamily="49" charset="0"/>
              </a:rPr>
              <a:t>j01 = -8</a:t>
            </a:r>
          </a:p>
          <a:p>
            <a:r>
              <a:rPr lang="en-US" smtClean="0">
                <a:latin typeface="Consolas" panose="020B0609020204030204" pitchFamily="49" charset="0"/>
              </a:rPr>
              <a:t>11j0.jj = ???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94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82177" cy="4151313"/>
              </a:xfrm>
            </p:spPr>
            <p:txBody>
              <a:bodyPr/>
              <a:lstStyle/>
              <a:p>
                <a:r>
                  <a:rPr lang="ru-RU" smtClean="0"/>
                  <a:t>Тритами называются цифры сбалансированной системы счисления по основанию 3, т.е. (-1</a:t>
                </a:r>
                <a:r>
                  <a:rPr lang="en-US" smtClean="0"/>
                  <a:t>, 0, 1). </a:t>
                </a:r>
                <a:r>
                  <a:rPr lang="ru-RU" smtClean="0"/>
                  <a:t>Обозначим </a:t>
                </a:r>
                <a:r>
                  <a:rPr lang="en-US" smtClean="0"/>
                  <a:t>-1 </a:t>
                </a:r>
                <a:r>
                  <a:rPr lang="ru-RU" smtClean="0"/>
                  <a:t>как </a:t>
                </a:r>
                <a:r>
                  <a:rPr lang="en-US" smtClean="0"/>
                  <a:t>J. </a:t>
                </a:r>
                <a:r>
                  <a:rPr lang="ru-RU" smtClean="0"/>
                  <a:t>Тогда: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j01 = -8     </a:t>
                </a:r>
                <a:r>
                  <a:rPr lang="ru-RU" smtClean="0">
                    <a:latin typeface="Consolas" panose="020B0609020204030204" pitchFamily="49" charset="0"/>
                  </a:rPr>
                  <a:t>   отрицание числа это просто "флип" 1 на </a:t>
                </a:r>
                <a:r>
                  <a:rPr lang="en-US" smtClean="0">
                    <a:latin typeface="Consolas" panose="020B0609020204030204" pitchFamily="49" charset="0"/>
                  </a:rPr>
                  <a:t>j</a:t>
                </a:r>
              </a:p>
              <a:p>
                <a:r>
                  <a:rPr lang="en-US" smtClean="0">
                    <a:latin typeface="Consolas" panose="020B0609020204030204" pitchFamily="49" charset="0"/>
                  </a:rPr>
                  <a:t>11j0.jj = 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mtClean="0">
                  <a:latin typeface="Consolas" panose="020B0609020204030204" pitchFamily="49" charset="0"/>
                </a:endParaRPr>
              </a:p>
              <a:p>
                <a:r>
                  <a:rPr lang="en-US" smtClean="0">
                    <a:latin typeface="Consolas" panose="020B0609020204030204" pitchFamily="49" charset="0"/>
                  </a:rPr>
                  <a:t>11j0 = 33    </a:t>
                </a:r>
                <a:r>
                  <a:rPr lang="ru-RU" smtClean="0">
                    <a:latin typeface="Consolas" panose="020B0609020204030204" pitchFamily="49" charset="0"/>
                  </a:rPr>
                  <a:t>   округление к ближайшему целому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82177" cy="4151313"/>
              </a:xfrm>
              <a:blipFill rotWithShape="0">
                <a:blip r:embed="rId2"/>
                <a:stretch>
                  <a:fillRect l="-1163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64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1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 </a:t>
            </a:r>
            <a:r>
              <a:rPr lang="en-US" sz="1800">
                <a:latin typeface="Consolas" panose="020B0609020204030204" pitchFamily="49" charset="0"/>
              </a:rPr>
              <a:t>= </a:t>
            </a:r>
            <a:r>
              <a:rPr lang="en-US" sz="1800" smtClean="0">
                <a:latin typeface="Consolas" panose="020B0609020204030204" pitchFamily="49" charset="0"/>
              </a:rPr>
              <a:t>int&gt; constexpr </a:t>
            </a:r>
            <a:r>
              <a:rPr lang="en-US" sz="1800">
                <a:latin typeface="Consolas" panose="020B0609020204030204" pitchFamily="49" charset="0"/>
              </a:rPr>
              <a:t>T ct_trit(const char* t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 x = </a:t>
            </a:r>
            <a:r>
              <a:rPr lang="en-US" sz="1800">
                <a:latin typeface="Consolas" panose="020B0609020204030204" pitchFamily="49" charset="0"/>
              </a:rPr>
              <a:t>0</a:t>
            </a:r>
            <a:r>
              <a:rPr lang="en-US" sz="1800" smtClean="0">
                <a:latin typeface="Consolas" panose="020B0609020204030204" pitchFamily="49" charset="0"/>
              </a:rPr>
              <a:t>; size_t pos = </a:t>
            </a:r>
            <a:r>
              <a:rPr lang="en-US" sz="1800">
                <a:latin typeface="Consolas" panose="020B0609020204030204" pitchFamily="49" charset="0"/>
              </a:rPr>
              <a:t>0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for (size_t i = 0; t[i] != '\0'; ++</a:t>
            </a:r>
            <a:r>
              <a:rPr lang="en-US" sz="1800">
                <a:latin typeface="Consolas" panose="020B0609020204030204" pitchFamily="49" charset="0"/>
              </a:rPr>
              <a:t>i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switch </a:t>
            </a:r>
            <a:r>
              <a:rPr lang="en-US" sz="1800">
                <a:latin typeface="Consolas" panose="020B0609020204030204" pitchFamily="49" charset="0"/>
              </a:rPr>
              <a:t>(t[i</a:t>
            </a:r>
            <a:r>
              <a:rPr lang="en-US" sz="1800">
                <a:latin typeface="Consolas" panose="020B0609020204030204" pitchFamily="49" charset="0"/>
              </a:rPr>
              <a:t>])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'\'': </a:t>
            </a:r>
            <a:r>
              <a:rPr lang="en-US" sz="1800">
                <a:latin typeface="Consolas" panose="020B0609020204030204" pitchFamily="49" charset="0"/>
              </a:rPr>
              <a:t>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'0': x = (x*3); ++b; </a:t>
            </a:r>
            <a:r>
              <a:rPr lang="en-US" sz="1800">
                <a:latin typeface="Consolas" panose="020B0609020204030204" pitchFamily="49" charset="0"/>
              </a:rPr>
              <a:t>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'1': x = (x*3) + 1; ++b; </a:t>
            </a:r>
            <a:r>
              <a:rPr lang="en-US" sz="1800">
                <a:latin typeface="Consolas" panose="020B0609020204030204" pitchFamily="49" charset="0"/>
              </a:rPr>
              <a:t>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case 'j': x = (x*3) - 1; ++b; </a:t>
            </a:r>
            <a:r>
              <a:rPr lang="en-US" sz="1800">
                <a:latin typeface="Consolas" panose="020B0609020204030204" pitchFamily="49" charset="0"/>
              </a:rPr>
              <a:t>break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</a:t>
            </a:r>
            <a:r>
              <a:rPr lang="en-US" sz="1800">
                <a:latin typeface="Consolas" panose="020B0609020204030204" pitchFamily="49" charset="0"/>
              </a:rPr>
              <a:t>default: throw "Only '0', '1', and ',' may be </a:t>
            </a:r>
            <a:r>
              <a:rPr lang="en-US" sz="1800">
                <a:latin typeface="Consolas" panose="020B0609020204030204" pitchFamily="49" charset="0"/>
              </a:rPr>
              <a:t>used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} 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return </a:t>
            </a:r>
            <a:r>
              <a:rPr lang="en-US" sz="1800">
                <a:latin typeface="Consolas" panose="020B0609020204030204" pitchFamily="49" charset="0"/>
              </a:rPr>
              <a:t>x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int v = ct_trit&lt;int&gt;("j01");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u &lt;&lt; " : " &lt;&lt; v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974029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хватает проверки на </a:t>
            </a:r>
            <a:r>
              <a:rPr lang="en-US" smtClean="0"/>
              <a:t>signed </a:t>
            </a:r>
            <a:r>
              <a:rPr lang="ru-RU" smtClean="0"/>
              <a:t>типы</a:t>
            </a:r>
          </a:p>
          <a:p>
            <a:r>
              <a:rPr lang="ru-RU" smtClean="0"/>
              <a:t>Не хватает проверки на переполнение</a:t>
            </a:r>
          </a:p>
          <a:p>
            <a:r>
              <a:rPr lang="ru-RU" smtClean="0"/>
              <a:t>Ещё чего-нибудь?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5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</a:t>
            </a:r>
            <a:r>
              <a:rPr lang="en-US">
                <a:latin typeface="Consolas" panose="020B0609020204030204" pitchFamily="49" charset="0"/>
              </a:rPr>
              <a:t>13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mapped[arraySize(keyvals</a:t>
            </a:r>
            <a:r>
              <a:rPr lang="en-US">
                <a:latin typeface="Consolas" panose="020B0609020204030204" pitchFamily="49" charset="0"/>
              </a:rPr>
              <a:t>)];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тот же размер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9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Константность?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const int 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MAXSIZE = numeric_limits&lt;int&gt;::max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нет, тут ошибка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203061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</a:t>
            </a:r>
            <a:r>
              <a:rPr lang="en-US">
                <a:latin typeface="Consolas" panose="020B0609020204030204" pitchFamily="49" charset="0"/>
              </a:rPr>
              <a:t>13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mapped[arraySize(keyvals</a:t>
            </a:r>
            <a:r>
              <a:rPr lang="en-US">
                <a:latin typeface="Consolas" panose="020B0609020204030204" pitchFamily="49" charset="0"/>
              </a:rPr>
              <a:t>)];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 smtClean="0"/>
              <a:t>Много вариантов решения. Самый изящный у Майерса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T, size_t </a:t>
            </a:r>
            <a:r>
              <a:rPr lang="fr-FR">
                <a:latin typeface="Consolas" panose="020B0609020204030204" pitchFamily="49" charset="0"/>
              </a:rPr>
              <a:t>N</a:t>
            </a:r>
            <a:r>
              <a:rPr lang="fr-FR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size_t arraySize (T(&amp;)[N</a:t>
            </a:r>
            <a:r>
              <a:rPr lang="fr-FR">
                <a:latin typeface="Consolas" panose="020B0609020204030204" pitchFamily="49" charset="0"/>
              </a:rPr>
              <a:t>]) </a:t>
            </a:r>
            <a:r>
              <a:rPr lang="en-US" smtClean="0">
                <a:latin typeface="Consolas" panose="020B0609020204030204" pitchFamily="49" charset="0"/>
              </a:rPr>
              <a:t>{ return N;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/>
              <a:t> </a:t>
            </a:r>
            <a:r>
              <a:rPr lang="ru-RU" sz="4000" smtClean="0"/>
              <a:t>ООП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15940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5410"/>
          </a:xfrm>
        </p:spPr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классы невозможны</a:t>
            </a:r>
          </a:p>
          <a:p>
            <a:r>
              <a:rPr lang="ru-RU" smtClean="0"/>
              <a:t>зато возможны </a:t>
            </a:r>
            <a:r>
              <a:rPr lang="en-US" smtClean="0"/>
              <a:t>constexpr </a:t>
            </a:r>
            <a:r>
              <a:rPr lang="ru-RU" smtClean="0"/>
              <a:t>конструкторы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Complex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constexpr Complex(double r, double i)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>re(r</a:t>
            </a:r>
            <a:r>
              <a:rPr lang="en-US" sz="1800">
                <a:latin typeface="Consolas" panose="020B0609020204030204" pitchFamily="49" charset="0"/>
              </a:rPr>
              <a:t>), im(i) { </a:t>
            </a:r>
            <a:r>
              <a:rPr lang="en-US" sz="1800">
                <a:latin typeface="Consolas" panose="020B0609020204030204" pitchFamily="49" charset="0"/>
              </a:rPr>
              <a:t>} 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constexpr </a:t>
            </a:r>
            <a:r>
              <a:rPr lang="en-US" sz="1800">
                <a:latin typeface="Consolas" panose="020B0609020204030204" pitchFamily="49" charset="0"/>
              </a:rPr>
              <a:t>double real() const { return </a:t>
            </a:r>
            <a:r>
              <a:rPr lang="en-US" sz="1800">
                <a:latin typeface="Consolas" panose="020B0609020204030204" pitchFamily="49" charset="0"/>
              </a:rPr>
              <a:t>re</a:t>
            </a:r>
            <a:r>
              <a:rPr lang="en-US" sz="1800" smtClean="0">
                <a:latin typeface="Consolas" panose="020B0609020204030204" pitchFamily="49" charset="0"/>
              </a:rPr>
              <a:t>;}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constexpr double imag() const { return </a:t>
            </a:r>
            <a:r>
              <a:rPr lang="en-US" sz="1800">
                <a:latin typeface="Consolas" panose="020B0609020204030204" pitchFamily="49" charset="0"/>
              </a:rPr>
              <a:t>im</a:t>
            </a:r>
            <a:r>
              <a:rPr lang="en-US" sz="1800" smtClean="0">
                <a:latin typeface="Consolas" panose="020B0609020204030204" pitchFamily="49" charset="0"/>
              </a:rPr>
              <a:t>;}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private: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double </a:t>
            </a:r>
            <a:r>
              <a:rPr lang="en-US" sz="1800" smtClean="0">
                <a:latin typeface="Consolas" panose="020B0609020204030204" pitchFamily="49" charset="0"/>
              </a:rPr>
              <a:t>re</a:t>
            </a:r>
            <a:r>
              <a:rPr lang="en-US" sz="1800">
                <a:latin typeface="Consolas" panose="020B0609020204030204" pitchFamily="49" charset="0"/>
              </a:rPr>
              <a:t>,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>
                <a:latin typeface="Consolas" panose="020B0609020204030204" pitchFamily="49" charset="0"/>
              </a:rPr>
              <a:t>im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constexpr </a:t>
            </a:r>
            <a:r>
              <a:rPr lang="ru-RU" sz="180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omplex </a:t>
            </a:r>
            <a:r>
              <a:rPr lang="en-US" sz="1800">
                <a:latin typeface="Consolas" panose="020B0609020204030204" pitchFamily="49" charset="0"/>
              </a:rPr>
              <a:t>c(0.0, 1.0);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626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Complex</a:t>
            </a:r>
            <a:r>
              <a:rPr lang="en-US" sz="2000">
                <a:latin typeface="Consolas" panose="020B0609020204030204" pitchFamily="49" charset="0"/>
              </a:rPr>
              <a:t>&amp; </a:t>
            </a:r>
            <a:r>
              <a:rPr lang="en-US" sz="2000" smtClean="0">
                <a:latin typeface="Consolas" panose="020B0609020204030204" pitchFamily="49" charset="0"/>
              </a:rPr>
              <a:t>Complex::operator</a:t>
            </a:r>
            <a:r>
              <a:rPr lang="en-US" sz="2000">
                <a:latin typeface="Consolas" panose="020B0609020204030204" pitchFamily="49" charset="0"/>
              </a:rPr>
              <a:t>+= (const Complex &amp;</a:t>
            </a:r>
            <a:r>
              <a:rPr lang="en-US" sz="2000">
                <a:latin typeface="Consolas" panose="020B0609020204030204" pitchFamily="49" charset="0"/>
              </a:rPr>
              <a:t>rhs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 += rhs.re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im </a:t>
            </a:r>
            <a:r>
              <a:rPr lang="en-US" sz="2000">
                <a:latin typeface="Consolas" panose="020B0609020204030204" pitchFamily="49" charset="0"/>
              </a:rPr>
              <a:t>+= rhs.im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*this</a:t>
            </a:r>
            <a:r>
              <a:rPr lang="en-US" sz="2000">
                <a:latin typeface="Consolas" panose="020B0609020204030204" pitchFamily="49" charset="0"/>
              </a:rPr>
              <a:t>; 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smtClean="0"/>
              <a:t>Использование: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constexpr </a:t>
            </a:r>
            <a:r>
              <a:rPr lang="ru-RU" sz="2000">
                <a:latin typeface="Consolas" panose="020B0609020204030204" pitchFamily="49" charset="0"/>
              </a:rPr>
              <a:t>С</a:t>
            </a:r>
            <a:r>
              <a:rPr lang="en-US" sz="2000">
                <a:latin typeface="Consolas" panose="020B0609020204030204" pitchFamily="49" charset="0"/>
              </a:rPr>
              <a:t>omplex c(0.0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1.0), d(1.0, 2.0);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d = c + d;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1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большая часть контейнеров </a:t>
            </a:r>
            <a:r>
              <a:rPr lang="en-US" smtClean="0"/>
              <a:t>STL </a:t>
            </a:r>
            <a:r>
              <a:rPr lang="ru-RU" smtClean="0"/>
              <a:t>в </a:t>
            </a:r>
            <a:r>
              <a:rPr lang="en-US" smtClean="0"/>
              <a:t>C++14 </a:t>
            </a:r>
            <a:r>
              <a:rPr lang="ru-RU" smtClean="0"/>
              <a:t>не может быть использована как </a:t>
            </a:r>
            <a:r>
              <a:rPr lang="en-US" smtClean="0"/>
              <a:t>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ARRAY_RESULT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array_result </a:t>
            </a:r>
            <a:r>
              <a:rPr lang="ru-RU" smtClean="0"/>
              <a:t>по Шурру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>
                <a:latin typeface="Consolas" panose="020B0609020204030204" pitchFamily="49" charset="0"/>
              </a:rPr>
              <a:t>const int sz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256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// error: not CT constant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 static </a:t>
            </a:r>
            <a:r>
              <a:rPr lang="en-US">
                <a:latin typeface="Consolas" panose="020B0609020204030204" pitchFamily="49" charset="0"/>
              </a:rPr>
              <a:t>const int </a:t>
            </a:r>
            <a:r>
              <a:rPr lang="en-US" smtClean="0">
                <a:latin typeface="Consolas" panose="020B0609020204030204" pitchFamily="49" charset="0"/>
              </a:rPr>
              <a:t>sz = 256;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S::sz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// ok, CT constant</a:t>
            </a:r>
            <a:endParaRPr lang="en-US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6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 </a:t>
            </a:r>
            <a:r>
              <a:rPr lang="ru-RU" smtClean="0"/>
              <a:t>не означает, что объект не может измениться (т.е. что его значение известно на этапе компиляции). Иначе </a:t>
            </a:r>
            <a:r>
              <a:rPr lang="en-US" smtClean="0"/>
              <a:t>const volatile </a:t>
            </a:r>
            <a:r>
              <a:rPr lang="ru-RU" smtClean="0"/>
              <a:t>было бы бессмысленным</a:t>
            </a:r>
          </a:p>
          <a:p>
            <a:r>
              <a:rPr lang="en-US" smtClean="0"/>
              <a:t>const </a:t>
            </a:r>
            <a:r>
              <a:rPr lang="ru-RU" smtClean="0"/>
              <a:t>означает, что значение не может изменить программа. Это защита от случайной записи, а не гарантия неизменности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 </a:t>
            </a:r>
            <a:r>
              <a:rPr lang="ru-RU" smtClean="0"/>
              <a:t>не означает, что объект не может измениться (т.е. что его значение известно на этапе компиляции). Иначе </a:t>
            </a:r>
            <a:r>
              <a:rPr lang="en-US" smtClean="0"/>
              <a:t>const volatile </a:t>
            </a:r>
            <a:r>
              <a:rPr lang="ru-RU" smtClean="0"/>
              <a:t>было бы бессмысленным</a:t>
            </a:r>
          </a:p>
          <a:p>
            <a:r>
              <a:rPr lang="en-US" smtClean="0"/>
              <a:t>const </a:t>
            </a:r>
            <a:r>
              <a:rPr lang="ru-RU" smtClean="0"/>
              <a:t>означает, что значение не может изменить программа. Это защита от случайной записи, а не гарантия неизменности</a:t>
            </a:r>
          </a:p>
          <a:p>
            <a:r>
              <a:rPr lang="ru-RU" smtClean="0"/>
              <a:t>гарантию неизменности начиная с </a:t>
            </a:r>
            <a:r>
              <a:rPr lang="en-US" smtClean="0"/>
              <a:t>C++11</a:t>
            </a:r>
            <a:r>
              <a:rPr lang="ru-RU" smtClean="0"/>
              <a:t> даёт </a:t>
            </a:r>
            <a:r>
              <a:rPr lang="en-US" smtClean="0"/>
              <a:t>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struct my_numeric_limits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my_numeric_limits&lt;int&gt;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max() { return INT_MAX;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кстати, тут сработает и </a:t>
            </a:r>
            <a:r>
              <a:rPr lang="en-US" smtClean="0">
                <a:latin typeface="Consolas" panose="020B0609020204030204" pitchFamily="49" charset="0"/>
              </a:rPr>
              <a:t>const, </a:t>
            </a:r>
            <a:r>
              <a:rPr lang="ru-RU" smtClean="0">
                <a:latin typeface="Consolas" panose="020B0609020204030204" pitchFamily="49" charset="0"/>
              </a:rPr>
              <a:t>т.к. порядок удачный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constexpr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MAXSIZE = numeric_limits&lt;int&gt;::max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arr[MAXSIZE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ru-RU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249475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1895</TotalTime>
  <Words>1417</Words>
  <Application>Microsoft Office PowerPoint</Application>
  <PresentationFormat>Widescreen</PresentationFormat>
  <Paragraphs>212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Константные выражения</vt:lpstr>
      <vt:lpstr>PowerPoint Presentation</vt:lpstr>
      <vt:lpstr>Константность?</vt:lpstr>
      <vt:lpstr>Константность?</vt:lpstr>
      <vt:lpstr>плавающая константность?</vt:lpstr>
      <vt:lpstr>плавающая константность?</vt:lpstr>
      <vt:lpstr>Обсуждение</vt:lpstr>
      <vt:lpstr>Обсуждение</vt:lpstr>
      <vt:lpstr>CONSTEXPR</vt:lpstr>
      <vt:lpstr>constexpr data</vt:lpstr>
      <vt:lpstr>литеральные типы</vt:lpstr>
      <vt:lpstr>CONSTEXPR и floating-point</vt:lpstr>
      <vt:lpstr>constexpr implies const?</vt:lpstr>
      <vt:lpstr>constexpr не всегда implies const</vt:lpstr>
      <vt:lpstr>constexpr не всегда implies const</vt:lpstr>
      <vt:lpstr>constexpr не всегда implies const</vt:lpstr>
      <vt:lpstr>обсуждение</vt:lpstr>
      <vt:lpstr>шаблоны переменных</vt:lpstr>
      <vt:lpstr>Упрощение определителей</vt:lpstr>
      <vt:lpstr>PowerPoint Presentation</vt:lpstr>
      <vt:lpstr>MP и вычисления</vt:lpstr>
      <vt:lpstr>constexpr функции</vt:lpstr>
      <vt:lpstr>ограничения CF в C++11</vt:lpstr>
      <vt:lpstr>пример: ⌈log⁡2(n)⌉</vt:lpstr>
      <vt:lpstr>обработка ошибок</vt:lpstr>
      <vt:lpstr>THROW IDIOM</vt:lpstr>
      <vt:lpstr>Ограничения в C++14</vt:lpstr>
      <vt:lpstr>пример: ⌈log⁡2(n)⌉ в C++14</vt:lpstr>
      <vt:lpstr>обсуждение</vt:lpstr>
      <vt:lpstr>Некоторые правила</vt:lpstr>
      <vt:lpstr>больше, чем constexpr</vt:lpstr>
      <vt:lpstr>Как гарантировать constexprness</vt:lpstr>
      <vt:lpstr>обсуждение</vt:lpstr>
      <vt:lpstr>Пример: триты</vt:lpstr>
      <vt:lpstr>Пример: триты</vt:lpstr>
      <vt:lpstr>Триты в вашей программе</vt:lpstr>
      <vt:lpstr>Использование</vt:lpstr>
      <vt:lpstr>обсуждение</vt:lpstr>
      <vt:lpstr>задача</vt:lpstr>
      <vt:lpstr>задача</vt:lpstr>
      <vt:lpstr>PowerPoint Presentation</vt:lpstr>
      <vt:lpstr>constexpr конструкторы</vt:lpstr>
      <vt:lpstr>Арифметика</vt:lpstr>
      <vt:lpstr>constexpr контейнеры</vt:lpstr>
      <vt:lpstr>ARRAY_RESULT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97</cp:revision>
  <dcterms:created xsi:type="dcterms:W3CDTF">2017-04-21T17:11:43Z</dcterms:created>
  <dcterms:modified xsi:type="dcterms:W3CDTF">2017-04-23T16:06:11Z</dcterms:modified>
</cp:coreProperties>
</file>