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84" r:id="rId1"/>
  </p:sldMasterIdLst>
  <p:notesMasterIdLst>
    <p:notesMasterId r:id="rId76"/>
  </p:notesMasterIdLst>
  <p:sldIdLst>
    <p:sldId id="256" r:id="rId2"/>
    <p:sldId id="257" r:id="rId3"/>
    <p:sldId id="259" r:id="rId4"/>
    <p:sldId id="261" r:id="rId5"/>
    <p:sldId id="265" r:id="rId6"/>
    <p:sldId id="266" r:id="rId7"/>
    <p:sldId id="267" r:id="rId8"/>
    <p:sldId id="260" r:id="rId9"/>
    <p:sldId id="262" r:id="rId10"/>
    <p:sldId id="268" r:id="rId11"/>
    <p:sldId id="269" r:id="rId12"/>
    <p:sldId id="270" r:id="rId13"/>
    <p:sldId id="271" r:id="rId14"/>
    <p:sldId id="272" r:id="rId15"/>
    <p:sldId id="322" r:id="rId16"/>
    <p:sldId id="263" r:id="rId17"/>
    <p:sldId id="273" r:id="rId18"/>
    <p:sldId id="274" r:id="rId19"/>
    <p:sldId id="26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324" r:id="rId33"/>
    <p:sldId id="287" r:id="rId34"/>
    <p:sldId id="325" r:id="rId35"/>
    <p:sldId id="288" r:id="rId36"/>
    <p:sldId id="326" r:id="rId37"/>
    <p:sldId id="327" r:id="rId38"/>
    <p:sldId id="328" r:id="rId39"/>
    <p:sldId id="329" r:id="rId40"/>
    <p:sldId id="289" r:id="rId41"/>
    <p:sldId id="293" r:id="rId42"/>
    <p:sldId id="290" r:id="rId43"/>
    <p:sldId id="291" r:id="rId44"/>
    <p:sldId id="294" r:id="rId45"/>
    <p:sldId id="292" r:id="rId46"/>
    <p:sldId id="295" r:id="rId47"/>
    <p:sldId id="296" r:id="rId48"/>
    <p:sldId id="297" r:id="rId49"/>
    <p:sldId id="323" r:id="rId50"/>
    <p:sldId id="320" r:id="rId51"/>
    <p:sldId id="317" r:id="rId52"/>
    <p:sldId id="318" r:id="rId53"/>
    <p:sldId id="319" r:id="rId54"/>
    <p:sldId id="321" r:id="rId55"/>
    <p:sldId id="298" r:id="rId56"/>
    <p:sldId id="299" r:id="rId57"/>
    <p:sldId id="300" r:id="rId58"/>
    <p:sldId id="301" r:id="rId59"/>
    <p:sldId id="302" r:id="rId60"/>
    <p:sldId id="303" r:id="rId61"/>
    <p:sldId id="304" r:id="rId62"/>
    <p:sldId id="305" r:id="rId63"/>
    <p:sldId id="306" r:id="rId64"/>
    <p:sldId id="307" r:id="rId65"/>
    <p:sldId id="308" r:id="rId66"/>
    <p:sldId id="309" r:id="rId67"/>
    <p:sldId id="310" r:id="rId68"/>
    <p:sldId id="311" r:id="rId69"/>
    <p:sldId id="312" r:id="rId70"/>
    <p:sldId id="313" r:id="rId71"/>
    <p:sldId id="314" r:id="rId72"/>
    <p:sldId id="315" r:id="rId73"/>
    <p:sldId id="316" r:id="rId74"/>
    <p:sldId id="258" r:id="rId7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 preferSingleView="1">
    <p:restoredLeft sz="15152" autoAdjust="0"/>
    <p:restoredTop sz="94660"/>
  </p:normalViewPr>
  <p:slideViewPr>
    <p:cSldViewPr snapToGrid="0">
      <p:cViewPr varScale="1">
        <p:scale>
          <a:sx n="71" d="100"/>
          <a:sy n="71" d="100"/>
        </p:scale>
        <p:origin x="106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596E5B-2249-4D91-8401-1A5A37BD0FEB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F01232-22B4-4025-A159-24E56762A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3710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F01232-22B4-4025-A159-24E56762A8F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975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85B9285-CE1C-4B1E-BFE2-81758195FA97}" type="datetime1">
              <a:rPr lang="en-US" smtClean="0"/>
              <a:t>11/29/2017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3A97F-BF7E-4D75-9B27-457B6CB4D227}" type="datetime1">
              <a:rPr lang="en-US" smtClean="0"/>
              <a:t>11/29/2017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09C82-90D7-4E8D-B1CA-4B418A2315DC}" type="datetime1">
              <a:rPr lang="en-US" smtClean="0"/>
              <a:t>11/29/2017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2AD98-DA30-4322-9624-4D7AC7544E97}" type="datetime1">
              <a:rPr lang="en-US" smtClean="0"/>
              <a:t>11/29/2017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8254A-42AE-4BB1-B403-22A68DB22862}" type="datetime1">
              <a:rPr lang="en-US" smtClean="0"/>
              <a:t>11/29/2017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C7B92-9458-4761-8AF0-D64A121E3EAC}" type="datetime1">
              <a:rPr lang="en-US" smtClean="0"/>
              <a:t>11/29/2017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006E2-60D5-4108-8588-BFDD8EC03D45}" type="datetime1">
              <a:rPr lang="en-US" smtClean="0"/>
              <a:t>11/29/2017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843F6-A3C4-4D30-A2FC-307087556594}" type="datetime1">
              <a:rPr lang="en-US" smtClean="0"/>
              <a:t>11/29/2017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A89FB-209D-439B-A45E-3369DE63711E}" type="datetime1">
              <a:rPr lang="en-US" smtClean="0"/>
              <a:t>11/29/2017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78698-0547-4F99-AA39-5C730CCAF472}" type="datetime1">
              <a:rPr lang="en-US" smtClean="0"/>
              <a:t>11/29/2017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88E07-4373-41AE-A048-01EAEC3D4EE0}" type="datetime1">
              <a:rPr lang="en-US" smtClean="0"/>
              <a:t>11/29/2017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35006A87-5A8C-49D3-8704-91472C5D37F9}" type="datetime1">
              <a:rPr lang="en-US" smtClean="0"/>
              <a:t>11/29/2017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tx1"/>
        </a:buClr>
        <a:buSzPct val="80000"/>
        <a:buFont typeface="Corbe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SFINAE</a:t>
            </a:r>
            <a:r>
              <a:rPr lang="ru-RU"/>
              <a:t> </a:t>
            </a:r>
            <a:r>
              <a:rPr lang="en-US" smtClean="0"/>
              <a:t>&amp; META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smtClean="0"/>
              <a:t>Особенности инстанцирования и подстановки параметров. Систематическое </a:t>
            </a:r>
            <a:r>
              <a:rPr lang="en-US" smtClean="0"/>
              <a:t>SFINAE. </a:t>
            </a:r>
            <a:r>
              <a:rPr lang="ru-RU" smtClean="0"/>
              <a:t>Метапрограммирование</a:t>
            </a:r>
            <a:endParaRPr lang="en-US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3380095" y="5832390"/>
            <a:ext cx="8564770" cy="7832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10000"/>
              </a:lnSpc>
            </a:pPr>
            <a:r>
              <a:rPr lang="ru-RU" sz="1800" smtClean="0"/>
              <a:t>К. Владимиров, </a:t>
            </a:r>
            <a:r>
              <a:rPr lang="en-US" sz="1800" smtClean="0"/>
              <a:t>Intel, 2017</a:t>
            </a:r>
            <a:br>
              <a:rPr lang="en-US" sz="1800" smtClean="0"/>
            </a:br>
            <a:r>
              <a:rPr lang="en-US" sz="1800" smtClean="0"/>
              <a:t>mail-to: konstantin.vladimirov@gmail.com</a:t>
            </a: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5331917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Танец с функциями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314432" cy="4038600"/>
          </a:xfrm>
        </p:spPr>
        <p:txBody>
          <a:bodyPr>
            <a:noAutofit/>
          </a:bodyPr>
          <a:lstStyle/>
          <a:p>
            <a:pPr marL="45720" indent="0">
              <a:buNone/>
            </a:pPr>
            <a:r>
              <a:rPr lang="en-US" sz="1800">
                <a:latin typeface="Consolas" panose="020B0609020204030204" pitchFamily="49" charset="0"/>
              </a:rPr>
              <a:t>template&lt;typename T&gt; void proceed(T);</a:t>
            </a:r>
          </a:p>
          <a:p>
            <a:pPr marL="45720" indent="0">
              <a:buNone/>
            </a:pPr>
            <a:r>
              <a:rPr lang="en-US" sz="1800">
                <a:latin typeface="Consolas" panose="020B0609020204030204" pitchFamily="49" charset="0"/>
              </a:rPr>
              <a:t>template&lt;typename T&gt; struct Dancing {</a:t>
            </a:r>
            <a:br>
              <a:rPr lang="en-US" sz="1800">
                <a:latin typeface="Consolas" panose="020B0609020204030204" pitchFamily="49" charset="0"/>
              </a:rPr>
            </a:br>
            <a:r>
              <a:rPr lang="en-US" sz="1800">
                <a:latin typeface="Consolas" panose="020B0609020204030204" pitchFamily="49" charset="0"/>
              </a:rPr>
              <a:t>  void tearup() { proceed(0); </a:t>
            </a:r>
            <a:r>
              <a:rPr lang="en-US" sz="1800" smtClean="0">
                <a:latin typeface="Consolas" panose="020B0609020204030204" pitchFamily="49" charset="0"/>
              </a:rPr>
              <a:t>} </a:t>
            </a:r>
            <a:r>
              <a:rPr lang="en-US" sz="1800" smtClean="0">
                <a:solidFill>
                  <a:srgbClr val="0000FF"/>
                </a:solidFill>
                <a:latin typeface="Consolas" panose="020B0609020204030204" pitchFamily="49" charset="0"/>
              </a:rPr>
              <a:t>// Dancing&lt;int&gt; </a:t>
            </a:r>
            <a:r>
              <a:rPr lang="ru-RU" sz="1800" smtClean="0">
                <a:solidFill>
                  <a:srgbClr val="0000FF"/>
                </a:solidFill>
                <a:latin typeface="Consolas" panose="020B0609020204030204" pitchFamily="49" charset="0"/>
              </a:rPr>
              <a:t>использует </a:t>
            </a:r>
            <a:r>
              <a:rPr lang="en-US" sz="1800" smtClean="0">
                <a:solidFill>
                  <a:srgbClr val="0000FF"/>
                </a:solidFill>
                <a:latin typeface="Consolas" panose="020B0609020204030204" pitchFamily="49" charset="0"/>
              </a:rPr>
              <a:t>proceed&lt;int&gt;</a:t>
            </a:r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</a:rPr>
              <a:t/>
            </a:r>
            <a:br>
              <a:rPr lang="en-US" sz="180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sz="1800">
                <a:latin typeface="Consolas" panose="020B0609020204030204" pitchFamily="49" charset="0"/>
              </a:rPr>
              <a:t>  void finalize() { </a:t>
            </a:r>
            <a:r>
              <a:rPr lang="ru-RU" sz="1800">
                <a:latin typeface="Consolas" panose="020B0609020204030204" pitchFamily="49" charset="0"/>
              </a:rPr>
              <a:t>тут танцуем }</a:t>
            </a:r>
            <a:br>
              <a:rPr lang="ru-RU" sz="1800">
                <a:latin typeface="Consolas" panose="020B0609020204030204" pitchFamily="49" charset="0"/>
              </a:rPr>
            </a:br>
            <a:r>
              <a:rPr lang="ru-RU" sz="1800">
                <a:latin typeface="Consolas" panose="020B0609020204030204" pitchFamily="49" charset="0"/>
              </a:rPr>
              <a:t>};</a:t>
            </a:r>
          </a:p>
          <a:p>
            <a:pPr marL="45720" indent="0">
              <a:buNone/>
            </a:pPr>
            <a:r>
              <a:rPr lang="en-US" sz="1800">
                <a:latin typeface="Consolas" panose="020B0609020204030204" pitchFamily="49" charset="0"/>
              </a:rPr>
              <a:t>template&lt;typename T&gt; void proceed(T t) {</a:t>
            </a:r>
            <a:br>
              <a:rPr lang="en-US" sz="1800">
                <a:latin typeface="Consolas" panose="020B0609020204030204" pitchFamily="49" charset="0"/>
              </a:rPr>
            </a:br>
            <a:r>
              <a:rPr lang="en-US" sz="1800">
                <a:latin typeface="Consolas" panose="020B0609020204030204" pitchFamily="49" charset="0"/>
              </a:rPr>
              <a:t>  Dancing&lt;T&gt; </a:t>
            </a:r>
            <a:r>
              <a:rPr lang="en-US" sz="1800" smtClean="0">
                <a:latin typeface="Consolas" panose="020B0609020204030204" pitchFamily="49" charset="0"/>
              </a:rPr>
              <a:t>a; </a:t>
            </a:r>
            <a:r>
              <a:rPr lang="en-US" sz="1800" smtClean="0">
                <a:solidFill>
                  <a:srgbClr val="0000FF"/>
                </a:solidFill>
                <a:latin typeface="Consolas" panose="020B0609020204030204" pitchFamily="49" charset="0"/>
              </a:rPr>
              <a:t>// proceed&lt;int&gt; </a:t>
            </a:r>
            <a:r>
              <a:rPr lang="ru-RU" sz="1800" smtClean="0">
                <a:solidFill>
                  <a:srgbClr val="0000FF"/>
                </a:solidFill>
                <a:latin typeface="Consolas" panose="020B0609020204030204" pitchFamily="49" charset="0"/>
              </a:rPr>
              <a:t>использует </a:t>
            </a:r>
            <a:r>
              <a:rPr lang="en-US" sz="1800" smtClean="0">
                <a:solidFill>
                  <a:srgbClr val="0000FF"/>
                </a:solidFill>
                <a:latin typeface="Consolas" panose="020B0609020204030204" pitchFamily="49" charset="0"/>
              </a:rPr>
              <a:t>Dancing&lt;int&gt;</a:t>
            </a:r>
            <a:r>
              <a:rPr lang="en-US" sz="1800" smtClean="0">
                <a:latin typeface="Consolas" panose="020B0609020204030204" pitchFamily="49" charset="0"/>
              </a:rPr>
              <a:t/>
            </a:r>
            <a:br>
              <a:rPr lang="en-US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  a.finalize</a:t>
            </a:r>
            <a:r>
              <a:rPr lang="en-US" sz="1800">
                <a:latin typeface="Consolas" panose="020B0609020204030204" pitchFamily="49" charset="0"/>
              </a:rPr>
              <a:t>();</a:t>
            </a:r>
            <a:br>
              <a:rPr lang="en-US" sz="180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}</a:t>
            </a:r>
          </a:p>
          <a:p>
            <a:pPr marL="45720" indent="0">
              <a:buNone/>
            </a:pPr>
            <a:r>
              <a:rPr lang="en-US" sz="1800" smtClean="0">
                <a:solidFill>
                  <a:srgbClr val="0000FF"/>
                </a:solidFill>
                <a:latin typeface="Consolas" panose="020B0609020204030204" pitchFamily="49" charset="0"/>
              </a:rPr>
              <a:t>// POI </a:t>
            </a:r>
            <a:r>
              <a:rPr lang="ru-RU" sz="1800" smtClean="0">
                <a:solidFill>
                  <a:srgbClr val="0000FF"/>
                </a:solidFill>
                <a:latin typeface="Consolas" panose="020B0609020204030204" pitchFamily="49" charset="0"/>
              </a:rPr>
              <a:t>для </a:t>
            </a:r>
            <a:r>
              <a:rPr lang="en-US" sz="1800" smtClean="0">
                <a:solidFill>
                  <a:srgbClr val="0000FF"/>
                </a:solidFill>
                <a:latin typeface="Consolas" panose="020B0609020204030204" pitchFamily="49" charset="0"/>
              </a:rPr>
              <a:t>Dancing&lt;int&gt; </a:t>
            </a:r>
            <a:r>
              <a:rPr lang="ru-RU" sz="1800" smtClean="0">
                <a:solidFill>
                  <a:srgbClr val="0000FF"/>
                </a:solidFill>
                <a:latin typeface="Consolas" panose="020B0609020204030204" pitchFamily="49" charset="0"/>
              </a:rPr>
              <a:t>сразу до использования</a:t>
            </a:r>
            <a:endParaRPr lang="en-US" sz="180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1800">
                <a:latin typeface="Consolas" panose="020B0609020204030204" pitchFamily="49" charset="0"/>
              </a:rPr>
              <a:t>int main() {</a:t>
            </a:r>
            <a:br>
              <a:rPr lang="en-US" sz="1800">
                <a:latin typeface="Consolas" panose="020B0609020204030204" pitchFamily="49" charset="0"/>
              </a:rPr>
            </a:br>
            <a:r>
              <a:rPr lang="en-US" sz="1800">
                <a:latin typeface="Consolas" panose="020B0609020204030204" pitchFamily="49" charset="0"/>
              </a:rPr>
              <a:t>  Dancing&lt;int&gt; </a:t>
            </a:r>
            <a:r>
              <a:rPr lang="en-US" sz="1800" smtClean="0">
                <a:latin typeface="Consolas" panose="020B0609020204030204" pitchFamily="49" charset="0"/>
              </a:rPr>
              <a:t>a; </a:t>
            </a:r>
            <a:r>
              <a:rPr lang="en-US" sz="1800" smtClean="0">
                <a:solidFill>
                  <a:srgbClr val="0000FF"/>
                </a:solidFill>
                <a:latin typeface="Consolas" panose="020B0609020204030204" pitchFamily="49" charset="0"/>
              </a:rPr>
              <a:t>// main </a:t>
            </a:r>
            <a:r>
              <a:rPr lang="ru-RU" sz="1800" smtClean="0">
                <a:solidFill>
                  <a:srgbClr val="0000FF"/>
                </a:solidFill>
                <a:latin typeface="Consolas" panose="020B0609020204030204" pitchFamily="49" charset="0"/>
              </a:rPr>
              <a:t>использует </a:t>
            </a:r>
            <a:r>
              <a:rPr lang="en-US" sz="1800" smtClean="0">
                <a:solidFill>
                  <a:srgbClr val="0000FF"/>
                </a:solidFill>
                <a:latin typeface="Consolas" panose="020B0609020204030204" pitchFamily="49" charset="0"/>
              </a:rPr>
              <a:t>Dancing&lt;int&gt;</a:t>
            </a:r>
            <a:r>
              <a:rPr lang="en-US" sz="1800" smtClean="0">
                <a:latin typeface="Consolas" panose="020B0609020204030204" pitchFamily="49" charset="0"/>
              </a:rPr>
              <a:t/>
            </a:r>
            <a:br>
              <a:rPr lang="en-US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  a.tearup</a:t>
            </a:r>
            <a:r>
              <a:rPr lang="en-US" sz="1800">
                <a:latin typeface="Consolas" panose="020B0609020204030204" pitchFamily="49" charset="0"/>
              </a:rPr>
              <a:t>();</a:t>
            </a:r>
            <a:br>
              <a:rPr lang="en-US" sz="180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}</a:t>
            </a:r>
            <a:endParaRPr lang="en-US" sz="180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392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Танец с функциями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314432" cy="4038600"/>
          </a:xfrm>
        </p:spPr>
        <p:txBody>
          <a:bodyPr>
            <a:noAutofit/>
          </a:bodyPr>
          <a:lstStyle/>
          <a:p>
            <a:pPr marL="45720" indent="0">
              <a:buNone/>
            </a:pPr>
            <a:r>
              <a:rPr lang="en-US" sz="1800" smtClean="0">
                <a:latin typeface="Consolas" panose="020B0609020204030204" pitchFamily="49" charset="0"/>
              </a:rPr>
              <a:t>struct Dancing&lt;int&gt; </a:t>
            </a:r>
            <a:r>
              <a:rPr lang="en-US" sz="1800">
                <a:latin typeface="Consolas" panose="020B0609020204030204" pitchFamily="49" charset="0"/>
              </a:rPr>
              <a:t>{</a:t>
            </a:r>
            <a:br>
              <a:rPr lang="en-US" sz="1800">
                <a:latin typeface="Consolas" panose="020B0609020204030204" pitchFamily="49" charset="0"/>
              </a:rPr>
            </a:br>
            <a:r>
              <a:rPr lang="en-US" sz="1800">
                <a:latin typeface="Consolas" panose="020B0609020204030204" pitchFamily="49" charset="0"/>
              </a:rPr>
              <a:t>  void tearup</a:t>
            </a:r>
            <a:r>
              <a:rPr lang="en-US" sz="1800" smtClean="0">
                <a:latin typeface="Consolas" panose="020B0609020204030204" pitchFamily="49" charset="0"/>
              </a:rPr>
              <a:t>();</a:t>
            </a:r>
            <a:r>
              <a:rPr lang="en-US" sz="1800">
                <a:latin typeface="Consolas" panose="020B0609020204030204" pitchFamily="49" charset="0"/>
              </a:rPr>
              <a:t/>
            </a:r>
            <a:br>
              <a:rPr lang="en-US" sz="1800">
                <a:latin typeface="Consolas" panose="020B0609020204030204" pitchFamily="49" charset="0"/>
              </a:rPr>
            </a:br>
            <a:r>
              <a:rPr lang="en-US" sz="1800">
                <a:latin typeface="Consolas" panose="020B0609020204030204" pitchFamily="49" charset="0"/>
              </a:rPr>
              <a:t>  void finalize</a:t>
            </a:r>
            <a:r>
              <a:rPr lang="en-US" sz="1800" smtClean="0">
                <a:latin typeface="Consolas" panose="020B0609020204030204" pitchFamily="49" charset="0"/>
              </a:rPr>
              <a:t>();</a:t>
            </a:r>
            <a:r>
              <a:rPr lang="ru-RU" sz="1800">
                <a:latin typeface="Consolas" panose="020B0609020204030204" pitchFamily="49" charset="0"/>
              </a:rPr>
              <a:t/>
            </a:r>
            <a:br>
              <a:rPr lang="ru-RU" sz="1800">
                <a:latin typeface="Consolas" panose="020B0609020204030204" pitchFamily="49" charset="0"/>
              </a:rPr>
            </a:br>
            <a:r>
              <a:rPr lang="ru-RU" sz="1800">
                <a:latin typeface="Consolas" panose="020B0609020204030204" pitchFamily="49" charset="0"/>
              </a:rPr>
              <a:t>};</a:t>
            </a:r>
          </a:p>
          <a:p>
            <a:pPr marL="45720" indent="0">
              <a:buNone/>
            </a:pPr>
            <a:r>
              <a:rPr lang="en-US" sz="1800" smtClean="0">
                <a:latin typeface="Consolas" panose="020B0609020204030204" pitchFamily="49" charset="0"/>
              </a:rPr>
              <a:t>int </a:t>
            </a:r>
            <a:r>
              <a:rPr lang="en-US" sz="1800">
                <a:latin typeface="Consolas" panose="020B0609020204030204" pitchFamily="49" charset="0"/>
              </a:rPr>
              <a:t>main() {</a:t>
            </a:r>
            <a:br>
              <a:rPr lang="en-US" sz="1800">
                <a:latin typeface="Consolas" panose="020B0609020204030204" pitchFamily="49" charset="0"/>
              </a:rPr>
            </a:br>
            <a:r>
              <a:rPr lang="en-US" sz="1800">
                <a:latin typeface="Consolas" panose="020B0609020204030204" pitchFamily="49" charset="0"/>
              </a:rPr>
              <a:t>  Dancing&lt;int&gt; </a:t>
            </a:r>
            <a:r>
              <a:rPr lang="en-US" sz="1800" smtClean="0">
                <a:latin typeface="Consolas" panose="020B0609020204030204" pitchFamily="49" charset="0"/>
              </a:rPr>
              <a:t>a; </a:t>
            </a:r>
            <a:br>
              <a:rPr lang="en-US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  a.tearup(); </a:t>
            </a:r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</a:rPr>
              <a:t>// main </a:t>
            </a:r>
            <a:r>
              <a:rPr lang="ru-RU" sz="1800">
                <a:solidFill>
                  <a:srgbClr val="0000FF"/>
                </a:solidFill>
                <a:latin typeface="Consolas" panose="020B0609020204030204" pitchFamily="49" charset="0"/>
              </a:rPr>
              <a:t>использует </a:t>
            </a:r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</a:rPr>
              <a:t>Dancing&lt;int</a:t>
            </a:r>
            <a:r>
              <a:rPr lang="en-US" sz="1800" smtClean="0">
                <a:solidFill>
                  <a:srgbClr val="0000FF"/>
                </a:solidFill>
                <a:latin typeface="Consolas" panose="020B0609020204030204" pitchFamily="49" charset="0"/>
              </a:rPr>
              <a:t>&gt;::tearup</a:t>
            </a:r>
            <a:r>
              <a:rPr lang="en-US" sz="1800">
                <a:latin typeface="Consolas" panose="020B0609020204030204" pitchFamily="49" charset="0"/>
              </a:rPr>
              <a:t/>
            </a:r>
            <a:br>
              <a:rPr lang="en-US" sz="180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}</a:t>
            </a:r>
          </a:p>
          <a:p>
            <a:pPr marL="45720" indent="0">
              <a:buNone/>
            </a:pPr>
            <a:r>
              <a:rPr lang="en-US" sz="1800" smtClean="0">
                <a:solidFill>
                  <a:srgbClr val="0000FF"/>
                </a:solidFill>
                <a:latin typeface="Consolas" panose="020B0609020204030204" pitchFamily="49" charset="0"/>
              </a:rPr>
              <a:t>// POI </a:t>
            </a:r>
            <a:r>
              <a:rPr lang="ru-RU" sz="1800" smtClean="0">
                <a:solidFill>
                  <a:srgbClr val="0000FF"/>
                </a:solidFill>
                <a:latin typeface="Consolas" panose="020B0609020204030204" pitchFamily="49" charset="0"/>
              </a:rPr>
              <a:t>для </a:t>
            </a:r>
            <a:r>
              <a:rPr lang="en-US" sz="1800" smtClean="0">
                <a:solidFill>
                  <a:srgbClr val="0000FF"/>
                </a:solidFill>
                <a:latin typeface="Consolas" panose="020B0609020204030204" pitchFamily="49" charset="0"/>
              </a:rPr>
              <a:t>Dancing&lt;int&gt;::tearup </a:t>
            </a:r>
            <a:r>
              <a:rPr lang="ru-RU" sz="1800" smtClean="0">
                <a:solidFill>
                  <a:srgbClr val="0000FF"/>
                </a:solidFill>
                <a:latin typeface="Consolas" panose="020B0609020204030204" pitchFamily="49" charset="0"/>
              </a:rPr>
              <a:t>после первого использования</a:t>
            </a:r>
            <a:endParaRPr lang="en-US" sz="1800" smtClean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469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Танец с функциями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314432" cy="4038600"/>
          </a:xfrm>
        </p:spPr>
        <p:txBody>
          <a:bodyPr>
            <a:noAutofit/>
          </a:bodyPr>
          <a:lstStyle/>
          <a:p>
            <a:pPr marL="45720" indent="0">
              <a:buNone/>
            </a:pPr>
            <a:r>
              <a:rPr lang="en-US" sz="1800" smtClean="0">
                <a:latin typeface="Consolas" panose="020B0609020204030204" pitchFamily="49" charset="0"/>
              </a:rPr>
              <a:t>struct Dancing&lt;int&gt; </a:t>
            </a:r>
            <a:r>
              <a:rPr lang="en-US" sz="1800">
                <a:latin typeface="Consolas" panose="020B0609020204030204" pitchFamily="49" charset="0"/>
              </a:rPr>
              <a:t>{</a:t>
            </a:r>
            <a:br>
              <a:rPr lang="en-US" sz="1800">
                <a:latin typeface="Consolas" panose="020B0609020204030204" pitchFamily="49" charset="0"/>
              </a:rPr>
            </a:br>
            <a:r>
              <a:rPr lang="en-US" sz="1800">
                <a:latin typeface="Consolas" panose="020B0609020204030204" pitchFamily="49" charset="0"/>
              </a:rPr>
              <a:t>  void tearup</a:t>
            </a:r>
            <a:r>
              <a:rPr lang="en-US" sz="1800" smtClean="0">
                <a:latin typeface="Consolas" panose="020B0609020204030204" pitchFamily="49" charset="0"/>
              </a:rPr>
              <a:t>();</a:t>
            </a:r>
            <a:r>
              <a:rPr lang="en-US" sz="1800">
                <a:latin typeface="Consolas" panose="020B0609020204030204" pitchFamily="49" charset="0"/>
              </a:rPr>
              <a:t/>
            </a:r>
            <a:br>
              <a:rPr lang="en-US" sz="1800">
                <a:latin typeface="Consolas" panose="020B0609020204030204" pitchFamily="49" charset="0"/>
              </a:rPr>
            </a:br>
            <a:r>
              <a:rPr lang="en-US" sz="1800">
                <a:latin typeface="Consolas" panose="020B0609020204030204" pitchFamily="49" charset="0"/>
              </a:rPr>
              <a:t>  void finalize</a:t>
            </a:r>
            <a:r>
              <a:rPr lang="en-US" sz="1800" smtClean="0">
                <a:latin typeface="Consolas" panose="020B0609020204030204" pitchFamily="49" charset="0"/>
              </a:rPr>
              <a:t>();</a:t>
            </a:r>
            <a:r>
              <a:rPr lang="ru-RU" sz="1800">
                <a:latin typeface="Consolas" panose="020B0609020204030204" pitchFamily="49" charset="0"/>
              </a:rPr>
              <a:t/>
            </a:r>
            <a:br>
              <a:rPr lang="ru-RU" sz="1800">
                <a:latin typeface="Consolas" panose="020B0609020204030204" pitchFamily="49" charset="0"/>
              </a:rPr>
            </a:br>
            <a:r>
              <a:rPr lang="ru-RU" sz="1800">
                <a:latin typeface="Consolas" panose="020B0609020204030204" pitchFamily="49" charset="0"/>
              </a:rPr>
              <a:t>};</a:t>
            </a:r>
          </a:p>
          <a:p>
            <a:pPr marL="45720" indent="0">
              <a:buNone/>
            </a:pPr>
            <a:r>
              <a:rPr lang="en-US" sz="1800" smtClean="0">
                <a:latin typeface="Consolas" panose="020B0609020204030204" pitchFamily="49" charset="0"/>
              </a:rPr>
              <a:t>int </a:t>
            </a:r>
            <a:r>
              <a:rPr lang="en-US" sz="1800">
                <a:latin typeface="Consolas" panose="020B0609020204030204" pitchFamily="49" charset="0"/>
              </a:rPr>
              <a:t>main() {</a:t>
            </a:r>
            <a:br>
              <a:rPr lang="en-US" sz="1800">
                <a:latin typeface="Consolas" panose="020B0609020204030204" pitchFamily="49" charset="0"/>
              </a:rPr>
            </a:br>
            <a:r>
              <a:rPr lang="en-US" sz="1800">
                <a:latin typeface="Consolas" panose="020B0609020204030204" pitchFamily="49" charset="0"/>
              </a:rPr>
              <a:t>  Dancing&lt;int&gt; </a:t>
            </a:r>
            <a:r>
              <a:rPr lang="en-US" sz="1800" smtClean="0">
                <a:latin typeface="Consolas" panose="020B0609020204030204" pitchFamily="49" charset="0"/>
              </a:rPr>
              <a:t>a; </a:t>
            </a:r>
            <a:br>
              <a:rPr lang="en-US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  a.tearup</a:t>
            </a:r>
            <a:r>
              <a:rPr lang="en-US" sz="1800">
                <a:latin typeface="Consolas" panose="020B0609020204030204" pitchFamily="49" charset="0"/>
              </a:rPr>
              <a:t>();</a:t>
            </a:r>
            <a:br>
              <a:rPr lang="en-US" sz="180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}</a:t>
            </a:r>
          </a:p>
          <a:p>
            <a:pPr marL="45720" indent="0">
              <a:buNone/>
            </a:pPr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</a:rPr>
              <a:t>void Dancing&lt;int&gt;::tearup () { proceed(0); </a:t>
            </a:r>
            <a:r>
              <a:rPr lang="en-US" sz="1800" smtClean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ru-RU" sz="180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800" smtClean="0">
                <a:solidFill>
                  <a:srgbClr val="0000FF"/>
                </a:solidFill>
                <a:latin typeface="Consolas" panose="020B0609020204030204" pitchFamily="49" charset="0"/>
              </a:rPr>
              <a:t>// </a:t>
            </a:r>
            <a:r>
              <a:rPr lang="ru-RU" sz="1800" smtClean="0">
                <a:solidFill>
                  <a:srgbClr val="0000FF"/>
                </a:solidFill>
                <a:latin typeface="Consolas" panose="020B0609020204030204" pitchFamily="49" charset="0"/>
              </a:rPr>
              <a:t>использует </a:t>
            </a:r>
            <a:r>
              <a:rPr lang="en-US" sz="1800" smtClean="0">
                <a:solidFill>
                  <a:srgbClr val="0000FF"/>
                </a:solidFill>
                <a:latin typeface="Consolas" panose="020B0609020204030204" pitchFamily="49" charset="0"/>
              </a:rPr>
              <a:t>proceed&lt;int&gt;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608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Танец с функциями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314432" cy="4038600"/>
          </a:xfrm>
        </p:spPr>
        <p:txBody>
          <a:bodyPr>
            <a:noAutofit/>
          </a:bodyPr>
          <a:lstStyle/>
          <a:p>
            <a:pPr marL="45720" indent="0">
              <a:buNone/>
            </a:pPr>
            <a:r>
              <a:rPr lang="en-US" sz="1800" smtClean="0">
                <a:latin typeface="Consolas" panose="020B0609020204030204" pitchFamily="49" charset="0"/>
              </a:rPr>
              <a:t>struct Dancing&lt;int&gt; </a:t>
            </a:r>
            <a:r>
              <a:rPr lang="en-US" sz="1800">
                <a:latin typeface="Consolas" panose="020B0609020204030204" pitchFamily="49" charset="0"/>
              </a:rPr>
              <a:t>{</a:t>
            </a:r>
            <a:br>
              <a:rPr lang="en-US" sz="1800">
                <a:latin typeface="Consolas" panose="020B0609020204030204" pitchFamily="49" charset="0"/>
              </a:rPr>
            </a:br>
            <a:r>
              <a:rPr lang="en-US" sz="1800">
                <a:latin typeface="Consolas" panose="020B0609020204030204" pitchFamily="49" charset="0"/>
              </a:rPr>
              <a:t>  void tearup</a:t>
            </a:r>
            <a:r>
              <a:rPr lang="en-US" sz="1800" smtClean="0">
                <a:latin typeface="Consolas" panose="020B0609020204030204" pitchFamily="49" charset="0"/>
              </a:rPr>
              <a:t>();</a:t>
            </a:r>
            <a:r>
              <a:rPr lang="en-US" sz="1800">
                <a:latin typeface="Consolas" panose="020B0609020204030204" pitchFamily="49" charset="0"/>
              </a:rPr>
              <a:t/>
            </a:r>
            <a:br>
              <a:rPr lang="en-US" sz="1800">
                <a:latin typeface="Consolas" panose="020B0609020204030204" pitchFamily="49" charset="0"/>
              </a:rPr>
            </a:br>
            <a:r>
              <a:rPr lang="en-US" sz="1800">
                <a:latin typeface="Consolas" panose="020B0609020204030204" pitchFamily="49" charset="0"/>
              </a:rPr>
              <a:t>  void finalize</a:t>
            </a:r>
            <a:r>
              <a:rPr lang="en-US" sz="1800" smtClean="0">
                <a:latin typeface="Consolas" panose="020B0609020204030204" pitchFamily="49" charset="0"/>
              </a:rPr>
              <a:t>();</a:t>
            </a:r>
            <a:r>
              <a:rPr lang="ru-RU" sz="1800">
                <a:latin typeface="Consolas" panose="020B0609020204030204" pitchFamily="49" charset="0"/>
              </a:rPr>
              <a:t/>
            </a:r>
            <a:br>
              <a:rPr lang="ru-RU" sz="1800">
                <a:latin typeface="Consolas" panose="020B0609020204030204" pitchFamily="49" charset="0"/>
              </a:rPr>
            </a:br>
            <a:r>
              <a:rPr lang="ru-RU" sz="1800">
                <a:latin typeface="Consolas" panose="020B0609020204030204" pitchFamily="49" charset="0"/>
              </a:rPr>
              <a:t>};</a:t>
            </a:r>
          </a:p>
          <a:p>
            <a:pPr marL="45720" indent="0">
              <a:buNone/>
            </a:pPr>
            <a:r>
              <a:rPr lang="en-US" sz="1800" smtClean="0">
                <a:latin typeface="Consolas" panose="020B0609020204030204" pitchFamily="49" charset="0"/>
              </a:rPr>
              <a:t>int </a:t>
            </a:r>
            <a:r>
              <a:rPr lang="en-US" sz="1800">
                <a:latin typeface="Consolas" panose="020B0609020204030204" pitchFamily="49" charset="0"/>
              </a:rPr>
              <a:t>main() {</a:t>
            </a:r>
            <a:br>
              <a:rPr lang="en-US" sz="1800">
                <a:latin typeface="Consolas" panose="020B0609020204030204" pitchFamily="49" charset="0"/>
              </a:rPr>
            </a:br>
            <a:r>
              <a:rPr lang="en-US" sz="1800">
                <a:latin typeface="Consolas" panose="020B0609020204030204" pitchFamily="49" charset="0"/>
              </a:rPr>
              <a:t>  Dancing&lt;int&gt; </a:t>
            </a:r>
            <a:r>
              <a:rPr lang="en-US" sz="1800" smtClean="0">
                <a:latin typeface="Consolas" panose="020B0609020204030204" pitchFamily="49" charset="0"/>
              </a:rPr>
              <a:t>a;</a:t>
            </a:r>
            <a:br>
              <a:rPr lang="en-US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  a.tearup</a:t>
            </a:r>
            <a:r>
              <a:rPr lang="en-US" sz="1800">
                <a:latin typeface="Consolas" panose="020B0609020204030204" pitchFamily="49" charset="0"/>
              </a:rPr>
              <a:t>();</a:t>
            </a:r>
            <a:br>
              <a:rPr lang="en-US" sz="180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}</a:t>
            </a:r>
          </a:p>
          <a:p>
            <a:pPr marL="45720" indent="0">
              <a:buNone/>
            </a:pPr>
            <a:r>
              <a:rPr lang="en-US" sz="1800">
                <a:latin typeface="Consolas" panose="020B0609020204030204" pitchFamily="49" charset="0"/>
              </a:rPr>
              <a:t>void Dancing&lt;int&gt;::tearup () { proceed(0); </a:t>
            </a:r>
            <a:r>
              <a:rPr lang="en-US" sz="1800" smtClean="0">
                <a:latin typeface="Consolas" panose="020B0609020204030204" pitchFamily="49" charset="0"/>
              </a:rPr>
              <a:t>}</a:t>
            </a:r>
          </a:p>
          <a:p>
            <a:pPr marL="45720" indent="0">
              <a:buNone/>
            </a:pPr>
            <a:r>
              <a:rPr lang="en-US" sz="1800" smtClean="0">
                <a:solidFill>
                  <a:srgbClr val="0000FF"/>
                </a:solidFill>
                <a:latin typeface="Consolas" panose="020B0609020204030204" pitchFamily="49" charset="0"/>
              </a:rPr>
              <a:t>void </a:t>
            </a:r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</a:rPr>
              <a:t>proceed&lt;int&gt; (int) { </a:t>
            </a:r>
            <a:r>
              <a:rPr lang="en-US" sz="1800" smtClean="0">
                <a:solidFill>
                  <a:srgbClr val="0000FF"/>
                </a:solidFill>
                <a:latin typeface="Consolas" panose="020B0609020204030204" pitchFamily="49" charset="0"/>
              </a:rPr>
              <a:t/>
            </a:r>
            <a:br>
              <a:rPr lang="en-US" sz="1800" smtClean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sz="1800" smtClean="0">
                <a:solidFill>
                  <a:srgbClr val="0000FF"/>
                </a:solidFill>
                <a:latin typeface="Consolas" panose="020B0609020204030204" pitchFamily="49" charset="0"/>
              </a:rPr>
              <a:t>  Dancing&lt;int</a:t>
            </a:r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</a:rPr>
              <a:t>&gt; a; </a:t>
            </a:r>
            <a:br>
              <a:rPr lang="en-US" sz="180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US" sz="1800" smtClean="0">
                <a:solidFill>
                  <a:srgbClr val="0000FF"/>
                </a:solidFill>
                <a:latin typeface="Consolas" panose="020B0609020204030204" pitchFamily="49" charset="0"/>
              </a:rPr>
              <a:t>a.finalize</a:t>
            </a:r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</a:rPr>
              <a:t>(); </a:t>
            </a:r>
            <a:r>
              <a:rPr lang="en-US" sz="1800" smtClean="0">
                <a:solidFill>
                  <a:srgbClr val="0000FF"/>
                </a:solidFill>
                <a:latin typeface="Consolas" panose="020B0609020204030204" pitchFamily="49" charset="0"/>
              </a:rPr>
              <a:t>// </a:t>
            </a:r>
            <a:r>
              <a:rPr lang="ru-RU" sz="1800" smtClean="0">
                <a:solidFill>
                  <a:srgbClr val="0000FF"/>
                </a:solidFill>
                <a:latin typeface="Consolas" panose="020B0609020204030204" pitchFamily="49" charset="0"/>
              </a:rPr>
              <a:t>использует </a:t>
            </a:r>
            <a:r>
              <a:rPr lang="en-US" sz="1800" smtClean="0">
                <a:solidFill>
                  <a:srgbClr val="0000FF"/>
                </a:solidFill>
                <a:latin typeface="Consolas" panose="020B0609020204030204" pitchFamily="49" charset="0"/>
              </a:rPr>
              <a:t>Dancing&lt;int&gt;::finalize</a:t>
            </a:r>
            <a:br>
              <a:rPr lang="en-US" sz="1800" smtClean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sz="1800" smtClean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</a:p>
          <a:p>
            <a:pPr marL="45720" indent="0">
              <a:buNone/>
            </a:pPr>
            <a:r>
              <a:rPr lang="en-US" sz="1800" smtClean="0">
                <a:solidFill>
                  <a:srgbClr val="0000FF"/>
                </a:solidFill>
                <a:latin typeface="Consolas" panose="020B0609020204030204" pitchFamily="49" charset="0"/>
              </a:rPr>
              <a:t>// POI </a:t>
            </a:r>
            <a:r>
              <a:rPr lang="ru-RU" sz="1800" smtClean="0">
                <a:solidFill>
                  <a:srgbClr val="0000FF"/>
                </a:solidFill>
                <a:latin typeface="Consolas" panose="020B0609020204030204" pitchFamily="49" charset="0"/>
              </a:rPr>
              <a:t>для</a:t>
            </a:r>
            <a:r>
              <a:rPr lang="en-US" sz="180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</a:rPr>
              <a:t>Dancing&lt;int&gt;::</a:t>
            </a:r>
            <a:r>
              <a:rPr lang="en-US" sz="1800" smtClean="0">
                <a:solidFill>
                  <a:srgbClr val="0000FF"/>
                </a:solidFill>
                <a:latin typeface="Consolas" panose="020B0609020204030204" pitchFamily="49" charset="0"/>
              </a:rPr>
              <a:t>finalize</a:t>
            </a:r>
            <a:endParaRPr lang="en-US" sz="180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19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Танец с функциями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314432" cy="4038600"/>
          </a:xfrm>
        </p:spPr>
        <p:txBody>
          <a:bodyPr>
            <a:noAutofit/>
          </a:bodyPr>
          <a:lstStyle/>
          <a:p>
            <a:pPr marL="45720" indent="0">
              <a:buNone/>
            </a:pPr>
            <a:r>
              <a:rPr lang="en-US" sz="1800" smtClean="0">
                <a:latin typeface="Consolas" panose="020B0609020204030204" pitchFamily="49" charset="0"/>
              </a:rPr>
              <a:t>struct Dancing&lt;int&gt; </a:t>
            </a:r>
            <a:r>
              <a:rPr lang="en-US" sz="1800">
                <a:latin typeface="Consolas" panose="020B0609020204030204" pitchFamily="49" charset="0"/>
              </a:rPr>
              <a:t>{</a:t>
            </a:r>
            <a:br>
              <a:rPr lang="en-US" sz="1800">
                <a:latin typeface="Consolas" panose="020B0609020204030204" pitchFamily="49" charset="0"/>
              </a:rPr>
            </a:br>
            <a:r>
              <a:rPr lang="en-US" sz="1800">
                <a:latin typeface="Consolas" panose="020B0609020204030204" pitchFamily="49" charset="0"/>
              </a:rPr>
              <a:t>  void tearup</a:t>
            </a:r>
            <a:r>
              <a:rPr lang="en-US" sz="1800" smtClean="0">
                <a:latin typeface="Consolas" panose="020B0609020204030204" pitchFamily="49" charset="0"/>
              </a:rPr>
              <a:t>();</a:t>
            </a:r>
            <a:r>
              <a:rPr lang="en-US" sz="1800">
                <a:latin typeface="Consolas" panose="020B0609020204030204" pitchFamily="49" charset="0"/>
              </a:rPr>
              <a:t/>
            </a:r>
            <a:br>
              <a:rPr lang="en-US" sz="1800">
                <a:latin typeface="Consolas" panose="020B0609020204030204" pitchFamily="49" charset="0"/>
              </a:rPr>
            </a:br>
            <a:r>
              <a:rPr lang="en-US" sz="1800">
                <a:latin typeface="Consolas" panose="020B0609020204030204" pitchFamily="49" charset="0"/>
              </a:rPr>
              <a:t>  void finalize</a:t>
            </a:r>
            <a:r>
              <a:rPr lang="en-US" sz="1800" smtClean="0">
                <a:latin typeface="Consolas" panose="020B0609020204030204" pitchFamily="49" charset="0"/>
              </a:rPr>
              <a:t>();</a:t>
            </a:r>
            <a:r>
              <a:rPr lang="ru-RU" sz="1800">
                <a:latin typeface="Consolas" panose="020B0609020204030204" pitchFamily="49" charset="0"/>
              </a:rPr>
              <a:t/>
            </a:r>
            <a:br>
              <a:rPr lang="ru-RU" sz="1800">
                <a:latin typeface="Consolas" panose="020B0609020204030204" pitchFamily="49" charset="0"/>
              </a:rPr>
            </a:br>
            <a:r>
              <a:rPr lang="ru-RU" sz="1800">
                <a:latin typeface="Consolas" panose="020B0609020204030204" pitchFamily="49" charset="0"/>
              </a:rPr>
              <a:t>};</a:t>
            </a:r>
          </a:p>
          <a:p>
            <a:pPr marL="45720" indent="0">
              <a:buNone/>
            </a:pPr>
            <a:r>
              <a:rPr lang="en-US" sz="1800" smtClean="0">
                <a:latin typeface="Consolas" panose="020B0609020204030204" pitchFamily="49" charset="0"/>
              </a:rPr>
              <a:t>int </a:t>
            </a:r>
            <a:r>
              <a:rPr lang="en-US" sz="1800">
                <a:latin typeface="Consolas" panose="020B0609020204030204" pitchFamily="49" charset="0"/>
              </a:rPr>
              <a:t>main() {</a:t>
            </a:r>
            <a:br>
              <a:rPr lang="en-US" sz="1800">
                <a:latin typeface="Consolas" panose="020B0609020204030204" pitchFamily="49" charset="0"/>
              </a:rPr>
            </a:br>
            <a:r>
              <a:rPr lang="en-US" sz="1800">
                <a:latin typeface="Consolas" panose="020B0609020204030204" pitchFamily="49" charset="0"/>
              </a:rPr>
              <a:t>  Dancing&lt;int&gt; </a:t>
            </a:r>
            <a:r>
              <a:rPr lang="en-US" sz="1800" smtClean="0">
                <a:latin typeface="Consolas" panose="020B0609020204030204" pitchFamily="49" charset="0"/>
              </a:rPr>
              <a:t>a;</a:t>
            </a:r>
            <a:br>
              <a:rPr lang="en-US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  a.tearup</a:t>
            </a:r>
            <a:r>
              <a:rPr lang="en-US" sz="1800">
                <a:latin typeface="Consolas" panose="020B0609020204030204" pitchFamily="49" charset="0"/>
              </a:rPr>
              <a:t>();</a:t>
            </a:r>
            <a:br>
              <a:rPr lang="en-US" sz="180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}</a:t>
            </a:r>
          </a:p>
          <a:p>
            <a:pPr marL="45720" indent="0">
              <a:buNone/>
            </a:pPr>
            <a:r>
              <a:rPr lang="en-US" sz="1800">
                <a:latin typeface="Consolas" panose="020B0609020204030204" pitchFamily="49" charset="0"/>
              </a:rPr>
              <a:t>void Dancing&lt;int&gt;::tearup () { proceed(0); </a:t>
            </a:r>
            <a:r>
              <a:rPr lang="en-US" sz="1800" smtClean="0">
                <a:latin typeface="Consolas" panose="020B0609020204030204" pitchFamily="49" charset="0"/>
              </a:rPr>
              <a:t>}</a:t>
            </a:r>
          </a:p>
          <a:p>
            <a:pPr marL="45720" indent="0">
              <a:buNone/>
            </a:pPr>
            <a:r>
              <a:rPr lang="en-US" sz="1800" smtClean="0">
                <a:latin typeface="Consolas" panose="020B0609020204030204" pitchFamily="49" charset="0"/>
              </a:rPr>
              <a:t>void </a:t>
            </a:r>
            <a:r>
              <a:rPr lang="en-US" sz="1800">
                <a:latin typeface="Consolas" panose="020B0609020204030204" pitchFamily="49" charset="0"/>
              </a:rPr>
              <a:t>proceed&lt;int&gt; (int) { </a:t>
            </a:r>
            <a:r>
              <a:rPr lang="en-US" sz="1800" smtClean="0">
                <a:latin typeface="Consolas" panose="020B0609020204030204" pitchFamily="49" charset="0"/>
              </a:rPr>
              <a:t/>
            </a:r>
            <a:br>
              <a:rPr lang="en-US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  Dancing&lt;int</a:t>
            </a:r>
            <a:r>
              <a:rPr lang="en-US" sz="1800">
                <a:latin typeface="Consolas" panose="020B0609020204030204" pitchFamily="49" charset="0"/>
              </a:rPr>
              <a:t>&gt; a; </a:t>
            </a:r>
            <a:br>
              <a:rPr lang="en-US" sz="1800">
                <a:latin typeface="Consolas" panose="020B0609020204030204" pitchFamily="49" charset="0"/>
              </a:rPr>
            </a:br>
            <a:r>
              <a:rPr lang="en-US" sz="1800">
                <a:latin typeface="Consolas" panose="020B0609020204030204" pitchFamily="49" charset="0"/>
              </a:rPr>
              <a:t>  </a:t>
            </a:r>
            <a:r>
              <a:rPr lang="en-US" sz="1800" smtClean="0">
                <a:latin typeface="Consolas" panose="020B0609020204030204" pitchFamily="49" charset="0"/>
              </a:rPr>
              <a:t>a.finalize</a:t>
            </a:r>
            <a:r>
              <a:rPr lang="en-US" sz="1800">
                <a:latin typeface="Consolas" panose="020B0609020204030204" pitchFamily="49" charset="0"/>
              </a:rPr>
              <a:t>(); </a:t>
            </a:r>
            <a:r>
              <a:rPr lang="en-US" sz="1800" smtClean="0">
                <a:latin typeface="Consolas" panose="020B0609020204030204" pitchFamily="49" charset="0"/>
              </a:rPr>
              <a:t/>
            </a:r>
            <a:br>
              <a:rPr lang="en-US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}</a:t>
            </a:r>
          </a:p>
          <a:p>
            <a:pPr marL="45720" indent="0">
              <a:buNone/>
            </a:pPr>
            <a:r>
              <a:rPr lang="en-US" sz="1800" smtClean="0">
                <a:latin typeface="Consolas" panose="020B0609020204030204" pitchFamily="49" charset="0"/>
              </a:rPr>
              <a:t>void </a:t>
            </a:r>
            <a:r>
              <a:rPr lang="en-US" sz="1800">
                <a:latin typeface="Consolas" panose="020B0609020204030204" pitchFamily="49" charset="0"/>
              </a:rPr>
              <a:t>Dancing&lt;int&gt;::finalize () {</a:t>
            </a:r>
            <a:r>
              <a:rPr lang="ru-RU" sz="1800">
                <a:latin typeface="Consolas" panose="020B0609020204030204" pitchFamily="49" charset="0"/>
              </a:rPr>
              <a:t> тут танцуем </a:t>
            </a:r>
            <a:r>
              <a:rPr lang="en-US" sz="1800" smtClean="0">
                <a:latin typeface="Consolas" panose="020B0609020204030204" pitchFamily="49" charset="0"/>
              </a:rPr>
              <a:t>}</a:t>
            </a:r>
            <a:endParaRPr lang="en-US" sz="180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341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Можно ли устроить небольшой взрыв инстанцирований своими руками (например заставить некий шаблон породить потенциально бесконечное количество классов)?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246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Ленивость и энергичность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</a:t>
            </a:r>
            <a:r>
              <a:rPr lang="en-US">
                <a:latin typeface="Consolas" panose="020B0609020204030204" pitchFamily="49" charset="0"/>
              </a:rPr>
              <a:t>foo (int x, int y) { return (x &gt; 3) ? 0 : y; }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foo (a + 3, b + 2);</a:t>
            </a:r>
          </a:p>
          <a:p>
            <a:pPr marL="45720" indent="0">
              <a:buNone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16</a:t>
            </a:fld>
            <a:endParaRPr lang="en-US" dirty="0"/>
          </a:p>
        </p:txBody>
      </p:sp>
      <p:sp>
        <p:nvSpPr>
          <p:cNvPr id="5" name="Flowchart: Process 4"/>
          <p:cNvSpPr/>
          <p:nvPr/>
        </p:nvSpPr>
        <p:spPr>
          <a:xfrm>
            <a:off x="1667524" y="3188469"/>
            <a:ext cx="2689990" cy="1648828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smtClean="0">
                <a:solidFill>
                  <a:schemeClr val="tx1"/>
                </a:solidFill>
                <a:latin typeface="Consolas" panose="020B0609020204030204" pitchFamily="49" charset="0"/>
              </a:rPr>
              <a:t>calc a+3</a:t>
            </a:r>
          </a:p>
          <a:p>
            <a:r>
              <a:rPr lang="en-US" sz="2400" smtClean="0">
                <a:solidFill>
                  <a:schemeClr val="tx1"/>
                </a:solidFill>
                <a:latin typeface="Consolas" panose="020B0609020204030204" pitchFamily="49" charset="0"/>
              </a:rPr>
              <a:t>calc b+2</a:t>
            </a:r>
          </a:p>
          <a:p>
            <a:r>
              <a:rPr lang="en-US" sz="2400" smtClean="0">
                <a:solidFill>
                  <a:schemeClr val="tx1"/>
                </a:solidFill>
                <a:latin typeface="Consolas" panose="020B0609020204030204" pitchFamily="49" charset="0"/>
              </a:rPr>
              <a:t>invoke foo</a:t>
            </a:r>
          </a:p>
          <a:p>
            <a:r>
              <a:rPr lang="en-US" sz="2400" smtClean="0">
                <a:solidFill>
                  <a:schemeClr val="tx1"/>
                </a:solidFill>
                <a:latin typeface="Consolas" panose="020B0609020204030204" pitchFamily="49" charset="0"/>
              </a:rPr>
              <a:t>test x &gt; 3</a:t>
            </a:r>
            <a:endParaRPr 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Flowchart: Process 5"/>
          <p:cNvSpPr/>
          <p:nvPr/>
        </p:nvSpPr>
        <p:spPr>
          <a:xfrm>
            <a:off x="2784801" y="5092813"/>
            <a:ext cx="1880622" cy="512031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smtClean="0">
                <a:solidFill>
                  <a:schemeClr val="tx1"/>
                </a:solidFill>
                <a:latin typeface="Consolas" panose="020B0609020204030204" pitchFamily="49" charset="0"/>
              </a:rPr>
              <a:t>return 0</a:t>
            </a:r>
            <a:endParaRPr 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Flowchart: Process 6"/>
          <p:cNvSpPr/>
          <p:nvPr/>
        </p:nvSpPr>
        <p:spPr>
          <a:xfrm>
            <a:off x="2791539" y="5784949"/>
            <a:ext cx="1873884" cy="512031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smtClean="0">
                <a:solidFill>
                  <a:schemeClr val="tx1"/>
                </a:solidFill>
                <a:latin typeface="Consolas" panose="020B0609020204030204" pitchFamily="49" charset="0"/>
              </a:rPr>
              <a:t>return y</a:t>
            </a:r>
            <a:endParaRPr 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8" name="Elbow Connector 7"/>
          <p:cNvCxnSpPr>
            <a:endCxn id="6" idx="1"/>
          </p:cNvCxnSpPr>
          <p:nvPr/>
        </p:nvCxnSpPr>
        <p:spPr>
          <a:xfrm>
            <a:off x="2146941" y="4836774"/>
            <a:ext cx="637860" cy="512055"/>
          </a:xfrm>
          <a:prstGeom prst="bentConnector3">
            <a:avLst>
              <a:gd name="adj1" fmla="val 265"/>
            </a:avLst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endCxn id="7" idx="1"/>
          </p:cNvCxnSpPr>
          <p:nvPr/>
        </p:nvCxnSpPr>
        <p:spPr>
          <a:xfrm rot="16200000" flipH="1">
            <a:off x="1868966" y="5118392"/>
            <a:ext cx="1203918" cy="641228"/>
          </a:xfrm>
          <a:prstGeom prst="bentConnector2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lowchart: Process 9"/>
          <p:cNvSpPr/>
          <p:nvPr/>
        </p:nvSpPr>
        <p:spPr>
          <a:xfrm>
            <a:off x="6321522" y="3174283"/>
            <a:ext cx="2689990" cy="1211957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smtClean="0">
                <a:solidFill>
                  <a:schemeClr val="tx1"/>
                </a:solidFill>
                <a:latin typeface="Consolas" panose="020B0609020204030204" pitchFamily="49" charset="0"/>
              </a:rPr>
              <a:t>invoke foo</a:t>
            </a:r>
          </a:p>
          <a:p>
            <a:r>
              <a:rPr lang="en-US" sz="2400" smtClean="0">
                <a:solidFill>
                  <a:schemeClr val="tx1"/>
                </a:solidFill>
                <a:latin typeface="Consolas" panose="020B0609020204030204" pitchFamily="49" charset="0"/>
              </a:rPr>
              <a:t>calc a+3</a:t>
            </a:r>
          </a:p>
          <a:p>
            <a:r>
              <a:rPr lang="en-US" sz="2400" smtClean="0">
                <a:solidFill>
                  <a:schemeClr val="tx1"/>
                </a:solidFill>
                <a:latin typeface="Consolas" panose="020B0609020204030204" pitchFamily="49" charset="0"/>
              </a:rPr>
              <a:t>test x &gt; 3</a:t>
            </a:r>
            <a:endParaRPr 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Flowchart: Process 10"/>
          <p:cNvSpPr/>
          <p:nvPr/>
        </p:nvSpPr>
        <p:spPr>
          <a:xfrm>
            <a:off x="7448908" y="4656338"/>
            <a:ext cx="1880622" cy="512031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smtClean="0">
                <a:solidFill>
                  <a:schemeClr val="tx1"/>
                </a:solidFill>
                <a:latin typeface="Consolas" panose="020B0609020204030204" pitchFamily="49" charset="0"/>
              </a:rPr>
              <a:t>return 0</a:t>
            </a:r>
            <a:endParaRPr 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Flowchart: Process 11"/>
          <p:cNvSpPr/>
          <p:nvPr/>
        </p:nvSpPr>
        <p:spPr>
          <a:xfrm>
            <a:off x="7445537" y="5438467"/>
            <a:ext cx="1873884" cy="844327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smtClean="0">
                <a:solidFill>
                  <a:schemeClr val="tx1"/>
                </a:solidFill>
                <a:latin typeface="Consolas" panose="020B0609020204030204" pitchFamily="49" charset="0"/>
              </a:rPr>
              <a:t>calc b+2</a:t>
            </a:r>
          </a:p>
          <a:p>
            <a:r>
              <a:rPr lang="en-US" sz="2400" smtClean="0">
                <a:solidFill>
                  <a:schemeClr val="tx1"/>
                </a:solidFill>
                <a:latin typeface="Consolas" panose="020B0609020204030204" pitchFamily="49" charset="0"/>
              </a:rPr>
              <a:t>return y</a:t>
            </a:r>
            <a:endParaRPr 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3" name="Elbow Connector 12"/>
          <p:cNvCxnSpPr/>
          <p:nvPr/>
        </p:nvCxnSpPr>
        <p:spPr>
          <a:xfrm>
            <a:off x="6800935" y="4385989"/>
            <a:ext cx="647973" cy="511532"/>
          </a:xfrm>
          <a:prstGeom prst="bentConnector3">
            <a:avLst>
              <a:gd name="adj1" fmla="val -399"/>
            </a:avLst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endCxn id="12" idx="1"/>
          </p:cNvCxnSpPr>
          <p:nvPr/>
        </p:nvCxnSpPr>
        <p:spPr>
          <a:xfrm rot="16200000" flipH="1">
            <a:off x="6606038" y="5021132"/>
            <a:ext cx="1037770" cy="641228"/>
          </a:xfrm>
          <a:prstGeom prst="bentConnector2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4332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Когда </a:t>
            </a:r>
            <a:r>
              <a:rPr lang="en-US" smtClean="0"/>
              <a:t>C++ </a:t>
            </a:r>
            <a:r>
              <a:rPr lang="ru-RU" smtClean="0"/>
              <a:t>ведёт себя лениво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u-RU" sz="2000" smtClean="0"/>
              <a:t>При сокращённых вычислениях</a:t>
            </a:r>
          </a:p>
          <a:p>
            <a:pPr marL="4572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if (p &amp;&amp; (p-&gt;x == 3))</a:t>
            </a:r>
            <a:endParaRPr lang="ru-RU" sz="2000" smtClean="0">
              <a:latin typeface="Consolas" panose="020B0609020204030204" pitchFamily="49" charset="0"/>
            </a:endParaRPr>
          </a:p>
          <a:p>
            <a:r>
              <a:rPr lang="ru-RU" sz="2000" smtClean="0"/>
              <a:t>При инстанцировании шаблонов</a:t>
            </a:r>
            <a:endParaRPr lang="en-US" sz="2000" smtClean="0"/>
          </a:p>
          <a:p>
            <a:pPr marL="45720" indent="0">
              <a:buNone/>
            </a:pPr>
            <a:r>
              <a:rPr lang="en-US" sz="2000">
                <a:latin typeface="Consolas" panose="020B0609020204030204" pitchFamily="49" charset="0"/>
              </a:rPr>
              <a:t>template &lt;int N&gt; struct Danger </a:t>
            </a:r>
            <a:r>
              <a:rPr lang="en-US" sz="2000" smtClean="0">
                <a:latin typeface="Consolas" panose="020B0609020204030204" pitchFamily="49" charset="0"/>
              </a:rPr>
              <a:t>{ typedef </a:t>
            </a:r>
            <a:r>
              <a:rPr lang="en-US" sz="2000">
                <a:latin typeface="Consolas" panose="020B0609020204030204" pitchFamily="49" charset="0"/>
              </a:rPr>
              <a:t>char block[N]; </a:t>
            </a:r>
            <a:r>
              <a:rPr lang="en-US" sz="2000" smtClean="0">
                <a:latin typeface="Consolas" panose="020B0609020204030204" pitchFamily="49" charset="0"/>
              </a:rPr>
              <a:t>};</a:t>
            </a:r>
            <a:endParaRPr lang="en-US" sz="200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2000">
                <a:latin typeface="Consolas" panose="020B0609020204030204" pitchFamily="49" charset="0"/>
              </a:rPr>
              <a:t>template &lt;typename T, int N&gt; struct Tricky {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  void test_lazyness() { Danger&lt;N&gt; no_boom_yet; }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};</a:t>
            </a:r>
          </a:p>
          <a:p>
            <a:pPr marL="45720" indent="0">
              <a:buNone/>
            </a:pPr>
            <a:r>
              <a:rPr lang="en-US" sz="2000">
                <a:latin typeface="Consolas" panose="020B0609020204030204" pitchFamily="49" charset="0"/>
              </a:rPr>
              <a:t>int main() </a:t>
            </a:r>
            <a:r>
              <a:rPr lang="en-US" sz="2000" smtClean="0">
                <a:latin typeface="Consolas" panose="020B0609020204030204" pitchFamily="49" charset="0"/>
              </a:rPr>
              <a:t>{ 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ru-RU" sz="2000" smtClean="0">
                <a:latin typeface="Consolas" panose="020B0609020204030204" pitchFamily="49" charset="0"/>
              </a:rPr>
              <a:t>  </a:t>
            </a:r>
            <a:r>
              <a:rPr lang="en-US" sz="2000" smtClean="0">
                <a:latin typeface="Consolas" panose="020B0609020204030204" pitchFamily="49" charset="0"/>
              </a:rPr>
              <a:t>Tricky&lt;int</a:t>
            </a:r>
            <a:r>
              <a:rPr lang="en-US" sz="2000">
                <a:latin typeface="Consolas" panose="020B0609020204030204" pitchFamily="49" charset="0"/>
              </a:rPr>
              <a:t>, -2&gt; ok</a:t>
            </a:r>
            <a:r>
              <a:rPr lang="en-US" sz="2000" smtClean="0">
                <a:latin typeface="Consolas" panose="020B0609020204030204" pitchFamily="49" charset="0"/>
              </a:rPr>
              <a:t>; 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}</a:t>
            </a:r>
            <a:endParaRPr lang="ru-RU" sz="2000"/>
          </a:p>
          <a:p>
            <a:r>
              <a:rPr lang="ru-RU" sz="2000" smtClean="0"/>
              <a:t>И в некоторых других случаях (тизер: при вычислении </a:t>
            </a:r>
            <a:r>
              <a:rPr lang="en-US" sz="2000" smtClean="0"/>
              <a:t>constexpr-</a:t>
            </a:r>
            <a:r>
              <a:rPr lang="ru-RU" sz="2000" smtClean="0"/>
              <a:t>функций)</a:t>
            </a:r>
            <a:endParaRPr lang="en-US" sz="200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4185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Почему инстанцирование шаблонов не сделано энергичным</a:t>
            </a:r>
            <a:r>
              <a:rPr lang="en-US" smtClean="0"/>
              <a:t>?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89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742122"/>
            <a:ext cx="9872871" cy="535387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 Инстанцирование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4800" smtClean="0"/>
              <a:t> </a:t>
            </a:r>
            <a:r>
              <a:rPr lang="en-US" sz="4800" smtClean="0"/>
              <a:t>SFINAE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4800"/>
              <a:t> </a:t>
            </a:r>
            <a:r>
              <a:rPr lang="ru-RU" sz="4800" smtClean="0"/>
              <a:t>Систематическое </a:t>
            </a:r>
            <a:r>
              <a:rPr lang="en-US" sz="4800" smtClean="0"/>
              <a:t>SFINAE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4800"/>
              <a:t> </a:t>
            </a:r>
            <a:r>
              <a:rPr lang="ru-RU" sz="4800" smtClean="0"/>
              <a:t>Метапрограммирование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073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742122"/>
            <a:ext cx="9872871" cy="535387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4800" smtClean="0"/>
              <a:t>  Инстанцирование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</a:t>
            </a:r>
            <a:r>
              <a:rPr lang="en-US" sz="4800" smtClean="0"/>
              <a:t>SFINAE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4800"/>
              <a:t> </a:t>
            </a:r>
            <a:r>
              <a:rPr lang="ru-RU" sz="4800" smtClean="0"/>
              <a:t>Систематическое </a:t>
            </a:r>
            <a:r>
              <a:rPr lang="en-US" sz="4800" smtClean="0"/>
              <a:t>SFINAE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4800"/>
              <a:t> </a:t>
            </a:r>
            <a:r>
              <a:rPr lang="ru-RU" sz="4800" smtClean="0"/>
              <a:t>Метапрограммирование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9473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SFINAE</a:t>
            </a:r>
            <a:endParaRPr lang="en-US" sz="48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Substitution Failure Is Not An Error (</a:t>
            </a:r>
            <a:r>
              <a:rPr lang="ru-RU" smtClean="0"/>
              <a:t>провал подстановки не является ошибкой</a:t>
            </a:r>
            <a:r>
              <a:rPr lang="en-US" smtClean="0"/>
              <a:t>)</a:t>
            </a:r>
          </a:p>
          <a:p>
            <a:pPr marL="45720" indent="0">
              <a:buNone/>
            </a:pPr>
            <a:r>
              <a:rPr lang="fr-FR">
                <a:latin typeface="Consolas" panose="020B0609020204030204" pitchFamily="49" charset="0"/>
              </a:rPr>
              <a:t>template &lt;typename T&gt; T max (T a, T b);</a:t>
            </a:r>
          </a:p>
          <a:p>
            <a:pPr marL="45720" indent="0">
              <a:buNone/>
            </a:pPr>
            <a:r>
              <a:rPr lang="fr-FR">
                <a:latin typeface="Consolas" panose="020B0609020204030204" pitchFamily="49" charset="0"/>
              </a:rPr>
              <a:t>template &lt;typename T, typename U&gt; auto max (T a, U b);</a:t>
            </a:r>
          </a:p>
          <a:p>
            <a:pPr marL="45720" indent="0">
              <a:buNone/>
            </a:pPr>
            <a:r>
              <a:rPr lang="fr-FR">
                <a:latin typeface="Consolas" panose="020B0609020204030204" pitchFamily="49" charset="0"/>
              </a:rPr>
              <a:t>int g = max (1, 1.0); // подстановка в 1 провалена </a:t>
            </a:r>
            <a:br>
              <a:rPr lang="fr-FR">
                <a:latin typeface="Consolas" panose="020B0609020204030204" pitchFamily="49" charset="0"/>
              </a:rPr>
            </a:br>
            <a:r>
              <a:rPr lang="fr-FR">
                <a:latin typeface="Consolas" panose="020B0609020204030204" pitchFamily="49" charset="0"/>
              </a:rPr>
              <a:t>                      // подстановка в 2 успешна</a:t>
            </a:r>
          </a:p>
          <a:p>
            <a:r>
              <a:rPr lang="ru-RU" smtClean="0"/>
              <a:t>Формально </a:t>
            </a:r>
            <a:r>
              <a:rPr lang="en-US" smtClean="0"/>
              <a:t>SFINAE </a:t>
            </a:r>
            <a:r>
              <a:rPr lang="ru-RU" smtClean="0"/>
              <a:t>определяется так: если в результате подстановки в </a:t>
            </a:r>
            <a:r>
              <a:rPr lang="ru-RU" smtClean="0">
                <a:solidFill>
                  <a:srgbClr val="0000FF"/>
                </a:solidFill>
              </a:rPr>
              <a:t>непосредственном контексте</a:t>
            </a:r>
            <a:r>
              <a:rPr lang="ru-RU" smtClean="0"/>
              <a:t> класса (функции, алиаса, переменной) возникает </a:t>
            </a:r>
            <a:r>
              <a:rPr lang="ru-RU" smtClean="0">
                <a:solidFill>
                  <a:srgbClr val="0000FF"/>
                </a:solidFill>
              </a:rPr>
              <a:t>невалидная конструкция</a:t>
            </a:r>
            <a:r>
              <a:rPr lang="ru-RU" smtClean="0"/>
              <a:t>, эта подстановка неуспешна, но не ошибочна</a:t>
            </a:r>
          </a:p>
          <a:p>
            <a:r>
              <a:rPr lang="ru-RU" smtClean="0"/>
              <a:t>Невалидная конструкция это грамматически </a:t>
            </a:r>
            <a:r>
              <a:rPr lang="en-US" smtClean="0"/>
              <a:t>ill-formed expression </a:t>
            </a:r>
            <a:r>
              <a:rPr lang="ru-RU" smtClean="0"/>
              <a:t>или семантическая невозможность инстанцирования (как выше)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349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SFINAE </a:t>
            </a:r>
            <a:r>
              <a:rPr lang="ru-RU" smtClean="0"/>
              <a:t>и ошибки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Не любая ошибочная конструкция это </a:t>
            </a:r>
            <a:r>
              <a:rPr lang="en-US" smtClean="0"/>
              <a:t>SFINAE</a:t>
            </a:r>
            <a:r>
              <a:rPr lang="ru-RU" smtClean="0"/>
              <a:t>. Важен контекст подстановки.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negate (int i) { return -i; }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T&gt; T negate(const T&amp; t)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typename T::value_type</a:t>
            </a:r>
            <a:r>
              <a:rPr lang="en-US">
                <a:latin typeface="Consolas" panose="020B0609020204030204" pitchFamily="49" charset="0"/>
              </a:rPr>
              <a:t> n = -t();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// </a:t>
            </a:r>
            <a:r>
              <a:rPr lang="ru-RU">
                <a:latin typeface="Consolas" panose="020B0609020204030204" pitchFamily="49" charset="0"/>
              </a:rPr>
              <a:t>тут используем </a:t>
            </a:r>
            <a:r>
              <a:rPr lang="en-US">
                <a:latin typeface="Consolas" panose="020B0609020204030204" pitchFamily="49" charset="0"/>
              </a:rPr>
              <a:t>n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} 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negate(2.0);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// </a:t>
            </a:r>
            <a:r>
              <a:rPr lang="ru-RU" smtClean="0">
                <a:solidFill>
                  <a:srgbClr val="FF0000"/>
                </a:solidFill>
                <a:latin typeface="Consolas" panose="020B0609020204030204" pitchFamily="49" charset="0"/>
              </a:rPr>
              <a:t>ошибка</a:t>
            </a:r>
          </a:p>
          <a:p>
            <a:r>
              <a:rPr lang="ru-RU" smtClean="0"/>
              <a:t>Здесь в контексте сигнатуры и шаблонных параметров нет никакой невалидности. Невалидность в теле не является </a:t>
            </a:r>
            <a:r>
              <a:rPr lang="en-US" smtClean="0"/>
              <a:t>SFINAE, </a:t>
            </a:r>
            <a:r>
              <a:rPr lang="ru-RU" smtClean="0"/>
              <a:t>это ошибка второй фазы трансляции.</a:t>
            </a:r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842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SFINAE </a:t>
            </a:r>
            <a:r>
              <a:rPr lang="ru-RU" smtClean="0"/>
              <a:t>и ошибки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Не любая ошибочная конструкция это </a:t>
            </a:r>
            <a:r>
              <a:rPr lang="en-US" smtClean="0"/>
              <a:t>SFINAE</a:t>
            </a:r>
            <a:r>
              <a:rPr lang="ru-RU" smtClean="0"/>
              <a:t>. Важен контекст подстановки.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negate (int i) { return -i; }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T&gt;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T::value_type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negate(const T&amp; t)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typename T::value_type n = -t();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// </a:t>
            </a:r>
            <a:r>
              <a:rPr lang="ru-RU">
                <a:latin typeface="Consolas" panose="020B0609020204030204" pitchFamily="49" charset="0"/>
              </a:rPr>
              <a:t>тут используем </a:t>
            </a:r>
            <a:r>
              <a:rPr lang="en-US">
                <a:latin typeface="Consolas" panose="020B0609020204030204" pitchFamily="49" charset="0"/>
              </a:rPr>
              <a:t>n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} 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negate(2.0);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// substitution failure</a:t>
            </a:r>
            <a:endParaRPr lang="ru-RU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ru-RU" smtClean="0"/>
              <a:t>Здесь в контексте сигнатуры и шаблонных параметров выводится </a:t>
            </a:r>
            <a:r>
              <a:rPr lang="en-US" smtClean="0"/>
              <a:t>T == double </a:t>
            </a:r>
            <a:r>
              <a:rPr lang="ru-RU" smtClean="0"/>
              <a:t>и разумеется </a:t>
            </a:r>
            <a:r>
              <a:rPr lang="en-US" smtClean="0"/>
              <a:t>T::value_type </a:t>
            </a:r>
            <a:r>
              <a:rPr lang="ru-RU" smtClean="0"/>
              <a:t>невалидно. Здесь нет ошибки, это провал подстановки и будет вызвана менее подходящая верхняя функция.</a:t>
            </a:r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91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Упражнения в </a:t>
            </a:r>
            <a:r>
              <a:rPr lang="en-US" smtClean="0"/>
              <a:t>SFINAE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195560" cy="4038600"/>
          </a:xfrm>
        </p:spPr>
        <p:txBody>
          <a:bodyPr/>
          <a:lstStyle/>
          <a:p>
            <a:r>
              <a:rPr lang="ru-RU" smtClean="0"/>
              <a:t>Ниже приведён несколько сомнительный код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template&lt;typename </a:t>
            </a:r>
            <a:r>
              <a:rPr lang="en-US">
                <a:latin typeface="Consolas" panose="020B0609020204030204" pitchFamily="49" charset="0"/>
              </a:rPr>
              <a:t>T&gt; 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typename T::ElementT at (T const&amp; a, int </a:t>
            </a:r>
            <a:r>
              <a:rPr lang="en-US" smtClean="0">
                <a:latin typeface="Consolas" panose="020B0609020204030204" pitchFamily="49" charset="0"/>
              </a:rPr>
              <a:t>i) { return a.get(i); }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</a:t>
            </a:r>
            <a:r>
              <a:rPr lang="en-US">
                <a:latin typeface="Consolas" panose="020B0609020204030204" pitchFamily="49" charset="0"/>
              </a:rPr>
              <a:t>f (int *p) { return at (p, 7); </a:t>
            </a:r>
            <a:r>
              <a:rPr lang="en-US" smtClean="0">
                <a:latin typeface="Consolas" panose="020B0609020204030204" pitchFamily="49" charset="0"/>
              </a:rPr>
              <a:t>}</a:t>
            </a:r>
          </a:p>
          <a:p>
            <a:r>
              <a:rPr lang="ru-RU" smtClean="0"/>
              <a:t>Здесь успех подстановки, провал подстановки или ошибка?</a:t>
            </a:r>
            <a:endParaRPr lang="en-US"/>
          </a:p>
          <a:p>
            <a:pPr marL="45720" indent="0">
              <a:buNone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437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Упражнения в </a:t>
            </a:r>
            <a:r>
              <a:rPr lang="en-US" smtClean="0"/>
              <a:t>SFINAE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195560" cy="4038600"/>
          </a:xfrm>
        </p:spPr>
        <p:txBody>
          <a:bodyPr/>
          <a:lstStyle/>
          <a:p>
            <a:r>
              <a:rPr lang="ru-RU" smtClean="0"/>
              <a:t>Ниже приведён несколько сомнительный код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template&lt;typename </a:t>
            </a:r>
            <a:r>
              <a:rPr lang="en-US">
                <a:latin typeface="Consolas" panose="020B0609020204030204" pitchFamily="49" charset="0"/>
              </a:rPr>
              <a:t>T&gt; 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typename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T::ElementT</a:t>
            </a:r>
            <a:r>
              <a:rPr lang="en-US">
                <a:latin typeface="Consolas" panose="020B0609020204030204" pitchFamily="49" charset="0"/>
              </a:rPr>
              <a:t> at (T const&amp; a, int </a:t>
            </a:r>
            <a:r>
              <a:rPr lang="en-US" smtClean="0">
                <a:latin typeface="Consolas" panose="020B0609020204030204" pitchFamily="49" charset="0"/>
              </a:rPr>
              <a:t>i) { return a.get(i); }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</a:t>
            </a:r>
            <a:r>
              <a:rPr lang="en-US">
                <a:latin typeface="Consolas" panose="020B0609020204030204" pitchFamily="49" charset="0"/>
              </a:rPr>
              <a:t>f (int *p) { return at (p, 7); </a:t>
            </a:r>
            <a:r>
              <a:rPr lang="en-US" smtClean="0">
                <a:latin typeface="Consolas" panose="020B0609020204030204" pitchFamily="49" charset="0"/>
              </a:rPr>
              <a:t>}</a:t>
            </a:r>
          </a:p>
          <a:p>
            <a:r>
              <a:rPr lang="ru-RU" smtClean="0"/>
              <a:t>Очевидно провал подстановки: </a:t>
            </a:r>
            <a:r>
              <a:rPr lang="en-US" smtClean="0"/>
              <a:t>int*::ElementT </a:t>
            </a:r>
            <a:r>
              <a:rPr lang="ru-RU" smtClean="0"/>
              <a:t>не валиден в контексте </a:t>
            </a:r>
            <a:r>
              <a:rPr lang="en-US" smtClean="0"/>
              <a:t>at</a:t>
            </a:r>
          </a:p>
          <a:p>
            <a:r>
              <a:rPr lang="ru-RU" smtClean="0"/>
              <a:t>Как написать перегрузку </a:t>
            </a:r>
            <a:r>
              <a:rPr lang="en-US" smtClean="0"/>
              <a:t>at, </a:t>
            </a:r>
            <a:r>
              <a:rPr lang="ru-RU" smtClean="0"/>
              <a:t>чтобы подстановка удалась</a:t>
            </a:r>
            <a:r>
              <a:rPr lang="en-US" smtClean="0"/>
              <a:t>, </a:t>
            </a:r>
            <a:r>
              <a:rPr lang="ru-RU" smtClean="0"/>
              <a:t>не изменяя кода</a:t>
            </a:r>
            <a:r>
              <a:rPr lang="en-US" smtClean="0"/>
              <a:t>?</a:t>
            </a:r>
            <a:endParaRPr lang="en-US"/>
          </a:p>
          <a:p>
            <a:pPr marL="45720" indent="0">
              <a:buNone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460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Упражнения в </a:t>
            </a:r>
            <a:r>
              <a:rPr lang="en-US" smtClean="0"/>
              <a:t>SFINAE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195560" cy="4038600"/>
          </a:xfrm>
        </p:spPr>
        <p:txBody>
          <a:bodyPr/>
          <a:lstStyle/>
          <a:p>
            <a:r>
              <a:rPr lang="ru-RU" smtClean="0"/>
              <a:t>Ниже приведён несколько сомнительный код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template&lt;typename </a:t>
            </a:r>
            <a:r>
              <a:rPr lang="en-US">
                <a:latin typeface="Consolas" panose="020B0609020204030204" pitchFamily="49" charset="0"/>
              </a:rPr>
              <a:t>T&gt; 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typename T::ElementT at (T const&amp; a, int </a:t>
            </a:r>
            <a:r>
              <a:rPr lang="en-US" smtClean="0">
                <a:latin typeface="Consolas" panose="020B0609020204030204" pitchFamily="49" charset="0"/>
              </a:rPr>
              <a:t>i) { return a.get(i); }</a:t>
            </a:r>
          </a:p>
          <a:p>
            <a:r>
              <a:rPr lang="ru-RU" smtClean="0"/>
              <a:t>Как написать перегрузку </a:t>
            </a:r>
            <a:r>
              <a:rPr lang="en-US" smtClean="0"/>
              <a:t>at, </a:t>
            </a:r>
            <a:r>
              <a:rPr lang="ru-RU" smtClean="0"/>
              <a:t>чтобы подстановка удалась</a:t>
            </a:r>
            <a:r>
              <a:rPr lang="en-US" smtClean="0"/>
              <a:t>, </a:t>
            </a:r>
            <a:r>
              <a:rPr lang="ru-RU" smtClean="0"/>
              <a:t>не изменяя кода</a:t>
            </a:r>
            <a:r>
              <a:rPr lang="en-US" smtClean="0"/>
              <a:t>?</a:t>
            </a:r>
          </a:p>
          <a:p>
            <a:pPr marL="45720" indent="0">
              <a:buNone/>
            </a:pP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template&lt;typename T&gt; auto </a:t>
            </a:r>
            <a:b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at (T const&amp; a, int i) -&gt; decltype(a[i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])</a:t>
            </a:r>
            <a: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{ return a[i]; }</a:t>
            </a:r>
            <a:endParaRPr lang="ru-RU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int f (int *p) { return at (p, 7); </a:t>
            </a:r>
            <a:r>
              <a:rPr lang="en-US" smtClean="0">
                <a:latin typeface="Consolas" panose="020B0609020204030204" pitchFamily="49" charset="0"/>
              </a:rPr>
              <a:t>}</a:t>
            </a:r>
            <a:endParaRPr lang="en-US">
              <a:latin typeface="Consolas" panose="020B0609020204030204" pitchFamily="49" charset="0"/>
            </a:endParaRPr>
          </a:p>
          <a:p>
            <a:r>
              <a:rPr lang="ru-RU" smtClean="0"/>
              <a:t>Ваши возражения против такого решения?</a:t>
            </a:r>
            <a:endParaRPr lang="en-US"/>
          </a:p>
          <a:p>
            <a:pPr marL="45720" indent="0">
              <a:buNone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189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Упражнения в </a:t>
            </a:r>
            <a:r>
              <a:rPr lang="en-US" smtClean="0"/>
              <a:t>SFINAE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195560" cy="4038600"/>
          </a:xfrm>
        </p:spPr>
        <p:txBody>
          <a:bodyPr/>
          <a:lstStyle/>
          <a:p>
            <a:r>
              <a:rPr lang="ru-RU" smtClean="0"/>
              <a:t>Ниже приведён несколько сомнительный код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template&lt;typename </a:t>
            </a:r>
            <a:r>
              <a:rPr lang="en-US">
                <a:latin typeface="Consolas" panose="020B0609020204030204" pitchFamily="49" charset="0"/>
              </a:rPr>
              <a:t>T&gt; 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typename T::ElementT</a:t>
            </a:r>
            <a:r>
              <a:rPr lang="en-US">
                <a:latin typeface="Consolas" panose="020B0609020204030204" pitchFamily="49" charset="0"/>
              </a:rPr>
              <a:t> at (T const&amp; a, int </a:t>
            </a:r>
            <a:r>
              <a:rPr lang="en-US" smtClean="0">
                <a:latin typeface="Consolas" panose="020B0609020204030204" pitchFamily="49" charset="0"/>
              </a:rPr>
              <a:t>i) { return a.get(i); }</a:t>
            </a:r>
          </a:p>
          <a:p>
            <a:r>
              <a:rPr lang="ru-RU" smtClean="0"/>
              <a:t>Как написать перегрузку </a:t>
            </a:r>
            <a:r>
              <a:rPr lang="en-US" smtClean="0"/>
              <a:t>at, </a:t>
            </a:r>
            <a:r>
              <a:rPr lang="ru-RU" smtClean="0"/>
              <a:t>чтобы подстановка удалась</a:t>
            </a:r>
            <a:r>
              <a:rPr lang="en-US" smtClean="0"/>
              <a:t>, </a:t>
            </a:r>
            <a:r>
              <a:rPr lang="ru-RU" smtClean="0"/>
              <a:t>не изменяя кода</a:t>
            </a:r>
            <a:r>
              <a:rPr lang="en-US" smtClean="0"/>
              <a:t>?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template&lt;typename T&gt;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 auto</a:t>
            </a:r>
            <a:r>
              <a:rPr lang="en-US">
                <a:latin typeface="Consolas" panose="020B0609020204030204" pitchFamily="49" charset="0"/>
              </a:rPr>
              <a:t> 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at (T const&amp; a, int i)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-&gt; decltype(a[i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])</a:t>
            </a:r>
            <a: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{ return a[i]; }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int f (int *p) { return at (p, 7); </a:t>
            </a:r>
            <a:r>
              <a:rPr lang="en-US" smtClean="0">
                <a:latin typeface="Consolas" panose="020B0609020204030204" pitchFamily="49" charset="0"/>
              </a:rPr>
              <a:t>}</a:t>
            </a:r>
            <a:endParaRPr lang="en-US">
              <a:latin typeface="Consolas" panose="020B0609020204030204" pitchFamily="49" charset="0"/>
            </a:endParaRPr>
          </a:p>
          <a:p>
            <a:r>
              <a:rPr lang="ru-RU" smtClean="0"/>
              <a:t>Казалось бы перегрузка по типу возвращаемого значения невозможна. Домашняя наработка: аргументировать почему решение всё-таки правильное.</a:t>
            </a:r>
            <a:endParaRPr lang="en-US"/>
          </a:p>
          <a:p>
            <a:pPr marL="45720" indent="0">
              <a:buNone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116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Несистемное </a:t>
            </a:r>
            <a:r>
              <a:rPr lang="en-US" smtClean="0"/>
              <a:t>SFINAE</a:t>
            </a:r>
            <a:r>
              <a:rPr lang="ru-RU" smtClean="0"/>
              <a:t>. </a:t>
            </a:r>
            <a:r>
              <a:rPr lang="en-US" smtClean="0"/>
              <a:t>HasFooBar.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360152" cy="4038600"/>
          </a:xfrm>
        </p:spPr>
        <p:txBody>
          <a:bodyPr/>
          <a:lstStyle/>
          <a:p>
            <a:r>
              <a:rPr lang="ru-RU" smtClean="0"/>
              <a:t>С ранних пор была замечена полезность техники </a:t>
            </a:r>
            <a:r>
              <a:rPr lang="en-US" smtClean="0"/>
              <a:t>SFINAE </a:t>
            </a:r>
            <a:r>
              <a:rPr lang="ru-RU" smtClean="0"/>
              <a:t>для трюков и хаков</a:t>
            </a:r>
            <a:r>
              <a:rPr lang="en-US" smtClean="0"/>
              <a:t>. </a:t>
            </a:r>
            <a:r>
              <a:rPr lang="ru-RU" smtClean="0"/>
              <a:t>Классический пример: определить наличие зависимого типа в классе.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struct foo { typedef float foobar; </a:t>
            </a:r>
            <a:r>
              <a:rPr lang="en-US" smtClean="0">
                <a:latin typeface="Consolas" panose="020B0609020204030204" pitchFamily="49" charset="0"/>
              </a:rPr>
              <a:t>};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struct </a:t>
            </a:r>
            <a:r>
              <a:rPr lang="en-US">
                <a:latin typeface="Consolas" panose="020B0609020204030204" pitchFamily="49" charset="0"/>
              </a:rPr>
              <a:t>bar { };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cout &lt;&lt; </a:t>
            </a:r>
            <a:r>
              <a:rPr lang="en-US" smtClean="0">
                <a:latin typeface="Consolas" panose="020B0609020204030204" pitchFamily="49" charset="0"/>
              </a:rPr>
              <a:t>boolalpha </a:t>
            </a:r>
            <a:r>
              <a:rPr lang="en-US">
                <a:latin typeface="Consolas" panose="020B0609020204030204" pitchFamily="49" charset="0"/>
              </a:rPr>
              <a:t>&lt;&lt;</a:t>
            </a:r>
            <a:r>
              <a:rPr lang="ru-RU">
                <a:latin typeface="Consolas" panose="020B0609020204030204" pitchFamily="49" charset="0"/>
              </a:rPr>
              <a:t> нечто от </a:t>
            </a:r>
            <a:r>
              <a:rPr lang="en-US" smtClean="0">
                <a:latin typeface="Consolas" panose="020B0609020204030204" pitchFamily="49" charset="0"/>
              </a:rPr>
              <a:t>foo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&lt;&lt; </a:t>
            </a:r>
            <a:r>
              <a:rPr lang="en-US">
                <a:latin typeface="Consolas" panose="020B0609020204030204" pitchFamily="49" charset="0"/>
              </a:rPr>
              <a:t>" " &lt;&lt; </a:t>
            </a:r>
            <a:r>
              <a:rPr lang="ru-RU">
                <a:latin typeface="Consolas" panose="020B0609020204030204" pitchFamily="49" charset="0"/>
              </a:rPr>
              <a:t>нечто от </a:t>
            </a:r>
            <a:r>
              <a:rPr lang="en-US">
                <a:latin typeface="Consolas" panose="020B0609020204030204" pitchFamily="49" charset="0"/>
              </a:rPr>
              <a:t>bar &lt;&lt; endl;</a:t>
            </a:r>
          </a:p>
          <a:p>
            <a:r>
              <a:rPr lang="ru-RU" smtClean="0"/>
              <a:t>Без </a:t>
            </a:r>
            <a:r>
              <a:rPr lang="en-US" smtClean="0"/>
              <a:t>SFINAE, </a:t>
            </a:r>
            <a:r>
              <a:rPr lang="ru-RU" smtClean="0"/>
              <a:t>задача выглядит не решаемой, но решение возможно и даже в примитивном виде оно довольно красиво.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208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Несистемное </a:t>
            </a:r>
            <a:r>
              <a:rPr lang="en-US" smtClean="0"/>
              <a:t>SFINAE</a:t>
            </a:r>
            <a:r>
              <a:rPr lang="ru-RU" smtClean="0"/>
              <a:t>. </a:t>
            </a:r>
            <a:r>
              <a:rPr lang="en-US" smtClean="0"/>
              <a:t>HasFooBar.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360152" cy="4038600"/>
          </a:xfrm>
        </p:spPr>
        <p:txBody>
          <a:bodyPr/>
          <a:lstStyle/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T&gt; struct has_typedef_foobar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typedef char yes[1];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typedef char no[2];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template &lt;typename C&gt; static yes&amp; test(typename C::foobar*);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template &lt;typename&gt; static no&amp; test(...);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static const bool value = </a:t>
            </a:r>
            <a:r>
              <a:rPr lang="ru-RU" smtClean="0">
                <a:latin typeface="Consolas" panose="020B0609020204030204" pitchFamily="49" charset="0"/>
              </a:rPr>
              <a:t>(</a:t>
            </a:r>
            <a:r>
              <a:rPr lang="en-US" smtClean="0">
                <a:latin typeface="Consolas" panose="020B0609020204030204" pitchFamily="49" charset="0"/>
              </a:rPr>
              <a:t>sizeof(test&lt;T</a:t>
            </a:r>
            <a:r>
              <a:rPr lang="en-US">
                <a:latin typeface="Consolas" panose="020B0609020204030204" pitchFamily="49" charset="0"/>
              </a:rPr>
              <a:t>&gt;(0)) == sizeof(yes</a:t>
            </a:r>
            <a:r>
              <a:rPr lang="en-US" smtClean="0">
                <a:latin typeface="Consolas" panose="020B0609020204030204" pitchFamily="49" charset="0"/>
              </a:rPr>
              <a:t>)</a:t>
            </a:r>
            <a:r>
              <a:rPr lang="ru-RU" smtClean="0">
                <a:latin typeface="Consolas" panose="020B0609020204030204" pitchFamily="49" charset="0"/>
              </a:rPr>
              <a:t>)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struct foo { typedef float foobar; };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struct bar { </a:t>
            </a:r>
            <a:r>
              <a:rPr lang="en-US" smtClean="0">
                <a:latin typeface="Consolas" panose="020B0609020204030204" pitchFamily="49" charset="0"/>
              </a:rPr>
              <a:t>};</a:t>
            </a:r>
            <a:endParaRPr lang="ru-RU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cout </a:t>
            </a:r>
            <a:r>
              <a:rPr lang="en-US">
                <a:latin typeface="Consolas" panose="020B0609020204030204" pitchFamily="49" charset="0"/>
              </a:rPr>
              <a:t>&lt;&lt; boolalpha &lt;&lt; has_typedef_foobar&lt;foo&gt;::value &lt;&lt; " "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   &lt;&lt; has_typedef_foobar&lt;bar&gt;::value &lt;&lt; endl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186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Попробуйте в таком же стиле проверить наличие метода </a:t>
            </a:r>
            <a:r>
              <a:rPr lang="en-US" smtClean="0"/>
              <a:t>foobar, </a:t>
            </a:r>
            <a:r>
              <a:rPr lang="ru-RU" smtClean="0"/>
              <a:t>возвращающего обязательно </a:t>
            </a:r>
            <a:r>
              <a:rPr lang="en-US" smtClean="0"/>
              <a:t>float </a:t>
            </a:r>
            <a:r>
              <a:rPr lang="ru-RU" smtClean="0"/>
              <a:t>и не берущего ни одного аргумента</a:t>
            </a:r>
            <a:endParaRPr lang="en-US" smtClean="0"/>
          </a:p>
          <a:p>
            <a:r>
              <a:rPr lang="ru-RU" smtClean="0"/>
              <a:t>Тривиальная замена: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C&gt; static auto test(void*) -&gt;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    decltype(float {declval&lt;C&gt;().foobar()}, yes</a:t>
            </a:r>
            <a:r>
              <a:rPr lang="en-US" smtClean="0">
                <a:latin typeface="Consolas" panose="020B0609020204030204" pitchFamily="49" charset="0"/>
              </a:rPr>
              <a:t>{});</a:t>
            </a:r>
            <a:endParaRPr lang="ru-RU" smtClean="0"/>
          </a:p>
          <a:p>
            <a:r>
              <a:rPr lang="ru-RU" smtClean="0"/>
              <a:t>До какой-то степени работает, но не ловит случаи когда возвращается </a:t>
            </a:r>
            <a:r>
              <a:rPr lang="en-US" smtClean="0"/>
              <a:t>float&amp; </a:t>
            </a:r>
            <a:r>
              <a:rPr lang="ru-RU" smtClean="0"/>
              <a:t>и т.п.</a:t>
            </a:r>
          </a:p>
          <a:p>
            <a:r>
              <a:rPr lang="ru-RU" smtClean="0"/>
              <a:t>Всё это слишком запутывается. Я называю такое </a:t>
            </a:r>
            <a:r>
              <a:rPr lang="en-US" smtClean="0"/>
              <a:t>SFINAE </a:t>
            </a:r>
            <a:r>
              <a:rPr lang="ru-RU" smtClean="0"/>
              <a:t>"партизанским", потому что приходится годами блуждать с оружием в страшных зимних лесах без еды и признаков жилья. Поэтому люди искали более систематические подходы.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212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Инстанцирование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Инстанцированием называется порождение конкретного класса, функции, функции-члена из обобщенного </a:t>
            </a:r>
            <a:r>
              <a:rPr lang="ru-RU" smtClean="0"/>
              <a:t>кода</a:t>
            </a:r>
            <a:endParaRPr lang="en-US" smtClean="0"/>
          </a:p>
          <a:p>
            <a:r>
              <a:rPr lang="ru-RU" smtClean="0"/>
              <a:t>При </a:t>
            </a:r>
            <a:r>
              <a:rPr lang="ru-RU"/>
              <a:t>инстанцировании может происходить:</a:t>
            </a:r>
          </a:p>
          <a:p>
            <a:pPr lvl="1"/>
            <a:r>
              <a:rPr lang="ru-RU"/>
              <a:t>Подстановка типов (</a:t>
            </a:r>
            <a:r>
              <a:rPr lang="en-US"/>
              <a:t>substitution)</a:t>
            </a:r>
          </a:p>
          <a:p>
            <a:pPr lvl="1"/>
            <a:r>
              <a:rPr lang="ru-RU"/>
              <a:t>Вывод типов</a:t>
            </a:r>
            <a:r>
              <a:rPr lang="en-US"/>
              <a:t> (inference)</a:t>
            </a:r>
            <a:endParaRPr lang="ru-RU"/>
          </a:p>
          <a:p>
            <a:pPr lvl="1"/>
            <a:r>
              <a:rPr lang="ru-RU"/>
              <a:t>Изобретение типов</a:t>
            </a:r>
            <a:r>
              <a:rPr lang="en-US"/>
              <a:t> (invention)</a:t>
            </a:r>
            <a:endParaRPr lang="ru-RU"/>
          </a:p>
          <a:p>
            <a:pPr lvl="1"/>
            <a:r>
              <a:rPr lang="ru-RU"/>
              <a:t>Подстановка параметров, не являющихся </a:t>
            </a:r>
            <a:r>
              <a:rPr lang="ru-RU" smtClean="0"/>
              <a:t>типами</a:t>
            </a:r>
            <a:endParaRPr lang="en-US" smtClean="0"/>
          </a:p>
          <a:p>
            <a:r>
              <a:rPr lang="ru-RU" smtClean="0"/>
              <a:t>Основные правила инстанцирования</a:t>
            </a:r>
          </a:p>
          <a:p>
            <a:pPr lvl="1"/>
            <a:r>
              <a:rPr lang="ru-RU" smtClean="0"/>
              <a:t>Шаблон класса инстанцирует </a:t>
            </a:r>
            <a:r>
              <a:rPr lang="ru-RU" smtClean="0">
                <a:solidFill>
                  <a:srgbClr val="0000FF"/>
                </a:solidFill>
              </a:rPr>
              <a:t>до</a:t>
            </a:r>
            <a:r>
              <a:rPr lang="ru-RU" smtClean="0"/>
              <a:t> его первого использования</a:t>
            </a:r>
          </a:p>
          <a:p>
            <a:pPr lvl="1"/>
            <a:r>
              <a:rPr lang="ru-RU" smtClean="0"/>
              <a:t>Шаблон функции или переменной инстанцируется </a:t>
            </a:r>
            <a:r>
              <a:rPr lang="ru-RU" smtClean="0">
                <a:solidFill>
                  <a:srgbClr val="0000FF"/>
                </a:solidFill>
              </a:rPr>
              <a:t>после </a:t>
            </a:r>
            <a:r>
              <a:rPr lang="ru-RU" smtClean="0"/>
              <a:t>его первого использования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4155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742122"/>
            <a:ext cx="9872871" cy="535387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 Инстанцирование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</a:t>
            </a:r>
            <a:r>
              <a:rPr lang="en-US" sz="4800" smtClean="0"/>
              <a:t>SFINAE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4800"/>
              <a:t> </a:t>
            </a:r>
            <a:r>
              <a:rPr lang="ru-RU" sz="4800" smtClean="0"/>
              <a:t>Систематическое </a:t>
            </a:r>
            <a:r>
              <a:rPr lang="en-US" sz="4800" smtClean="0"/>
              <a:t>SFINAE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4800"/>
              <a:t> </a:t>
            </a:r>
            <a:r>
              <a:rPr lang="ru-RU" sz="4800" smtClean="0"/>
              <a:t>Метапрограммирование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08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Пространства типов и значений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Можно сказать, что в языке существуют отдельные: </a:t>
            </a:r>
          </a:p>
          <a:p>
            <a:pPr lvl="1"/>
            <a:r>
              <a:rPr lang="ru-RU" smtClean="0"/>
              <a:t>пространство типов (</a:t>
            </a:r>
            <a:r>
              <a:rPr lang="en-US" smtClean="0">
                <a:solidFill>
                  <a:srgbClr val="0000FF"/>
                </a:solidFill>
              </a:rPr>
              <a:t>type-space</a:t>
            </a:r>
            <a:r>
              <a:rPr lang="ru-RU" smtClean="0"/>
              <a:t>) </a:t>
            </a:r>
            <a:br>
              <a:rPr lang="ru-RU" smtClean="0"/>
            </a:br>
            <a:r>
              <a:rPr lang="en-US" smtClean="0"/>
              <a:t>int, const int, double, struct S, union U, ....</a:t>
            </a:r>
            <a:endParaRPr lang="ru-RU" smtClean="0"/>
          </a:p>
          <a:p>
            <a:pPr lvl="1"/>
            <a:r>
              <a:rPr lang="ru-RU" smtClean="0"/>
              <a:t>пространство значений (</a:t>
            </a:r>
            <a:r>
              <a:rPr lang="en-US" smtClean="0">
                <a:solidFill>
                  <a:srgbClr val="0000FF"/>
                </a:solidFill>
              </a:rPr>
              <a:t>value-space</a:t>
            </a:r>
            <a:r>
              <a:rPr lang="en-US" smtClean="0"/>
              <a:t>)</a:t>
            </a:r>
            <a:br>
              <a:rPr lang="en-US" smtClean="0"/>
            </a:br>
            <a:r>
              <a:rPr lang="en-US" smtClean="0"/>
              <a:t>1, 2u, 0xfffffffffffULL, "hello", 2.0f, ....</a:t>
            </a:r>
            <a:endParaRPr lang="ru-RU"/>
          </a:p>
          <a:p>
            <a:pPr lvl="1"/>
            <a:r>
              <a:rPr lang="ru-RU" smtClean="0"/>
              <a:t>пространство характеристик валидности (</a:t>
            </a:r>
            <a:r>
              <a:rPr lang="en-US" smtClean="0">
                <a:solidFill>
                  <a:srgbClr val="0000FF"/>
                </a:solidFill>
              </a:rPr>
              <a:t>sfinae-space</a:t>
            </a:r>
            <a:r>
              <a:rPr lang="ru-RU" smtClean="0"/>
              <a:t>)</a:t>
            </a:r>
            <a:br>
              <a:rPr lang="ru-RU" smtClean="0"/>
            </a:br>
            <a:r>
              <a:rPr lang="en-US" smtClean="0"/>
              <a:t>valid, invalid</a:t>
            </a:r>
          </a:p>
          <a:p>
            <a:r>
              <a:rPr lang="ru-RU" smtClean="0"/>
              <a:t>Ключевой шаг к систематичному </a:t>
            </a:r>
            <a:r>
              <a:rPr lang="en-US" smtClean="0"/>
              <a:t>SFINAE </a:t>
            </a:r>
            <a:r>
              <a:rPr lang="ru-RU">
                <a:latin typeface="Corbel" panose="020B0503020204020204" pitchFamily="34" charset="0"/>
              </a:rPr>
              <a:t>–</a:t>
            </a:r>
            <a:r>
              <a:rPr lang="ru-RU" smtClean="0"/>
              <a:t> их связь</a:t>
            </a:r>
            <a:endParaRPr lang="en-US"/>
          </a:p>
          <a:p>
            <a:r>
              <a:rPr lang="ru-RU" smtClean="0"/>
              <a:t>Можем ли мы, например, </a:t>
            </a:r>
            <a:r>
              <a:rPr lang="ru-RU" smtClean="0">
                <a:solidFill>
                  <a:srgbClr val="0000FF"/>
                </a:solidFill>
              </a:rPr>
              <a:t>отобразить</a:t>
            </a:r>
            <a:r>
              <a:rPr lang="ru-RU" smtClean="0"/>
              <a:t> интегральные значения на типы? </a:t>
            </a:r>
            <a:br>
              <a:rPr lang="ru-RU" smtClean="0"/>
            </a:br>
            <a:r>
              <a:rPr lang="ru-RU" smtClean="0"/>
              <a:t>То есть </a:t>
            </a:r>
            <a:r>
              <a:rPr lang="ru-RU" smtClean="0">
                <a:solidFill>
                  <a:srgbClr val="0000FF"/>
                </a:solidFill>
              </a:rPr>
              <a:t>поставить в соответствие </a:t>
            </a:r>
            <a:r>
              <a:rPr lang="ru-RU" smtClean="0"/>
              <a:t>каждому интегральному значению единственный тип?</a:t>
            </a:r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446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Интегральные константы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Да, например такие интегральные константы отображают значения на типы.</a:t>
            </a:r>
            <a:endParaRPr lang="ru-RU" smtClean="0"/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T, T </a:t>
            </a:r>
            <a:r>
              <a:rPr lang="en-US" smtClean="0">
                <a:latin typeface="Consolas" panose="020B0609020204030204" pitchFamily="49" charset="0"/>
              </a:rPr>
              <a:t>v&gt;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struct </a:t>
            </a:r>
            <a:r>
              <a:rPr lang="en-US">
                <a:latin typeface="Consolas" panose="020B0609020204030204" pitchFamily="49" charset="0"/>
              </a:rPr>
              <a:t>integral_constant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static const T value = v;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typedef T value_type; 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typedef integral_constant type;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operator value_type() const { return value; } 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};</a:t>
            </a:r>
          </a:p>
          <a:p>
            <a:r>
              <a:rPr lang="ru-RU" smtClean="0"/>
              <a:t>Например такие интегральные константы отображают значения на типы</a:t>
            </a:r>
          </a:p>
          <a:p>
            <a:r>
              <a:rPr lang="ru-RU" smtClean="0"/>
              <a:t>Возможна даже арифметика.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using ic6 = integral_constant&lt;int, 6</a:t>
            </a:r>
            <a:r>
              <a:rPr lang="en-US" smtClean="0">
                <a:latin typeface="Consolas" panose="020B0609020204030204" pitchFamily="49" charset="0"/>
              </a:rPr>
              <a:t>&gt;;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auto </a:t>
            </a:r>
            <a:r>
              <a:rPr lang="en-US">
                <a:latin typeface="Consolas" panose="020B0609020204030204" pitchFamily="49" charset="0"/>
              </a:rPr>
              <a:t>n = 7 * </a:t>
            </a:r>
            <a:r>
              <a:rPr lang="en-US" smtClean="0">
                <a:latin typeface="Consolas" panose="020B0609020204030204" pitchFamily="49" charset="0"/>
              </a:rPr>
              <a:t>ic6{};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185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Отображение типов на </a:t>
            </a:r>
            <a:r>
              <a:rPr lang="en-US" smtClean="0"/>
              <a:t>sfinae-traits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140696" cy="4038600"/>
          </a:xfrm>
        </p:spPr>
        <p:txBody>
          <a:bodyPr/>
          <a:lstStyle/>
          <a:p>
            <a:r>
              <a:rPr lang="ru-RU" smtClean="0"/>
              <a:t>Каждому из перечисленных ниже типов соответствует одно состояние валидности (выражение валидно или нет)</a:t>
            </a:r>
            <a:endParaRPr lang="ru-RU" smtClean="0">
              <a:latin typeface="Corbel" panose="020B0503020204020204" pitchFamily="34" charset="0"/>
            </a:endParaRP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struct True { char c[2]; };</a:t>
            </a:r>
            <a:endParaRPr lang="en-US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struct False { char c[1]; };</a:t>
            </a:r>
            <a:endParaRPr lang="ru-RU" smtClean="0">
              <a:latin typeface="Consolas" panose="020B0609020204030204" pitchFamily="49" charset="0"/>
            </a:endParaRPr>
          </a:p>
          <a:p>
            <a:pPr marL="182880" indent="-228600"/>
            <a:r>
              <a:rPr lang="ru-RU" smtClean="0"/>
              <a:t>Пример отображение из </a:t>
            </a:r>
            <a:r>
              <a:rPr lang="en-US" smtClean="0"/>
              <a:t>type-space </a:t>
            </a:r>
            <a:r>
              <a:rPr lang="ru-RU" smtClean="0"/>
              <a:t>на </a:t>
            </a:r>
            <a:r>
              <a:rPr lang="en-US" smtClean="0"/>
              <a:t>sfinae-space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template&lt;typename T, typename </a:t>
            </a:r>
            <a:r>
              <a:rPr lang="en-US" smtClean="0">
                <a:latin typeface="Consolas" panose="020B0609020204030204" pitchFamily="49" charset="0"/>
              </a:rPr>
              <a:t>U&gt; struct is_same </a:t>
            </a:r>
            <a:r>
              <a:rPr lang="en-US">
                <a:latin typeface="Consolas" panose="020B0609020204030204" pitchFamily="49" charset="0"/>
              </a:rPr>
              <a:t>: </a:t>
            </a:r>
            <a:r>
              <a:rPr lang="en-US" smtClean="0">
                <a:latin typeface="Consolas" panose="020B0609020204030204" pitchFamily="49" charset="0"/>
              </a:rPr>
              <a:t>False {};</a:t>
            </a:r>
            <a:endParaRPr lang="ru-RU"/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template&lt;typename </a:t>
            </a:r>
            <a:r>
              <a:rPr lang="en-US" smtClean="0">
                <a:latin typeface="Consolas" panose="020B0609020204030204" pitchFamily="49" charset="0"/>
              </a:rPr>
              <a:t>T&gt; struct is_same&lt;T</a:t>
            </a:r>
            <a:r>
              <a:rPr lang="en-US">
                <a:latin typeface="Consolas" panose="020B0609020204030204" pitchFamily="49" charset="0"/>
              </a:rPr>
              <a:t>, T&gt; : </a:t>
            </a:r>
            <a:r>
              <a:rPr lang="en-US" smtClean="0">
                <a:latin typeface="Consolas" panose="020B0609020204030204" pitchFamily="49" charset="0"/>
              </a:rPr>
              <a:t>True {};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assert (sizeof(is_same&lt;int,int&gt;) == sizeof(True));</a:t>
            </a:r>
          </a:p>
          <a:p>
            <a:pPr marL="342900" indent="-342900"/>
            <a:r>
              <a:rPr lang="ru-RU" smtClean="0"/>
              <a:t>Это не слишком удобно. Может ли </a:t>
            </a:r>
            <a:r>
              <a:rPr lang="en-US" smtClean="0"/>
              <a:t>sfinae </a:t>
            </a:r>
            <a:r>
              <a:rPr lang="ru-RU" smtClean="0"/>
              <a:t>порождать значения?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488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Истина и ложь для типов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140696" cy="4038600"/>
          </a:xfrm>
        </p:spPr>
        <p:txBody>
          <a:bodyPr/>
          <a:lstStyle/>
          <a:p>
            <a:r>
              <a:rPr lang="ru-RU" smtClean="0"/>
              <a:t>Самые полезные из интегральных констант </a:t>
            </a:r>
            <a:r>
              <a:rPr lang="ru-RU" smtClean="0">
                <a:latin typeface="Corbel" panose="020B0503020204020204" pitchFamily="34" charset="0"/>
              </a:rPr>
              <a:t>– самые простые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using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true_type</a:t>
            </a:r>
            <a:r>
              <a:rPr lang="en-US">
                <a:latin typeface="Consolas" panose="020B0609020204030204" pitchFamily="49" charset="0"/>
              </a:rPr>
              <a:t> = integral_constant&lt;bool, true</a:t>
            </a:r>
            <a:r>
              <a:rPr lang="en-US" smtClean="0">
                <a:latin typeface="Consolas" panose="020B0609020204030204" pitchFamily="49" charset="0"/>
              </a:rPr>
              <a:t>&gt;;</a:t>
            </a:r>
            <a:endParaRPr lang="en-US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using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false_type</a:t>
            </a:r>
            <a:r>
              <a:rPr lang="en-US">
                <a:latin typeface="Consolas" panose="020B0609020204030204" pitchFamily="49" charset="0"/>
              </a:rPr>
              <a:t> = integral_constant&lt;bool, false</a:t>
            </a:r>
            <a:r>
              <a:rPr lang="en-US" smtClean="0">
                <a:latin typeface="Consolas" panose="020B0609020204030204" pitchFamily="49" charset="0"/>
              </a:rPr>
              <a:t>&gt;;</a:t>
            </a:r>
            <a:endParaRPr lang="ru-RU" smtClean="0">
              <a:latin typeface="Consolas" panose="020B0609020204030204" pitchFamily="49" charset="0"/>
            </a:endParaRPr>
          </a:p>
          <a:p>
            <a:pPr marL="182880" indent="-228600"/>
            <a:r>
              <a:rPr lang="ru-RU" smtClean="0"/>
              <a:t>И они же позволяют отображение из </a:t>
            </a:r>
            <a:r>
              <a:rPr lang="en-US" smtClean="0"/>
              <a:t>type-space </a:t>
            </a:r>
            <a:r>
              <a:rPr lang="ru-RU" smtClean="0"/>
              <a:t>на </a:t>
            </a:r>
            <a:r>
              <a:rPr lang="en-US" smtClean="0"/>
              <a:t>sfinae-space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template&lt;typename T, typename </a:t>
            </a:r>
            <a:r>
              <a:rPr lang="en-US" smtClean="0">
                <a:latin typeface="Consolas" panose="020B0609020204030204" pitchFamily="49" charset="0"/>
              </a:rPr>
              <a:t>U&gt; struct is_same </a:t>
            </a:r>
            <a:r>
              <a:rPr lang="en-US">
                <a:latin typeface="Consolas" panose="020B0609020204030204" pitchFamily="49" charset="0"/>
              </a:rPr>
              <a:t>: false_type </a:t>
            </a:r>
            <a:r>
              <a:rPr lang="en-US" smtClean="0">
                <a:latin typeface="Consolas" panose="020B0609020204030204" pitchFamily="49" charset="0"/>
              </a:rPr>
              <a:t>{};</a:t>
            </a:r>
            <a:r>
              <a:rPr lang="en-US"/>
              <a:t/>
            </a:r>
            <a:br>
              <a:rPr lang="en-US"/>
            </a:br>
            <a:r>
              <a:rPr lang="en-US" smtClean="0">
                <a:latin typeface="Consolas" panose="020B0609020204030204" pitchFamily="49" charset="0"/>
              </a:rPr>
              <a:t>template&lt;typename T&gt; struct is_same&lt;T</a:t>
            </a:r>
            <a:r>
              <a:rPr lang="en-US">
                <a:latin typeface="Consolas" panose="020B0609020204030204" pitchFamily="49" charset="0"/>
              </a:rPr>
              <a:t>, T&gt; : true_type </a:t>
            </a:r>
            <a:r>
              <a:rPr lang="en-US" smtClean="0">
                <a:latin typeface="Consolas" panose="020B0609020204030204" pitchFamily="49" charset="0"/>
              </a:rPr>
              <a:t>{};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template&lt;typename </a:t>
            </a:r>
            <a:r>
              <a:rPr lang="en-US">
                <a:latin typeface="Consolas" panose="020B0609020204030204" pitchFamily="49" charset="0"/>
              </a:rPr>
              <a:t>T, typename U</a:t>
            </a:r>
            <a:r>
              <a:rPr lang="en-US" smtClean="0">
                <a:latin typeface="Consolas" panose="020B0609020204030204" pitchFamily="49" charset="0"/>
              </a:rPr>
              <a:t>&gt;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using is_same_t = typename is_same&lt;T, U&gt;::type;</a:t>
            </a:r>
            <a:endParaRPr lang="ru-RU">
              <a:latin typeface="Consolas" panose="020B0609020204030204" pitchFamily="49" charset="0"/>
            </a:endParaRPr>
          </a:p>
          <a:p>
            <a:pPr marL="182880" indent="-228600"/>
            <a:r>
              <a:rPr lang="ru-RU" smtClean="0"/>
              <a:t>Теперь благодаря </a:t>
            </a:r>
            <a:r>
              <a:rPr lang="en-US" smtClean="0"/>
              <a:t>SFINAE, </a:t>
            </a:r>
            <a:r>
              <a:rPr lang="ru-RU" smtClean="0"/>
              <a:t>будет работать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assert (is_same&lt;int, int&gt;::value &amp;&amp; !is_same&lt;char, int&gt;::value);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753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Польза от шаблонов переменных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140696" cy="4038600"/>
          </a:xfrm>
        </p:spPr>
        <p:txBody>
          <a:bodyPr/>
          <a:lstStyle/>
          <a:p>
            <a:pPr marL="182880" indent="-228600"/>
            <a:r>
              <a:rPr lang="ru-RU" smtClean="0"/>
              <a:t>Прошлый слайд может быть доработан</a:t>
            </a:r>
            <a:endParaRPr lang="en-US" smtClean="0"/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template&lt;typename T, typename U&gt; struct is_same : false_type {};</a:t>
            </a:r>
            <a:r>
              <a:rPr lang="en-US"/>
              <a:t/>
            </a:r>
            <a:br>
              <a:rPr lang="en-US"/>
            </a:br>
            <a:r>
              <a:rPr lang="en-US">
                <a:latin typeface="Consolas" panose="020B0609020204030204" pitchFamily="49" charset="0"/>
              </a:rPr>
              <a:t>template&lt;typename T&gt; struct is_same&lt;T, T&gt; : true_type {};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template&lt;typename T, typename U&gt;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using is_same_t = typename is_same&lt;T, U&gt;::type;</a:t>
            </a:r>
            <a:endParaRPr lang="ru-RU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template&lt;typename T, typename U&gt; </a:t>
            </a:r>
            <a:b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bool is_same_v = is_same&lt;T, U&gt;::value;</a:t>
            </a:r>
            <a:endParaRPr lang="ru-RU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182880" indent="-228600"/>
            <a:r>
              <a:rPr lang="ru-RU" smtClean="0"/>
              <a:t>Теперь будет работать как полная</a:t>
            </a:r>
            <a:r>
              <a:rPr lang="en-US"/>
              <a:t>,</a:t>
            </a:r>
            <a:r>
              <a:rPr lang="ru-RU" smtClean="0"/>
              <a:t> так и </a:t>
            </a:r>
            <a:r>
              <a:rPr lang="en-US" smtClean="0"/>
              <a:t> </a:t>
            </a:r>
            <a:r>
              <a:rPr lang="ru-RU" smtClean="0"/>
              <a:t>сокращённая версия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assert (is_same&lt;int, int&gt;::value &amp;&amp; !is_same&lt;char, int&gt;::value);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assert </a:t>
            </a:r>
            <a:r>
              <a:rPr lang="en-US">
                <a:latin typeface="Consolas" panose="020B0609020204030204" pitchFamily="49" charset="0"/>
              </a:rPr>
              <a:t>(</a:t>
            </a:r>
            <a:r>
              <a:rPr lang="en-US" smtClean="0">
                <a:latin typeface="Consolas" panose="020B0609020204030204" pitchFamily="49" charset="0"/>
              </a:rPr>
              <a:t>is_same</a:t>
            </a:r>
            <a:r>
              <a:rPr lang="ru-RU" smtClean="0">
                <a:latin typeface="Consolas" panose="020B0609020204030204" pitchFamily="49" charset="0"/>
              </a:rPr>
              <a:t>_</a:t>
            </a:r>
            <a:r>
              <a:rPr lang="en-US" smtClean="0">
                <a:latin typeface="Consolas" panose="020B0609020204030204" pitchFamily="49" charset="0"/>
              </a:rPr>
              <a:t>v&lt;int</a:t>
            </a:r>
            <a:r>
              <a:rPr lang="en-US">
                <a:latin typeface="Consolas" panose="020B0609020204030204" pitchFamily="49" charset="0"/>
              </a:rPr>
              <a:t>, int</a:t>
            </a:r>
            <a:r>
              <a:rPr lang="en-US" smtClean="0">
                <a:latin typeface="Consolas" panose="020B0609020204030204" pitchFamily="49" charset="0"/>
              </a:rPr>
              <a:t>&gt; </a:t>
            </a:r>
            <a:r>
              <a:rPr lang="en-US">
                <a:latin typeface="Consolas" panose="020B0609020204030204" pitchFamily="49" charset="0"/>
              </a:rPr>
              <a:t>&amp;&amp; !</a:t>
            </a:r>
            <a:r>
              <a:rPr lang="en-US" smtClean="0">
                <a:latin typeface="Consolas" panose="020B0609020204030204" pitchFamily="49" charset="0"/>
              </a:rPr>
              <a:t>is_same_v&lt;char</a:t>
            </a:r>
            <a:r>
              <a:rPr lang="en-US">
                <a:latin typeface="Consolas" panose="020B0609020204030204" pitchFamily="49" charset="0"/>
              </a:rPr>
              <a:t>, int</a:t>
            </a:r>
            <a:r>
              <a:rPr lang="en-US" smtClean="0">
                <a:latin typeface="Consolas" panose="020B0609020204030204" pitchFamily="49" charset="0"/>
              </a:rPr>
              <a:t>&gt;);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217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Упражнение: </a:t>
            </a:r>
            <a:r>
              <a:rPr lang="en-US" smtClean="0"/>
              <a:t>SFINAE logic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000" smtClean="0"/>
              <a:t>Довольно простое упражнение</a:t>
            </a:r>
            <a:endParaRPr lang="en-US" sz="2000" smtClean="0"/>
          </a:p>
          <a:p>
            <a:pPr marL="4572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template &lt;typename T, typename U&gt;</a:t>
            </a:r>
            <a:r>
              <a:rPr lang="ru-RU" sz="2000" smtClean="0">
                <a:latin typeface="Consolas" panose="020B0609020204030204" pitchFamily="49" charset="0"/>
              </a:rPr>
              <a:t> </a:t>
            </a:r>
            <a:r>
              <a:rPr lang="en-US" sz="2000" smtClean="0">
                <a:latin typeface="Consolas" panose="020B0609020204030204" pitchFamily="49" charset="0"/>
              </a:rPr>
              <a:t>struct </a:t>
            </a:r>
            <a:r>
              <a:rPr lang="en-US" sz="2000">
                <a:latin typeface="Consolas" panose="020B0609020204030204" pitchFamily="49" charset="0"/>
              </a:rPr>
              <a:t>and</a:t>
            </a:r>
            <a:r>
              <a:rPr lang="en-US" sz="2000" smtClean="0">
                <a:latin typeface="Consolas" panose="020B0609020204030204" pitchFamily="49" charset="0"/>
              </a:rPr>
              <a:t>_ : false_type {};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template </a:t>
            </a:r>
            <a:r>
              <a:rPr lang="en-US" sz="2000">
                <a:latin typeface="Consolas" panose="020B0609020204030204" pitchFamily="49" charset="0"/>
              </a:rPr>
              <a:t>&lt;typename </a:t>
            </a:r>
            <a:r>
              <a:rPr lang="en-US" sz="2000" smtClean="0">
                <a:latin typeface="Consolas" panose="020B0609020204030204" pitchFamily="49" charset="0"/>
              </a:rPr>
              <a:t>T&gt;</a:t>
            </a:r>
            <a:r>
              <a:rPr lang="ru-RU" sz="2000" smtClean="0">
                <a:latin typeface="Consolas" panose="020B0609020204030204" pitchFamily="49" charset="0"/>
              </a:rPr>
              <a:t> </a:t>
            </a:r>
            <a:r>
              <a:rPr lang="en-US" sz="2000">
                <a:latin typeface="Consolas" panose="020B0609020204030204" pitchFamily="49" charset="0"/>
              </a:rPr>
              <a:t>struct </a:t>
            </a:r>
            <a:r>
              <a:rPr lang="en-US" sz="2000" smtClean="0">
                <a:latin typeface="Consolas" panose="020B0609020204030204" pitchFamily="49" charset="0"/>
              </a:rPr>
              <a:t>not_ </a:t>
            </a:r>
            <a:r>
              <a:rPr lang="en-US" sz="2000">
                <a:latin typeface="Consolas" panose="020B0609020204030204" pitchFamily="49" charset="0"/>
              </a:rPr>
              <a:t>: false_type </a:t>
            </a:r>
            <a:r>
              <a:rPr lang="en-US" sz="2000" smtClean="0">
                <a:latin typeface="Consolas" panose="020B0609020204030204" pitchFamily="49" charset="0"/>
              </a:rPr>
              <a:t>{};</a:t>
            </a:r>
            <a:endParaRPr lang="ru-RU" sz="2000" smtClean="0"/>
          </a:p>
          <a:p>
            <a:r>
              <a:rPr lang="ru-RU" sz="2000" smtClean="0"/>
              <a:t>Необходимо чтобы шаблон </a:t>
            </a:r>
            <a:r>
              <a:rPr lang="en-US" sz="2000" smtClean="0"/>
              <a:t>and_</a:t>
            </a:r>
            <a:r>
              <a:rPr lang="ru-RU" sz="2000" smtClean="0"/>
              <a:t> был </a:t>
            </a:r>
            <a:r>
              <a:rPr lang="en-US" sz="2000" smtClean="0"/>
              <a:t>true_type </a:t>
            </a:r>
            <a:r>
              <a:rPr lang="ru-RU" sz="2000" smtClean="0"/>
              <a:t>если </a:t>
            </a:r>
            <a:r>
              <a:rPr lang="en-US" sz="2000"/>
              <a:t>T </a:t>
            </a:r>
            <a:r>
              <a:rPr lang="ru-RU" sz="2000"/>
              <a:t>и </a:t>
            </a:r>
            <a:r>
              <a:rPr lang="en-US" sz="2000"/>
              <a:t>U</a:t>
            </a:r>
            <a:r>
              <a:rPr lang="ru-RU" sz="2000"/>
              <a:t> вместе </a:t>
            </a:r>
            <a:r>
              <a:rPr lang="en-US" sz="2000" smtClean="0"/>
              <a:t>true_type</a:t>
            </a:r>
            <a:r>
              <a:rPr lang="ru-RU" sz="2000" smtClean="0"/>
              <a:t/>
            </a:r>
            <a:br>
              <a:rPr lang="ru-RU" sz="2000" smtClean="0"/>
            </a:br>
            <a:r>
              <a:rPr lang="ru-RU" sz="2000" smtClean="0"/>
              <a:t>а также, чтобы шаблон </a:t>
            </a:r>
            <a:r>
              <a:rPr lang="en-US" sz="2000" smtClean="0"/>
              <a:t>not_ </a:t>
            </a:r>
            <a:r>
              <a:rPr lang="ru-RU" sz="2000" smtClean="0"/>
              <a:t>был </a:t>
            </a:r>
            <a:r>
              <a:rPr lang="en-US" sz="2000" smtClean="0"/>
              <a:t>true_type </a:t>
            </a:r>
            <a:r>
              <a:rPr lang="ru-RU" sz="2000" smtClean="0"/>
              <a:t>если </a:t>
            </a:r>
            <a:r>
              <a:rPr lang="en-US" sz="2000" smtClean="0"/>
              <a:t>T </a:t>
            </a:r>
            <a:r>
              <a:rPr lang="ru-RU" sz="2000" smtClean="0"/>
              <a:t>это </a:t>
            </a:r>
            <a:r>
              <a:rPr lang="en-US" sz="2000" smtClean="0"/>
              <a:t>false_type</a:t>
            </a:r>
            <a:endParaRPr lang="en-US" sz="200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270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Упражнение: </a:t>
            </a:r>
            <a:r>
              <a:rPr lang="en-US" smtClean="0"/>
              <a:t>SFINAE logic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000" smtClean="0"/>
              <a:t>Необходимо чтобы этот шаблон был </a:t>
            </a:r>
            <a:r>
              <a:rPr lang="en-US" sz="2000" smtClean="0"/>
              <a:t>true_type </a:t>
            </a:r>
            <a:r>
              <a:rPr lang="ru-RU" sz="2000" smtClean="0"/>
              <a:t>если </a:t>
            </a:r>
            <a:r>
              <a:rPr lang="en-US" sz="2000"/>
              <a:t>T </a:t>
            </a:r>
            <a:r>
              <a:rPr lang="ru-RU" sz="2000"/>
              <a:t>и </a:t>
            </a:r>
            <a:r>
              <a:rPr lang="en-US" sz="2000"/>
              <a:t>U</a:t>
            </a:r>
            <a:r>
              <a:rPr lang="ru-RU" sz="2000"/>
              <a:t> вместе </a:t>
            </a:r>
            <a:r>
              <a:rPr lang="en-US" sz="2000"/>
              <a:t>true_type </a:t>
            </a:r>
            <a:endParaRPr lang="en-US" sz="2000" smtClean="0"/>
          </a:p>
          <a:p>
            <a:pPr marL="45720" indent="0">
              <a:buNone/>
            </a:pPr>
            <a:r>
              <a:rPr lang="en-US" sz="2000">
                <a:latin typeface="Consolas" panose="020B0609020204030204" pitchFamily="49" charset="0"/>
              </a:rPr>
              <a:t>template &lt;typename T, typename U&gt;</a:t>
            </a:r>
            <a:r>
              <a:rPr lang="ru-RU" sz="2000">
                <a:latin typeface="Consolas" panose="020B0609020204030204" pitchFamily="49" charset="0"/>
              </a:rPr>
              <a:t> </a:t>
            </a:r>
            <a:r>
              <a:rPr lang="en-US" sz="2000">
                <a:latin typeface="Consolas" panose="020B0609020204030204" pitchFamily="49" charset="0"/>
              </a:rPr>
              <a:t>struct and_ : false_type {};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template &lt;&gt;</a:t>
            </a:r>
            <a:r>
              <a:rPr lang="ru-RU" sz="2000" smtClean="0">
                <a:latin typeface="Consolas" panose="020B0609020204030204" pitchFamily="49" charset="0"/>
              </a:rPr>
              <a:t> </a:t>
            </a:r>
            <a:r>
              <a:rPr lang="en-US" sz="2000">
                <a:latin typeface="Consolas" panose="020B0609020204030204" pitchFamily="49" charset="0"/>
              </a:rPr>
              <a:t>struct and</a:t>
            </a:r>
            <a:r>
              <a:rPr lang="en-US" sz="2000" smtClean="0">
                <a:latin typeface="Consolas" panose="020B0609020204030204" pitchFamily="49" charset="0"/>
              </a:rPr>
              <a:t>_&lt;true_type, true_type&gt; </a:t>
            </a:r>
            <a:r>
              <a:rPr lang="en-US" sz="2000">
                <a:latin typeface="Consolas" panose="020B0609020204030204" pitchFamily="49" charset="0"/>
              </a:rPr>
              <a:t>: </a:t>
            </a:r>
            <a:r>
              <a:rPr lang="en-US" sz="2000" smtClean="0">
                <a:latin typeface="Consolas" panose="020B0609020204030204" pitchFamily="49" charset="0"/>
              </a:rPr>
              <a:t>true_type {};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template &lt;typename T, typename U&gt;</a:t>
            </a:r>
            <a:r>
              <a:rPr lang="ru-RU" sz="2000">
                <a:latin typeface="Consolas" panose="020B0609020204030204" pitchFamily="49" charset="0"/>
              </a:rPr>
              <a:t> </a:t>
            </a:r>
            <a:r>
              <a:rPr lang="en-US" sz="2000">
                <a:latin typeface="Consolas" panose="020B0609020204030204" pitchFamily="49" charset="0"/>
              </a:rPr>
              <a:t>using and_v = and_&lt;T, U&gt;::value</a:t>
            </a:r>
            <a:r>
              <a:rPr lang="en-US" sz="2000" smtClean="0">
                <a:latin typeface="Consolas" panose="020B0609020204030204" pitchFamily="49" charset="0"/>
              </a:rPr>
              <a:t>;</a:t>
            </a:r>
            <a:endParaRPr lang="ru-RU" sz="2000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2000">
                <a:latin typeface="Consolas" panose="020B0609020204030204" pitchFamily="49" charset="0"/>
              </a:rPr>
              <a:t>template &lt;typename T&gt;</a:t>
            </a:r>
            <a:r>
              <a:rPr lang="ru-RU" sz="2000">
                <a:latin typeface="Consolas" panose="020B0609020204030204" pitchFamily="49" charset="0"/>
              </a:rPr>
              <a:t> </a:t>
            </a:r>
            <a:r>
              <a:rPr lang="en-US" sz="2000">
                <a:latin typeface="Consolas" panose="020B0609020204030204" pitchFamily="49" charset="0"/>
              </a:rPr>
              <a:t>struct not_ : false_type </a:t>
            </a:r>
            <a:r>
              <a:rPr lang="en-US" sz="2000" smtClean="0">
                <a:latin typeface="Consolas" panose="020B0609020204030204" pitchFamily="49" charset="0"/>
              </a:rPr>
              <a:t>{};</a:t>
            </a:r>
            <a:r>
              <a:rPr lang="en-US" sz="2000" smtClean="0"/>
              <a:t/>
            </a:r>
            <a:br>
              <a:rPr lang="en-US" sz="2000" smtClean="0"/>
            </a:br>
            <a:r>
              <a:rPr lang="en-US" sz="2000" smtClean="0">
                <a:latin typeface="Consolas" panose="020B0609020204030204" pitchFamily="49" charset="0"/>
              </a:rPr>
              <a:t>template &lt;&gt; struct not_&lt;false_type&gt; : true_type {};</a:t>
            </a:r>
            <a:endParaRPr lang="ru-RU" sz="2000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ru-RU" sz="2000" smtClean="0"/>
              <a:t>Теперь ассерт даже симпатичней</a:t>
            </a:r>
            <a:endParaRPr lang="en-US" sz="2000" smtClean="0"/>
          </a:p>
          <a:p>
            <a:pPr marL="45720" indent="0">
              <a:buNone/>
            </a:pPr>
            <a:r>
              <a:rPr lang="en-US" sz="2000">
                <a:latin typeface="Consolas" panose="020B0609020204030204" pitchFamily="49" charset="0"/>
              </a:rPr>
              <a:t>assert (is_same</a:t>
            </a:r>
            <a:r>
              <a:rPr lang="ru-RU" sz="2000">
                <a:latin typeface="Consolas" panose="020B0609020204030204" pitchFamily="49" charset="0"/>
              </a:rPr>
              <a:t>_</a:t>
            </a:r>
            <a:r>
              <a:rPr lang="en-US" sz="2000">
                <a:latin typeface="Consolas" panose="020B0609020204030204" pitchFamily="49" charset="0"/>
              </a:rPr>
              <a:t>v&lt;int, int&gt; &amp;&amp; !is_same_v&lt;char, int</a:t>
            </a:r>
            <a:r>
              <a:rPr lang="en-US" sz="2000" smtClean="0">
                <a:latin typeface="Consolas" panose="020B0609020204030204" pitchFamily="49" charset="0"/>
              </a:rPr>
              <a:t>&gt;);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assert (and_v&lt;</a:t>
            </a: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</a:rPr>
              <a:t>is_same</a:t>
            </a:r>
            <a:r>
              <a:rPr lang="en-US" sz="2000" smtClean="0">
                <a:latin typeface="Consolas" panose="020B0609020204030204" pitchFamily="49" charset="0"/>
              </a:rPr>
              <a:t>&lt;int</a:t>
            </a:r>
            <a:r>
              <a:rPr lang="en-US" sz="2000">
                <a:latin typeface="Consolas" panose="020B0609020204030204" pitchFamily="49" charset="0"/>
              </a:rPr>
              <a:t>, int</a:t>
            </a:r>
            <a:r>
              <a:rPr lang="en-US" sz="2000" smtClean="0">
                <a:latin typeface="Consolas" panose="020B0609020204030204" pitchFamily="49" charset="0"/>
              </a:rPr>
              <a:t>&gt;, </a:t>
            </a: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</a:rPr>
              <a:t>not_&lt;is_same&lt;char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, int</a:t>
            </a: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</a:rPr>
              <a:t>&gt;&gt;</a:t>
            </a:r>
            <a:r>
              <a:rPr lang="en-US" sz="2000" smtClean="0">
                <a:latin typeface="Consolas" panose="020B0609020204030204" pitchFamily="49" charset="0"/>
              </a:rPr>
              <a:t>&gt;);</a:t>
            </a:r>
          </a:p>
          <a:p>
            <a:r>
              <a:rPr lang="ru-RU" sz="2000" smtClean="0"/>
              <a:t>Всё хорошо?</a:t>
            </a:r>
            <a:endParaRPr lang="en-US" sz="2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483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Упражнение: </a:t>
            </a:r>
            <a:r>
              <a:rPr lang="en-US" smtClean="0"/>
              <a:t>SFINAE logic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000" smtClean="0"/>
              <a:t>Необходимо чтобы этот шаблон был </a:t>
            </a:r>
            <a:r>
              <a:rPr lang="en-US" sz="2000" smtClean="0"/>
              <a:t>true_type </a:t>
            </a:r>
            <a:r>
              <a:rPr lang="ru-RU" sz="2000" smtClean="0"/>
              <a:t>если </a:t>
            </a:r>
            <a:r>
              <a:rPr lang="en-US" sz="2000"/>
              <a:t>T </a:t>
            </a:r>
            <a:r>
              <a:rPr lang="ru-RU" sz="2000"/>
              <a:t>и </a:t>
            </a:r>
            <a:r>
              <a:rPr lang="en-US" sz="2000"/>
              <a:t>U</a:t>
            </a:r>
            <a:r>
              <a:rPr lang="ru-RU" sz="2000"/>
              <a:t> вместе </a:t>
            </a:r>
            <a:r>
              <a:rPr lang="en-US" sz="2000"/>
              <a:t>true_type </a:t>
            </a:r>
            <a:endParaRPr lang="en-US" sz="2000" smtClean="0"/>
          </a:p>
          <a:p>
            <a:pPr marL="45720" indent="0">
              <a:buNone/>
            </a:pPr>
            <a:r>
              <a:rPr lang="en-US" sz="2000">
                <a:latin typeface="Consolas" panose="020B0609020204030204" pitchFamily="49" charset="0"/>
              </a:rPr>
              <a:t>template &lt;typename T, typename U&gt;</a:t>
            </a:r>
            <a:r>
              <a:rPr lang="ru-RU" sz="2000">
                <a:latin typeface="Consolas" panose="020B0609020204030204" pitchFamily="49" charset="0"/>
              </a:rPr>
              <a:t> </a:t>
            </a:r>
            <a:r>
              <a:rPr lang="en-US" sz="2000">
                <a:latin typeface="Consolas" panose="020B0609020204030204" pitchFamily="49" charset="0"/>
              </a:rPr>
              <a:t>struct and_ : false_type {};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template &lt;&gt;</a:t>
            </a:r>
            <a:r>
              <a:rPr lang="ru-RU" sz="2000" smtClean="0">
                <a:latin typeface="Consolas" panose="020B0609020204030204" pitchFamily="49" charset="0"/>
              </a:rPr>
              <a:t> </a:t>
            </a:r>
            <a:r>
              <a:rPr lang="en-US" sz="2000">
                <a:latin typeface="Consolas" panose="020B0609020204030204" pitchFamily="49" charset="0"/>
              </a:rPr>
              <a:t>struct and</a:t>
            </a:r>
            <a:r>
              <a:rPr lang="en-US" sz="2000" smtClean="0">
                <a:latin typeface="Consolas" panose="020B0609020204030204" pitchFamily="49" charset="0"/>
              </a:rPr>
              <a:t>_&lt;true_type, true_type&gt; </a:t>
            </a:r>
            <a:r>
              <a:rPr lang="en-US" sz="2000">
                <a:latin typeface="Consolas" panose="020B0609020204030204" pitchFamily="49" charset="0"/>
              </a:rPr>
              <a:t>: </a:t>
            </a:r>
            <a:r>
              <a:rPr lang="en-US" sz="2000" smtClean="0">
                <a:latin typeface="Consolas" panose="020B0609020204030204" pitchFamily="49" charset="0"/>
              </a:rPr>
              <a:t>true_type {};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template &lt;typename T, typename U&gt;</a:t>
            </a:r>
            <a:r>
              <a:rPr lang="ru-RU" sz="2000">
                <a:latin typeface="Consolas" panose="020B0609020204030204" pitchFamily="49" charset="0"/>
              </a:rPr>
              <a:t> </a:t>
            </a:r>
            <a:r>
              <a:rPr lang="en-US" sz="2000">
                <a:latin typeface="Consolas" panose="020B0609020204030204" pitchFamily="49" charset="0"/>
              </a:rPr>
              <a:t>using and_v = and_&lt;T, U&gt;::value</a:t>
            </a:r>
            <a:r>
              <a:rPr lang="en-US" sz="2000" smtClean="0">
                <a:latin typeface="Consolas" panose="020B0609020204030204" pitchFamily="49" charset="0"/>
              </a:rPr>
              <a:t>;</a:t>
            </a:r>
            <a:endParaRPr lang="ru-RU" sz="2000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2000">
                <a:latin typeface="Consolas" panose="020B0609020204030204" pitchFamily="49" charset="0"/>
              </a:rPr>
              <a:t>template &lt;typename T&gt;</a:t>
            </a:r>
            <a:r>
              <a:rPr lang="ru-RU" sz="2000">
                <a:latin typeface="Consolas" panose="020B0609020204030204" pitchFamily="49" charset="0"/>
              </a:rPr>
              <a:t> </a:t>
            </a:r>
            <a:r>
              <a:rPr lang="en-US" sz="2000">
                <a:latin typeface="Consolas" panose="020B0609020204030204" pitchFamily="49" charset="0"/>
              </a:rPr>
              <a:t>struct not_ : false_type </a:t>
            </a:r>
            <a:r>
              <a:rPr lang="en-US" sz="2000" smtClean="0">
                <a:latin typeface="Consolas" panose="020B0609020204030204" pitchFamily="49" charset="0"/>
              </a:rPr>
              <a:t>{};</a:t>
            </a:r>
            <a:r>
              <a:rPr lang="en-US" sz="2000" smtClean="0"/>
              <a:t/>
            </a:r>
            <a:br>
              <a:rPr lang="en-US" sz="2000" smtClean="0"/>
            </a:br>
            <a:r>
              <a:rPr lang="en-US" sz="2000" smtClean="0">
                <a:latin typeface="Consolas" panose="020B0609020204030204" pitchFamily="49" charset="0"/>
              </a:rPr>
              <a:t>template &lt;&gt; struct not_&lt;false_type&gt; : true_type {};</a:t>
            </a:r>
            <a:endParaRPr lang="ru-RU" sz="2000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ru-RU" sz="2000" smtClean="0"/>
              <a:t>Теперь ассерт даже симпатичней</a:t>
            </a:r>
            <a:endParaRPr lang="en-US" sz="2000" smtClean="0"/>
          </a:p>
          <a:p>
            <a:pPr marL="45720" indent="0">
              <a:buNone/>
            </a:pPr>
            <a:r>
              <a:rPr lang="en-US" sz="2000">
                <a:latin typeface="Consolas" panose="020B0609020204030204" pitchFamily="49" charset="0"/>
              </a:rPr>
              <a:t>assert (is_same</a:t>
            </a:r>
            <a:r>
              <a:rPr lang="ru-RU" sz="2000">
                <a:latin typeface="Consolas" panose="020B0609020204030204" pitchFamily="49" charset="0"/>
              </a:rPr>
              <a:t>_</a:t>
            </a:r>
            <a:r>
              <a:rPr lang="en-US" sz="2000">
                <a:latin typeface="Consolas" panose="020B0609020204030204" pitchFamily="49" charset="0"/>
              </a:rPr>
              <a:t>v&lt;int, int&gt; &amp;&amp; !is_same_v&lt;char, int</a:t>
            </a:r>
            <a:r>
              <a:rPr lang="en-US" sz="2000" smtClean="0">
                <a:latin typeface="Consolas" panose="020B0609020204030204" pitchFamily="49" charset="0"/>
              </a:rPr>
              <a:t>&gt;);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solidFill>
                  <a:srgbClr val="FF0000"/>
                </a:solidFill>
                <a:latin typeface="Consolas" panose="020B0609020204030204" pitchFamily="49" charset="0"/>
              </a:rPr>
              <a:t>assert (and_v&lt;is_same&lt;int</a:t>
            </a:r>
            <a:r>
              <a:rPr lang="en-US" sz="2000">
                <a:solidFill>
                  <a:srgbClr val="FF0000"/>
                </a:solidFill>
                <a:latin typeface="Consolas" panose="020B0609020204030204" pitchFamily="49" charset="0"/>
              </a:rPr>
              <a:t>, int</a:t>
            </a:r>
            <a:r>
              <a:rPr lang="en-US" sz="2000" smtClean="0">
                <a:solidFill>
                  <a:srgbClr val="FF0000"/>
                </a:solidFill>
                <a:latin typeface="Consolas" panose="020B0609020204030204" pitchFamily="49" charset="0"/>
              </a:rPr>
              <a:t>&gt;, not_&lt;is_same&lt;char</a:t>
            </a:r>
            <a:r>
              <a:rPr lang="en-US" sz="2000">
                <a:solidFill>
                  <a:srgbClr val="FF0000"/>
                </a:solidFill>
                <a:latin typeface="Consolas" panose="020B0609020204030204" pitchFamily="49" charset="0"/>
              </a:rPr>
              <a:t>, int</a:t>
            </a:r>
            <a:r>
              <a:rPr lang="en-US" sz="2000" smtClean="0">
                <a:solidFill>
                  <a:srgbClr val="FF0000"/>
                </a:solidFill>
                <a:latin typeface="Consolas" panose="020B0609020204030204" pitchFamily="49" charset="0"/>
              </a:rPr>
              <a:t>&gt;&gt;&gt;);</a:t>
            </a:r>
          </a:p>
          <a:p>
            <a:r>
              <a:rPr lang="ru-RU" sz="2000" smtClean="0"/>
              <a:t>Нет, всё плохо. Эта строчка не работает.</a:t>
            </a:r>
            <a:endParaRPr lang="en-US" sz="2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115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SFINAE logic: </a:t>
            </a:r>
            <a:r>
              <a:rPr lang="ru-RU" smtClean="0"/>
              <a:t>типы и значения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000" smtClean="0"/>
              <a:t>Необходимо чтобы этот шаблон был </a:t>
            </a:r>
            <a:r>
              <a:rPr lang="en-US" sz="2000" smtClean="0"/>
              <a:t>true_type </a:t>
            </a:r>
            <a:r>
              <a:rPr lang="ru-RU" sz="2000" smtClean="0"/>
              <a:t>если </a:t>
            </a:r>
            <a:r>
              <a:rPr lang="en-US" sz="2000"/>
              <a:t>T </a:t>
            </a:r>
            <a:r>
              <a:rPr lang="ru-RU" sz="2000"/>
              <a:t>и </a:t>
            </a:r>
            <a:r>
              <a:rPr lang="en-US" sz="2000"/>
              <a:t>U</a:t>
            </a:r>
            <a:r>
              <a:rPr lang="ru-RU" sz="2000"/>
              <a:t> вместе </a:t>
            </a:r>
            <a:r>
              <a:rPr lang="en-US" sz="2000"/>
              <a:t>true_type </a:t>
            </a:r>
            <a:endParaRPr lang="en-US" sz="2000" smtClean="0"/>
          </a:p>
          <a:p>
            <a:pPr marL="45720" indent="0">
              <a:buNone/>
            </a:pPr>
            <a:r>
              <a:rPr lang="en-US" sz="2000">
                <a:latin typeface="Consolas" panose="020B0609020204030204" pitchFamily="49" charset="0"/>
              </a:rPr>
              <a:t>template &lt;typename T, typename U&gt;</a:t>
            </a:r>
            <a:r>
              <a:rPr lang="ru-RU" sz="2000">
                <a:latin typeface="Consolas" panose="020B0609020204030204" pitchFamily="49" charset="0"/>
              </a:rPr>
              <a:t> </a:t>
            </a:r>
            <a:r>
              <a:rPr lang="en-US" sz="2000">
                <a:latin typeface="Consolas" panose="020B0609020204030204" pitchFamily="49" charset="0"/>
              </a:rPr>
              <a:t>struct and_ : false_type {};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template &lt;&gt;</a:t>
            </a:r>
            <a:r>
              <a:rPr lang="ru-RU" sz="2000" smtClean="0">
                <a:latin typeface="Consolas" panose="020B0609020204030204" pitchFamily="49" charset="0"/>
              </a:rPr>
              <a:t> </a:t>
            </a:r>
            <a:r>
              <a:rPr lang="en-US" sz="2000">
                <a:latin typeface="Consolas" panose="020B0609020204030204" pitchFamily="49" charset="0"/>
              </a:rPr>
              <a:t>struct and</a:t>
            </a:r>
            <a:r>
              <a:rPr lang="en-US" sz="2000" smtClean="0">
                <a:latin typeface="Consolas" panose="020B0609020204030204" pitchFamily="49" charset="0"/>
              </a:rPr>
              <a:t>_&lt;true_type, true_type&gt; </a:t>
            </a:r>
            <a:r>
              <a:rPr lang="en-US" sz="2000">
                <a:latin typeface="Consolas" panose="020B0609020204030204" pitchFamily="49" charset="0"/>
              </a:rPr>
              <a:t>: </a:t>
            </a:r>
            <a:r>
              <a:rPr lang="en-US" sz="2000" smtClean="0">
                <a:latin typeface="Consolas" panose="020B0609020204030204" pitchFamily="49" charset="0"/>
              </a:rPr>
              <a:t>true_type {};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template &lt;typename T, typename U&gt;</a:t>
            </a:r>
            <a:r>
              <a:rPr lang="ru-RU" sz="2000">
                <a:latin typeface="Consolas" panose="020B0609020204030204" pitchFamily="49" charset="0"/>
              </a:rPr>
              <a:t> </a:t>
            </a:r>
            <a:r>
              <a:rPr lang="en-US" sz="2000">
                <a:latin typeface="Consolas" panose="020B0609020204030204" pitchFamily="49" charset="0"/>
              </a:rPr>
              <a:t>using and_v = and_&lt;T, U&gt;::value</a:t>
            </a:r>
            <a:r>
              <a:rPr lang="en-US" sz="2000" smtClean="0">
                <a:latin typeface="Consolas" panose="020B0609020204030204" pitchFamily="49" charset="0"/>
              </a:rPr>
              <a:t>;</a:t>
            </a:r>
            <a:endParaRPr lang="ru-RU" sz="2000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2000">
                <a:latin typeface="Consolas" panose="020B0609020204030204" pitchFamily="49" charset="0"/>
              </a:rPr>
              <a:t>template &lt;typename T&gt;</a:t>
            </a:r>
            <a:r>
              <a:rPr lang="ru-RU" sz="2000">
                <a:latin typeface="Consolas" panose="020B0609020204030204" pitchFamily="49" charset="0"/>
              </a:rPr>
              <a:t> </a:t>
            </a:r>
            <a:r>
              <a:rPr lang="en-US" sz="2000">
                <a:latin typeface="Consolas" panose="020B0609020204030204" pitchFamily="49" charset="0"/>
              </a:rPr>
              <a:t>struct not_ : false_type </a:t>
            </a:r>
            <a:r>
              <a:rPr lang="en-US" sz="2000" smtClean="0">
                <a:latin typeface="Consolas" panose="020B0609020204030204" pitchFamily="49" charset="0"/>
              </a:rPr>
              <a:t>{};</a:t>
            </a:r>
            <a:r>
              <a:rPr lang="en-US" sz="2000" smtClean="0"/>
              <a:t/>
            </a:r>
            <a:br>
              <a:rPr lang="en-US" sz="2000" smtClean="0"/>
            </a:br>
            <a:r>
              <a:rPr lang="en-US" sz="2000" smtClean="0">
                <a:latin typeface="Consolas" panose="020B0609020204030204" pitchFamily="49" charset="0"/>
              </a:rPr>
              <a:t>template &lt;&gt; struct not_&lt;false_type&gt; : true_type {};</a:t>
            </a:r>
            <a:endParaRPr lang="ru-RU" sz="2000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template &lt;typename T&gt; </a:t>
            </a: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</a:rPr>
              <a:t>using 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not_t = typename not_&lt;T&gt;::type;</a:t>
            </a:r>
            <a:endParaRPr lang="ru-RU" sz="200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ru-RU" sz="2000" smtClean="0"/>
              <a:t>Теперь всё работает, так как на специализацию попадают верные типы</a:t>
            </a:r>
            <a:endParaRPr lang="en-US" sz="2000" smtClean="0"/>
          </a:p>
          <a:p>
            <a:pPr marL="4572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assert (and_v&lt;</a:t>
            </a: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</a:rPr>
              <a:t>is_same_t&lt;int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, int</a:t>
            </a: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sz="2000" smtClean="0">
                <a:latin typeface="Consolas" panose="020B0609020204030204" pitchFamily="49" charset="0"/>
              </a:rPr>
              <a:t>, </a:t>
            </a: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</a:rPr>
              <a:t>not_t&lt;is_same_t&lt;char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, int</a:t>
            </a: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</a:rPr>
              <a:t>&gt;&gt;</a:t>
            </a:r>
            <a:r>
              <a:rPr lang="en-US" sz="2000" smtClean="0">
                <a:latin typeface="Consolas" panose="020B0609020204030204" pitchFamily="49" charset="0"/>
              </a:rPr>
              <a:t>&gt;);</a:t>
            </a:r>
          </a:p>
          <a:p>
            <a:r>
              <a:rPr lang="ru-RU" sz="2000" smtClean="0"/>
              <a:t>Ок. Но ограничены ли мы простейшими определителями?</a:t>
            </a:r>
            <a:endParaRPr lang="en-US" sz="2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831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Рекурсивные параметры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616184" cy="403860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000">
                <a:latin typeface="Consolas" panose="020B0609020204030204" pitchFamily="49" charset="0"/>
              </a:rPr>
              <a:t>template&lt;typename T, int N&gt; struct Stars {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  </a:t>
            </a:r>
            <a:r>
              <a:rPr lang="en-US" sz="2000" smtClean="0">
                <a:latin typeface="Consolas" panose="020B0609020204030204" pitchFamily="49" charset="0"/>
              </a:rPr>
              <a:t>using t = </a:t>
            </a:r>
            <a:r>
              <a:rPr lang="en-US" sz="2000">
                <a:latin typeface="Consolas" panose="020B0609020204030204" pitchFamily="49" charset="0"/>
              </a:rPr>
              <a:t>typename Stars&lt;T, N-1&gt;::</a:t>
            </a:r>
            <a:r>
              <a:rPr lang="en-US" sz="2000" smtClean="0">
                <a:latin typeface="Consolas" panose="020B0609020204030204" pitchFamily="49" charset="0"/>
              </a:rPr>
              <a:t>t*;</a:t>
            </a:r>
            <a:r>
              <a:rPr lang="en-US" sz="2000">
                <a:latin typeface="Consolas" panose="020B0609020204030204" pitchFamily="49" charset="0"/>
              </a:rPr>
              <a:t/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};</a:t>
            </a:r>
          </a:p>
          <a:p>
            <a:pPr marL="45720" indent="0">
              <a:buNone/>
            </a:pPr>
            <a:r>
              <a:rPr lang="en-US" sz="2000">
                <a:latin typeface="Consolas" panose="020B0609020204030204" pitchFamily="49" charset="0"/>
              </a:rPr>
              <a:t>template&lt;typename T&gt; struct Stars&lt;T, 0&gt; {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  </a:t>
            </a:r>
            <a:r>
              <a:rPr lang="en-US" sz="2000" smtClean="0">
                <a:latin typeface="Consolas" panose="020B0609020204030204" pitchFamily="49" charset="0"/>
              </a:rPr>
              <a:t>using t = T;</a:t>
            </a:r>
            <a:r>
              <a:rPr lang="en-US" sz="2000">
                <a:latin typeface="Consolas" panose="020B0609020204030204" pitchFamily="49" charset="0"/>
              </a:rPr>
              <a:t/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};</a:t>
            </a:r>
          </a:p>
          <a:p>
            <a:pPr marL="45720" indent="0">
              <a:buNone/>
            </a:pPr>
            <a:endParaRPr lang="en-US" sz="2000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 </a:t>
            </a:r>
          </a:p>
          <a:p>
            <a:pPr marL="45720" indent="0">
              <a:buNone/>
            </a:pPr>
            <a:endParaRPr lang="en-US" sz="2000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using ipptr_t = typename Stars&lt;int</a:t>
            </a:r>
            <a:r>
              <a:rPr lang="en-US" sz="2000">
                <a:latin typeface="Consolas" panose="020B0609020204030204" pitchFamily="49" charset="0"/>
              </a:rPr>
              <a:t>, 2&gt;::</a:t>
            </a:r>
            <a:r>
              <a:rPr lang="en-US" sz="2000" smtClean="0">
                <a:latin typeface="Consolas" panose="020B0609020204030204" pitchFamily="49" charset="0"/>
              </a:rPr>
              <a:t>t; </a:t>
            </a: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</a:rPr>
              <a:t>// </a:t>
            </a: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 ?</a:t>
            </a:r>
            <a:endParaRPr lang="en-US" sz="2000">
              <a:solidFill>
                <a:srgbClr val="0000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47914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Определители и модификаторы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104120" cy="403860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ru-RU" sz="2000" smtClean="0"/>
              <a:t>Определитель</a:t>
            </a:r>
            <a:r>
              <a:rPr lang="en-US" sz="2000" smtClean="0"/>
              <a:t>:</a:t>
            </a:r>
            <a:r>
              <a:rPr lang="ru-RU" sz="2000" smtClean="0"/>
              <a:t> является ли тип ссылкой</a:t>
            </a:r>
            <a:endParaRPr lang="en-US" sz="2000" smtClean="0"/>
          </a:p>
          <a:p>
            <a:pPr marL="4572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template &lt;typename T&gt;</a:t>
            </a:r>
            <a:r>
              <a:rPr lang="ru-RU" sz="2000" smtClean="0">
                <a:latin typeface="Consolas" panose="020B0609020204030204" pitchFamily="49" charset="0"/>
              </a:rPr>
              <a:t> </a:t>
            </a:r>
            <a:r>
              <a:rPr lang="en-US" sz="2000" smtClean="0">
                <a:latin typeface="Consolas" panose="020B0609020204030204" pitchFamily="49" charset="0"/>
              </a:rPr>
              <a:t>struct </a:t>
            </a:r>
            <a:r>
              <a:rPr lang="en-US" sz="2000">
                <a:latin typeface="Consolas" panose="020B0609020204030204" pitchFamily="49" charset="0"/>
              </a:rPr>
              <a:t>is_reference : false_type </a:t>
            </a:r>
            <a:r>
              <a:rPr lang="en-US" sz="2000" smtClean="0">
                <a:latin typeface="Consolas" panose="020B0609020204030204" pitchFamily="49" charset="0"/>
              </a:rPr>
              <a:t>{};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template </a:t>
            </a:r>
            <a:r>
              <a:rPr lang="en-US" sz="2000">
                <a:latin typeface="Consolas" panose="020B0609020204030204" pitchFamily="49" charset="0"/>
              </a:rPr>
              <a:t>&lt;typename T&gt;</a:t>
            </a:r>
            <a:r>
              <a:rPr lang="en-US" sz="2000" smtClean="0">
                <a:latin typeface="Consolas" panose="020B0609020204030204" pitchFamily="49" charset="0"/>
              </a:rPr>
              <a:t> struct is_reference&lt;T</a:t>
            </a:r>
            <a:r>
              <a:rPr lang="en-US" sz="2000">
                <a:latin typeface="Consolas" panose="020B0609020204030204" pitchFamily="49" charset="0"/>
              </a:rPr>
              <a:t>&amp;&gt; : true_type </a:t>
            </a:r>
            <a:r>
              <a:rPr lang="en-US" sz="2000" smtClean="0">
                <a:latin typeface="Consolas" panose="020B0609020204030204" pitchFamily="49" charset="0"/>
              </a:rPr>
              <a:t>{};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template </a:t>
            </a:r>
            <a:r>
              <a:rPr lang="en-US" sz="2000">
                <a:latin typeface="Consolas" panose="020B0609020204030204" pitchFamily="49" charset="0"/>
              </a:rPr>
              <a:t>&lt;typename T&gt;</a:t>
            </a:r>
            <a:r>
              <a:rPr lang="en-US" sz="2000" smtClean="0">
                <a:latin typeface="Consolas" panose="020B0609020204030204" pitchFamily="49" charset="0"/>
              </a:rPr>
              <a:t> struct is_reference&lt;T</a:t>
            </a:r>
            <a:r>
              <a:rPr lang="en-US" sz="2000">
                <a:latin typeface="Consolas" panose="020B0609020204030204" pitchFamily="49" charset="0"/>
              </a:rPr>
              <a:t>&amp;&amp;&gt; : true_type </a:t>
            </a:r>
            <a:r>
              <a:rPr lang="en-US" sz="2000" smtClean="0">
                <a:latin typeface="Consolas" panose="020B0609020204030204" pitchFamily="49" charset="0"/>
              </a:rPr>
              <a:t>{};</a:t>
            </a:r>
            <a:endParaRPr lang="en-US" sz="200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818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Определители и модификаторы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351008" cy="403860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ru-RU" sz="2000" smtClean="0"/>
              <a:t>Определитель</a:t>
            </a:r>
            <a:r>
              <a:rPr lang="en-US" sz="2000" smtClean="0"/>
              <a:t>:</a:t>
            </a:r>
            <a:r>
              <a:rPr lang="ru-RU" sz="2000" smtClean="0"/>
              <a:t> является ли тип ссылкой</a:t>
            </a:r>
            <a:endParaRPr lang="en-US" sz="2000" smtClean="0"/>
          </a:p>
          <a:p>
            <a:pPr marL="4572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template &lt;typename T&gt;</a:t>
            </a:r>
            <a:r>
              <a:rPr lang="ru-RU" sz="2000" smtClean="0">
                <a:latin typeface="Consolas" panose="020B0609020204030204" pitchFamily="49" charset="0"/>
              </a:rPr>
              <a:t> </a:t>
            </a:r>
            <a:r>
              <a:rPr lang="en-US" sz="2000" smtClean="0">
                <a:latin typeface="Consolas" panose="020B0609020204030204" pitchFamily="49" charset="0"/>
              </a:rPr>
              <a:t>struct </a:t>
            </a:r>
            <a:r>
              <a:rPr lang="en-US" sz="2000">
                <a:latin typeface="Consolas" panose="020B0609020204030204" pitchFamily="49" charset="0"/>
              </a:rPr>
              <a:t>is_reference : false_type </a:t>
            </a:r>
            <a:r>
              <a:rPr lang="en-US" sz="2000" smtClean="0">
                <a:latin typeface="Consolas" panose="020B0609020204030204" pitchFamily="49" charset="0"/>
              </a:rPr>
              <a:t>{};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template </a:t>
            </a:r>
            <a:r>
              <a:rPr lang="en-US" sz="2000">
                <a:latin typeface="Consolas" panose="020B0609020204030204" pitchFamily="49" charset="0"/>
              </a:rPr>
              <a:t>&lt;typename T&gt;</a:t>
            </a:r>
            <a:r>
              <a:rPr lang="en-US" sz="2000" smtClean="0">
                <a:latin typeface="Consolas" panose="020B0609020204030204" pitchFamily="49" charset="0"/>
              </a:rPr>
              <a:t> struct is_reference&lt;T</a:t>
            </a:r>
            <a:r>
              <a:rPr lang="en-US" sz="2000">
                <a:latin typeface="Consolas" panose="020B0609020204030204" pitchFamily="49" charset="0"/>
              </a:rPr>
              <a:t>&amp;&gt; : true_type </a:t>
            </a:r>
            <a:r>
              <a:rPr lang="en-US" sz="2000" smtClean="0">
                <a:latin typeface="Consolas" panose="020B0609020204030204" pitchFamily="49" charset="0"/>
              </a:rPr>
              <a:t>{};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template </a:t>
            </a:r>
            <a:r>
              <a:rPr lang="en-US" sz="2000">
                <a:latin typeface="Consolas" panose="020B0609020204030204" pitchFamily="49" charset="0"/>
              </a:rPr>
              <a:t>&lt;typename T&gt;</a:t>
            </a:r>
            <a:r>
              <a:rPr lang="en-US" sz="2000" smtClean="0">
                <a:latin typeface="Consolas" panose="020B0609020204030204" pitchFamily="49" charset="0"/>
              </a:rPr>
              <a:t> struct is_reference&lt;T</a:t>
            </a:r>
            <a:r>
              <a:rPr lang="en-US" sz="2000">
                <a:latin typeface="Consolas" panose="020B0609020204030204" pitchFamily="49" charset="0"/>
              </a:rPr>
              <a:t>&amp;&amp;&gt; : true_type </a:t>
            </a:r>
            <a:r>
              <a:rPr lang="en-US" sz="2000" smtClean="0">
                <a:latin typeface="Consolas" panose="020B0609020204030204" pitchFamily="49" charset="0"/>
              </a:rPr>
              <a:t>{};</a:t>
            </a:r>
            <a:endParaRPr lang="en-US" sz="200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ru-RU" sz="2000" smtClean="0"/>
              <a:t>Модификатор: убираем ссылку с типа, если ссылки не было, то оставляем тип</a:t>
            </a:r>
          </a:p>
          <a:p>
            <a:pPr marL="45720" indent="0">
              <a:buNone/>
            </a:pPr>
            <a:r>
              <a:rPr lang="en-US" sz="2000">
                <a:latin typeface="Consolas" panose="020B0609020204030204" pitchFamily="49" charset="0"/>
              </a:rPr>
              <a:t>template &lt;typename T&gt;</a:t>
            </a:r>
            <a:r>
              <a:rPr lang="en-US" sz="2000" smtClean="0">
                <a:latin typeface="Consolas" panose="020B0609020204030204" pitchFamily="49" charset="0"/>
              </a:rPr>
              <a:t> struct remove_reference </a:t>
            </a:r>
            <a:r>
              <a:rPr lang="en-US" sz="2000">
                <a:latin typeface="Consolas" panose="020B0609020204030204" pitchFamily="49" charset="0"/>
              </a:rPr>
              <a:t>{ using type = T; </a:t>
            </a:r>
            <a:r>
              <a:rPr lang="en-US" sz="2000" smtClean="0">
                <a:latin typeface="Consolas" panose="020B0609020204030204" pitchFamily="49" charset="0"/>
              </a:rPr>
              <a:t>};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template &lt;typename T&gt;</a:t>
            </a:r>
            <a:r>
              <a:rPr lang="en-US" sz="2000" smtClean="0">
                <a:latin typeface="Consolas" panose="020B0609020204030204" pitchFamily="49" charset="0"/>
              </a:rPr>
              <a:t> struct remove_reference&lt;T</a:t>
            </a:r>
            <a:r>
              <a:rPr lang="en-US" sz="2000">
                <a:latin typeface="Consolas" panose="020B0609020204030204" pitchFamily="49" charset="0"/>
              </a:rPr>
              <a:t>&amp;&gt; { using type = T; </a:t>
            </a:r>
            <a:r>
              <a:rPr lang="en-US" sz="2000" smtClean="0">
                <a:latin typeface="Consolas" panose="020B0609020204030204" pitchFamily="49" charset="0"/>
              </a:rPr>
              <a:t>};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template &lt;typename T&gt;</a:t>
            </a:r>
            <a:r>
              <a:rPr lang="en-US" sz="2000" smtClean="0">
                <a:latin typeface="Consolas" panose="020B0609020204030204" pitchFamily="49" charset="0"/>
              </a:rPr>
              <a:t> struct remove_reference&lt;T</a:t>
            </a:r>
            <a:r>
              <a:rPr lang="en-US" sz="2000">
                <a:latin typeface="Consolas" panose="020B0609020204030204" pitchFamily="49" charset="0"/>
              </a:rPr>
              <a:t>&amp;&amp;&gt; { using type = T; </a:t>
            </a:r>
            <a:r>
              <a:rPr lang="en-US" sz="2000" smtClean="0">
                <a:latin typeface="Consolas" panose="020B0609020204030204" pitchFamily="49" charset="0"/>
              </a:rPr>
              <a:t>};</a:t>
            </a:r>
            <a:endParaRPr lang="en-US" sz="200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ru-RU" sz="2000" smtClean="0"/>
              <a:t>Для модификатора полезен алиас</a:t>
            </a:r>
          </a:p>
          <a:p>
            <a:pPr marL="45720" indent="0">
              <a:buNone/>
            </a:pPr>
            <a:r>
              <a:rPr lang="en-US" sz="2000">
                <a:latin typeface="Consolas" panose="020B0609020204030204" pitchFamily="49" charset="0"/>
              </a:rPr>
              <a:t>template &lt;typename T&gt; </a:t>
            </a:r>
            <a:r>
              <a:rPr lang="en-US" sz="2000" smtClean="0">
                <a:latin typeface="Consolas" panose="020B0609020204030204" pitchFamily="49" charset="0"/>
              </a:rPr>
              <a:t/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using remove_reference_t = typename remove_reference&lt;T&gt;::type;</a:t>
            </a:r>
            <a:endParaRPr lang="en-US" sz="200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7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Кажется, что добавить </a:t>
            </a:r>
            <a:r>
              <a:rPr lang="en-US" smtClean="0"/>
              <a:t>lvalue reference </a:t>
            </a:r>
            <a:r>
              <a:rPr lang="ru-RU" smtClean="0"/>
              <a:t>совсем просто, это не требует даже </a:t>
            </a:r>
            <a:r>
              <a:rPr lang="en-US" smtClean="0"/>
              <a:t>SFINAE. </a:t>
            </a:r>
            <a:r>
              <a:rPr lang="ru-RU" smtClean="0"/>
              <a:t>Так ли это?</a:t>
            </a:r>
            <a:endParaRPr lang="en-US" smtClean="0"/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T&gt; </a:t>
            </a:r>
            <a:r>
              <a:rPr lang="en-US" smtClean="0">
                <a:latin typeface="Consolas" panose="020B0609020204030204" pitchFamily="49" charset="0"/>
              </a:rPr>
              <a:t>struct add_lref </a:t>
            </a:r>
            <a:r>
              <a:rPr lang="en-US">
                <a:latin typeface="Consolas" panose="020B0609020204030204" pitchFamily="49" charset="0"/>
              </a:rPr>
              <a:t>{ using type = </a:t>
            </a:r>
            <a:r>
              <a:rPr lang="en-US" smtClean="0">
                <a:latin typeface="Consolas" panose="020B0609020204030204" pitchFamily="49" charset="0"/>
              </a:rPr>
              <a:t>T&amp;; };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23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579608" cy="4038600"/>
          </a:xfrm>
        </p:spPr>
        <p:txBody>
          <a:bodyPr/>
          <a:lstStyle/>
          <a:p>
            <a:r>
              <a:rPr lang="ru-RU" smtClean="0"/>
              <a:t>Увы, это не будет работать для </a:t>
            </a:r>
            <a:r>
              <a:rPr lang="en-US" smtClean="0"/>
              <a:t>void. </a:t>
            </a:r>
            <a:r>
              <a:rPr lang="ru-RU" smtClean="0"/>
              <a:t>Хорошо, добавим </a:t>
            </a:r>
            <a:r>
              <a:rPr lang="en-US" smtClean="0"/>
              <a:t>void...</a:t>
            </a:r>
          </a:p>
          <a:p>
            <a:pPr marL="45720" indent="0">
              <a:buNone/>
            </a:pPr>
            <a:r>
              <a:rPr lang="en-US" sz="2000">
                <a:latin typeface="Consolas" panose="020B0609020204030204" pitchFamily="49" charset="0"/>
              </a:rPr>
              <a:t>template &lt;typename T&gt; </a:t>
            </a:r>
            <a:r>
              <a:rPr lang="en-US" sz="2000" smtClean="0">
                <a:latin typeface="Consolas" panose="020B0609020204030204" pitchFamily="49" charset="0"/>
              </a:rPr>
              <a:t>struct add_lref </a:t>
            </a:r>
            <a:r>
              <a:rPr lang="en-US" sz="2000">
                <a:latin typeface="Consolas" panose="020B0609020204030204" pitchFamily="49" charset="0"/>
              </a:rPr>
              <a:t>{ using type = </a:t>
            </a:r>
            <a:r>
              <a:rPr lang="en-US" sz="2000" smtClean="0">
                <a:latin typeface="Consolas" panose="020B0609020204030204" pitchFamily="49" charset="0"/>
              </a:rPr>
              <a:t>T&amp;; };</a:t>
            </a:r>
            <a:endParaRPr lang="ru-RU" sz="2000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2000">
                <a:latin typeface="Consolas" panose="020B0609020204030204" pitchFamily="49" charset="0"/>
              </a:rPr>
              <a:t>template </a:t>
            </a:r>
            <a:r>
              <a:rPr lang="en-US" sz="2000" smtClean="0">
                <a:latin typeface="Consolas" panose="020B0609020204030204" pitchFamily="49" charset="0"/>
              </a:rPr>
              <a:t>&lt;&gt; struct add_lref&lt;void&gt; </a:t>
            </a:r>
            <a:r>
              <a:rPr lang="en-US" sz="2000">
                <a:latin typeface="Consolas" panose="020B0609020204030204" pitchFamily="49" charset="0"/>
              </a:rPr>
              <a:t>{ using type = </a:t>
            </a:r>
            <a:r>
              <a:rPr lang="en-US" sz="2000" smtClean="0">
                <a:latin typeface="Consolas" panose="020B0609020204030204" pitchFamily="49" charset="0"/>
              </a:rPr>
              <a:t>void; };</a:t>
            </a:r>
            <a:endParaRPr lang="ru-RU" sz="200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2000">
                <a:latin typeface="Consolas" panose="020B0609020204030204" pitchFamily="49" charset="0"/>
              </a:rPr>
              <a:t>template &lt;&gt; </a:t>
            </a:r>
            <a:r>
              <a:rPr lang="en-US" sz="2000" smtClean="0">
                <a:latin typeface="Consolas" panose="020B0609020204030204" pitchFamily="49" charset="0"/>
              </a:rPr>
              <a:t>struct add_lref&lt;const void</a:t>
            </a:r>
            <a:r>
              <a:rPr lang="en-US" sz="2000">
                <a:latin typeface="Consolas" panose="020B0609020204030204" pitchFamily="49" charset="0"/>
              </a:rPr>
              <a:t>&gt; { using type </a:t>
            </a:r>
            <a:r>
              <a:rPr lang="en-US" sz="2000" smtClean="0">
                <a:latin typeface="Consolas" panose="020B0609020204030204" pitchFamily="49" charset="0"/>
              </a:rPr>
              <a:t>= const </a:t>
            </a:r>
            <a:r>
              <a:rPr lang="en-US" sz="2000">
                <a:latin typeface="Consolas" panose="020B0609020204030204" pitchFamily="49" charset="0"/>
              </a:rPr>
              <a:t>void; </a:t>
            </a:r>
            <a:r>
              <a:rPr lang="en-US" sz="2000" smtClean="0">
                <a:latin typeface="Consolas" panose="020B0609020204030204" pitchFamily="49" charset="0"/>
              </a:rPr>
              <a:t>};</a:t>
            </a:r>
            <a:endParaRPr lang="ru-RU" sz="200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//</a:t>
            </a:r>
            <a:r>
              <a:rPr lang="ru-RU" sz="2000" smtClean="0">
                <a:latin typeface="Consolas" panose="020B0609020204030204" pitchFamily="49" charset="0"/>
              </a:rPr>
              <a:t> то же самое для </a:t>
            </a:r>
            <a:r>
              <a:rPr lang="en-US" sz="2000" smtClean="0">
                <a:latin typeface="Consolas" panose="020B0609020204030204" pitchFamily="49" charset="0"/>
              </a:rPr>
              <a:t>volatile </a:t>
            </a:r>
            <a:r>
              <a:rPr lang="ru-RU" sz="2000" smtClean="0">
                <a:latin typeface="Consolas" panose="020B0609020204030204" pitchFamily="49" charset="0"/>
              </a:rPr>
              <a:t>и </a:t>
            </a:r>
            <a:r>
              <a:rPr lang="en-US" sz="2000" smtClean="0">
                <a:latin typeface="Consolas" panose="020B0609020204030204" pitchFamily="49" charset="0"/>
              </a:rPr>
              <a:t>const volatile</a:t>
            </a:r>
          </a:p>
          <a:p>
            <a:r>
              <a:rPr lang="ru-RU" smtClean="0"/>
              <a:t>Но уверены ли мы, что исключать нужно только </a:t>
            </a:r>
            <a:r>
              <a:rPr lang="en-US" smtClean="0"/>
              <a:t>cv-void?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7684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579608" cy="4038600"/>
          </a:xfrm>
        </p:spPr>
        <p:txBody>
          <a:bodyPr/>
          <a:lstStyle/>
          <a:p>
            <a:r>
              <a:rPr lang="ru-RU" smtClean="0"/>
              <a:t>Увы, это не будет работать для </a:t>
            </a:r>
            <a:r>
              <a:rPr lang="en-US" smtClean="0"/>
              <a:t>void. </a:t>
            </a:r>
            <a:r>
              <a:rPr lang="ru-RU" smtClean="0"/>
              <a:t>Хорошо, добавим </a:t>
            </a:r>
            <a:r>
              <a:rPr lang="en-US" smtClean="0"/>
              <a:t>void...</a:t>
            </a:r>
          </a:p>
          <a:p>
            <a:pPr marL="45720" indent="0">
              <a:buNone/>
            </a:pPr>
            <a:r>
              <a:rPr lang="en-US" sz="2000">
                <a:latin typeface="Consolas" panose="020B0609020204030204" pitchFamily="49" charset="0"/>
              </a:rPr>
              <a:t>template &lt;typename T&gt; </a:t>
            </a:r>
            <a:r>
              <a:rPr lang="en-US" sz="2000" smtClean="0">
                <a:latin typeface="Consolas" panose="020B0609020204030204" pitchFamily="49" charset="0"/>
              </a:rPr>
              <a:t>struct add_lref </a:t>
            </a:r>
            <a:r>
              <a:rPr lang="en-US" sz="2000">
                <a:latin typeface="Consolas" panose="020B0609020204030204" pitchFamily="49" charset="0"/>
              </a:rPr>
              <a:t>{ using type = </a:t>
            </a:r>
            <a:r>
              <a:rPr lang="en-US" sz="2000" smtClean="0">
                <a:latin typeface="Consolas" panose="020B0609020204030204" pitchFamily="49" charset="0"/>
              </a:rPr>
              <a:t>T&amp;; };</a:t>
            </a:r>
            <a:endParaRPr lang="ru-RU" sz="2000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2000">
                <a:latin typeface="Consolas" panose="020B0609020204030204" pitchFamily="49" charset="0"/>
              </a:rPr>
              <a:t>template </a:t>
            </a:r>
            <a:r>
              <a:rPr lang="en-US" sz="2000" smtClean="0">
                <a:latin typeface="Consolas" panose="020B0609020204030204" pitchFamily="49" charset="0"/>
              </a:rPr>
              <a:t>&lt;&gt; struct add_lref&lt;void&gt; </a:t>
            </a:r>
            <a:r>
              <a:rPr lang="en-US" sz="2000">
                <a:latin typeface="Consolas" panose="020B0609020204030204" pitchFamily="49" charset="0"/>
              </a:rPr>
              <a:t>{ using type = </a:t>
            </a:r>
            <a:r>
              <a:rPr lang="en-US" sz="2000" smtClean="0">
                <a:latin typeface="Consolas" panose="020B0609020204030204" pitchFamily="49" charset="0"/>
              </a:rPr>
              <a:t>void; };</a:t>
            </a:r>
            <a:endParaRPr lang="ru-RU" sz="200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2000">
                <a:latin typeface="Consolas" panose="020B0609020204030204" pitchFamily="49" charset="0"/>
              </a:rPr>
              <a:t>template &lt;&gt; </a:t>
            </a:r>
            <a:r>
              <a:rPr lang="en-US" sz="2000" smtClean="0">
                <a:latin typeface="Consolas" panose="020B0609020204030204" pitchFamily="49" charset="0"/>
              </a:rPr>
              <a:t>struct add_lref&lt;const void</a:t>
            </a:r>
            <a:r>
              <a:rPr lang="en-US" sz="2000">
                <a:latin typeface="Consolas" panose="020B0609020204030204" pitchFamily="49" charset="0"/>
              </a:rPr>
              <a:t>&gt; { using type </a:t>
            </a:r>
            <a:r>
              <a:rPr lang="en-US" sz="2000" smtClean="0">
                <a:latin typeface="Consolas" panose="020B0609020204030204" pitchFamily="49" charset="0"/>
              </a:rPr>
              <a:t>= const </a:t>
            </a:r>
            <a:r>
              <a:rPr lang="en-US" sz="2000">
                <a:latin typeface="Consolas" panose="020B0609020204030204" pitchFamily="49" charset="0"/>
              </a:rPr>
              <a:t>void; </a:t>
            </a:r>
            <a:r>
              <a:rPr lang="en-US" sz="2000" smtClean="0">
                <a:latin typeface="Consolas" panose="020B0609020204030204" pitchFamily="49" charset="0"/>
              </a:rPr>
              <a:t>};</a:t>
            </a:r>
            <a:endParaRPr lang="ru-RU" sz="200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//</a:t>
            </a:r>
            <a:r>
              <a:rPr lang="ru-RU" sz="2000" smtClean="0">
                <a:latin typeface="Consolas" panose="020B0609020204030204" pitchFamily="49" charset="0"/>
              </a:rPr>
              <a:t> то же самое для </a:t>
            </a:r>
            <a:r>
              <a:rPr lang="en-US" sz="2000" smtClean="0">
                <a:latin typeface="Consolas" panose="020B0609020204030204" pitchFamily="49" charset="0"/>
              </a:rPr>
              <a:t>volatile </a:t>
            </a:r>
            <a:r>
              <a:rPr lang="ru-RU" sz="2000" smtClean="0">
                <a:latin typeface="Consolas" panose="020B0609020204030204" pitchFamily="49" charset="0"/>
              </a:rPr>
              <a:t>и </a:t>
            </a:r>
            <a:r>
              <a:rPr lang="en-US" sz="2000" smtClean="0">
                <a:latin typeface="Consolas" panose="020B0609020204030204" pitchFamily="49" charset="0"/>
              </a:rPr>
              <a:t>const volatile</a:t>
            </a:r>
          </a:p>
          <a:p>
            <a:r>
              <a:rPr lang="ru-RU" smtClean="0"/>
              <a:t>Но уверены ли мы, что исключать нужно только </a:t>
            </a:r>
            <a:r>
              <a:rPr lang="en-US" smtClean="0"/>
              <a:t>cv-void?</a:t>
            </a:r>
          </a:p>
          <a:p>
            <a:r>
              <a:rPr lang="ru-RU" smtClean="0"/>
              <a:t>Кажется, мы где-то свернули не туда... </a:t>
            </a:r>
            <a:endParaRPr lang="en-US" smtClean="0"/>
          </a:p>
          <a:p>
            <a:r>
              <a:rPr lang="ru-RU" smtClean="0"/>
              <a:t>Мы хотим записать: </a:t>
            </a:r>
            <a:r>
              <a:rPr lang="en-US" smtClean="0">
                <a:solidFill>
                  <a:srgbClr val="0000FF"/>
                </a:solidFill>
              </a:rPr>
              <a:t>"</a:t>
            </a:r>
            <a:r>
              <a:rPr lang="ru-RU" smtClean="0">
                <a:solidFill>
                  <a:srgbClr val="0000FF"/>
                </a:solidFill>
              </a:rPr>
              <a:t>если можно, то </a:t>
            </a:r>
            <a:r>
              <a:rPr lang="en-US" smtClean="0">
                <a:solidFill>
                  <a:srgbClr val="0000FF"/>
                </a:solidFill>
              </a:rPr>
              <a:t>T&amp; </a:t>
            </a:r>
            <a:r>
              <a:rPr lang="ru-RU" smtClean="0">
                <a:solidFill>
                  <a:srgbClr val="0000FF"/>
                </a:solidFill>
              </a:rPr>
              <a:t>иначе </a:t>
            </a:r>
            <a:r>
              <a:rPr lang="en-US" smtClean="0">
                <a:solidFill>
                  <a:srgbClr val="0000FF"/>
                </a:solidFill>
              </a:rPr>
              <a:t>T"</a:t>
            </a:r>
            <a:r>
              <a:rPr lang="en-US" smtClean="0"/>
              <a:t> </a:t>
            </a:r>
            <a:r>
              <a:rPr lang="ru-RU" smtClean="0"/>
              <a:t>и эту идею должно быть можно выразить как-то естественным образом</a:t>
            </a:r>
            <a:endParaRPr lang="ru-RU"/>
          </a:p>
          <a:p>
            <a:pPr marL="45720" indent="0">
              <a:buNone/>
            </a:pPr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089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579608" cy="4038600"/>
          </a:xfrm>
        </p:spPr>
        <p:txBody>
          <a:bodyPr/>
          <a:lstStyle/>
          <a:p>
            <a:r>
              <a:rPr lang="ru-RU" smtClean="0"/>
              <a:t>Правильное решение (</a:t>
            </a:r>
            <a:r>
              <a:rPr lang="en-US" smtClean="0"/>
              <a:t>via A. O'Dwyer)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&lt;typename T</a:t>
            </a:r>
            <a:r>
              <a:rPr lang="en-US">
                <a:latin typeface="Consolas" panose="020B0609020204030204" pitchFamily="49" charset="0"/>
              </a:rPr>
              <a:t>, </a:t>
            </a:r>
            <a:r>
              <a:rPr lang="en-US" smtClean="0">
                <a:latin typeface="Consolas" panose="020B0609020204030204" pitchFamily="49" charset="0"/>
              </a:rPr>
              <a:t>typename Enable</a:t>
            </a:r>
            <a:r>
              <a:rPr lang="en-US">
                <a:latin typeface="Consolas" panose="020B0609020204030204" pitchFamily="49" charset="0"/>
              </a:rPr>
              <a:t>&gt; 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struct ALRimpl </a:t>
            </a:r>
            <a:r>
              <a:rPr lang="en-US">
                <a:latin typeface="Consolas" panose="020B0609020204030204" pitchFamily="49" charset="0"/>
              </a:rPr>
              <a:t>{ using type = T; </a:t>
            </a:r>
            <a:r>
              <a:rPr lang="en-US" smtClean="0">
                <a:latin typeface="Consolas" panose="020B0609020204030204" pitchFamily="49" charset="0"/>
              </a:rPr>
              <a:t>}</a:t>
            </a:r>
            <a:endParaRPr lang="en-US"/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T</a:t>
            </a:r>
            <a:r>
              <a:rPr lang="en-US" smtClean="0">
                <a:latin typeface="Consolas" panose="020B0609020204030204" pitchFamily="49" charset="0"/>
              </a:rPr>
              <a:t>&gt; 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struct ALRImpl </a:t>
            </a:r>
            <a:r>
              <a:rPr lang="en-US">
                <a:latin typeface="Consolas" panose="020B0609020204030204" pitchFamily="49" charset="0"/>
              </a:rPr>
              <a:t>&lt;T, remove_reference_t&lt;T&amp;&gt;&gt; { </a:t>
            </a:r>
            <a:r>
              <a:rPr lang="en-US" smtClean="0">
                <a:latin typeface="Consolas" panose="020B0609020204030204" pitchFamily="49" charset="0"/>
              </a:rPr>
              <a:t>using </a:t>
            </a:r>
            <a:r>
              <a:rPr lang="en-US">
                <a:latin typeface="Consolas" panose="020B0609020204030204" pitchFamily="49" charset="0"/>
              </a:rPr>
              <a:t>type = T&amp;; </a:t>
            </a:r>
            <a:r>
              <a:rPr lang="en-US" smtClean="0">
                <a:latin typeface="Consolas" panose="020B0609020204030204" pitchFamily="49" charset="0"/>
              </a:rPr>
              <a:t>}</a:t>
            </a:r>
            <a:endParaRPr lang="en-US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T&gt; 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struct add_lref </a:t>
            </a:r>
            <a:r>
              <a:rPr lang="en-US">
                <a:latin typeface="Consolas" panose="020B0609020204030204" pitchFamily="49" charset="0"/>
              </a:rPr>
              <a:t>: ALRImpl &lt;T, remove_reference_t&lt;T&gt;&gt; </a:t>
            </a:r>
            <a:r>
              <a:rPr lang="en-US" smtClean="0">
                <a:latin typeface="Consolas" panose="020B0609020204030204" pitchFamily="49" charset="0"/>
              </a:rPr>
              <a:t>{}</a:t>
            </a:r>
            <a:endParaRPr lang="ru-RU">
              <a:latin typeface="Consolas" panose="020B0609020204030204" pitchFamily="49" charset="0"/>
            </a:endParaRPr>
          </a:p>
          <a:p>
            <a:r>
              <a:rPr lang="ru-RU" smtClean="0"/>
              <a:t>Основной урок тут такой: отображение на </a:t>
            </a:r>
            <a:r>
              <a:rPr lang="en-US" smtClean="0"/>
              <a:t>sfinae-space </a:t>
            </a:r>
            <a:r>
              <a:rPr lang="ru-RU" smtClean="0"/>
              <a:t>может быть не линейным</a:t>
            </a:r>
          </a:p>
          <a:p>
            <a:r>
              <a:rPr lang="ru-RU" smtClean="0"/>
              <a:t>Это решение изящно, но всё же тяжеловесно</a:t>
            </a:r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145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void_t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Появился в </a:t>
            </a:r>
            <a:r>
              <a:rPr lang="en-US" smtClean="0"/>
              <a:t>C++17 </a:t>
            </a:r>
            <a:r>
              <a:rPr lang="ru-RU" smtClean="0"/>
              <a:t>как </a:t>
            </a:r>
            <a:r>
              <a:rPr lang="en-US" smtClean="0"/>
              <a:t>std::void_t </a:t>
            </a:r>
            <a:r>
              <a:rPr lang="ru-RU" smtClean="0"/>
              <a:t>но вообще-то довольно прост в реализации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&lt;class ...&gt; using void_t = void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Представляет собой отображение произвольной пачки типов на </a:t>
            </a:r>
            <a:r>
              <a:rPr lang="en-US" smtClean="0"/>
              <a:t>enabled </a:t>
            </a:r>
            <a:r>
              <a:rPr lang="ru-RU" smtClean="0"/>
              <a:t>если каждый из них </a:t>
            </a:r>
            <a:r>
              <a:rPr lang="en-US" smtClean="0"/>
              <a:t>enabled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T, typename Enable&gt; 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struct ALRimpl { using type = T; </a:t>
            </a:r>
            <a:r>
              <a:rPr lang="en-US" smtClean="0">
                <a:latin typeface="Consolas" panose="020B0609020204030204" pitchFamily="49" charset="0"/>
              </a:rPr>
              <a:t>}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</a:t>
            </a:r>
            <a:r>
              <a:rPr lang="en-US">
                <a:latin typeface="Consolas" panose="020B0609020204030204" pitchFamily="49" charset="0"/>
              </a:rPr>
              <a:t>&lt;typename T&gt; 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struct ALRImpl &lt;T,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void_t&lt;T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&amp;&gt;</a:t>
            </a:r>
            <a:r>
              <a:rPr lang="en-US">
                <a:latin typeface="Consolas" panose="020B0609020204030204" pitchFamily="49" charset="0"/>
              </a:rPr>
              <a:t>&gt; { using type = T&amp;; }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T&gt; 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struct add_lref </a:t>
            </a:r>
            <a:r>
              <a:rPr lang="en-US">
                <a:latin typeface="Consolas" panose="020B0609020204030204" pitchFamily="49" charset="0"/>
              </a:rPr>
              <a:t>: ALRImpl &lt;T,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mtClean="0">
                <a:latin typeface="Consolas" panose="020B0609020204030204" pitchFamily="49" charset="0"/>
              </a:rPr>
              <a:t>&gt; {}</a:t>
            </a:r>
            <a:endParaRPr lang="ru-RU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559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Превосходство системного подхода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195560" cy="4038600"/>
          </a:xfrm>
        </p:spPr>
        <p:txBody>
          <a:bodyPr/>
          <a:lstStyle/>
          <a:p>
            <a:r>
              <a:rPr lang="ru-RU" smtClean="0"/>
              <a:t>Задача определения зависимого типа </a:t>
            </a:r>
          </a:p>
          <a:p>
            <a:r>
              <a:rPr lang="ru-RU" smtClean="0"/>
              <a:t>Было:</a:t>
            </a:r>
          </a:p>
          <a:p>
            <a:pPr marL="45720" indent="0">
              <a:buNone/>
            </a:pPr>
            <a:r>
              <a:rPr lang="en-US" sz="2000">
                <a:latin typeface="Consolas" panose="020B0609020204030204" pitchFamily="49" charset="0"/>
              </a:rPr>
              <a:t>template &lt;typename T&gt; struct has_typedef_foobar {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  typedef char yes[1];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  typedef char no[2];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  template &lt;typename C&gt; static yes&amp; test(typename C::foobar*);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  template &lt;typename&gt; static no&amp; test(...);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  static const bool value = </a:t>
            </a:r>
            <a:r>
              <a:rPr lang="ru-RU" sz="2000">
                <a:latin typeface="Consolas" panose="020B0609020204030204" pitchFamily="49" charset="0"/>
              </a:rPr>
              <a:t>(</a:t>
            </a:r>
            <a:r>
              <a:rPr lang="en-US" sz="2000">
                <a:latin typeface="Consolas" panose="020B0609020204030204" pitchFamily="49" charset="0"/>
              </a:rPr>
              <a:t>sizeof(test&lt;T&gt;(0)) == sizeof(yes)</a:t>
            </a:r>
            <a:r>
              <a:rPr lang="ru-RU" sz="2000">
                <a:latin typeface="Consolas" panose="020B0609020204030204" pitchFamily="49" charset="0"/>
              </a:rPr>
              <a:t>)</a:t>
            </a:r>
            <a:r>
              <a:rPr lang="en-US" sz="2000">
                <a:latin typeface="Consolas" panose="020B0609020204030204" pitchFamily="49" charset="0"/>
              </a:rPr>
              <a:t>;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};</a:t>
            </a:r>
            <a:endParaRPr lang="en-US" sz="200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463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Превосходство системного подхода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533888" cy="4038600"/>
          </a:xfrm>
        </p:spPr>
        <p:txBody>
          <a:bodyPr/>
          <a:lstStyle/>
          <a:p>
            <a:r>
              <a:rPr lang="ru-RU" smtClean="0"/>
              <a:t>Задача определения зависимого типа </a:t>
            </a:r>
          </a:p>
          <a:p>
            <a:r>
              <a:rPr lang="ru-RU" smtClean="0"/>
              <a:t>Стало:</a:t>
            </a:r>
          </a:p>
          <a:p>
            <a:pPr marL="0" indent="0">
              <a:buNone/>
            </a:pPr>
            <a:r>
              <a:rPr lang="en-US" sz="2000">
                <a:latin typeface="Consolas" panose="020B0609020204030204" pitchFamily="49" charset="0"/>
              </a:rPr>
              <a:t>template &lt;typename, typename = void_t</a:t>
            </a:r>
            <a:r>
              <a:rPr lang="en-US" sz="2000" smtClean="0">
                <a:latin typeface="Consolas" panose="020B0609020204030204" pitchFamily="49" charset="0"/>
              </a:rPr>
              <a:t>&lt;&gt;&gt;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struct </a:t>
            </a:r>
            <a:r>
              <a:rPr lang="en-US" sz="2000">
                <a:latin typeface="Consolas" panose="020B0609020204030204" pitchFamily="49" charset="0"/>
              </a:rPr>
              <a:t>has_typedef_foobar : false_type { };</a:t>
            </a:r>
          </a:p>
          <a:p>
            <a:pPr marL="0" indent="0">
              <a:buNone/>
            </a:pPr>
            <a:r>
              <a:rPr lang="en-US" sz="2000">
                <a:latin typeface="Consolas" panose="020B0609020204030204" pitchFamily="49" charset="0"/>
              </a:rPr>
              <a:t>template &lt;typename </a:t>
            </a:r>
            <a:r>
              <a:rPr lang="en-US" sz="2000" smtClean="0">
                <a:latin typeface="Consolas" panose="020B0609020204030204" pitchFamily="49" charset="0"/>
              </a:rPr>
              <a:t>T&gt;</a:t>
            </a:r>
            <a:r>
              <a:rPr lang="ru-RU" sz="2000" smtClean="0">
                <a:latin typeface="Consolas" panose="020B0609020204030204" pitchFamily="49" charset="0"/>
              </a:rPr>
              <a:t> </a:t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struct </a:t>
            </a:r>
            <a:r>
              <a:rPr lang="en-US" sz="2000">
                <a:latin typeface="Consolas" panose="020B0609020204030204" pitchFamily="49" charset="0"/>
              </a:rPr>
              <a:t>has_typedef_foobar </a:t>
            </a:r>
            <a:r>
              <a:rPr lang="en-US" sz="2000" smtClean="0">
                <a:latin typeface="Consolas" panose="020B0609020204030204" pitchFamily="49" charset="0"/>
              </a:rPr>
              <a:t>&lt;T,</a:t>
            </a:r>
            <a:r>
              <a:rPr lang="ru-RU" sz="2000">
                <a:latin typeface="Consolas" panose="020B0609020204030204" pitchFamily="49" charset="0"/>
              </a:rPr>
              <a:t> </a:t>
            </a:r>
            <a:r>
              <a:rPr lang="en-US" sz="2000" smtClean="0">
                <a:latin typeface="Consolas" panose="020B0609020204030204" pitchFamily="49" charset="0"/>
              </a:rPr>
              <a:t>void_t&lt;typename </a:t>
            </a:r>
            <a:r>
              <a:rPr lang="en-US" sz="2000">
                <a:latin typeface="Consolas" panose="020B0609020204030204" pitchFamily="49" charset="0"/>
              </a:rPr>
              <a:t>T::foobar</a:t>
            </a:r>
            <a:r>
              <a:rPr lang="en-US" sz="2000" smtClean="0">
                <a:latin typeface="Consolas" panose="020B0609020204030204" pitchFamily="49" charset="0"/>
              </a:rPr>
              <a:t>&gt;&gt; </a:t>
            </a:r>
            <a:r>
              <a:rPr lang="en-US" sz="2000">
                <a:latin typeface="Consolas" panose="020B0609020204030204" pitchFamily="49" charset="0"/>
              </a:rPr>
              <a:t>: true_type </a:t>
            </a:r>
            <a:r>
              <a:rPr lang="en-US" sz="2000" smtClean="0">
                <a:latin typeface="Consolas" panose="020B0609020204030204" pitchFamily="49" charset="0"/>
              </a:rPr>
              <a:t>{};</a:t>
            </a:r>
            <a:endParaRPr lang="ru-RU" sz="2000" smtClean="0">
              <a:latin typeface="Consolas" panose="020B0609020204030204" pitchFamily="49" charset="0"/>
            </a:endParaRPr>
          </a:p>
          <a:p>
            <a:r>
              <a:rPr lang="ru-RU" sz="2000" smtClean="0"/>
              <a:t>Систематическое </a:t>
            </a:r>
            <a:r>
              <a:rPr lang="en-US" sz="2000" smtClean="0"/>
              <a:t>SFINAE </a:t>
            </a:r>
            <a:r>
              <a:rPr lang="ru-RU" sz="2000" smtClean="0"/>
              <a:t>позволяет избегать "хакерских" решений и выражать мысли достаточно прямолинейно</a:t>
            </a:r>
          </a:p>
          <a:p>
            <a:r>
              <a:rPr lang="ru-RU" sz="2000" smtClean="0"/>
              <a:t>Более того, даже этот уровень абстракции может быть повышен</a:t>
            </a:r>
            <a:endParaRPr lang="en-US" sz="2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479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С++17</a:t>
            </a:r>
            <a:r>
              <a:rPr lang="en-US" smtClean="0"/>
              <a:t>: is_detected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387584" cy="4038600"/>
          </a:xfrm>
        </p:spPr>
        <p:txBody>
          <a:bodyPr/>
          <a:lstStyle/>
          <a:p>
            <a:r>
              <a:rPr lang="ru-RU"/>
              <a:t>Задача определения зависимого типа </a:t>
            </a:r>
          </a:p>
          <a:p>
            <a:r>
              <a:rPr lang="ru-RU"/>
              <a:t>Стало:</a:t>
            </a:r>
          </a:p>
          <a:p>
            <a:pPr marL="0" indent="0">
              <a:buNone/>
            </a:pPr>
            <a:r>
              <a:rPr lang="en-US" sz="2000">
                <a:latin typeface="Consolas" panose="020B0609020204030204" pitchFamily="49" charset="0"/>
              </a:rPr>
              <a:t>template &lt;typename T&gt; </a:t>
            </a:r>
            <a:r>
              <a:rPr lang="en-US" sz="2000" smtClean="0">
                <a:latin typeface="Consolas" panose="020B0609020204030204" pitchFamily="49" charset="0"/>
              </a:rPr>
              <a:t>using </a:t>
            </a:r>
            <a:r>
              <a:rPr lang="en-US" sz="2000">
                <a:latin typeface="Consolas" panose="020B0609020204030204" pitchFamily="49" charset="0"/>
              </a:rPr>
              <a:t>has_typedef_foobar_t = decltype(T::foobar</a:t>
            </a:r>
            <a:r>
              <a:rPr lang="en-US" sz="2000" smtClean="0">
                <a:latin typeface="Consolas" panose="020B0609020204030204" pitchFamily="49" charset="0"/>
              </a:rPr>
              <a:t>);</a:t>
            </a:r>
            <a:endParaRPr lang="ru-RU" sz="200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template </a:t>
            </a:r>
            <a:r>
              <a:rPr lang="en-US" sz="2000">
                <a:latin typeface="Consolas" panose="020B0609020204030204" pitchFamily="49" charset="0"/>
              </a:rPr>
              <a:t>&lt;typename T&gt; 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using </a:t>
            </a:r>
            <a:r>
              <a:rPr lang="en-US" sz="2000" smtClean="0">
                <a:latin typeface="Consolas" panose="020B0609020204030204" pitchFamily="49" charset="0"/>
              </a:rPr>
              <a:t>has_typedef_foobar </a:t>
            </a:r>
            <a:r>
              <a:rPr lang="en-US" sz="2000">
                <a:latin typeface="Consolas" panose="020B0609020204030204" pitchFamily="49" charset="0"/>
              </a:rPr>
              <a:t>= </a:t>
            </a:r>
            <a:r>
              <a:rPr lang="en-US" sz="2000" smtClean="0">
                <a:latin typeface="Consolas" panose="020B0609020204030204" pitchFamily="49" charset="0"/>
              </a:rPr>
              <a:t>is_detected&lt;has_typedef_foobar_t, T&gt;;</a:t>
            </a:r>
            <a:endParaRPr lang="en-US" sz="2000">
              <a:latin typeface="Consolas" panose="020B0609020204030204" pitchFamily="49" charset="0"/>
            </a:endParaRPr>
          </a:p>
          <a:p>
            <a:r>
              <a:rPr lang="ru-RU" smtClean="0"/>
              <a:t>Систематическое </a:t>
            </a:r>
            <a:r>
              <a:rPr lang="en-US"/>
              <a:t>SFINAE </a:t>
            </a:r>
            <a:r>
              <a:rPr lang="ru-RU" smtClean="0"/>
              <a:t>также позволяет эффективно обобщать частные решения, комбинируя более и более высокоуровневые идиомы</a:t>
            </a:r>
            <a:endParaRPr lang="en-US" smtClean="0"/>
          </a:p>
          <a:p>
            <a:r>
              <a:rPr lang="ru-RU" smtClean="0"/>
              <a:t>На самом деле </a:t>
            </a:r>
            <a:r>
              <a:rPr lang="en-US" smtClean="0"/>
              <a:t>is_detected </a:t>
            </a:r>
            <a:r>
              <a:rPr lang="ru-RU" smtClean="0"/>
              <a:t>удивительно мощная абстракция:</a:t>
            </a:r>
          </a:p>
          <a:p>
            <a:pPr marL="45720" indent="0">
              <a:buNone/>
            </a:pPr>
            <a:r>
              <a:rPr lang="en-US" sz="2000">
                <a:latin typeface="Consolas" panose="020B0609020204030204" pitchFamily="49" charset="0"/>
              </a:rPr>
              <a:t>template&lt; template&lt;class...&gt; class Op, class... Args </a:t>
            </a:r>
            <a:r>
              <a:rPr lang="en-US" sz="2000" smtClean="0">
                <a:latin typeface="Consolas" panose="020B0609020204030204" pitchFamily="49" charset="0"/>
              </a:rPr>
              <a:t>&gt;</a:t>
            </a:r>
            <a:r>
              <a:rPr lang="ru-RU" sz="2000" smtClean="0">
                <a:latin typeface="Consolas" panose="020B0609020204030204" pitchFamily="49" charset="0"/>
              </a:rPr>
              <a:t> </a:t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using is_detected</a:t>
            </a:r>
            <a:r>
              <a:rPr lang="ru-RU" sz="2000" smtClean="0">
                <a:latin typeface="Consolas" panose="020B0609020204030204" pitchFamily="49" charset="0"/>
              </a:rPr>
              <a:t> = какая-то магия</a:t>
            </a:r>
            <a:endParaRPr lang="ru-RU" sz="200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657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Рекурсивные параметры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616184" cy="403860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000">
                <a:latin typeface="Consolas" panose="020B0609020204030204" pitchFamily="49" charset="0"/>
              </a:rPr>
              <a:t>template&lt;typename T, int N&gt; struct Stars {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  </a:t>
            </a:r>
            <a:r>
              <a:rPr lang="en-US" sz="2000" smtClean="0">
                <a:latin typeface="Consolas" panose="020B0609020204030204" pitchFamily="49" charset="0"/>
              </a:rPr>
              <a:t>using t = </a:t>
            </a:r>
            <a:r>
              <a:rPr lang="en-US" sz="2000">
                <a:latin typeface="Consolas" panose="020B0609020204030204" pitchFamily="49" charset="0"/>
              </a:rPr>
              <a:t>typename Stars&lt;T, N-1&gt;::</a:t>
            </a:r>
            <a:r>
              <a:rPr lang="en-US" sz="2000" smtClean="0">
                <a:latin typeface="Consolas" panose="020B0609020204030204" pitchFamily="49" charset="0"/>
              </a:rPr>
              <a:t>t*;</a:t>
            </a:r>
            <a:r>
              <a:rPr lang="en-US" sz="2000">
                <a:latin typeface="Consolas" panose="020B0609020204030204" pitchFamily="49" charset="0"/>
              </a:rPr>
              <a:t/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};</a:t>
            </a:r>
          </a:p>
          <a:p>
            <a:pPr marL="45720" indent="0">
              <a:buNone/>
            </a:pPr>
            <a:r>
              <a:rPr lang="en-US" sz="2000">
                <a:latin typeface="Consolas" panose="020B0609020204030204" pitchFamily="49" charset="0"/>
              </a:rPr>
              <a:t>template&lt;typename T&gt; struct Stars&lt;T, 0&gt; {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  </a:t>
            </a:r>
            <a:r>
              <a:rPr lang="en-US" sz="2000" smtClean="0">
                <a:latin typeface="Consolas" panose="020B0609020204030204" pitchFamily="49" charset="0"/>
              </a:rPr>
              <a:t>using t = T;</a:t>
            </a:r>
            <a:r>
              <a:rPr lang="en-US" sz="2000">
                <a:latin typeface="Consolas" panose="020B0609020204030204" pitchFamily="49" charset="0"/>
              </a:rPr>
              <a:t/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};</a:t>
            </a:r>
          </a:p>
          <a:p>
            <a:pPr marL="45720" indent="0">
              <a:buNone/>
            </a:pPr>
            <a:endParaRPr lang="en-US" sz="2000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 </a:t>
            </a:r>
          </a:p>
          <a:p>
            <a:pPr marL="45720" indent="0">
              <a:buNone/>
            </a:pP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</a:rPr>
              <a:t>instance 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class Stars&lt;int, 2</a:t>
            </a: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</a:rPr>
              <a:t>&gt; { using t =</a:t>
            </a:r>
            <a:r>
              <a:rPr lang="ru-RU" sz="200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</a:rPr>
              <a:t>typename Stars&lt;int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, 1</a:t>
            </a: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</a:rPr>
              <a:t>&gt;::t*; };</a:t>
            </a:r>
          </a:p>
          <a:p>
            <a:pPr marL="4572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using ipptr_t = typename Stars&lt;int</a:t>
            </a:r>
            <a:r>
              <a:rPr lang="en-US" sz="2000">
                <a:latin typeface="Consolas" panose="020B0609020204030204" pitchFamily="49" charset="0"/>
              </a:rPr>
              <a:t>, 2&gt;::</a:t>
            </a:r>
            <a:r>
              <a:rPr lang="en-US" sz="2000" smtClean="0">
                <a:latin typeface="Consolas" panose="020B0609020204030204" pitchFamily="49" charset="0"/>
              </a:rPr>
              <a:t>t; 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// 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 </a:t>
            </a: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Stars&lt;int, 1&gt;::t*</a:t>
            </a:r>
            <a:endParaRPr lang="en-US" sz="2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12776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Были ли в вашем опыте интересные и нетривиальные применения </a:t>
            </a:r>
            <a:r>
              <a:rPr lang="en-US" smtClean="0"/>
              <a:t>SFINAE?</a:t>
            </a:r>
          </a:p>
          <a:p>
            <a:r>
              <a:rPr lang="ru-RU" smtClean="0"/>
              <a:t>Далее мы рассмотрим один случай, когда </a:t>
            </a:r>
            <a:r>
              <a:rPr lang="en-US" smtClean="0"/>
              <a:t>SFINAE </a:t>
            </a:r>
            <a:r>
              <a:rPr lang="ru-RU" smtClean="0"/>
              <a:t>не позволяет идеально решить задачу (но позволяет подобраться к решению достаточно близко).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104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Пример: статический </a:t>
            </a:r>
            <a:r>
              <a:rPr lang="en-US" smtClean="0"/>
              <a:t>assert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000" smtClean="0"/>
              <a:t>Некоторые утверждения можно проверить на этапе компиляции</a:t>
            </a:r>
            <a:r>
              <a:rPr lang="en-US" sz="2000" smtClean="0"/>
              <a:t>. </a:t>
            </a:r>
            <a:r>
              <a:rPr lang="ru-RU" sz="2000" smtClean="0"/>
              <a:t>Конечно, на этапе исполнения их, обычно, тоже можно проверить.</a:t>
            </a:r>
          </a:p>
          <a:p>
            <a:pPr marL="4572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int foo () {</a:t>
            </a:r>
            <a:r>
              <a:rPr lang="ru-RU" sz="2000">
                <a:latin typeface="Consolas" panose="020B0609020204030204" pitchFamily="49" charset="0"/>
              </a:rPr>
              <a:t/>
            </a:r>
            <a:br>
              <a:rPr lang="ru-RU" sz="2000">
                <a:latin typeface="Consolas" panose="020B0609020204030204" pitchFamily="49" charset="0"/>
              </a:rPr>
            </a:br>
            <a:r>
              <a:rPr lang="ru-RU" sz="2000" smtClean="0">
                <a:latin typeface="Consolas" panose="020B0609020204030204" pitchFamily="49" charset="0"/>
              </a:rPr>
              <a:t>  </a:t>
            </a:r>
            <a:r>
              <a:rPr lang="en-US" sz="2000" smtClean="0">
                <a:latin typeface="Consolas" panose="020B0609020204030204" pitchFamily="49" charset="0"/>
              </a:rPr>
              <a:t>assert (sizeof(int) == 4);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ru-RU" sz="2000" smtClean="0">
                <a:latin typeface="Consolas" panose="020B0609020204030204" pitchFamily="49" charset="0"/>
              </a:rPr>
              <a:t>  </a:t>
            </a:r>
            <a:r>
              <a:rPr lang="en-US" sz="2000" smtClean="0">
                <a:latin typeface="Consolas" panose="020B0609020204030204" pitchFamily="49" charset="0"/>
              </a:rPr>
              <a:t>// </a:t>
            </a:r>
            <a:r>
              <a:rPr lang="ru-RU" sz="2000" smtClean="0">
                <a:latin typeface="Consolas" panose="020B0609020204030204" pitchFamily="49" charset="0"/>
              </a:rPr>
              <a:t>тут остальной код</a:t>
            </a:r>
            <a:r>
              <a:rPr lang="en-US" sz="2000" smtClean="0">
                <a:latin typeface="Consolas" panose="020B0609020204030204" pitchFamily="49" charset="0"/>
              </a:rPr>
              <a:t/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}</a:t>
            </a:r>
          </a:p>
          <a:p>
            <a:r>
              <a:rPr lang="ru-RU" sz="2000" smtClean="0"/>
              <a:t>Допустимо, но выглядит странно. И потом: неужели это нужно делать в каждой функции?</a:t>
            </a:r>
          </a:p>
          <a:p>
            <a:r>
              <a:rPr lang="ru-RU" sz="2000" smtClean="0"/>
              <a:t>Идея: написать в глобальной области видимости</a:t>
            </a:r>
          </a:p>
          <a:p>
            <a:pPr marL="4572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CT_ASSERT </a:t>
            </a:r>
            <a:r>
              <a:rPr lang="en-US" sz="2000">
                <a:latin typeface="Consolas" panose="020B0609020204030204" pitchFamily="49" charset="0"/>
              </a:rPr>
              <a:t>(sizeof(int) == 4</a:t>
            </a:r>
            <a:r>
              <a:rPr lang="en-US" sz="2000" smtClean="0">
                <a:latin typeface="Consolas" panose="020B0609020204030204" pitchFamily="49" charset="0"/>
              </a:rPr>
              <a:t>);</a:t>
            </a:r>
            <a:endParaRPr lang="ru-RU" sz="2000" smtClean="0">
              <a:latin typeface="Consolas" panose="020B0609020204030204" pitchFamily="49" charset="0"/>
            </a:endParaRPr>
          </a:p>
          <a:p>
            <a:r>
              <a:rPr lang="ru-RU" sz="2000" smtClean="0"/>
              <a:t>Удивительно, но это возможно даже на </a:t>
            </a:r>
            <a:r>
              <a:rPr lang="en-US" sz="2000" smtClean="0"/>
              <a:t>C</a:t>
            </a:r>
            <a:endParaRPr lang="en-US" sz="2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284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Пример: статический </a:t>
            </a:r>
            <a:r>
              <a:rPr lang="en-US" smtClean="0"/>
              <a:t>assert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u-RU" sz="1600" smtClean="0"/>
              <a:t>Идея: написать в глобальной области видимости</a:t>
            </a:r>
          </a:p>
          <a:p>
            <a:pPr marL="45720" indent="0">
              <a:buNone/>
            </a:pPr>
            <a:r>
              <a:rPr lang="en-US" sz="1600" smtClean="0">
                <a:latin typeface="Consolas" panose="020B0609020204030204" pitchFamily="49" charset="0"/>
              </a:rPr>
              <a:t>CT_ASSERT </a:t>
            </a:r>
            <a:r>
              <a:rPr lang="en-US" sz="1600">
                <a:latin typeface="Consolas" panose="020B0609020204030204" pitchFamily="49" charset="0"/>
              </a:rPr>
              <a:t>(sizeof(int) == 4</a:t>
            </a:r>
            <a:r>
              <a:rPr lang="en-US" sz="1600" smtClean="0">
                <a:latin typeface="Consolas" panose="020B0609020204030204" pitchFamily="49" charset="0"/>
              </a:rPr>
              <a:t>);</a:t>
            </a:r>
          </a:p>
          <a:p>
            <a:r>
              <a:rPr lang="ru-RU" sz="1600" smtClean="0"/>
              <a:t>Реализация на языке </a:t>
            </a:r>
            <a:r>
              <a:rPr lang="en-US" sz="1600" smtClean="0"/>
              <a:t>C, </a:t>
            </a:r>
            <a:r>
              <a:rPr lang="ru-RU" sz="1600" smtClean="0"/>
              <a:t>негодные способы (невозможны в </a:t>
            </a:r>
            <a:r>
              <a:rPr lang="en-US" sz="1600" smtClean="0"/>
              <a:t>global scope)</a:t>
            </a:r>
            <a:endParaRPr lang="ru-RU" sz="1600" smtClean="0"/>
          </a:p>
          <a:p>
            <a:pPr lvl="1"/>
            <a:r>
              <a:rPr lang="en-US" sz="1400" smtClean="0">
                <a:latin typeface="Consolas" panose="020B0609020204030204" pitchFamily="49" charset="0"/>
              </a:rPr>
              <a:t>#define </a:t>
            </a:r>
            <a:r>
              <a:rPr lang="en-US" sz="1400">
                <a:latin typeface="Consolas" panose="020B0609020204030204" pitchFamily="49" charset="0"/>
              </a:rPr>
              <a:t>CT_ASSERT(pred) switch(0){case 0:case pred</a:t>
            </a:r>
            <a:r>
              <a:rPr lang="en-US" sz="1400" smtClean="0">
                <a:latin typeface="Consolas" panose="020B0609020204030204" pitchFamily="49" charset="0"/>
              </a:rPr>
              <a:t>:;}</a:t>
            </a:r>
            <a:endParaRPr lang="ru-RU" sz="1400" smtClean="0">
              <a:latin typeface="Consolas" panose="020B0609020204030204" pitchFamily="49" charset="0"/>
            </a:endParaRPr>
          </a:p>
          <a:p>
            <a:pPr lvl="1"/>
            <a:r>
              <a:rPr lang="en-US" sz="1400" smtClean="0">
                <a:latin typeface="Consolas" panose="020B0609020204030204" pitchFamily="49" charset="0"/>
              </a:rPr>
              <a:t>#define </a:t>
            </a:r>
            <a:r>
              <a:rPr lang="en-US" sz="1400">
                <a:latin typeface="Consolas" panose="020B0609020204030204" pitchFamily="49" charset="0"/>
              </a:rPr>
              <a:t>CT_ASSERT(pred) do { int arr[pred ? 1 : -1]; } while(0);</a:t>
            </a:r>
          </a:p>
          <a:p>
            <a:r>
              <a:rPr lang="ru-RU" sz="1600" smtClean="0"/>
              <a:t>Реализация на языке </a:t>
            </a:r>
            <a:r>
              <a:rPr lang="en-US" sz="1600" smtClean="0"/>
              <a:t>C, </a:t>
            </a:r>
            <a:r>
              <a:rPr lang="ru-RU" sz="1600" smtClean="0"/>
              <a:t>годный способ</a:t>
            </a:r>
            <a:r>
              <a:rPr lang="en-US" sz="1600"/>
              <a:t> </a:t>
            </a:r>
            <a:r>
              <a:rPr lang="ru-RU" sz="1600" smtClean="0"/>
              <a:t/>
            </a:r>
            <a:br>
              <a:rPr lang="ru-RU" sz="1600" smtClean="0"/>
            </a:br>
            <a:r>
              <a:rPr lang="en-US" sz="1600" smtClean="0"/>
              <a:t>(</a:t>
            </a:r>
            <a:r>
              <a:rPr lang="en-US" sz="1600"/>
              <a:t>via https://</a:t>
            </a:r>
            <a:r>
              <a:rPr lang="en-US" sz="1600" smtClean="0"/>
              <a:t>stackoverflow.com/questions/807244/c-compiler-asserts-how-to-implement)</a:t>
            </a:r>
            <a:endParaRPr lang="ru-RU" sz="1600" smtClean="0"/>
          </a:p>
          <a:p>
            <a:pPr marL="45720" indent="0">
              <a:buNone/>
            </a:pPr>
            <a:r>
              <a:rPr lang="en-US" sz="1600">
                <a:latin typeface="Consolas" panose="020B0609020204030204" pitchFamily="49" charset="0"/>
              </a:rPr>
              <a:t>#define </a:t>
            </a:r>
            <a:r>
              <a:rPr lang="en-US" sz="1600" smtClean="0">
                <a:latin typeface="Consolas" panose="020B0609020204030204" pitchFamily="49" charset="0"/>
              </a:rPr>
              <a:t>CT_ASSERT(predicate) impl_CASSERT_LINE(predicate</a:t>
            </a:r>
            <a:r>
              <a:rPr lang="en-US" sz="1600">
                <a:latin typeface="Consolas" panose="020B0609020204030204" pitchFamily="49" charset="0"/>
              </a:rPr>
              <a:t>,__LINE</a:t>
            </a:r>
            <a:r>
              <a:rPr lang="en-US" sz="1600" smtClean="0">
                <a:latin typeface="Consolas" panose="020B0609020204030204" pitchFamily="49" charset="0"/>
              </a:rPr>
              <a:t>__,__COUNTER__)</a:t>
            </a:r>
          </a:p>
          <a:p>
            <a:pPr marL="45720" indent="0">
              <a:buNone/>
            </a:pPr>
            <a:r>
              <a:rPr lang="en-US" sz="1600" smtClean="0">
                <a:latin typeface="Consolas" panose="020B0609020204030204" pitchFamily="49" charset="0"/>
              </a:rPr>
              <a:t>#</a:t>
            </a:r>
            <a:r>
              <a:rPr lang="en-US" sz="1600">
                <a:latin typeface="Consolas" panose="020B0609020204030204" pitchFamily="49" charset="0"/>
              </a:rPr>
              <a:t>define </a:t>
            </a:r>
            <a:r>
              <a:rPr lang="en-US" sz="1600" smtClean="0">
                <a:latin typeface="Consolas" panose="020B0609020204030204" pitchFamily="49" charset="0"/>
              </a:rPr>
              <a:t>impl_PASTE(a,b</a:t>
            </a:r>
            <a:r>
              <a:rPr lang="en-US" sz="1600">
                <a:latin typeface="Consolas" panose="020B0609020204030204" pitchFamily="49" charset="0"/>
              </a:rPr>
              <a:t>) a##</a:t>
            </a:r>
            <a:r>
              <a:rPr lang="en-US" sz="1600" smtClean="0">
                <a:latin typeface="Consolas" panose="020B0609020204030204" pitchFamily="49" charset="0"/>
              </a:rPr>
              <a:t>b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#define impl_CASSERT_LINE(predicate</a:t>
            </a:r>
            <a:r>
              <a:rPr lang="en-US" sz="1600">
                <a:latin typeface="Consolas" panose="020B0609020204030204" pitchFamily="49" charset="0"/>
              </a:rPr>
              <a:t>, line, </a:t>
            </a:r>
            <a:r>
              <a:rPr lang="en-US" sz="1600" smtClean="0">
                <a:latin typeface="Consolas" panose="020B0609020204030204" pitchFamily="49" charset="0"/>
              </a:rPr>
              <a:t>cnt) \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</a:t>
            </a:r>
            <a:r>
              <a:rPr lang="en-US" sz="1600">
                <a:latin typeface="Consolas" panose="020B0609020204030204" pitchFamily="49" charset="0"/>
              </a:rPr>
              <a:t>typedef char </a:t>
            </a:r>
            <a:r>
              <a:rPr lang="en-US" sz="1600" smtClean="0">
                <a:latin typeface="Consolas" panose="020B0609020204030204" pitchFamily="49" charset="0"/>
              </a:rPr>
              <a:t>impl_PASTE(assertion_failed_##cnt##_,</a:t>
            </a:r>
            <a:r>
              <a:rPr lang="en-US" sz="1600">
                <a:latin typeface="Consolas" panose="020B0609020204030204" pitchFamily="49" charset="0"/>
              </a:rPr>
              <a:t>line)[2*!!(predicate)-1];</a:t>
            </a:r>
            <a:endParaRPr lang="ru-RU" sz="1600" smtClean="0">
              <a:latin typeface="Consolas" panose="020B0609020204030204" pitchFamily="49" charset="0"/>
            </a:endParaRPr>
          </a:p>
          <a:p>
            <a:r>
              <a:rPr lang="ru-RU" sz="1600" smtClean="0"/>
              <a:t>Способ годный</a:t>
            </a:r>
            <a:r>
              <a:rPr lang="en-US" sz="1600" smtClean="0"/>
              <a:t>,</a:t>
            </a:r>
            <a:r>
              <a:rPr lang="ru-RU" sz="1600" smtClean="0"/>
              <a:t> но какой-то мрачный...</a:t>
            </a:r>
            <a:endParaRPr lang="en-US" sz="16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989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Идея реализации через </a:t>
            </a:r>
            <a:r>
              <a:rPr lang="en-US" smtClean="0"/>
              <a:t>SFINAE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1600"/>
              <a:t>Идея: написать в глобальной области видимости</a:t>
            </a:r>
          </a:p>
          <a:p>
            <a:pPr marL="45720" indent="0">
              <a:buNone/>
            </a:pPr>
            <a:r>
              <a:rPr lang="en-US" sz="1600">
                <a:latin typeface="Consolas" panose="020B0609020204030204" pitchFamily="49" charset="0"/>
              </a:rPr>
              <a:t>CT_ASSERT (sizeof(int) == 4</a:t>
            </a:r>
            <a:r>
              <a:rPr lang="en-US" sz="1600" smtClean="0">
                <a:latin typeface="Consolas" panose="020B0609020204030204" pitchFamily="49" charset="0"/>
              </a:rPr>
              <a:t>);</a:t>
            </a:r>
            <a:endParaRPr lang="ru-RU" sz="1600" smtClean="0"/>
          </a:p>
          <a:p>
            <a:r>
              <a:rPr lang="ru-RU" sz="1600" smtClean="0"/>
              <a:t>Годная реализация для </a:t>
            </a:r>
            <a:r>
              <a:rPr lang="en-US" sz="1600" smtClean="0"/>
              <a:t>C++ via </a:t>
            </a:r>
            <a:r>
              <a:rPr lang="ru-RU" sz="1600" smtClean="0"/>
              <a:t>Андрей Александреску, 2001</a:t>
            </a:r>
          </a:p>
          <a:p>
            <a:pPr marL="0" indent="0">
              <a:buNone/>
            </a:pPr>
            <a:r>
              <a:rPr lang="en-US" sz="1600">
                <a:latin typeface="Consolas" panose="020B0609020204030204" pitchFamily="49" charset="0"/>
              </a:rPr>
              <a:t>template &lt;bool cond&gt; struct </a:t>
            </a:r>
            <a:r>
              <a:rPr lang="en-US" sz="1600" smtClean="0">
                <a:latin typeface="Consolas" panose="020B0609020204030204" pitchFamily="49" charset="0"/>
              </a:rPr>
              <a:t>CT_ASSERT;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template </a:t>
            </a:r>
            <a:r>
              <a:rPr lang="en-US" sz="1600">
                <a:latin typeface="Consolas" panose="020B0609020204030204" pitchFamily="49" charset="0"/>
              </a:rPr>
              <a:t>&lt;&gt; struct CT_ASSERT&lt;true&gt; {};</a:t>
            </a:r>
          </a:p>
          <a:p>
            <a:r>
              <a:rPr lang="ru-RU" sz="1600" smtClean="0"/>
              <a:t>В целом это работает, но тут есть проблемы с выдачей сообщения и писать в коде надо треугольные скобки, а не круглые</a:t>
            </a:r>
          </a:p>
          <a:p>
            <a:pPr marL="45720" indent="0">
              <a:buNone/>
            </a:pPr>
            <a:r>
              <a:rPr lang="en-US" sz="1600" smtClean="0">
                <a:latin typeface="Consolas" panose="020B0609020204030204" pitchFamily="49" charset="0"/>
              </a:rPr>
              <a:t>CT_ASSERT&lt;sizeof(int</a:t>
            </a:r>
            <a:r>
              <a:rPr lang="en-US" sz="1600">
                <a:latin typeface="Consolas" panose="020B0609020204030204" pitchFamily="49" charset="0"/>
              </a:rPr>
              <a:t>) == </a:t>
            </a:r>
            <a:r>
              <a:rPr lang="en-US" sz="1600" smtClean="0">
                <a:latin typeface="Consolas" panose="020B0609020204030204" pitchFamily="49" charset="0"/>
              </a:rPr>
              <a:t>4&gt; myassert1; // +</a:t>
            </a:r>
            <a:r>
              <a:rPr lang="ru-RU" sz="1600">
                <a:latin typeface="Consolas" panose="020B0609020204030204" pitchFamily="49" charset="0"/>
              </a:rPr>
              <a:t> </a:t>
            </a:r>
            <a:r>
              <a:rPr lang="ru-RU" sz="1600" smtClean="0">
                <a:latin typeface="Consolas" panose="020B0609020204030204" pitchFamily="49" charset="0"/>
              </a:rPr>
              <a:t>придумывать имя</a:t>
            </a:r>
          </a:p>
          <a:p>
            <a:r>
              <a:rPr lang="ru-RU" sz="1600" smtClean="0"/>
              <a:t>Это неудобно, так что с 2011 года на уровне языка ввели синтаксический сахар</a:t>
            </a:r>
          </a:p>
          <a:p>
            <a:pPr lvl="1"/>
            <a:r>
              <a:rPr lang="ru-RU" sz="1400"/>
              <a:t>Для языка </a:t>
            </a:r>
            <a:r>
              <a:rPr lang="en-US" sz="1400"/>
              <a:t>C: _Static_assert (cond, message)</a:t>
            </a:r>
          </a:p>
          <a:p>
            <a:pPr lvl="1"/>
            <a:r>
              <a:rPr lang="ru-RU" sz="1400"/>
              <a:t>Для языка </a:t>
            </a:r>
            <a:r>
              <a:rPr lang="en-US" sz="1400"/>
              <a:t>C++: static_assert (cond, message)</a:t>
            </a:r>
            <a:endParaRPr lang="ru-RU" sz="1400"/>
          </a:p>
          <a:p>
            <a:pPr marL="45720" indent="0">
              <a:buNone/>
            </a:pPr>
            <a:r>
              <a:rPr lang="en-US" sz="1600" smtClean="0">
                <a:latin typeface="Consolas" panose="020B0609020204030204" pitchFamily="49" charset="0"/>
              </a:rPr>
              <a:t>static_assert</a:t>
            </a:r>
            <a:r>
              <a:rPr lang="ru-RU" sz="1600" smtClean="0">
                <a:latin typeface="Consolas" panose="020B0609020204030204" pitchFamily="49" charset="0"/>
              </a:rPr>
              <a:t>(</a:t>
            </a:r>
            <a:r>
              <a:rPr lang="en-US" sz="1600">
                <a:latin typeface="Consolas" panose="020B0609020204030204" pitchFamily="49" charset="0"/>
              </a:rPr>
              <a:t>sizeof(int) == 4</a:t>
            </a:r>
            <a:r>
              <a:rPr lang="ru-RU" sz="1600" smtClean="0">
                <a:latin typeface="Consolas" panose="020B0609020204030204" pitchFamily="49" charset="0"/>
              </a:rPr>
              <a:t>)</a:t>
            </a:r>
            <a:r>
              <a:rPr lang="en-US" sz="1600" smtClean="0">
                <a:latin typeface="Consolas" panose="020B0609020204030204" pitchFamily="49" charset="0"/>
              </a:rPr>
              <a:t>;</a:t>
            </a:r>
            <a:endParaRPr lang="ru-RU" sz="1600" smtClean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506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000" smtClean="0"/>
              <a:t>Всё-таки насколько обоснован статический ассерт на уровне языка?</a:t>
            </a:r>
            <a:endParaRPr lang="en-US" sz="2000" smtClean="0"/>
          </a:p>
          <a:p>
            <a:pPr marL="45720" indent="0">
              <a:buNone/>
            </a:pPr>
            <a:r>
              <a:rPr lang="en-US" sz="1800" smtClean="0">
                <a:latin typeface="Consolas" panose="020B0609020204030204" pitchFamily="49" charset="0"/>
              </a:rPr>
              <a:t>#define BOOST_JOIN(X,Y) BOOST_DO_JOIN(X,Y)</a:t>
            </a:r>
            <a:br>
              <a:rPr lang="en-US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#</a:t>
            </a:r>
            <a:r>
              <a:rPr lang="en-US" sz="1800">
                <a:latin typeface="Consolas" panose="020B0609020204030204" pitchFamily="49" charset="0"/>
              </a:rPr>
              <a:t>define </a:t>
            </a:r>
            <a:r>
              <a:rPr lang="en-US" sz="1800" smtClean="0">
                <a:latin typeface="Consolas" panose="020B0609020204030204" pitchFamily="49" charset="0"/>
              </a:rPr>
              <a:t>BOOST_DO_JOIN(X,Y) BOOST_DO_JOIN2(X,Y)</a:t>
            </a:r>
            <a:br>
              <a:rPr lang="en-US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#</a:t>
            </a:r>
            <a:r>
              <a:rPr lang="en-US" sz="1800">
                <a:latin typeface="Consolas" panose="020B0609020204030204" pitchFamily="49" charset="0"/>
              </a:rPr>
              <a:t>define </a:t>
            </a:r>
            <a:r>
              <a:rPr lang="en-US" sz="1800" smtClean="0">
                <a:latin typeface="Consolas" panose="020B0609020204030204" pitchFamily="49" charset="0"/>
              </a:rPr>
              <a:t>BOOST_DO_JOIN2(X,Y) </a:t>
            </a:r>
            <a:r>
              <a:rPr lang="en-US" sz="1800">
                <a:latin typeface="Consolas" panose="020B0609020204030204" pitchFamily="49" charset="0"/>
              </a:rPr>
              <a:t>X##</a:t>
            </a:r>
            <a:r>
              <a:rPr lang="en-US" sz="1800" smtClean="0">
                <a:latin typeface="Consolas" panose="020B0609020204030204" pitchFamily="49" charset="0"/>
              </a:rPr>
              <a:t>Y</a:t>
            </a:r>
          </a:p>
          <a:p>
            <a:pPr marL="45720" indent="0">
              <a:buNone/>
            </a:pPr>
            <a:r>
              <a:rPr lang="en-US" sz="1800" smtClean="0">
                <a:latin typeface="Consolas" panose="020B0609020204030204" pitchFamily="49" charset="0"/>
              </a:rPr>
              <a:t>template </a:t>
            </a:r>
            <a:r>
              <a:rPr lang="en-US" sz="1800">
                <a:latin typeface="Consolas" panose="020B0609020204030204" pitchFamily="49" charset="0"/>
              </a:rPr>
              <a:t>&lt;bool x&gt; struct </a:t>
            </a:r>
            <a:r>
              <a:rPr lang="en-US" sz="1800" smtClean="0">
                <a:latin typeface="Consolas" panose="020B0609020204030204" pitchFamily="49" charset="0"/>
              </a:rPr>
              <a:t>STATIC_ASSERTION_FAILURE;</a:t>
            </a:r>
            <a:br>
              <a:rPr lang="en-US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template </a:t>
            </a:r>
            <a:r>
              <a:rPr lang="en-US" sz="1800">
                <a:latin typeface="Consolas" panose="020B0609020204030204" pitchFamily="49" charset="0"/>
              </a:rPr>
              <a:t>&lt;&gt; struct STATIC_ASSERTION_FAILURE&lt;true&gt; { enum { value = 1 }; </a:t>
            </a:r>
            <a:r>
              <a:rPr lang="en-US" sz="1800" smtClean="0">
                <a:latin typeface="Consolas" panose="020B0609020204030204" pitchFamily="49" charset="0"/>
              </a:rPr>
              <a:t>};</a:t>
            </a:r>
            <a:endParaRPr lang="en-US" sz="180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1800">
                <a:latin typeface="Consolas" panose="020B0609020204030204" pitchFamily="49" charset="0"/>
              </a:rPr>
              <a:t>#define </a:t>
            </a:r>
            <a:r>
              <a:rPr lang="en-US" sz="1800" smtClean="0">
                <a:latin typeface="Consolas" panose="020B0609020204030204" pitchFamily="49" charset="0"/>
              </a:rPr>
              <a:t>BOOST_STATIC_ASSERT(B) \</a:t>
            </a:r>
            <a:br>
              <a:rPr lang="en-US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   </a:t>
            </a:r>
            <a:r>
              <a:rPr lang="en-US" sz="1800">
                <a:latin typeface="Consolas" panose="020B0609020204030204" pitchFamily="49" charset="0"/>
              </a:rPr>
              <a:t>typedef ::boost::static_assert_test</a:t>
            </a:r>
            <a:r>
              <a:rPr lang="en-US" sz="1800" smtClean="0">
                <a:latin typeface="Consolas" panose="020B0609020204030204" pitchFamily="49" charset="0"/>
              </a:rPr>
              <a:t>&lt;\</a:t>
            </a:r>
            <a:br>
              <a:rPr lang="en-US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      </a:t>
            </a:r>
            <a:r>
              <a:rPr lang="en-US" sz="1800">
                <a:latin typeface="Consolas" panose="020B0609020204030204" pitchFamily="49" charset="0"/>
              </a:rPr>
              <a:t>sizeof(::boost::</a:t>
            </a:r>
            <a:r>
              <a:rPr lang="en-US" sz="1800" smtClean="0">
                <a:latin typeface="Consolas" panose="020B0609020204030204" pitchFamily="49" charset="0"/>
              </a:rPr>
              <a:t>STATIC_ASSERTION_FAILURE&lt;static_cast&lt;bool&gt;(B)&gt;)&gt;\</a:t>
            </a:r>
            <a:br>
              <a:rPr lang="en-US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         </a:t>
            </a:r>
            <a:r>
              <a:rPr lang="en-US" sz="1800">
                <a:latin typeface="Consolas" panose="020B0609020204030204" pitchFamily="49" charset="0"/>
              </a:rPr>
              <a:t>BOOST_JOIN(boost_static_assert_typedef_, </a:t>
            </a:r>
            <a:r>
              <a:rPr lang="en-US" sz="1800" smtClean="0">
                <a:latin typeface="Consolas" panose="020B0609020204030204" pitchFamily="49" charset="0"/>
              </a:rPr>
              <a:t>__COUNTER__)</a:t>
            </a:r>
          </a:p>
          <a:p>
            <a:r>
              <a:rPr lang="ru-RU" sz="2000" smtClean="0"/>
              <a:t>Кажется не такой уж и плохой выход это комбинация </a:t>
            </a:r>
            <a:r>
              <a:rPr lang="en-US" sz="2000" smtClean="0"/>
              <a:t>SFINAE </a:t>
            </a:r>
            <a:r>
              <a:rPr lang="ru-RU" sz="2000" smtClean="0"/>
              <a:t>и макросов как в </a:t>
            </a:r>
            <a:r>
              <a:rPr lang="en-US" sz="2000" smtClean="0"/>
              <a:t>boost</a:t>
            </a:r>
            <a:endParaRPr lang="en-US" sz="2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185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Условный тип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Рассмотрим следующую </a:t>
            </a:r>
            <a:r>
              <a:rPr lang="en-US" smtClean="0"/>
              <a:t>sfinae-</a:t>
            </a:r>
            <a:r>
              <a:rPr lang="ru-RU" smtClean="0"/>
              <a:t>триаду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&lt;bool B, typename </a:t>
            </a:r>
            <a:r>
              <a:rPr lang="en-US">
                <a:latin typeface="Consolas" panose="020B0609020204030204" pitchFamily="49" charset="0"/>
              </a:rPr>
              <a:t>T</a:t>
            </a:r>
            <a:r>
              <a:rPr lang="en-US" smtClean="0">
                <a:latin typeface="Consolas" panose="020B0609020204030204" pitchFamily="49" charset="0"/>
              </a:rPr>
              <a:t>, typename </a:t>
            </a:r>
            <a:r>
              <a:rPr lang="en-US">
                <a:latin typeface="Consolas" panose="020B0609020204030204" pitchFamily="49" charset="0"/>
              </a:rPr>
              <a:t>F&gt; 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struct conditional </a:t>
            </a:r>
            <a:r>
              <a:rPr lang="en-US">
                <a:latin typeface="Consolas" panose="020B0609020204030204" pitchFamily="49" charset="0"/>
              </a:rPr>
              <a:t>{ using type = T; }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</a:t>
            </a:r>
            <a:r>
              <a:rPr lang="en-US" smtClean="0">
                <a:latin typeface="Consolas" panose="020B0609020204030204" pitchFamily="49" charset="0"/>
              </a:rPr>
              <a:t>&lt;typename </a:t>
            </a:r>
            <a:r>
              <a:rPr lang="en-US">
                <a:latin typeface="Consolas" panose="020B0609020204030204" pitchFamily="49" charset="0"/>
              </a:rPr>
              <a:t>T, typename F&gt; 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struct conditional&lt;false</a:t>
            </a:r>
            <a:r>
              <a:rPr lang="en-US">
                <a:latin typeface="Consolas" panose="020B0609020204030204" pitchFamily="49" charset="0"/>
              </a:rPr>
              <a:t>, T, F&gt; { using type = F; }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&lt;bool B, typename T, typename F&gt; 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using </a:t>
            </a:r>
            <a:r>
              <a:rPr lang="en-US">
                <a:latin typeface="Consolas" panose="020B0609020204030204" pitchFamily="49" charset="0"/>
              </a:rPr>
              <a:t>conditional_t = typename conditional&lt;B, T, F&gt;::type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Она представляет собой условный тип</a:t>
            </a:r>
            <a:r>
              <a:rPr lang="en-US" smtClean="0"/>
              <a:t>. </a:t>
            </a:r>
            <a:r>
              <a:rPr lang="ru-RU" smtClean="0"/>
              <a:t>Если сделать его невалидным для </a:t>
            </a:r>
            <a:r>
              <a:rPr lang="en-US" smtClean="0"/>
              <a:t>F, </a:t>
            </a:r>
            <a:r>
              <a:rPr lang="ru-RU" smtClean="0"/>
              <a:t>то это станет отображением </a:t>
            </a:r>
            <a:r>
              <a:rPr lang="en-US" smtClean="0"/>
              <a:t>{true, false} </a:t>
            </a:r>
            <a:r>
              <a:rPr lang="ru-RU" smtClean="0"/>
              <a:t>на </a:t>
            </a:r>
            <a:r>
              <a:rPr lang="en-US" smtClean="0"/>
              <a:t>{valid, invalid}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511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Условный тип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Рассмотрим следующую </a:t>
            </a:r>
            <a:r>
              <a:rPr lang="en-US" smtClean="0"/>
              <a:t>sfinae-</a:t>
            </a:r>
            <a:r>
              <a:rPr lang="ru-RU" smtClean="0"/>
              <a:t>триаду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&lt;bool B, typename </a:t>
            </a:r>
            <a:r>
              <a:rPr lang="en-US">
                <a:latin typeface="Consolas" panose="020B0609020204030204" pitchFamily="49" charset="0"/>
              </a:rPr>
              <a:t>T</a:t>
            </a:r>
            <a:r>
              <a:rPr lang="en-US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, typename </a:t>
            </a:r>
            <a:r>
              <a:rPr lang="en-US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F</a:t>
            </a:r>
            <a:r>
              <a:rPr lang="en-US">
                <a:latin typeface="Consolas" panose="020B0609020204030204" pitchFamily="49" charset="0"/>
              </a:rPr>
              <a:t>&gt; 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struct enable_if { </a:t>
            </a:r>
            <a:r>
              <a:rPr lang="en-US">
                <a:latin typeface="Consolas" panose="020B0609020204030204" pitchFamily="49" charset="0"/>
              </a:rPr>
              <a:t>using type = T; }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</a:t>
            </a:r>
            <a:r>
              <a:rPr lang="en-US" smtClean="0">
                <a:latin typeface="Consolas" panose="020B0609020204030204" pitchFamily="49" charset="0"/>
              </a:rPr>
              <a:t>&lt;typename </a:t>
            </a:r>
            <a:r>
              <a:rPr lang="en-US">
                <a:latin typeface="Consolas" panose="020B0609020204030204" pitchFamily="49" charset="0"/>
              </a:rPr>
              <a:t>T</a:t>
            </a:r>
            <a:r>
              <a:rPr lang="en-US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, typename F</a:t>
            </a:r>
            <a:r>
              <a:rPr lang="en-US">
                <a:latin typeface="Consolas" panose="020B0609020204030204" pitchFamily="49" charset="0"/>
              </a:rPr>
              <a:t>&gt; 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struct enable_if&lt;false</a:t>
            </a:r>
            <a:r>
              <a:rPr lang="en-US">
                <a:latin typeface="Consolas" panose="020B0609020204030204" pitchFamily="49" charset="0"/>
              </a:rPr>
              <a:t>, T</a:t>
            </a:r>
            <a:r>
              <a:rPr lang="en-US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, F</a:t>
            </a:r>
            <a:r>
              <a:rPr lang="en-US">
                <a:latin typeface="Consolas" panose="020B0609020204030204" pitchFamily="49" charset="0"/>
              </a:rPr>
              <a:t>&gt; { </a:t>
            </a:r>
            <a:r>
              <a:rPr lang="en-US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using type = F;</a:t>
            </a:r>
            <a:r>
              <a:rPr lang="en-US">
                <a:latin typeface="Consolas" panose="020B0609020204030204" pitchFamily="49" charset="0"/>
              </a:rPr>
              <a:t> }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&lt;bool B, typename T</a:t>
            </a:r>
            <a:r>
              <a:rPr lang="en-US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, typename F</a:t>
            </a:r>
            <a:r>
              <a:rPr lang="en-US">
                <a:latin typeface="Consolas" panose="020B0609020204030204" pitchFamily="49" charset="0"/>
              </a:rPr>
              <a:t>&gt; 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using enable_if_t </a:t>
            </a:r>
            <a:r>
              <a:rPr lang="en-US">
                <a:latin typeface="Consolas" panose="020B0609020204030204" pitchFamily="49" charset="0"/>
              </a:rPr>
              <a:t>= typename </a:t>
            </a:r>
            <a:r>
              <a:rPr lang="en-US" smtClean="0">
                <a:latin typeface="Consolas" panose="020B0609020204030204" pitchFamily="49" charset="0"/>
              </a:rPr>
              <a:t>enable_if&lt;B</a:t>
            </a:r>
            <a:r>
              <a:rPr lang="en-US">
                <a:latin typeface="Consolas" panose="020B0609020204030204" pitchFamily="49" charset="0"/>
              </a:rPr>
              <a:t>, T</a:t>
            </a:r>
            <a:r>
              <a:rPr lang="en-US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, F</a:t>
            </a:r>
            <a:r>
              <a:rPr lang="en-US">
                <a:latin typeface="Consolas" panose="020B0609020204030204" pitchFamily="49" charset="0"/>
              </a:rPr>
              <a:t>&gt;::type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Она представляет собой условный тип</a:t>
            </a:r>
            <a:r>
              <a:rPr lang="en-US" smtClean="0"/>
              <a:t>. </a:t>
            </a:r>
            <a:r>
              <a:rPr lang="ru-RU" smtClean="0"/>
              <a:t>Если сделать его невалидным для </a:t>
            </a:r>
            <a:r>
              <a:rPr lang="en-US" smtClean="0"/>
              <a:t>F, </a:t>
            </a:r>
            <a:r>
              <a:rPr lang="ru-RU" smtClean="0"/>
              <a:t>то это станет отображением </a:t>
            </a:r>
            <a:r>
              <a:rPr lang="en-US" smtClean="0"/>
              <a:t>{true, false} </a:t>
            </a:r>
            <a:r>
              <a:rPr lang="ru-RU" smtClean="0"/>
              <a:t>на </a:t>
            </a:r>
            <a:r>
              <a:rPr lang="en-US" smtClean="0"/>
              <a:t>{valid, invalid}</a:t>
            </a:r>
            <a:endParaRPr lang="ru-RU" smtClean="0"/>
          </a:p>
          <a:p>
            <a:r>
              <a:rPr lang="ru-RU" smtClean="0"/>
              <a:t>Для этого вычеркнем технически все</a:t>
            </a:r>
            <a:r>
              <a:rPr lang="en-US" smtClean="0"/>
              <a:t> </a:t>
            </a:r>
            <a:r>
              <a:rPr lang="ru-RU" smtClean="0"/>
              <a:t>упоминания </a:t>
            </a:r>
            <a:r>
              <a:rPr lang="en-US" smtClean="0"/>
              <a:t>false-type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704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ENABLE_IF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Получившаяся триада </a:t>
            </a:r>
            <a:r>
              <a:rPr lang="en-US" smtClean="0"/>
              <a:t>enable_if </a:t>
            </a:r>
            <a:r>
              <a:rPr lang="ru-RU" smtClean="0"/>
              <a:t>является одной из самых полезных идиом в практическом </a:t>
            </a:r>
            <a:r>
              <a:rPr lang="en-US" smtClean="0"/>
              <a:t>SFINAE</a:t>
            </a:r>
            <a:endParaRPr lang="ru-RU" smtClean="0"/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&lt;bool B, typename T</a:t>
            </a:r>
            <a:r>
              <a:rPr lang="ru-RU" smtClean="0">
                <a:latin typeface="Consolas" panose="020B0609020204030204" pitchFamily="49" charset="0"/>
              </a:rPr>
              <a:t> = </a:t>
            </a:r>
            <a:r>
              <a:rPr lang="en-US" smtClean="0">
                <a:latin typeface="Consolas" panose="020B0609020204030204" pitchFamily="49" charset="0"/>
              </a:rPr>
              <a:t>void&gt; 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struct enable_if { </a:t>
            </a:r>
            <a:r>
              <a:rPr lang="en-US">
                <a:latin typeface="Consolas" panose="020B0609020204030204" pitchFamily="49" charset="0"/>
              </a:rPr>
              <a:t>using type = T; }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</a:t>
            </a:r>
            <a:r>
              <a:rPr lang="en-US" smtClean="0">
                <a:latin typeface="Consolas" panose="020B0609020204030204" pitchFamily="49" charset="0"/>
              </a:rPr>
              <a:t>&lt;typename T = void&gt; 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struct enable_if&lt;false</a:t>
            </a:r>
            <a:r>
              <a:rPr lang="en-US">
                <a:latin typeface="Consolas" panose="020B0609020204030204" pitchFamily="49" charset="0"/>
              </a:rPr>
              <a:t>, </a:t>
            </a:r>
            <a:r>
              <a:rPr lang="en-US" smtClean="0">
                <a:latin typeface="Consolas" panose="020B0609020204030204" pitchFamily="49" charset="0"/>
              </a:rPr>
              <a:t>T&gt; { }</a:t>
            </a:r>
            <a:endParaRPr lang="en-US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&lt;bool B, typename </a:t>
            </a:r>
            <a:r>
              <a:rPr lang="en-US" smtClean="0">
                <a:latin typeface="Consolas" panose="020B0609020204030204" pitchFamily="49" charset="0"/>
              </a:rPr>
              <a:t>T = void&gt; 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using enable_if_t </a:t>
            </a:r>
            <a:r>
              <a:rPr lang="en-US">
                <a:latin typeface="Consolas" panose="020B0609020204030204" pitchFamily="49" charset="0"/>
              </a:rPr>
              <a:t>= typename </a:t>
            </a:r>
            <a:r>
              <a:rPr lang="en-US" smtClean="0">
                <a:latin typeface="Consolas" panose="020B0609020204030204" pitchFamily="49" charset="0"/>
              </a:rPr>
              <a:t>enable_if&lt;B</a:t>
            </a:r>
            <a:r>
              <a:rPr lang="en-US">
                <a:latin typeface="Consolas" panose="020B0609020204030204" pitchFamily="49" charset="0"/>
              </a:rPr>
              <a:t>, </a:t>
            </a:r>
            <a:r>
              <a:rPr lang="en-US" smtClean="0">
                <a:latin typeface="Consolas" panose="020B0609020204030204" pitchFamily="49" charset="0"/>
              </a:rPr>
              <a:t>T&gt;::</a:t>
            </a:r>
            <a:r>
              <a:rPr lang="en-US">
                <a:latin typeface="Consolas" panose="020B0609020204030204" pitchFamily="49" charset="0"/>
              </a:rPr>
              <a:t>type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Она используется, чтобы выкидывать (</a:t>
            </a:r>
            <a:r>
              <a:rPr lang="en-US" smtClean="0"/>
              <a:t>sfinae-out</a:t>
            </a:r>
            <a:r>
              <a:rPr lang="ru-RU" smtClean="0"/>
              <a:t>)</a:t>
            </a:r>
            <a:r>
              <a:rPr lang="en-US" smtClean="0"/>
              <a:t> </a:t>
            </a:r>
            <a:r>
              <a:rPr lang="ru-RU" smtClean="0"/>
              <a:t>инстанциации шаблонов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199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Пример </a:t>
            </a:r>
            <a:r>
              <a:rPr lang="en-US" smtClean="0"/>
              <a:t>SFINAE-OUT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Например</a:t>
            </a:r>
            <a:r>
              <a:rPr lang="en-US" smtClean="0"/>
              <a:t> </a:t>
            </a:r>
            <a:r>
              <a:rPr lang="ru-RU" smtClean="0"/>
              <a:t>следующая функция инстанцируется только для типов,</a:t>
            </a:r>
            <a:endParaRPr lang="en-US" smtClean="0"/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T, typename = </a:t>
            </a:r>
            <a:r>
              <a:rPr lang="en-US" smtClean="0">
                <a:latin typeface="Consolas" panose="020B0609020204030204" pitchFamily="49" charset="0"/>
              </a:rPr>
              <a:t>enable_if_t&lt;(</a:t>
            </a:r>
            <a:r>
              <a:rPr lang="en-US">
                <a:latin typeface="Consolas" panose="020B0609020204030204" pitchFamily="49" charset="0"/>
              </a:rPr>
              <a:t>sizeof(T) &gt; 4</a:t>
            </a:r>
            <a:r>
              <a:rPr lang="en-US" smtClean="0">
                <a:latin typeface="Consolas" panose="020B0609020204030204" pitchFamily="49" charset="0"/>
              </a:rPr>
              <a:t>)&gt;&gt;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void foo (T x) </a:t>
            </a:r>
            <a:r>
              <a:rPr lang="en-US" smtClean="0">
                <a:latin typeface="Consolas" panose="020B0609020204030204" pitchFamily="49" charset="0"/>
              </a:rPr>
              <a:t>{ </a:t>
            </a:r>
            <a:r>
              <a:rPr lang="ru-RU" smtClean="0">
                <a:latin typeface="Consolas" panose="020B0609020204030204" pitchFamily="49" charset="0"/>
              </a:rPr>
              <a:t>сделать что-то с </a:t>
            </a:r>
            <a:r>
              <a:rPr lang="en-US" smtClean="0">
                <a:latin typeface="Consolas" panose="020B0609020204030204" pitchFamily="49" charset="0"/>
              </a:rPr>
              <a:t>x }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foo('c'); // </a:t>
            </a:r>
            <a:r>
              <a:rPr lang="ru-RU" smtClean="0">
                <a:latin typeface="Consolas" panose="020B0609020204030204" pitchFamily="49" charset="0"/>
              </a:rPr>
              <a:t>ошибка подстановки</a:t>
            </a:r>
            <a:endParaRPr lang="en-US">
              <a:latin typeface="Consolas" panose="020B0609020204030204" pitchFamily="49" charset="0"/>
            </a:endParaRPr>
          </a:p>
          <a:p>
            <a:r>
              <a:rPr lang="ru-RU" smtClean="0"/>
              <a:t>Очевидная проблема: можно ли в пару ей написать функцию для </a:t>
            </a:r>
            <a:r>
              <a:rPr lang="en-US" smtClean="0"/>
              <a:t>(sz &lt; 4)?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84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Пример </a:t>
            </a:r>
            <a:r>
              <a:rPr lang="en-US" smtClean="0"/>
              <a:t>SFINAE-OUT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168128" cy="4038600"/>
          </a:xfrm>
        </p:spPr>
        <p:txBody>
          <a:bodyPr/>
          <a:lstStyle/>
          <a:p>
            <a:r>
              <a:rPr lang="ru-RU" smtClean="0"/>
              <a:t>Простая идея: написать такую же перегрузку</a:t>
            </a:r>
            <a:endParaRPr lang="en-US" smtClean="0"/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T, typename = </a:t>
            </a:r>
            <a:r>
              <a:rPr lang="en-US" smtClean="0">
                <a:latin typeface="Consolas" panose="020B0609020204030204" pitchFamily="49" charset="0"/>
              </a:rPr>
              <a:t>enable_if_t&lt;(</a:t>
            </a:r>
            <a:r>
              <a:rPr lang="en-US">
                <a:latin typeface="Consolas" panose="020B0609020204030204" pitchFamily="49" charset="0"/>
              </a:rPr>
              <a:t>sizeof(T) &gt; 4</a:t>
            </a:r>
            <a:r>
              <a:rPr lang="en-US" smtClean="0">
                <a:latin typeface="Consolas" panose="020B0609020204030204" pitchFamily="49" charset="0"/>
              </a:rPr>
              <a:t>)&gt;&gt;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void foo (T x) </a:t>
            </a:r>
            <a:r>
              <a:rPr lang="en-US" smtClean="0">
                <a:latin typeface="Consolas" panose="020B0609020204030204" pitchFamily="49" charset="0"/>
              </a:rPr>
              <a:t>{ </a:t>
            </a:r>
            <a:r>
              <a:rPr lang="ru-RU" smtClean="0">
                <a:latin typeface="Consolas" panose="020B0609020204030204" pitchFamily="49" charset="0"/>
              </a:rPr>
              <a:t>сделать что-то с </a:t>
            </a:r>
            <a:r>
              <a:rPr lang="en-US" smtClean="0">
                <a:latin typeface="Consolas" panose="020B0609020204030204" pitchFamily="49" charset="0"/>
              </a:rPr>
              <a:t>x }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T, typename = enable_if_t&lt;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(sizeof(T)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&lt;=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4)</a:t>
            </a:r>
            <a:r>
              <a:rPr lang="en-US">
                <a:latin typeface="Consolas" panose="020B0609020204030204" pitchFamily="49" charset="0"/>
              </a:rPr>
              <a:t>&gt;&gt;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void foo (T x) { </a:t>
            </a:r>
            <a:r>
              <a:rPr lang="ru-RU">
                <a:latin typeface="Consolas" panose="020B0609020204030204" pitchFamily="49" charset="0"/>
              </a:rPr>
              <a:t>сделать что-то </a:t>
            </a:r>
            <a:r>
              <a:rPr lang="ru-RU" smtClean="0">
                <a:latin typeface="Consolas" panose="020B0609020204030204" pitchFamily="49" charset="0"/>
              </a:rPr>
              <a:t>ещё с </a:t>
            </a:r>
            <a:r>
              <a:rPr lang="en-US">
                <a:latin typeface="Consolas" panose="020B0609020204030204" pitchFamily="49" charset="0"/>
              </a:rPr>
              <a:t>x </a:t>
            </a:r>
            <a:r>
              <a:rPr lang="en-US" smtClean="0">
                <a:latin typeface="Consolas" panose="020B0609020204030204" pitchFamily="49" charset="0"/>
              </a:rPr>
              <a:t>}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foo('c'); // </a:t>
            </a:r>
            <a:r>
              <a:rPr lang="ru-RU" smtClean="0">
                <a:latin typeface="Consolas" panose="020B0609020204030204" pitchFamily="49" charset="0"/>
              </a:rPr>
              <a:t>ошибка разрешения перегрузки</a:t>
            </a:r>
            <a:endParaRPr lang="en-US">
              <a:latin typeface="Consolas" panose="020B0609020204030204" pitchFamily="49" charset="0"/>
            </a:endParaRPr>
          </a:p>
          <a:p>
            <a:r>
              <a:rPr lang="ru-RU" smtClean="0"/>
              <a:t>Простая идея не работает. До </a:t>
            </a:r>
            <a:r>
              <a:rPr lang="en-US" smtClean="0"/>
              <a:t>SFINAE </a:t>
            </a:r>
            <a:r>
              <a:rPr lang="ru-RU" smtClean="0"/>
              <a:t>просто не доходит</a:t>
            </a:r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532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Рекурсивные параметры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616184" cy="403860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000">
                <a:latin typeface="Consolas" panose="020B0609020204030204" pitchFamily="49" charset="0"/>
              </a:rPr>
              <a:t>template&lt;typename T, int N&gt; struct Stars {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  </a:t>
            </a:r>
            <a:r>
              <a:rPr lang="en-US" sz="2000" smtClean="0">
                <a:latin typeface="Consolas" panose="020B0609020204030204" pitchFamily="49" charset="0"/>
              </a:rPr>
              <a:t>using t = </a:t>
            </a:r>
            <a:r>
              <a:rPr lang="en-US" sz="2000">
                <a:latin typeface="Consolas" panose="020B0609020204030204" pitchFamily="49" charset="0"/>
              </a:rPr>
              <a:t>typename Stars&lt;T, N-1&gt;::</a:t>
            </a:r>
            <a:r>
              <a:rPr lang="en-US" sz="2000" smtClean="0">
                <a:latin typeface="Consolas" panose="020B0609020204030204" pitchFamily="49" charset="0"/>
              </a:rPr>
              <a:t>t*;</a:t>
            </a:r>
            <a:r>
              <a:rPr lang="en-US" sz="2000">
                <a:latin typeface="Consolas" panose="020B0609020204030204" pitchFamily="49" charset="0"/>
              </a:rPr>
              <a:t/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};</a:t>
            </a:r>
          </a:p>
          <a:p>
            <a:pPr marL="45720" indent="0">
              <a:buNone/>
            </a:pPr>
            <a:r>
              <a:rPr lang="en-US" sz="2000">
                <a:latin typeface="Consolas" panose="020B0609020204030204" pitchFamily="49" charset="0"/>
              </a:rPr>
              <a:t>template&lt;typename T&gt; struct Stars&lt;T, 0&gt; {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  </a:t>
            </a:r>
            <a:r>
              <a:rPr lang="en-US" sz="2000" smtClean="0">
                <a:latin typeface="Consolas" panose="020B0609020204030204" pitchFamily="49" charset="0"/>
              </a:rPr>
              <a:t>using t = T;</a:t>
            </a:r>
            <a:r>
              <a:rPr lang="en-US" sz="2000">
                <a:latin typeface="Consolas" panose="020B0609020204030204" pitchFamily="49" charset="0"/>
              </a:rPr>
              <a:t/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};</a:t>
            </a:r>
          </a:p>
          <a:p>
            <a:pPr marL="45720" indent="0">
              <a:buNone/>
            </a:pPr>
            <a:endParaRPr lang="en-US" sz="2000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</a:rPr>
              <a:t>instance 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class Stars&lt;int, 1</a:t>
            </a: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</a:rPr>
              <a:t>&gt; 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{ </a:t>
            </a: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</a:rPr>
              <a:t>using 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t =</a:t>
            </a:r>
            <a:r>
              <a:rPr lang="ru-RU" sz="200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</a:rPr>
              <a:t>typename Stars&lt;int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, </a:t>
            </a: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</a:rPr>
              <a:t>0&gt;::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t</a:t>
            </a: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</a:rPr>
              <a:t>*;}; </a:t>
            </a:r>
          </a:p>
          <a:p>
            <a:pPr marL="45720" indent="0">
              <a:buNone/>
            </a:pP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</a:rPr>
              <a:t>instance 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class Stars&lt;int, 2</a:t>
            </a: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</a:rPr>
              <a:t>&gt; { using t =</a:t>
            </a:r>
            <a:r>
              <a:rPr lang="ru-RU" sz="200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</a:rPr>
              <a:t>typename Stars&lt;int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, 1</a:t>
            </a: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</a:rPr>
              <a:t>&gt;::t*; };</a:t>
            </a:r>
          </a:p>
          <a:p>
            <a:pPr marL="4572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using ipptr_t = typename Stars&lt;int</a:t>
            </a:r>
            <a:r>
              <a:rPr lang="en-US" sz="2000">
                <a:latin typeface="Consolas" panose="020B0609020204030204" pitchFamily="49" charset="0"/>
              </a:rPr>
              <a:t>, 2&gt;::</a:t>
            </a:r>
            <a:r>
              <a:rPr lang="en-US" sz="2000" smtClean="0">
                <a:latin typeface="Consolas" panose="020B0609020204030204" pitchFamily="49" charset="0"/>
              </a:rPr>
              <a:t>t; 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// 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 Stars&lt;int, </a:t>
            </a: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0&gt;::t**</a:t>
            </a:r>
            <a:endParaRPr lang="en-US" sz="2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61603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Пример </a:t>
            </a:r>
            <a:r>
              <a:rPr lang="en-US" smtClean="0"/>
              <a:t>SFINAE-OUT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168128" cy="4038600"/>
          </a:xfrm>
        </p:spPr>
        <p:txBody>
          <a:bodyPr/>
          <a:lstStyle/>
          <a:p>
            <a:r>
              <a:rPr lang="ru-RU" smtClean="0"/>
              <a:t>Можно выкрутиться с </a:t>
            </a:r>
            <a:r>
              <a:rPr lang="en-US" smtClean="0"/>
              <a:t>dummy-</a:t>
            </a:r>
            <a:r>
              <a:rPr lang="ru-RU" smtClean="0"/>
              <a:t>аргументом</a:t>
            </a:r>
            <a:endParaRPr lang="en-US" smtClean="0"/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T, typename = </a:t>
            </a:r>
            <a:r>
              <a:rPr lang="en-US" smtClean="0">
                <a:latin typeface="Consolas" panose="020B0609020204030204" pitchFamily="49" charset="0"/>
              </a:rPr>
              <a:t>enable_if_t&lt;(</a:t>
            </a:r>
            <a:r>
              <a:rPr lang="en-US">
                <a:latin typeface="Consolas" panose="020B0609020204030204" pitchFamily="49" charset="0"/>
              </a:rPr>
              <a:t>sizeof(T) &gt; 4</a:t>
            </a:r>
            <a:r>
              <a:rPr lang="en-US" smtClean="0">
                <a:latin typeface="Consolas" panose="020B0609020204030204" pitchFamily="49" charset="0"/>
              </a:rPr>
              <a:t>)&gt;&gt;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void foo (T x) </a:t>
            </a:r>
            <a:r>
              <a:rPr lang="en-US" smtClean="0">
                <a:latin typeface="Consolas" panose="020B0609020204030204" pitchFamily="49" charset="0"/>
              </a:rPr>
              <a:t>{ </a:t>
            </a:r>
            <a:r>
              <a:rPr lang="ru-RU" smtClean="0">
                <a:latin typeface="Consolas" panose="020B0609020204030204" pitchFamily="49" charset="0"/>
              </a:rPr>
              <a:t>сделать что-то с </a:t>
            </a:r>
            <a:r>
              <a:rPr lang="en-US" smtClean="0">
                <a:latin typeface="Consolas" panose="020B0609020204030204" pitchFamily="49" charset="0"/>
              </a:rPr>
              <a:t>x }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T, typename = enable_if_t&lt;(sizeof(T) </a:t>
            </a:r>
            <a:r>
              <a:rPr lang="en-US" smtClean="0">
                <a:latin typeface="Consolas" panose="020B0609020204030204" pitchFamily="49" charset="0"/>
              </a:rPr>
              <a:t>&lt;= </a:t>
            </a:r>
            <a:r>
              <a:rPr lang="en-US">
                <a:latin typeface="Consolas" panose="020B0609020204030204" pitchFamily="49" charset="0"/>
              </a:rPr>
              <a:t>4)&gt;&gt;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void foo (T </a:t>
            </a:r>
            <a:r>
              <a:rPr lang="en-US" smtClean="0">
                <a:latin typeface="Consolas" panose="020B0609020204030204" pitchFamily="49" charset="0"/>
              </a:rPr>
              <a:t>x,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int dummy = 0</a:t>
            </a:r>
            <a:r>
              <a:rPr lang="en-US" smtClean="0">
                <a:latin typeface="Consolas" panose="020B0609020204030204" pitchFamily="49" charset="0"/>
              </a:rPr>
              <a:t>) </a:t>
            </a:r>
            <a:r>
              <a:rPr lang="en-US">
                <a:latin typeface="Consolas" panose="020B0609020204030204" pitchFamily="49" charset="0"/>
              </a:rPr>
              <a:t>{ </a:t>
            </a:r>
            <a:r>
              <a:rPr lang="ru-RU">
                <a:latin typeface="Consolas" panose="020B0609020204030204" pitchFamily="49" charset="0"/>
              </a:rPr>
              <a:t>сделать что-то </a:t>
            </a:r>
            <a:r>
              <a:rPr lang="ru-RU" smtClean="0">
                <a:latin typeface="Consolas" panose="020B0609020204030204" pitchFamily="49" charset="0"/>
              </a:rPr>
              <a:t>ещё с </a:t>
            </a:r>
            <a:r>
              <a:rPr lang="en-US">
                <a:latin typeface="Consolas" panose="020B0609020204030204" pitchFamily="49" charset="0"/>
              </a:rPr>
              <a:t>x </a:t>
            </a:r>
            <a:r>
              <a:rPr lang="en-US" smtClean="0">
                <a:latin typeface="Consolas" panose="020B0609020204030204" pitchFamily="49" charset="0"/>
              </a:rPr>
              <a:t>}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foo('c'); // ok, but pain</a:t>
            </a:r>
            <a:endParaRPr lang="en-US">
              <a:latin typeface="Consolas" panose="020B0609020204030204" pitchFamily="49" charset="0"/>
            </a:endParaRPr>
          </a:p>
          <a:p>
            <a:r>
              <a:rPr lang="ru-RU" smtClean="0"/>
              <a:t>Это работает, но это странная ассиметрия на ровном месте</a:t>
            </a:r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145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Пример </a:t>
            </a:r>
            <a:r>
              <a:rPr lang="en-US" smtClean="0"/>
              <a:t>SFINAE-OUT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168128" cy="4038600"/>
          </a:xfrm>
        </p:spPr>
        <p:txBody>
          <a:bodyPr/>
          <a:lstStyle/>
          <a:p>
            <a:r>
              <a:rPr lang="ru-RU" smtClean="0"/>
              <a:t>В данном случае правильная идея это пожертвовать возвращаемым типом</a:t>
            </a:r>
            <a:endParaRPr lang="en-US" smtClean="0"/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</a:t>
            </a:r>
            <a:r>
              <a:rPr lang="en-US" smtClean="0">
                <a:latin typeface="Consolas" panose="020B0609020204030204" pitchFamily="49" charset="0"/>
              </a:rPr>
              <a:t>T&gt; enable_if_t&lt;(</a:t>
            </a:r>
            <a:r>
              <a:rPr lang="en-US">
                <a:latin typeface="Consolas" panose="020B0609020204030204" pitchFamily="49" charset="0"/>
              </a:rPr>
              <a:t>sizeof(T) &gt; 4</a:t>
            </a:r>
            <a:r>
              <a:rPr lang="en-US" smtClean="0">
                <a:latin typeface="Consolas" panose="020B0609020204030204" pitchFamily="49" charset="0"/>
              </a:rPr>
              <a:t>)&gt; 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foo </a:t>
            </a:r>
            <a:r>
              <a:rPr lang="en-US">
                <a:latin typeface="Consolas" panose="020B0609020204030204" pitchFamily="49" charset="0"/>
              </a:rPr>
              <a:t>(T x) </a:t>
            </a:r>
            <a:r>
              <a:rPr lang="en-US" smtClean="0">
                <a:latin typeface="Consolas" panose="020B0609020204030204" pitchFamily="49" charset="0"/>
              </a:rPr>
              <a:t>{ </a:t>
            </a:r>
            <a:r>
              <a:rPr lang="ru-RU" smtClean="0">
                <a:latin typeface="Consolas" panose="020B0609020204030204" pitchFamily="49" charset="0"/>
              </a:rPr>
              <a:t>сделать что-то с </a:t>
            </a:r>
            <a:r>
              <a:rPr lang="en-US" smtClean="0">
                <a:latin typeface="Consolas" panose="020B0609020204030204" pitchFamily="49" charset="0"/>
              </a:rPr>
              <a:t>x }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T&gt; enable_if_t&lt;(sizeof(T) </a:t>
            </a:r>
            <a:r>
              <a:rPr lang="en-US" smtClean="0">
                <a:latin typeface="Consolas" panose="020B0609020204030204" pitchFamily="49" charset="0"/>
              </a:rPr>
              <a:t>&lt;= </a:t>
            </a:r>
            <a:r>
              <a:rPr lang="en-US">
                <a:latin typeface="Consolas" panose="020B0609020204030204" pitchFamily="49" charset="0"/>
              </a:rPr>
              <a:t>4)&gt; 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foo (T x) { </a:t>
            </a:r>
            <a:r>
              <a:rPr lang="ru-RU">
                <a:latin typeface="Consolas" panose="020B0609020204030204" pitchFamily="49" charset="0"/>
              </a:rPr>
              <a:t>сделать что-то </a:t>
            </a:r>
            <a:r>
              <a:rPr lang="ru-RU" smtClean="0">
                <a:latin typeface="Consolas" panose="020B0609020204030204" pitchFamily="49" charset="0"/>
              </a:rPr>
              <a:t>ещё с </a:t>
            </a:r>
            <a:r>
              <a:rPr lang="en-US">
                <a:latin typeface="Consolas" panose="020B0609020204030204" pitchFamily="49" charset="0"/>
              </a:rPr>
              <a:t>x }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foo('c'); // ok</a:t>
            </a:r>
            <a:endParaRPr lang="en-US">
              <a:latin typeface="Consolas" panose="020B0609020204030204" pitchFamily="49" charset="0"/>
            </a:endParaRPr>
          </a:p>
          <a:p>
            <a:r>
              <a:rPr lang="ru-RU" smtClean="0"/>
              <a:t>Это работает</a:t>
            </a:r>
            <a:r>
              <a:rPr lang="en-US"/>
              <a:t>.</a:t>
            </a:r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3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524744" cy="4038600"/>
          </a:xfrm>
        </p:spPr>
        <p:txBody>
          <a:bodyPr/>
          <a:lstStyle/>
          <a:p>
            <a:r>
              <a:rPr lang="ru-RU" smtClean="0"/>
              <a:t>Является ли хорошей идея пожертвовать типом аргумента?</a:t>
            </a:r>
            <a:endParaRPr lang="en-US" smtClean="0"/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</a:t>
            </a:r>
            <a:r>
              <a:rPr lang="en-US" smtClean="0">
                <a:latin typeface="Consolas" panose="020B0609020204030204" pitchFamily="49" charset="0"/>
              </a:rPr>
              <a:t>T&gt;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void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foo (</a:t>
            </a:r>
            <a:r>
              <a:rPr lang="en-US">
                <a:latin typeface="Consolas" panose="020B0609020204030204" pitchFamily="49" charset="0"/>
              </a:rPr>
              <a:t>enable_if_t&lt;(sizeof(T) &gt; </a:t>
            </a:r>
            <a:r>
              <a:rPr lang="en-US" smtClean="0">
                <a:latin typeface="Consolas" panose="020B0609020204030204" pitchFamily="49" charset="0"/>
              </a:rPr>
              <a:t>4), T&gt; </a:t>
            </a:r>
            <a:r>
              <a:rPr lang="en-US">
                <a:latin typeface="Consolas" panose="020B0609020204030204" pitchFamily="49" charset="0"/>
              </a:rPr>
              <a:t>x) </a:t>
            </a:r>
            <a:r>
              <a:rPr lang="en-US" smtClean="0">
                <a:latin typeface="Consolas" panose="020B0609020204030204" pitchFamily="49" charset="0"/>
              </a:rPr>
              <a:t>{ </a:t>
            </a:r>
            <a:r>
              <a:rPr lang="ru-RU" smtClean="0">
                <a:latin typeface="Consolas" panose="020B0609020204030204" pitchFamily="49" charset="0"/>
              </a:rPr>
              <a:t>сделать что-то с </a:t>
            </a:r>
            <a:r>
              <a:rPr lang="en-US" smtClean="0">
                <a:latin typeface="Consolas" panose="020B0609020204030204" pitchFamily="49" charset="0"/>
              </a:rPr>
              <a:t>x }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T&gt; </a:t>
            </a:r>
            <a:r>
              <a:rPr lang="en-US" smtClean="0">
                <a:latin typeface="Consolas" panose="020B0609020204030204" pitchFamily="49" charset="0"/>
              </a:rPr>
              <a:t>void 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foo </a:t>
            </a:r>
            <a:r>
              <a:rPr lang="en-US" smtClean="0">
                <a:latin typeface="Consolas" panose="020B0609020204030204" pitchFamily="49" charset="0"/>
              </a:rPr>
              <a:t>(</a:t>
            </a:r>
            <a:r>
              <a:rPr lang="en-US">
                <a:latin typeface="Consolas" panose="020B0609020204030204" pitchFamily="49" charset="0"/>
              </a:rPr>
              <a:t>enable_if_t&lt;(sizeof(T) &gt; 4), T&gt;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x) { </a:t>
            </a:r>
            <a:r>
              <a:rPr lang="ru-RU">
                <a:latin typeface="Consolas" panose="020B0609020204030204" pitchFamily="49" charset="0"/>
              </a:rPr>
              <a:t>сделать что-то </a:t>
            </a:r>
            <a:r>
              <a:rPr lang="ru-RU" smtClean="0">
                <a:latin typeface="Consolas" panose="020B0609020204030204" pitchFamily="49" charset="0"/>
              </a:rPr>
              <a:t>ещё с </a:t>
            </a:r>
            <a:r>
              <a:rPr lang="en-US">
                <a:latin typeface="Consolas" panose="020B0609020204030204" pitchFamily="49" charset="0"/>
              </a:rPr>
              <a:t>x }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foo('c'); // ok...</a:t>
            </a:r>
            <a:endParaRPr lang="en-US">
              <a:latin typeface="Consolas" panose="020B0609020204030204" pitchFamily="49" charset="0"/>
            </a:endParaRPr>
          </a:p>
          <a:p>
            <a:r>
              <a:rPr lang="ru-RU" smtClean="0"/>
              <a:t>Это тоже работает, но сделали ли бы вы так?</a:t>
            </a:r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151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524744" cy="4038600"/>
          </a:xfrm>
        </p:spPr>
        <p:txBody>
          <a:bodyPr/>
          <a:lstStyle/>
          <a:p>
            <a:r>
              <a:rPr lang="ru-RU" smtClean="0"/>
              <a:t>Является ли хорошей идея пожертвовать типом аргумента?</a:t>
            </a:r>
            <a:endParaRPr lang="en-US" smtClean="0"/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</a:t>
            </a:r>
            <a:r>
              <a:rPr lang="en-US" smtClean="0">
                <a:latin typeface="Consolas" panose="020B0609020204030204" pitchFamily="49" charset="0"/>
              </a:rPr>
              <a:t>T&gt;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void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foo (</a:t>
            </a:r>
            <a:r>
              <a:rPr lang="en-US">
                <a:latin typeface="Consolas" panose="020B0609020204030204" pitchFamily="49" charset="0"/>
              </a:rPr>
              <a:t>enable_if_t&lt;(sizeof(T) &gt; </a:t>
            </a:r>
            <a:r>
              <a:rPr lang="en-US" smtClean="0">
                <a:latin typeface="Consolas" panose="020B0609020204030204" pitchFamily="49" charset="0"/>
              </a:rPr>
              <a:t>4), T&gt; </a:t>
            </a:r>
            <a:r>
              <a:rPr lang="en-US">
                <a:latin typeface="Consolas" panose="020B0609020204030204" pitchFamily="49" charset="0"/>
              </a:rPr>
              <a:t>x) </a:t>
            </a:r>
            <a:r>
              <a:rPr lang="en-US" smtClean="0">
                <a:latin typeface="Consolas" panose="020B0609020204030204" pitchFamily="49" charset="0"/>
              </a:rPr>
              <a:t>{ </a:t>
            </a:r>
            <a:r>
              <a:rPr lang="ru-RU" smtClean="0">
                <a:latin typeface="Consolas" panose="020B0609020204030204" pitchFamily="49" charset="0"/>
              </a:rPr>
              <a:t>сделать что-то с </a:t>
            </a:r>
            <a:r>
              <a:rPr lang="en-US" smtClean="0">
                <a:latin typeface="Consolas" panose="020B0609020204030204" pitchFamily="49" charset="0"/>
              </a:rPr>
              <a:t>x }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T&gt; </a:t>
            </a:r>
            <a:r>
              <a:rPr lang="en-US" smtClean="0">
                <a:latin typeface="Consolas" panose="020B0609020204030204" pitchFamily="49" charset="0"/>
              </a:rPr>
              <a:t>void 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foo </a:t>
            </a:r>
            <a:r>
              <a:rPr lang="en-US" smtClean="0">
                <a:latin typeface="Consolas" panose="020B0609020204030204" pitchFamily="49" charset="0"/>
              </a:rPr>
              <a:t>(</a:t>
            </a:r>
            <a:r>
              <a:rPr lang="en-US">
                <a:latin typeface="Consolas" panose="020B0609020204030204" pitchFamily="49" charset="0"/>
              </a:rPr>
              <a:t>enable_if_t&lt;(sizeof(T) &gt; 4), T&gt;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x) { </a:t>
            </a:r>
            <a:r>
              <a:rPr lang="ru-RU">
                <a:latin typeface="Consolas" panose="020B0609020204030204" pitchFamily="49" charset="0"/>
              </a:rPr>
              <a:t>сделать что-то </a:t>
            </a:r>
            <a:r>
              <a:rPr lang="ru-RU" smtClean="0">
                <a:latin typeface="Consolas" panose="020B0609020204030204" pitchFamily="49" charset="0"/>
              </a:rPr>
              <a:t>ещё с </a:t>
            </a:r>
            <a:r>
              <a:rPr lang="en-US">
                <a:latin typeface="Consolas" panose="020B0609020204030204" pitchFamily="49" charset="0"/>
              </a:rPr>
              <a:t>x }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foo('c'); // ok...</a:t>
            </a:r>
            <a:endParaRPr lang="en-US">
              <a:latin typeface="Consolas" panose="020B0609020204030204" pitchFamily="49" charset="0"/>
            </a:endParaRPr>
          </a:p>
          <a:p>
            <a:r>
              <a:rPr lang="ru-RU" smtClean="0"/>
              <a:t>Это тоже работает, но сделали ли бы вы так?</a:t>
            </a:r>
          </a:p>
          <a:p>
            <a:r>
              <a:rPr lang="ru-RU" smtClean="0"/>
              <a:t>С моей точки зрения это </a:t>
            </a:r>
            <a:r>
              <a:rPr lang="ru-RU" smtClean="0">
                <a:solidFill>
                  <a:srgbClr val="FF0000"/>
                </a:solidFill>
              </a:rPr>
              <a:t>очень плохая</a:t>
            </a:r>
            <a:r>
              <a:rPr lang="ru-RU" smtClean="0"/>
              <a:t> идея, потому что она убивает вывод типов. Увы, бывает, что это единственный вариант.</a:t>
            </a:r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8612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742122"/>
            <a:ext cx="9872871" cy="535387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 Инстанцирование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</a:t>
            </a:r>
            <a:r>
              <a:rPr lang="en-US" sz="4800" smtClean="0"/>
              <a:t>SFINAE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4800"/>
              <a:t> </a:t>
            </a:r>
            <a:r>
              <a:rPr lang="ru-RU" sz="4800" smtClean="0"/>
              <a:t>Систематическое </a:t>
            </a:r>
            <a:r>
              <a:rPr lang="en-US" sz="4800" smtClean="0"/>
              <a:t>SFINAE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4800"/>
              <a:t> </a:t>
            </a:r>
            <a:r>
              <a:rPr lang="ru-RU" sz="4800" smtClean="0"/>
              <a:t>Метапрограммирование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192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Факториал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Идея лежит на поверхности: что если развернуть систематическое </a:t>
            </a:r>
            <a:r>
              <a:rPr lang="en-US" smtClean="0"/>
              <a:t>sfinae </a:t>
            </a:r>
            <a:r>
              <a:rPr lang="ru-RU" smtClean="0"/>
              <a:t>от типов на целые числа?</a:t>
            </a:r>
          </a:p>
          <a:p>
            <a:pPr marL="0" indent="0">
              <a:buNone/>
            </a:pPr>
            <a:r>
              <a:rPr lang="en-US" sz="1800">
                <a:latin typeface="Consolas" panose="020B0609020204030204" pitchFamily="49" charset="0"/>
              </a:rPr>
              <a:t>template&lt;size_t N&gt;</a:t>
            </a:r>
            <a:br>
              <a:rPr lang="en-US" sz="1800">
                <a:latin typeface="Consolas" panose="020B0609020204030204" pitchFamily="49" charset="0"/>
              </a:rPr>
            </a:br>
            <a:r>
              <a:rPr lang="en-US" sz="1800">
                <a:latin typeface="Consolas" panose="020B0609020204030204" pitchFamily="49" charset="0"/>
              </a:rPr>
              <a:t>struct fact : integral_constant&lt;size_t, N * fact&lt;N - 1&gt;{}&gt; {};</a:t>
            </a:r>
          </a:p>
          <a:p>
            <a:pPr marL="0" indent="0">
              <a:buNone/>
            </a:pPr>
            <a:r>
              <a:rPr lang="en-US" sz="1800">
                <a:latin typeface="Consolas" panose="020B0609020204030204" pitchFamily="49" charset="0"/>
              </a:rPr>
              <a:t>template&lt;&gt; struct fact&lt;0&gt; : integral_constant&lt;size_t, 1&gt; {};</a:t>
            </a:r>
          </a:p>
          <a:p>
            <a:pPr marL="0" indent="0">
              <a:buNone/>
            </a:pPr>
            <a:r>
              <a:rPr lang="en-US" sz="1800">
                <a:latin typeface="Consolas" panose="020B0609020204030204" pitchFamily="49" charset="0"/>
              </a:rPr>
              <a:t/>
            </a:r>
            <a:br>
              <a:rPr lang="en-US" sz="1800">
                <a:latin typeface="Consolas" panose="020B0609020204030204" pitchFamily="49" charset="0"/>
              </a:rPr>
            </a:br>
            <a:r>
              <a:rPr lang="en-US" sz="1800">
                <a:latin typeface="Consolas" panose="020B0609020204030204" pitchFamily="49" charset="0"/>
              </a:rPr>
              <a:t/>
            </a:r>
            <a:br>
              <a:rPr lang="en-US" sz="1800">
                <a:latin typeface="Consolas" panose="020B0609020204030204" pitchFamily="49" charset="0"/>
              </a:rPr>
            </a:br>
            <a:r>
              <a:rPr lang="en-US" sz="1800">
                <a:latin typeface="Consolas" panose="020B0609020204030204" pitchFamily="49" charset="0"/>
              </a:rPr>
              <a:t/>
            </a:r>
            <a:br>
              <a:rPr lang="en-US" sz="1800">
                <a:latin typeface="Consolas" panose="020B0609020204030204" pitchFamily="49" charset="0"/>
              </a:rPr>
            </a:br>
            <a:r>
              <a:rPr lang="en-US" sz="1800">
                <a:latin typeface="Consolas" panose="020B0609020204030204" pitchFamily="49" charset="0"/>
              </a:rPr>
              <a:t/>
            </a:r>
            <a:br>
              <a:rPr lang="en-US" sz="1800">
                <a:latin typeface="Consolas" panose="020B0609020204030204" pitchFamily="49" charset="0"/>
              </a:rPr>
            </a:br>
            <a:r>
              <a:rPr lang="en-US" sz="1800">
                <a:latin typeface="Consolas" panose="020B0609020204030204" pitchFamily="49" charset="0"/>
              </a:rPr>
              <a:t/>
            </a:r>
            <a:br>
              <a:rPr lang="en-US" sz="1800">
                <a:latin typeface="Consolas" panose="020B0609020204030204" pitchFamily="49" charset="0"/>
              </a:rPr>
            </a:br>
            <a:r>
              <a:rPr lang="en-US" sz="1800">
                <a:latin typeface="Consolas" panose="020B0609020204030204" pitchFamily="49" charset="0"/>
              </a:rPr>
              <a:t>cout &lt;&lt; fact&lt;5&gt;::value &lt;&lt; endl;</a:t>
            </a:r>
            <a:endParaRPr lang="en-US" sz="1800"/>
          </a:p>
          <a:p>
            <a:r>
              <a:rPr lang="ru-RU" smtClean="0"/>
              <a:t>Например инстанцирования в этом примере легко проследить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996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Факториал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Идея лежит на поверхности: что если развернуть систематическое </a:t>
            </a:r>
            <a:r>
              <a:rPr lang="en-US" smtClean="0"/>
              <a:t>sfinae </a:t>
            </a:r>
            <a:r>
              <a:rPr lang="ru-RU" smtClean="0"/>
              <a:t>от типов на целые числа?</a:t>
            </a:r>
          </a:p>
          <a:p>
            <a:pPr marL="0" indent="0">
              <a:buNone/>
            </a:pPr>
            <a:r>
              <a:rPr lang="en-US" sz="1800">
                <a:latin typeface="Consolas" panose="020B0609020204030204" pitchFamily="49" charset="0"/>
              </a:rPr>
              <a:t>template&lt;size_t N&gt;</a:t>
            </a:r>
            <a:br>
              <a:rPr lang="en-US" sz="1800">
                <a:latin typeface="Consolas" panose="020B0609020204030204" pitchFamily="49" charset="0"/>
              </a:rPr>
            </a:br>
            <a:r>
              <a:rPr lang="en-US" sz="1800">
                <a:latin typeface="Consolas" panose="020B0609020204030204" pitchFamily="49" charset="0"/>
              </a:rPr>
              <a:t>struct fact : integral_constant&lt;size_t, N * fact&lt;N - 1&gt;{}&gt; {};</a:t>
            </a:r>
          </a:p>
          <a:p>
            <a:pPr marL="0" indent="0">
              <a:buNone/>
            </a:pPr>
            <a:r>
              <a:rPr lang="en-US" sz="1800">
                <a:latin typeface="Consolas" panose="020B0609020204030204" pitchFamily="49" charset="0"/>
              </a:rPr>
              <a:t>template&lt;&gt; struct fact&lt;0&gt; : integral_constant&lt;size_t, 1&gt; {};</a:t>
            </a:r>
          </a:p>
          <a:p>
            <a:pPr marL="0" indent="0">
              <a:buNone/>
            </a:pPr>
            <a:r>
              <a:rPr lang="en-US" sz="1800" smtClean="0">
                <a:latin typeface="Consolas" panose="020B0609020204030204" pitchFamily="49" charset="0"/>
              </a:rPr>
              <a:t>fact&lt;1</a:t>
            </a:r>
            <a:r>
              <a:rPr lang="en-US" sz="1800">
                <a:latin typeface="Consolas" panose="020B0609020204030204" pitchFamily="49" charset="0"/>
              </a:rPr>
              <a:t>&gt; : integral_constant&lt;size_t, 1 * fact&lt;0</a:t>
            </a:r>
            <a:r>
              <a:rPr lang="en-US" sz="1800" smtClean="0">
                <a:latin typeface="Consolas" panose="020B0609020204030204" pitchFamily="49" charset="0"/>
              </a:rPr>
              <a:t>&gt;{}&gt; // </a:t>
            </a:r>
            <a:r>
              <a:rPr lang="en-US" sz="1800" smtClean="0">
                <a:latin typeface="Consolas" panose="020B0609020204030204" pitchFamily="49" charset="0"/>
                <a:sym typeface="Symbol" panose="05050102010706020507" pitchFamily="18" charset="2"/>
              </a:rPr>
              <a:t> 1</a:t>
            </a:r>
            <a:r>
              <a:rPr lang="en-US" sz="1800">
                <a:latin typeface="Consolas" panose="020B0609020204030204" pitchFamily="49" charset="0"/>
              </a:rPr>
              <a:t/>
            </a:r>
            <a:br>
              <a:rPr lang="en-US" sz="1800">
                <a:latin typeface="Consolas" panose="020B0609020204030204" pitchFamily="49" charset="0"/>
              </a:rPr>
            </a:br>
            <a:r>
              <a:rPr lang="en-US" sz="1800">
                <a:latin typeface="Consolas" panose="020B0609020204030204" pitchFamily="49" charset="0"/>
              </a:rPr>
              <a:t>fact&lt;2&gt; : integral_constant&lt;size_t, 2 * fact&lt;1</a:t>
            </a:r>
            <a:r>
              <a:rPr lang="en-US" sz="1800" smtClean="0">
                <a:latin typeface="Consolas" panose="020B0609020204030204" pitchFamily="49" charset="0"/>
              </a:rPr>
              <a:t>&gt;{}&gt;</a:t>
            </a:r>
            <a:r>
              <a:rPr lang="ru-RU" sz="1800" smtClean="0">
                <a:latin typeface="Consolas" panose="020B0609020204030204" pitchFamily="49" charset="0"/>
              </a:rPr>
              <a:t> </a:t>
            </a:r>
            <a:r>
              <a:rPr lang="en-US" sz="1800">
                <a:latin typeface="Consolas" panose="020B0609020204030204" pitchFamily="49" charset="0"/>
              </a:rPr>
              <a:t>// </a:t>
            </a:r>
            <a:r>
              <a:rPr lang="en-US" sz="1800">
                <a:latin typeface="Consolas" panose="020B0609020204030204" pitchFamily="49" charset="0"/>
                <a:sym typeface="Symbol" panose="05050102010706020507" pitchFamily="18" charset="2"/>
              </a:rPr>
              <a:t> </a:t>
            </a:r>
            <a:r>
              <a:rPr lang="ru-RU" sz="1800" smtClean="0">
                <a:latin typeface="Consolas" panose="020B0609020204030204" pitchFamily="49" charset="0"/>
                <a:sym typeface="Symbol" panose="05050102010706020507" pitchFamily="18" charset="2"/>
              </a:rPr>
              <a:t>2</a:t>
            </a:r>
            <a:r>
              <a:rPr lang="en-US" sz="1800">
                <a:latin typeface="Consolas" panose="020B0609020204030204" pitchFamily="49" charset="0"/>
              </a:rPr>
              <a:t/>
            </a:r>
            <a:br>
              <a:rPr lang="en-US" sz="1800">
                <a:latin typeface="Consolas" panose="020B0609020204030204" pitchFamily="49" charset="0"/>
              </a:rPr>
            </a:br>
            <a:r>
              <a:rPr lang="en-US" sz="1800">
                <a:latin typeface="Consolas" panose="020B0609020204030204" pitchFamily="49" charset="0"/>
              </a:rPr>
              <a:t>fact&lt;3&gt; : integral_constant&lt;size_t, 3 * fact&lt;2</a:t>
            </a:r>
            <a:r>
              <a:rPr lang="en-US" sz="1800" smtClean="0">
                <a:latin typeface="Consolas" panose="020B0609020204030204" pitchFamily="49" charset="0"/>
              </a:rPr>
              <a:t>&gt;{}&gt;</a:t>
            </a:r>
            <a:r>
              <a:rPr lang="ru-RU" sz="1800" smtClean="0">
                <a:latin typeface="Consolas" panose="020B0609020204030204" pitchFamily="49" charset="0"/>
              </a:rPr>
              <a:t> </a:t>
            </a:r>
            <a:r>
              <a:rPr lang="en-US" sz="1800">
                <a:latin typeface="Consolas" panose="020B0609020204030204" pitchFamily="49" charset="0"/>
              </a:rPr>
              <a:t>// </a:t>
            </a:r>
            <a:r>
              <a:rPr lang="en-US" sz="1800">
                <a:latin typeface="Consolas" panose="020B0609020204030204" pitchFamily="49" charset="0"/>
                <a:sym typeface="Symbol" panose="05050102010706020507" pitchFamily="18" charset="2"/>
              </a:rPr>
              <a:t> </a:t>
            </a:r>
            <a:r>
              <a:rPr lang="ru-RU" sz="1800" smtClean="0">
                <a:latin typeface="Consolas" panose="020B0609020204030204" pitchFamily="49" charset="0"/>
                <a:sym typeface="Symbol" panose="05050102010706020507" pitchFamily="18" charset="2"/>
              </a:rPr>
              <a:t>6</a:t>
            </a:r>
            <a:r>
              <a:rPr lang="en-US" sz="1800">
                <a:latin typeface="Consolas" panose="020B0609020204030204" pitchFamily="49" charset="0"/>
              </a:rPr>
              <a:t/>
            </a:r>
            <a:br>
              <a:rPr lang="en-US" sz="1800">
                <a:latin typeface="Consolas" panose="020B0609020204030204" pitchFamily="49" charset="0"/>
              </a:rPr>
            </a:br>
            <a:r>
              <a:rPr lang="en-US" sz="1800">
                <a:latin typeface="Consolas" panose="020B0609020204030204" pitchFamily="49" charset="0"/>
              </a:rPr>
              <a:t>fact&lt;4&gt; : integral_constant&lt;size_t, 4 * fact&lt;3</a:t>
            </a:r>
            <a:r>
              <a:rPr lang="en-US" sz="1800" smtClean="0">
                <a:latin typeface="Consolas" panose="020B0609020204030204" pitchFamily="49" charset="0"/>
              </a:rPr>
              <a:t>&gt;{}&gt;</a:t>
            </a:r>
            <a:r>
              <a:rPr lang="ru-RU" sz="1800" smtClean="0">
                <a:latin typeface="Consolas" panose="020B0609020204030204" pitchFamily="49" charset="0"/>
              </a:rPr>
              <a:t> </a:t>
            </a:r>
            <a:r>
              <a:rPr lang="en-US" sz="1800">
                <a:latin typeface="Consolas" panose="020B0609020204030204" pitchFamily="49" charset="0"/>
              </a:rPr>
              <a:t>// </a:t>
            </a:r>
            <a:r>
              <a:rPr lang="en-US" sz="1800">
                <a:latin typeface="Consolas" panose="020B0609020204030204" pitchFamily="49" charset="0"/>
                <a:sym typeface="Symbol" panose="05050102010706020507" pitchFamily="18" charset="2"/>
              </a:rPr>
              <a:t> </a:t>
            </a:r>
            <a:r>
              <a:rPr lang="ru-RU" sz="1800" smtClean="0">
                <a:latin typeface="Consolas" panose="020B0609020204030204" pitchFamily="49" charset="0"/>
                <a:sym typeface="Symbol" panose="05050102010706020507" pitchFamily="18" charset="2"/>
              </a:rPr>
              <a:t>24</a:t>
            </a:r>
            <a:r>
              <a:rPr lang="en-US" sz="1800">
                <a:latin typeface="Consolas" panose="020B0609020204030204" pitchFamily="49" charset="0"/>
              </a:rPr>
              <a:t/>
            </a:r>
            <a:br>
              <a:rPr lang="en-US" sz="1800">
                <a:latin typeface="Consolas" panose="020B0609020204030204" pitchFamily="49" charset="0"/>
              </a:rPr>
            </a:br>
            <a:r>
              <a:rPr lang="en-US" sz="1800">
                <a:latin typeface="Consolas" panose="020B0609020204030204" pitchFamily="49" charset="0"/>
              </a:rPr>
              <a:t>fact&lt;5&gt; : integral_constant&lt;size_t, 5 * fact&lt;4</a:t>
            </a:r>
            <a:r>
              <a:rPr lang="en-US" sz="1800" smtClean="0">
                <a:latin typeface="Consolas" panose="020B0609020204030204" pitchFamily="49" charset="0"/>
              </a:rPr>
              <a:t>&gt;{}&gt;</a:t>
            </a:r>
            <a:r>
              <a:rPr lang="ru-RU" sz="1800" smtClean="0">
                <a:latin typeface="Consolas" panose="020B0609020204030204" pitchFamily="49" charset="0"/>
              </a:rPr>
              <a:t> </a:t>
            </a:r>
            <a:r>
              <a:rPr lang="en-US" sz="1800">
                <a:latin typeface="Consolas" panose="020B0609020204030204" pitchFamily="49" charset="0"/>
              </a:rPr>
              <a:t>// </a:t>
            </a:r>
            <a:r>
              <a:rPr lang="en-US" sz="1800">
                <a:latin typeface="Consolas" panose="020B0609020204030204" pitchFamily="49" charset="0"/>
                <a:sym typeface="Symbol" panose="05050102010706020507" pitchFamily="18" charset="2"/>
              </a:rPr>
              <a:t> </a:t>
            </a:r>
            <a:r>
              <a:rPr lang="ru-RU" sz="1800" smtClean="0">
                <a:latin typeface="Consolas" panose="020B0609020204030204" pitchFamily="49" charset="0"/>
                <a:sym typeface="Symbol" panose="05050102010706020507" pitchFamily="18" charset="2"/>
              </a:rPr>
              <a:t>120</a:t>
            </a:r>
            <a:r>
              <a:rPr lang="en-US" sz="1800">
                <a:latin typeface="Consolas" panose="020B0609020204030204" pitchFamily="49" charset="0"/>
              </a:rPr>
              <a:t/>
            </a:r>
            <a:br>
              <a:rPr lang="en-US" sz="1800">
                <a:latin typeface="Consolas" panose="020B0609020204030204" pitchFamily="49" charset="0"/>
              </a:rPr>
            </a:br>
            <a:r>
              <a:rPr lang="en-US" sz="1800">
                <a:latin typeface="Consolas" panose="020B0609020204030204" pitchFamily="49" charset="0"/>
              </a:rPr>
              <a:t>cout &lt;&lt; fact&lt;5&gt;::value &lt;&lt; endl</a:t>
            </a:r>
            <a:r>
              <a:rPr lang="en-US" sz="1800" smtClean="0">
                <a:latin typeface="Consolas" panose="020B0609020204030204" pitchFamily="49" charset="0"/>
              </a:rPr>
              <a:t>;</a:t>
            </a:r>
            <a:r>
              <a:rPr lang="ru-RU" sz="1800" smtClean="0">
                <a:latin typeface="Consolas" panose="020B0609020204030204" pitchFamily="49" charset="0"/>
              </a:rPr>
              <a:t> </a:t>
            </a:r>
            <a:r>
              <a:rPr lang="en-US" sz="1800">
                <a:latin typeface="Consolas" panose="020B0609020204030204" pitchFamily="49" charset="0"/>
              </a:rPr>
              <a:t>// </a:t>
            </a:r>
            <a:r>
              <a:rPr lang="en-US" sz="1800">
                <a:latin typeface="Consolas" panose="020B0609020204030204" pitchFamily="49" charset="0"/>
                <a:sym typeface="Symbol" panose="05050102010706020507" pitchFamily="18" charset="2"/>
              </a:rPr>
              <a:t> </a:t>
            </a:r>
            <a:r>
              <a:rPr lang="en-US" sz="1800" smtClean="0">
                <a:latin typeface="Consolas" panose="020B0609020204030204" pitchFamily="49" charset="0"/>
                <a:sym typeface="Symbol" panose="05050102010706020507" pitchFamily="18" charset="2"/>
              </a:rPr>
              <a:t>1</a:t>
            </a:r>
            <a:r>
              <a:rPr lang="ru-RU" sz="1800" smtClean="0">
                <a:latin typeface="Consolas" panose="020B0609020204030204" pitchFamily="49" charset="0"/>
                <a:sym typeface="Symbol" panose="05050102010706020507" pitchFamily="18" charset="2"/>
              </a:rPr>
              <a:t>20</a:t>
            </a:r>
            <a:endParaRPr lang="en-US" sz="1800"/>
          </a:p>
          <a:p>
            <a:r>
              <a:rPr lang="ru-RU" smtClean="0"/>
              <a:t>Умножение работает за счёт наличия </a:t>
            </a:r>
            <a:r>
              <a:rPr lang="en-US" smtClean="0"/>
              <a:t>operator size_t()</a:t>
            </a:r>
            <a:r>
              <a:rPr lang="ru-RU"/>
              <a:t>.</a:t>
            </a:r>
            <a:endParaRPr lang="ru-RU" smtClean="0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040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Числа Фибоначчи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431162" cy="4038600"/>
          </a:xfrm>
        </p:spPr>
        <p:txBody>
          <a:bodyPr/>
          <a:lstStyle/>
          <a:p>
            <a:r>
              <a:rPr lang="ru-RU" smtClean="0"/>
              <a:t>С той же лёгкостью можно вычислять на этапе компиляции числа Фибоначчи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template&lt;size_t N&gt;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struct fibonacci :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   integral_constant&lt; size_t,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                      fibonacci&lt;N-1&gt;{} +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                      fibonacci&lt;N-2&gt;{}&gt; {};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template&lt;&gt; struct fibonacci&lt;1&gt; : integral_constant&lt;size_t,1&gt; {};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template&lt;&gt; struct fibonacci&lt;0&gt; : integral_constant&lt;size_t,0&gt; </a:t>
            </a:r>
            <a:r>
              <a:rPr lang="en-US" smtClean="0">
                <a:latin typeface="Consolas" panose="020B0609020204030204" pitchFamily="49" charset="0"/>
              </a:rPr>
              <a:t>{};</a:t>
            </a:r>
            <a:endParaRPr lang="ru-RU" smtClean="0"/>
          </a:p>
          <a:p>
            <a:r>
              <a:rPr lang="ru-RU" smtClean="0"/>
              <a:t>Не смущает ли нас здесь двойная рекурсия?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203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Две модели вычислений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143000" y="1975019"/>
            <a:ext cx="4754880" cy="4023360"/>
          </a:xfrm>
        </p:spPr>
        <p:txBody>
          <a:bodyPr/>
          <a:lstStyle/>
          <a:p>
            <a:r>
              <a:rPr lang="en-US" smtClean="0"/>
              <a:t>"</a:t>
            </a:r>
            <a:r>
              <a:rPr lang="ru-RU" smtClean="0"/>
              <a:t>Императивная</a:t>
            </a:r>
            <a:r>
              <a:rPr lang="en-US" smtClean="0"/>
              <a:t>"</a:t>
            </a:r>
          </a:p>
          <a:p>
            <a:pPr marL="4572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int </a:t>
            </a:r>
            <a:r>
              <a:rPr lang="en-US" sz="2000">
                <a:latin typeface="Consolas" panose="020B0609020204030204" pitchFamily="49" charset="0"/>
              </a:rPr>
              <a:t>fact_0 </a:t>
            </a:r>
            <a:r>
              <a:rPr lang="en-US" sz="2000" smtClean="0">
                <a:latin typeface="Consolas" panose="020B0609020204030204" pitchFamily="49" charset="0"/>
              </a:rPr>
              <a:t>(int </a:t>
            </a:r>
            <a:r>
              <a:rPr lang="en-US" sz="2000">
                <a:latin typeface="Consolas" panose="020B0609020204030204" pitchFamily="49" charset="0"/>
              </a:rPr>
              <a:t>x) {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  int i = 2, res = 1;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  for (; i &lt;= x; ++i) </a:t>
            </a:r>
            <a:r>
              <a:rPr lang="en-US" sz="2000" smtClean="0">
                <a:latin typeface="Consolas" panose="020B0609020204030204" pitchFamily="49" charset="0"/>
              </a:rPr>
              <a:t/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  res </a:t>
            </a:r>
            <a:r>
              <a:rPr lang="en-US" sz="2000">
                <a:latin typeface="Consolas" panose="020B0609020204030204" pitchFamily="49" charset="0"/>
              </a:rPr>
              <a:t>*= i;  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  return res;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}</a:t>
            </a:r>
          </a:p>
          <a:p>
            <a:r>
              <a:rPr lang="ru-RU" smtClean="0"/>
              <a:t>Временные переменные</a:t>
            </a:r>
          </a:p>
          <a:p>
            <a:r>
              <a:rPr lang="ru-RU" smtClean="0"/>
              <a:t>Циклы</a:t>
            </a:r>
          </a:p>
          <a:p>
            <a:r>
              <a:rPr lang="ru-RU" smtClean="0"/>
              <a:t>Изменяемая память</a:t>
            </a:r>
            <a:endParaRPr lang="en-US"/>
          </a:p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6267612" y="1975020"/>
            <a:ext cx="4754880" cy="4023360"/>
          </a:xfrm>
        </p:spPr>
        <p:txBody>
          <a:bodyPr/>
          <a:lstStyle/>
          <a:p>
            <a:r>
              <a:rPr lang="en-US" smtClean="0"/>
              <a:t>"</a:t>
            </a:r>
            <a:r>
              <a:rPr lang="ru-RU" smtClean="0"/>
              <a:t>Функциональная</a:t>
            </a:r>
            <a:r>
              <a:rPr lang="en-US" smtClean="0"/>
              <a:t>"</a:t>
            </a:r>
            <a:endParaRPr lang="ru-RU" smtClean="0"/>
          </a:p>
          <a:p>
            <a:pPr marL="45720" indent="0">
              <a:buNone/>
            </a:pPr>
            <a:r>
              <a:rPr lang="en-US" sz="2000">
                <a:latin typeface="Consolas" panose="020B0609020204030204" pitchFamily="49" charset="0"/>
              </a:rPr>
              <a:t>const int fact_1 (const int x) {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  if (x &lt; 2) </a:t>
            </a:r>
            <a:r>
              <a:rPr lang="en-US" sz="2000" smtClean="0">
                <a:latin typeface="Consolas" panose="020B0609020204030204" pitchFamily="49" charset="0"/>
              </a:rPr>
              <a:t/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  return </a:t>
            </a:r>
            <a:r>
              <a:rPr lang="en-US" sz="2000">
                <a:latin typeface="Consolas" panose="020B0609020204030204" pitchFamily="49" charset="0"/>
              </a:rPr>
              <a:t>x;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  else 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    return x * fact_1 (x - 1);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}</a:t>
            </a:r>
          </a:p>
          <a:p>
            <a:r>
              <a:rPr lang="ru-RU" smtClean="0"/>
              <a:t>Вызовы функций</a:t>
            </a:r>
          </a:p>
          <a:p>
            <a:r>
              <a:rPr lang="ru-RU" smtClean="0"/>
              <a:t>Рекурсия</a:t>
            </a:r>
          </a:p>
          <a:p>
            <a:r>
              <a:rPr lang="ru-RU" smtClean="0"/>
              <a:t>"Чистые" вычисления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68</a:t>
            </a:fld>
            <a:endParaRPr lang="en-US" dirty="0"/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1143000" y="5798344"/>
            <a:ext cx="10097530" cy="4666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ru-RU" smtClean="0">
                <a:solidFill>
                  <a:srgbClr val="FF0000"/>
                </a:solidFill>
              </a:rPr>
              <a:t> Как вы предпочтёте написать функцию, вычисляющую факториал и почему? </a:t>
            </a:r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290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Итеративный и рекурсивный процесс</a:t>
            </a:r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162876" y="2081846"/>
            <a:ext cx="9872871" cy="4038600"/>
          </a:xfrm>
        </p:spPr>
        <p:txBody>
          <a:bodyPr>
            <a:normAutofit/>
          </a:bodyPr>
          <a:lstStyle/>
          <a:p>
            <a:r>
              <a:rPr lang="ru-RU" sz="1400" smtClean="0"/>
              <a:t>Вычисление факториала может порождать рекурсивный процесс</a:t>
            </a:r>
          </a:p>
          <a:p>
            <a:pPr marL="0" indent="0">
              <a:buNone/>
            </a:pPr>
            <a:r>
              <a:rPr lang="en-US" sz="1400">
                <a:latin typeface="Consolas" panose="020B0609020204030204" pitchFamily="49" charset="0"/>
              </a:rPr>
              <a:t>template&lt;size_t N&gt;</a:t>
            </a:r>
            <a:br>
              <a:rPr lang="en-US" sz="1400">
                <a:latin typeface="Consolas" panose="020B0609020204030204" pitchFamily="49" charset="0"/>
              </a:rPr>
            </a:br>
            <a:r>
              <a:rPr lang="en-US" sz="1400">
                <a:latin typeface="Consolas" panose="020B0609020204030204" pitchFamily="49" charset="0"/>
              </a:rPr>
              <a:t>struct </a:t>
            </a:r>
            <a:r>
              <a:rPr lang="en-US" sz="1400" smtClean="0">
                <a:latin typeface="Consolas" panose="020B0609020204030204" pitchFamily="49" charset="0"/>
              </a:rPr>
              <a:t>fact</a:t>
            </a:r>
            <a:r>
              <a:rPr lang="ru-RU" sz="1400" smtClean="0">
                <a:latin typeface="Consolas" panose="020B0609020204030204" pitchFamily="49" charset="0"/>
              </a:rPr>
              <a:t>_1</a:t>
            </a:r>
            <a:r>
              <a:rPr lang="en-US" sz="1400" smtClean="0">
                <a:latin typeface="Consolas" panose="020B0609020204030204" pitchFamily="49" charset="0"/>
              </a:rPr>
              <a:t> </a:t>
            </a:r>
            <a:r>
              <a:rPr lang="en-US" sz="1400">
                <a:latin typeface="Consolas" panose="020B0609020204030204" pitchFamily="49" charset="0"/>
              </a:rPr>
              <a:t>: integral_constant&lt;size_t, N * </a:t>
            </a:r>
            <a:r>
              <a:rPr lang="en-US" sz="1400" smtClean="0">
                <a:latin typeface="Consolas" panose="020B0609020204030204" pitchFamily="49" charset="0"/>
              </a:rPr>
              <a:t>fact</a:t>
            </a:r>
            <a:r>
              <a:rPr lang="ru-RU" sz="1400" smtClean="0">
                <a:latin typeface="Consolas" panose="020B0609020204030204" pitchFamily="49" charset="0"/>
              </a:rPr>
              <a:t>_1</a:t>
            </a:r>
            <a:r>
              <a:rPr lang="en-US" sz="1400" smtClean="0">
                <a:latin typeface="Consolas" panose="020B0609020204030204" pitchFamily="49" charset="0"/>
              </a:rPr>
              <a:t>&lt;N </a:t>
            </a:r>
            <a:r>
              <a:rPr lang="en-US" sz="1400">
                <a:latin typeface="Consolas" panose="020B0609020204030204" pitchFamily="49" charset="0"/>
              </a:rPr>
              <a:t>- 1&gt;{}&gt; {};</a:t>
            </a:r>
          </a:p>
          <a:p>
            <a:pPr marL="0" indent="0">
              <a:buNone/>
            </a:pPr>
            <a:r>
              <a:rPr lang="en-US" sz="1400">
                <a:latin typeface="Consolas" panose="020B0609020204030204" pitchFamily="49" charset="0"/>
              </a:rPr>
              <a:t>template&lt;&gt; struct </a:t>
            </a:r>
            <a:r>
              <a:rPr lang="en-US" sz="1400" smtClean="0">
                <a:latin typeface="Consolas" panose="020B0609020204030204" pitchFamily="49" charset="0"/>
              </a:rPr>
              <a:t>fact</a:t>
            </a:r>
            <a:r>
              <a:rPr lang="ru-RU" sz="1400" smtClean="0">
                <a:latin typeface="Consolas" panose="020B0609020204030204" pitchFamily="49" charset="0"/>
              </a:rPr>
              <a:t>_1</a:t>
            </a:r>
            <a:r>
              <a:rPr lang="en-US" sz="1400" smtClean="0">
                <a:latin typeface="Consolas" panose="020B0609020204030204" pitchFamily="49" charset="0"/>
              </a:rPr>
              <a:t>&lt;0</a:t>
            </a:r>
            <a:r>
              <a:rPr lang="en-US" sz="1400">
                <a:latin typeface="Consolas" panose="020B0609020204030204" pitchFamily="49" charset="0"/>
              </a:rPr>
              <a:t>&gt; : integral_constant&lt;size_t, 1&gt; </a:t>
            </a:r>
            <a:r>
              <a:rPr lang="en-US" sz="1400" smtClean="0">
                <a:latin typeface="Consolas" panose="020B0609020204030204" pitchFamily="49" charset="0"/>
              </a:rPr>
              <a:t>{};</a:t>
            </a:r>
            <a:endParaRPr lang="ru-RU" sz="1400" smtClean="0"/>
          </a:p>
          <a:p>
            <a:r>
              <a:rPr lang="ru-RU" sz="1400" smtClean="0"/>
              <a:t>Вычисление факториала может порождать итеративный процесс</a:t>
            </a:r>
          </a:p>
          <a:p>
            <a:pPr marL="45720" indent="0">
              <a:buNone/>
            </a:pPr>
            <a:r>
              <a:rPr lang="en-US" sz="1400">
                <a:latin typeface="Consolas" panose="020B0609020204030204" pitchFamily="49" charset="0"/>
              </a:rPr>
              <a:t>template </a:t>
            </a:r>
            <a:r>
              <a:rPr lang="en-US" sz="1400" smtClean="0">
                <a:latin typeface="Consolas" panose="020B0609020204030204" pitchFamily="49" charset="0"/>
              </a:rPr>
              <a:t>&lt;</a:t>
            </a:r>
            <a:r>
              <a:rPr lang="en-US" sz="1400">
                <a:latin typeface="Consolas" panose="020B0609020204030204" pitchFamily="49" charset="0"/>
              </a:rPr>
              <a:t>size_t</a:t>
            </a:r>
            <a:r>
              <a:rPr lang="en-US" sz="1400" smtClean="0">
                <a:latin typeface="Consolas" panose="020B0609020204030204" pitchFamily="49" charset="0"/>
              </a:rPr>
              <a:t> </a:t>
            </a:r>
            <a:r>
              <a:rPr lang="en-US" sz="1400">
                <a:latin typeface="Consolas" panose="020B0609020204030204" pitchFamily="49" charset="0"/>
              </a:rPr>
              <a:t>n, size_t</a:t>
            </a:r>
            <a:r>
              <a:rPr lang="en-US" sz="1400" smtClean="0">
                <a:latin typeface="Consolas" panose="020B0609020204030204" pitchFamily="49" charset="0"/>
              </a:rPr>
              <a:t> </a:t>
            </a:r>
            <a:r>
              <a:rPr lang="en-US" sz="1400">
                <a:latin typeface="Consolas" panose="020B0609020204030204" pitchFamily="49" charset="0"/>
              </a:rPr>
              <a:t>idx, size_t</a:t>
            </a:r>
            <a:r>
              <a:rPr lang="en-US" sz="1400" smtClean="0">
                <a:latin typeface="Consolas" panose="020B0609020204030204" pitchFamily="49" charset="0"/>
              </a:rPr>
              <a:t> </a:t>
            </a:r>
            <a:r>
              <a:rPr lang="en-US" sz="1400">
                <a:latin typeface="Consolas" panose="020B0609020204030204" pitchFamily="49" charset="0"/>
              </a:rPr>
              <a:t>product&gt; </a:t>
            </a:r>
            <a:r>
              <a:rPr lang="ru-RU" sz="1400" smtClean="0">
                <a:latin typeface="Consolas" panose="020B0609020204030204" pitchFamily="49" charset="0"/>
              </a:rPr>
              <a:t/>
            </a:r>
            <a:br>
              <a:rPr lang="ru-RU" sz="1400" smtClean="0">
                <a:latin typeface="Consolas" panose="020B0609020204030204" pitchFamily="49" charset="0"/>
              </a:rPr>
            </a:br>
            <a:r>
              <a:rPr lang="en-US" sz="1400" smtClean="0">
                <a:latin typeface="Consolas" panose="020B0609020204030204" pitchFamily="49" charset="0"/>
              </a:rPr>
              <a:t>struct </a:t>
            </a:r>
            <a:r>
              <a:rPr lang="en-US" sz="1400">
                <a:latin typeface="Consolas" panose="020B0609020204030204" pitchFamily="49" charset="0"/>
              </a:rPr>
              <a:t>fact_rec </a:t>
            </a:r>
            <a:r>
              <a:rPr lang="en-US" sz="1400" smtClean="0">
                <a:latin typeface="Consolas" panose="020B0609020204030204" pitchFamily="49" charset="0"/>
              </a:rPr>
              <a:t>: integral_constant&lt;size_t, </a:t>
            </a:r>
            <a:r>
              <a:rPr lang="ru-RU" sz="1400" smtClean="0">
                <a:latin typeface="Consolas" panose="020B0609020204030204" pitchFamily="49" charset="0"/>
              </a:rPr>
              <a:t/>
            </a:r>
            <a:br>
              <a:rPr lang="ru-RU" sz="1400" smtClean="0">
                <a:latin typeface="Consolas" panose="020B0609020204030204" pitchFamily="49" charset="0"/>
              </a:rPr>
            </a:br>
            <a:r>
              <a:rPr lang="ru-RU" sz="1400" smtClean="0">
                <a:latin typeface="Consolas" panose="020B0609020204030204" pitchFamily="49" charset="0"/>
              </a:rPr>
              <a:t>  </a:t>
            </a:r>
            <a:r>
              <a:rPr lang="en-US" sz="1400" smtClean="0">
                <a:solidFill>
                  <a:srgbClr val="0000FF"/>
                </a:solidFill>
                <a:latin typeface="Consolas" panose="020B0609020204030204" pitchFamily="49" charset="0"/>
              </a:rPr>
              <a:t>fact_rec 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&lt;n, idx + 1, product * idx</a:t>
            </a:r>
            <a:r>
              <a:rPr lang="en-US" sz="1400" smtClean="0">
                <a:solidFill>
                  <a:srgbClr val="0000FF"/>
                </a:solidFill>
                <a:latin typeface="Consolas" panose="020B0609020204030204" pitchFamily="49" charset="0"/>
              </a:rPr>
              <a:t>&gt;{}</a:t>
            </a:r>
            <a:r>
              <a:rPr lang="en-US" sz="1400" smtClean="0">
                <a:latin typeface="Consolas" panose="020B0609020204030204" pitchFamily="49" charset="0"/>
              </a:rPr>
              <a:t>&gt; {};</a:t>
            </a:r>
            <a:endParaRPr lang="en-US" sz="140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1400" smtClean="0">
                <a:latin typeface="Consolas" panose="020B0609020204030204" pitchFamily="49" charset="0"/>
              </a:rPr>
              <a:t>template &lt;</a:t>
            </a:r>
            <a:r>
              <a:rPr lang="en-US" sz="1400">
                <a:latin typeface="Consolas" panose="020B0609020204030204" pitchFamily="49" charset="0"/>
              </a:rPr>
              <a:t>size_t</a:t>
            </a:r>
            <a:r>
              <a:rPr lang="en-US" sz="1400" smtClean="0">
                <a:latin typeface="Consolas" panose="020B0609020204030204" pitchFamily="49" charset="0"/>
              </a:rPr>
              <a:t> </a:t>
            </a:r>
            <a:r>
              <a:rPr lang="en-US" sz="1400">
                <a:latin typeface="Consolas" panose="020B0609020204030204" pitchFamily="49" charset="0"/>
              </a:rPr>
              <a:t>n, size_t</a:t>
            </a:r>
            <a:r>
              <a:rPr lang="en-US" sz="1400" smtClean="0">
                <a:latin typeface="Consolas" panose="020B0609020204030204" pitchFamily="49" charset="0"/>
              </a:rPr>
              <a:t> </a:t>
            </a:r>
            <a:r>
              <a:rPr lang="en-US" sz="1400">
                <a:latin typeface="Consolas" panose="020B0609020204030204" pitchFamily="49" charset="0"/>
              </a:rPr>
              <a:t>product&gt; </a:t>
            </a:r>
            <a:r>
              <a:rPr lang="ru-RU" sz="1400" smtClean="0">
                <a:latin typeface="Consolas" panose="020B0609020204030204" pitchFamily="49" charset="0"/>
              </a:rPr>
              <a:t/>
            </a:r>
            <a:br>
              <a:rPr lang="ru-RU" sz="1400" smtClean="0">
                <a:latin typeface="Consolas" panose="020B0609020204030204" pitchFamily="49" charset="0"/>
              </a:rPr>
            </a:br>
            <a:r>
              <a:rPr lang="en-US" sz="1400" smtClean="0">
                <a:latin typeface="Consolas" panose="020B0609020204030204" pitchFamily="49" charset="0"/>
              </a:rPr>
              <a:t>struct </a:t>
            </a:r>
            <a:r>
              <a:rPr lang="en-US" sz="1400">
                <a:latin typeface="Consolas" panose="020B0609020204030204" pitchFamily="49" charset="0"/>
              </a:rPr>
              <a:t>fact_rec &lt;n, n, product&gt; </a:t>
            </a:r>
            <a:r>
              <a:rPr lang="en-US" sz="1400" smtClean="0">
                <a:latin typeface="Consolas" panose="020B0609020204030204" pitchFamily="49" charset="0"/>
              </a:rPr>
              <a:t>: integral_constant&lt;size_t, </a:t>
            </a:r>
            <a:r>
              <a:rPr lang="ru-RU" sz="1400" smtClean="0">
                <a:latin typeface="Consolas" panose="020B0609020204030204" pitchFamily="49" charset="0"/>
              </a:rPr>
              <a:t/>
            </a:r>
            <a:br>
              <a:rPr lang="ru-RU" sz="1400" smtClean="0">
                <a:latin typeface="Consolas" panose="020B0609020204030204" pitchFamily="49" charset="0"/>
              </a:rPr>
            </a:br>
            <a:r>
              <a:rPr lang="ru-RU" sz="1400" smtClean="0">
                <a:latin typeface="Consolas" panose="020B0609020204030204" pitchFamily="49" charset="0"/>
              </a:rPr>
              <a:t>  </a:t>
            </a:r>
            <a:r>
              <a:rPr lang="en-US" sz="1400" smtClean="0">
                <a:solidFill>
                  <a:srgbClr val="0000FF"/>
                </a:solidFill>
                <a:latin typeface="Consolas" panose="020B0609020204030204" pitchFamily="49" charset="0"/>
              </a:rPr>
              <a:t>product 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* </a:t>
            </a:r>
            <a:r>
              <a:rPr lang="en-US" sz="1400" smtClean="0">
                <a:solidFill>
                  <a:srgbClr val="0000FF"/>
                </a:solidFill>
                <a:latin typeface="Consolas" panose="020B0609020204030204" pitchFamily="49" charset="0"/>
              </a:rPr>
              <a:t>n</a:t>
            </a:r>
            <a:r>
              <a:rPr lang="en-US" sz="1400" smtClean="0">
                <a:latin typeface="Consolas" panose="020B0609020204030204" pitchFamily="49" charset="0"/>
              </a:rPr>
              <a:t>&gt; {};</a:t>
            </a:r>
          </a:p>
          <a:p>
            <a:pPr marL="45720" indent="0">
              <a:buNone/>
            </a:pPr>
            <a:r>
              <a:rPr lang="en-US" sz="1400" smtClean="0">
                <a:latin typeface="Consolas" panose="020B0609020204030204" pitchFamily="49" charset="0"/>
              </a:rPr>
              <a:t>template &lt;size_t </a:t>
            </a:r>
            <a:r>
              <a:rPr lang="en-US" sz="1400">
                <a:latin typeface="Consolas" panose="020B0609020204030204" pitchFamily="49" charset="0"/>
              </a:rPr>
              <a:t>n&gt; struct </a:t>
            </a:r>
            <a:r>
              <a:rPr lang="en-US" sz="1400" smtClean="0">
                <a:latin typeface="Consolas" panose="020B0609020204030204" pitchFamily="49" charset="0"/>
              </a:rPr>
              <a:t>fact</a:t>
            </a:r>
            <a:r>
              <a:rPr lang="ru-RU" sz="1400" smtClean="0">
                <a:latin typeface="Consolas" panose="020B0609020204030204" pitchFamily="49" charset="0"/>
              </a:rPr>
              <a:t>_</a:t>
            </a:r>
            <a:r>
              <a:rPr lang="en-US" sz="1400" smtClean="0">
                <a:latin typeface="Consolas" panose="020B0609020204030204" pitchFamily="49" charset="0"/>
              </a:rPr>
              <a:t>2 : </a:t>
            </a:r>
            <a:br>
              <a:rPr lang="en-US" sz="1400" smtClean="0">
                <a:latin typeface="Consolas" panose="020B0609020204030204" pitchFamily="49" charset="0"/>
              </a:rPr>
            </a:br>
            <a:r>
              <a:rPr lang="en-US" sz="1400" smtClean="0">
                <a:latin typeface="Consolas" panose="020B0609020204030204" pitchFamily="49" charset="0"/>
              </a:rPr>
              <a:t>  integral_constant&lt;size_t, </a:t>
            </a:r>
            <a:r>
              <a:rPr lang="en-US" sz="1400">
                <a:latin typeface="Consolas" panose="020B0609020204030204" pitchFamily="49" charset="0"/>
              </a:rPr>
              <a:t>fact_rec &lt;n, 1, 1</a:t>
            </a:r>
            <a:r>
              <a:rPr lang="en-US" sz="1400" smtClean="0">
                <a:latin typeface="Consolas" panose="020B0609020204030204" pitchFamily="49" charset="0"/>
              </a:rPr>
              <a:t>&gt;{}&gt; {};</a:t>
            </a:r>
            <a:endParaRPr lang="ru-RU" sz="1400" smtClean="0">
              <a:latin typeface="Consolas" panose="020B0609020204030204" pitchFamily="49" charset="0"/>
            </a:endParaRPr>
          </a:p>
          <a:p>
            <a:r>
              <a:rPr lang="ru-RU" sz="1400" smtClean="0"/>
              <a:t>Принципиальное отличие двух моделей показано на рисунке</a:t>
            </a:r>
            <a:endParaRPr lang="en-US" sz="14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69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134177" y="2135246"/>
            <a:ext cx="1686110" cy="3411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>
                <a:solidFill>
                  <a:srgbClr val="0000FF"/>
                </a:solidFill>
                <a:latin typeface="Consolas" panose="020B0609020204030204" pitchFamily="49" charset="0"/>
              </a:rPr>
              <a:t>fact_1(3)</a:t>
            </a:r>
            <a:endParaRPr lang="en-US" sz="140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418898" y="2563980"/>
            <a:ext cx="1686110" cy="3411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>
                <a:solidFill>
                  <a:srgbClr val="0000FF"/>
                </a:solidFill>
                <a:latin typeface="Consolas" panose="020B0609020204030204" pitchFamily="49" charset="0"/>
              </a:rPr>
              <a:t>fact_1(2)</a:t>
            </a:r>
            <a:endParaRPr lang="en-US" sz="140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623306" y="2987461"/>
            <a:ext cx="1686110" cy="3411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>
                <a:solidFill>
                  <a:srgbClr val="0000FF"/>
                </a:solidFill>
                <a:latin typeface="Consolas" panose="020B0609020204030204" pitchFamily="49" charset="0"/>
              </a:rPr>
              <a:t>fact_1(1)</a:t>
            </a:r>
            <a:endParaRPr lang="en-US" sz="140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418898" y="3410942"/>
            <a:ext cx="1686110" cy="3514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>
                <a:solidFill>
                  <a:srgbClr val="0000FF"/>
                </a:solidFill>
                <a:latin typeface="Consolas" panose="020B0609020204030204" pitchFamily="49" charset="0"/>
              </a:rPr>
              <a:t>x * fact_1(1)</a:t>
            </a:r>
            <a:endParaRPr lang="en-US" sz="140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134177" y="3865742"/>
            <a:ext cx="1686110" cy="3411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>
                <a:solidFill>
                  <a:srgbClr val="0000FF"/>
                </a:solidFill>
                <a:latin typeface="Consolas" panose="020B0609020204030204" pitchFamily="49" charset="0"/>
              </a:rPr>
              <a:t>x * fact_1(2)</a:t>
            </a:r>
            <a:endParaRPr lang="en-US" sz="140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134177" y="4625693"/>
            <a:ext cx="1966304" cy="3411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>
                <a:solidFill>
                  <a:srgbClr val="0000FF"/>
                </a:solidFill>
                <a:latin typeface="Consolas" panose="020B0609020204030204" pitchFamily="49" charset="0"/>
              </a:rPr>
              <a:t>fact_rec(</a:t>
            </a:r>
            <a:r>
              <a:rPr lang="ru-RU" sz="1400" smtClean="0">
                <a:solidFill>
                  <a:srgbClr val="0000FF"/>
                </a:solidFill>
                <a:latin typeface="Consolas" panose="020B0609020204030204" pitchFamily="49" charset="0"/>
              </a:rPr>
              <a:t>3</a:t>
            </a:r>
            <a:r>
              <a:rPr lang="en-US" sz="1400" smtClean="0">
                <a:solidFill>
                  <a:srgbClr val="0000FF"/>
                </a:solidFill>
                <a:latin typeface="Consolas" panose="020B0609020204030204" pitchFamily="49" charset="0"/>
              </a:rPr>
              <a:t>, 1, 1)</a:t>
            </a:r>
            <a:endParaRPr lang="en-US" sz="140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408952" y="5059404"/>
            <a:ext cx="1966304" cy="3411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>
                <a:solidFill>
                  <a:srgbClr val="0000FF"/>
                </a:solidFill>
                <a:latin typeface="Consolas" panose="020B0609020204030204" pitchFamily="49" charset="0"/>
              </a:rPr>
              <a:t>fact_rec(</a:t>
            </a:r>
            <a:r>
              <a:rPr lang="ru-RU" sz="1400" smtClean="0">
                <a:solidFill>
                  <a:srgbClr val="0000FF"/>
                </a:solidFill>
                <a:latin typeface="Consolas" panose="020B0609020204030204" pitchFamily="49" charset="0"/>
              </a:rPr>
              <a:t>3</a:t>
            </a:r>
            <a:r>
              <a:rPr lang="en-US" sz="1400" smtClean="0">
                <a:solidFill>
                  <a:srgbClr val="0000FF"/>
                </a:solidFill>
                <a:latin typeface="Consolas" panose="020B0609020204030204" pitchFamily="49" charset="0"/>
              </a:rPr>
              <a:t>, 2, 2)</a:t>
            </a:r>
            <a:endParaRPr lang="en-US" sz="140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742883" y="5509337"/>
            <a:ext cx="1966304" cy="3411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>
                <a:solidFill>
                  <a:srgbClr val="0000FF"/>
                </a:solidFill>
                <a:latin typeface="Consolas" panose="020B0609020204030204" pitchFamily="49" charset="0"/>
              </a:rPr>
              <a:t>fact_rec(</a:t>
            </a:r>
            <a:r>
              <a:rPr lang="ru-RU" sz="1400" smtClean="0">
                <a:solidFill>
                  <a:srgbClr val="0000FF"/>
                </a:solidFill>
                <a:latin typeface="Consolas" panose="020B0609020204030204" pitchFamily="49" charset="0"/>
              </a:rPr>
              <a:t>3</a:t>
            </a:r>
            <a:r>
              <a:rPr lang="en-US" sz="1400" smtClean="0">
                <a:solidFill>
                  <a:srgbClr val="0000FF"/>
                </a:solidFill>
                <a:latin typeface="Consolas" panose="020B0609020204030204" pitchFamily="49" charset="0"/>
              </a:rPr>
              <a:t>, 6, 6)</a:t>
            </a:r>
            <a:endParaRPr lang="en-US" sz="140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8077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Рекурсивные параметры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616184" cy="403860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000">
                <a:latin typeface="Consolas" panose="020B0609020204030204" pitchFamily="49" charset="0"/>
              </a:rPr>
              <a:t>template&lt;typename T, int N&gt; struct Stars {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  </a:t>
            </a:r>
            <a:r>
              <a:rPr lang="en-US" sz="2000" smtClean="0">
                <a:latin typeface="Consolas" panose="020B0609020204030204" pitchFamily="49" charset="0"/>
              </a:rPr>
              <a:t>using t = </a:t>
            </a:r>
            <a:r>
              <a:rPr lang="en-US" sz="2000">
                <a:latin typeface="Consolas" panose="020B0609020204030204" pitchFamily="49" charset="0"/>
              </a:rPr>
              <a:t>typename Stars&lt;T, N-1&gt;::</a:t>
            </a:r>
            <a:r>
              <a:rPr lang="en-US" sz="2000" smtClean="0">
                <a:latin typeface="Consolas" panose="020B0609020204030204" pitchFamily="49" charset="0"/>
              </a:rPr>
              <a:t>t*;</a:t>
            </a:r>
            <a:r>
              <a:rPr lang="en-US" sz="2000">
                <a:latin typeface="Consolas" panose="020B0609020204030204" pitchFamily="49" charset="0"/>
              </a:rPr>
              <a:t/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};</a:t>
            </a:r>
          </a:p>
          <a:p>
            <a:pPr marL="45720" indent="0">
              <a:buNone/>
            </a:pPr>
            <a:r>
              <a:rPr lang="en-US" sz="2000">
                <a:latin typeface="Consolas" panose="020B0609020204030204" pitchFamily="49" charset="0"/>
              </a:rPr>
              <a:t>template&lt;typename T&gt; struct Stars&lt;T, 0&gt; {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  </a:t>
            </a:r>
            <a:r>
              <a:rPr lang="en-US" sz="2000" smtClean="0">
                <a:latin typeface="Consolas" panose="020B0609020204030204" pitchFamily="49" charset="0"/>
              </a:rPr>
              <a:t>using t = T;</a:t>
            </a:r>
            <a:r>
              <a:rPr lang="en-US" sz="2000">
                <a:latin typeface="Consolas" panose="020B0609020204030204" pitchFamily="49" charset="0"/>
              </a:rPr>
              <a:t/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};</a:t>
            </a:r>
          </a:p>
          <a:p>
            <a:pPr marL="45720" indent="0">
              <a:buNone/>
            </a:pP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</a:rPr>
              <a:t>instance 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class Stars&lt;int, 0</a:t>
            </a: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</a:rPr>
              <a:t>&gt; { using t = int; };</a:t>
            </a:r>
          </a:p>
          <a:p>
            <a:pPr marL="45720" indent="0">
              <a:buNone/>
            </a:pP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</a:rPr>
              <a:t>instance 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class Stars&lt;int, 1</a:t>
            </a: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</a:rPr>
              <a:t>&gt; 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{ </a:t>
            </a: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</a:rPr>
              <a:t>using 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t =</a:t>
            </a:r>
            <a:r>
              <a:rPr lang="ru-RU" sz="200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</a:rPr>
              <a:t>typename Stars&lt;int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, </a:t>
            </a: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</a:rPr>
              <a:t>0&gt;::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t</a:t>
            </a: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</a:rPr>
              <a:t>*;}; </a:t>
            </a:r>
          </a:p>
          <a:p>
            <a:pPr marL="45720" indent="0">
              <a:buNone/>
            </a:pP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</a:rPr>
              <a:t>instance 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class Stars&lt;int, 2</a:t>
            </a: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</a:rPr>
              <a:t>&gt; { using t =</a:t>
            </a:r>
            <a:r>
              <a:rPr lang="ru-RU" sz="200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</a:rPr>
              <a:t>typename Stars&lt;int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, 1</a:t>
            </a: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</a:rPr>
              <a:t>&gt;::t*; };</a:t>
            </a:r>
          </a:p>
          <a:p>
            <a:pPr marL="4572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using ipptr_t = typename Stars&lt;int</a:t>
            </a:r>
            <a:r>
              <a:rPr lang="en-US" sz="2000">
                <a:latin typeface="Consolas" panose="020B0609020204030204" pitchFamily="49" charset="0"/>
              </a:rPr>
              <a:t>, 2&gt;::</a:t>
            </a:r>
            <a:r>
              <a:rPr lang="en-US" sz="2000" smtClean="0">
                <a:latin typeface="Consolas" panose="020B0609020204030204" pitchFamily="49" charset="0"/>
              </a:rPr>
              <a:t>t; 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// 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 </a:t>
            </a: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int**</a:t>
            </a:r>
            <a:endParaRPr lang="en-US" sz="2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19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Демонстрация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Тут демонстрация в </a:t>
            </a:r>
            <a:r>
              <a:rPr lang="en-US" smtClean="0"/>
              <a:t>metashell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522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Целочисленный квадратный корень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Чтобы делать такие сложные вещи на шаблонах, полезно сначала просто написать программу в функциональном стиле.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int isqrt (int N, int lo = 1, int hi = N)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int mid = (lo + hi + 1) / 2;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if (lo == hi) 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  </a:t>
            </a:r>
            <a:r>
              <a:rPr lang="en-US" smtClean="0">
                <a:latin typeface="Consolas" panose="020B0609020204030204" pitchFamily="49" charset="0"/>
              </a:rPr>
              <a:t>return </a:t>
            </a:r>
            <a:r>
              <a:rPr lang="en-US">
                <a:latin typeface="Consolas" panose="020B0609020204030204" pitchFamily="49" charset="0"/>
              </a:rPr>
              <a:t>lo;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else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  if (N &lt; mid * mid) 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    </a:t>
            </a:r>
            <a:r>
              <a:rPr lang="en-US" smtClean="0">
                <a:latin typeface="Consolas" panose="020B0609020204030204" pitchFamily="49" charset="0"/>
              </a:rPr>
              <a:t>return </a:t>
            </a:r>
            <a:r>
              <a:rPr lang="en-US">
                <a:latin typeface="Consolas" panose="020B0609020204030204" pitchFamily="49" charset="0"/>
              </a:rPr>
              <a:t>isqrt (N, lo, mid - 1);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  else 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    </a:t>
            </a:r>
            <a:r>
              <a:rPr lang="en-US" smtClean="0">
                <a:latin typeface="Consolas" panose="020B0609020204030204" pitchFamily="49" charset="0"/>
              </a:rPr>
              <a:t>return </a:t>
            </a:r>
            <a:r>
              <a:rPr lang="en-US">
                <a:latin typeface="Consolas" panose="020B0609020204030204" pitchFamily="49" charset="0"/>
              </a:rPr>
              <a:t>isqrt (N, mid, hi);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}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710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Целочисленный квадратный корень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Рассмотренный ранее </a:t>
            </a:r>
            <a:r>
              <a:rPr lang="en-US" smtClean="0"/>
              <a:t>conditional_t </a:t>
            </a:r>
            <a:r>
              <a:rPr lang="ru-RU" smtClean="0"/>
              <a:t>вполне сработает в качестве </a:t>
            </a:r>
            <a:r>
              <a:rPr lang="en-US" smtClean="0"/>
              <a:t>meta-if</a:t>
            </a:r>
          </a:p>
          <a:p>
            <a:pPr marL="4572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template &lt;int </a:t>
            </a:r>
            <a:r>
              <a:rPr lang="en-US" sz="2000">
                <a:latin typeface="Consolas" panose="020B0609020204030204" pitchFamily="49" charset="0"/>
              </a:rPr>
              <a:t>N, int </a:t>
            </a:r>
            <a:r>
              <a:rPr lang="en-US" sz="2000" smtClean="0">
                <a:latin typeface="Consolas" panose="020B0609020204030204" pitchFamily="49" charset="0"/>
              </a:rPr>
              <a:t>L </a:t>
            </a:r>
            <a:r>
              <a:rPr lang="en-US" sz="2000">
                <a:latin typeface="Consolas" panose="020B0609020204030204" pitchFamily="49" charset="0"/>
              </a:rPr>
              <a:t>= 1, int </a:t>
            </a:r>
            <a:r>
              <a:rPr lang="en-US" sz="2000" smtClean="0">
                <a:latin typeface="Consolas" panose="020B0609020204030204" pitchFamily="49" charset="0"/>
              </a:rPr>
              <a:t>H </a:t>
            </a:r>
            <a:r>
              <a:rPr lang="en-US" sz="2000">
                <a:latin typeface="Consolas" panose="020B0609020204030204" pitchFamily="49" charset="0"/>
              </a:rPr>
              <a:t>= </a:t>
            </a:r>
            <a:r>
              <a:rPr lang="en-US" sz="2000" smtClean="0">
                <a:latin typeface="Consolas" panose="020B0609020204030204" pitchFamily="49" charset="0"/>
              </a:rPr>
              <a:t>N, int mid = (L + H + 1) / 2&gt; 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struct </a:t>
            </a:r>
            <a:r>
              <a:rPr lang="en-US" sz="2000">
                <a:latin typeface="Consolas" panose="020B0609020204030204" pitchFamily="49" charset="0"/>
              </a:rPr>
              <a:t>Sqrt </a:t>
            </a:r>
            <a:r>
              <a:rPr lang="en-US" sz="2000" smtClean="0">
                <a:latin typeface="Consolas" panose="020B0609020204030204" pitchFamily="49" charset="0"/>
              </a:rPr>
              <a:t>: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integral_constant&lt;int, 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  </a:t>
            </a: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</a:rPr>
              <a:t>conditional_t&lt;</a:t>
            </a:r>
            <a:r>
              <a:rPr lang="en-US" sz="2000" smtClean="0">
                <a:latin typeface="Consolas" panose="020B0609020204030204" pitchFamily="49" charset="0"/>
              </a:rPr>
              <a:t>(</a:t>
            </a:r>
            <a:r>
              <a:rPr lang="en-US" sz="2000">
                <a:latin typeface="Consolas" panose="020B0609020204030204" pitchFamily="49" charset="0"/>
              </a:rPr>
              <a:t>N &lt; </a:t>
            </a:r>
            <a:r>
              <a:rPr lang="en-US" sz="2000" smtClean="0">
                <a:latin typeface="Consolas" panose="020B0609020204030204" pitchFamily="49" charset="0"/>
              </a:rPr>
              <a:t>mid </a:t>
            </a:r>
            <a:r>
              <a:rPr lang="en-US" sz="2000">
                <a:latin typeface="Consolas" panose="020B0609020204030204" pitchFamily="49" charset="0"/>
              </a:rPr>
              <a:t>* </a:t>
            </a:r>
            <a:r>
              <a:rPr lang="en-US" sz="2000" smtClean="0">
                <a:latin typeface="Consolas" panose="020B0609020204030204" pitchFamily="49" charset="0"/>
              </a:rPr>
              <a:t>mid), </a:t>
            </a:r>
            <a:r>
              <a:rPr lang="en-US" sz="2000">
                <a:latin typeface="Consolas" panose="020B0609020204030204" pitchFamily="49" charset="0"/>
              </a:rPr>
              <a:t/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    </a:t>
            </a:r>
            <a:r>
              <a:rPr lang="en-US" sz="2000" smtClean="0">
                <a:latin typeface="Consolas" panose="020B0609020204030204" pitchFamily="49" charset="0"/>
              </a:rPr>
              <a:t>              Sqrt&lt;N</a:t>
            </a:r>
            <a:r>
              <a:rPr lang="en-US" sz="2000">
                <a:latin typeface="Consolas" panose="020B0609020204030204" pitchFamily="49" charset="0"/>
              </a:rPr>
              <a:t>, </a:t>
            </a:r>
            <a:r>
              <a:rPr lang="en-US" sz="2000" smtClean="0">
                <a:latin typeface="Consolas" panose="020B0609020204030204" pitchFamily="49" charset="0"/>
              </a:rPr>
              <a:t>L, mid </a:t>
            </a:r>
            <a:r>
              <a:rPr lang="en-US" sz="2000">
                <a:latin typeface="Consolas" panose="020B0609020204030204" pitchFamily="49" charset="0"/>
              </a:rPr>
              <a:t>- 1&gt;, 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      </a:t>
            </a:r>
            <a:r>
              <a:rPr lang="en-US" sz="2000" smtClean="0">
                <a:latin typeface="Consolas" panose="020B0609020204030204" pitchFamily="49" charset="0"/>
              </a:rPr>
              <a:t>            Sqrt&lt;N</a:t>
            </a:r>
            <a:r>
              <a:rPr lang="en-US" sz="2000">
                <a:latin typeface="Consolas" panose="020B0609020204030204" pitchFamily="49" charset="0"/>
              </a:rPr>
              <a:t>, </a:t>
            </a:r>
            <a:r>
              <a:rPr lang="en-US" sz="2000" smtClean="0">
                <a:latin typeface="Consolas" panose="020B0609020204030204" pitchFamily="49" charset="0"/>
              </a:rPr>
              <a:t>mid, H&gt; </a:t>
            </a: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</a:rPr>
              <a:t>&gt;{}</a:t>
            </a:r>
            <a:r>
              <a:rPr lang="en-US" sz="2000" smtClean="0">
                <a:latin typeface="Consolas" panose="020B0609020204030204" pitchFamily="49" charset="0"/>
              </a:rPr>
              <a:t>&gt; {};</a:t>
            </a:r>
            <a:endParaRPr lang="en-US" sz="200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2000">
                <a:latin typeface="Consolas" panose="020B0609020204030204" pitchFamily="49" charset="0"/>
              </a:rPr>
              <a:t>template &lt;int N, int S&gt; struct Sqrt &lt;N, S, </a:t>
            </a:r>
            <a:r>
              <a:rPr lang="en-US" sz="2000" smtClean="0">
                <a:latin typeface="Consolas" panose="020B0609020204030204" pitchFamily="49" charset="0"/>
              </a:rPr>
              <a:t>S, S&gt; :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integral_constant&lt;int, S&gt; {};</a:t>
            </a:r>
          </a:p>
          <a:p>
            <a:r>
              <a:rPr lang="ru-RU" sz="2000" smtClean="0">
                <a:latin typeface="Consolas" panose="020B0609020204030204" pitchFamily="49" charset="0"/>
              </a:rPr>
              <a:t>Домашняя наработка: попробуйте найти </a:t>
            </a:r>
            <a:r>
              <a:rPr lang="en-US" sz="2000" smtClean="0">
                <a:latin typeface="Consolas" panose="020B0609020204030204" pitchFamily="49" charset="0"/>
              </a:rPr>
              <a:t>N-</a:t>
            </a:r>
            <a:r>
              <a:rPr lang="ru-RU" sz="2000" smtClean="0">
                <a:latin typeface="Consolas" panose="020B0609020204030204" pitchFamily="49" charset="0"/>
              </a:rPr>
              <a:t>е простое число на этапе компиляции</a:t>
            </a:r>
            <a:endParaRPr lang="en-US" sz="200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73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Разумеется, арифметические метапрограммы это забивание гвоздей микроскопом. Уже в следующей лекции </a:t>
            </a:r>
            <a:r>
              <a:rPr lang="en-US" smtClean="0"/>
              <a:t>constexpr </a:t>
            </a:r>
            <a:r>
              <a:rPr lang="ru-RU" smtClean="0"/>
              <a:t>функции будут делать это гораздо лучше.</a:t>
            </a:r>
          </a:p>
          <a:p>
            <a:r>
              <a:rPr lang="ru-RU" smtClean="0"/>
              <a:t>Но изучение арифметических метапрограмм </a:t>
            </a:r>
            <a:r>
              <a:rPr lang="ru-RU" smtClean="0">
                <a:latin typeface="Corbel" panose="020B0503020204020204" pitchFamily="34" charset="0"/>
              </a:rPr>
              <a:t>–</a:t>
            </a:r>
            <a:r>
              <a:rPr lang="ru-RU" smtClean="0"/>
              <a:t> прекрасная тренировка ума для осознания настоящего метапрограммирования на типах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19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Литература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ISO/IEC, "Information technology -- Programming languages – C++", </a:t>
            </a:r>
            <a:r>
              <a:rPr lang="en-US"/>
              <a:t>ISO/IEC </a:t>
            </a:r>
            <a:r>
              <a:rPr lang="en-US" smtClean="0"/>
              <a:t>14882:2017, 2017</a:t>
            </a:r>
            <a:endParaRPr lang="en-US" dirty="0"/>
          </a:p>
          <a:p>
            <a:pPr lvl="0"/>
            <a:r>
              <a:rPr lang="en-US"/>
              <a:t>Bjarne Stroustrup, The </a:t>
            </a:r>
            <a:r>
              <a:rPr lang="en-US" dirty="0"/>
              <a:t>C++ Programming Language (4th </a:t>
            </a:r>
            <a:r>
              <a:rPr lang="en-US"/>
              <a:t>Edition</a:t>
            </a:r>
            <a:r>
              <a:rPr lang="en-US" smtClean="0"/>
              <a:t>)</a:t>
            </a:r>
            <a:endParaRPr lang="ru-RU" smtClean="0"/>
          </a:p>
          <a:p>
            <a:pPr lvl="0"/>
            <a:r>
              <a:rPr lang="en-US"/>
              <a:t>Davide Vandevoorde, Nicolai M. Josuttis, C++ Templates. The Complete </a:t>
            </a:r>
            <a:r>
              <a:rPr lang="en-US" smtClean="0"/>
              <a:t>Guide, 20</a:t>
            </a:r>
            <a:r>
              <a:rPr lang="ru-RU" smtClean="0"/>
              <a:t>17</a:t>
            </a:r>
            <a:endParaRPr lang="en-US"/>
          </a:p>
          <a:p>
            <a:pPr lvl="0"/>
            <a:r>
              <a:rPr lang="en-US"/>
              <a:t>Andrei Alexandrescu, Modern C++ Design. Generic programming and design patterns applied, </a:t>
            </a:r>
            <a:r>
              <a:rPr lang="en-US" smtClean="0"/>
              <a:t>2001</a:t>
            </a:r>
          </a:p>
          <a:p>
            <a:pPr lvl="0"/>
            <a:r>
              <a:rPr lang="en-US" smtClean="0"/>
              <a:t>Louis Dionne, </a:t>
            </a:r>
            <a:r>
              <a:rPr lang="en-US" smtClean="0"/>
              <a:t>"C</a:t>
            </a:r>
            <a:r>
              <a:rPr lang="en-US" smtClean="0"/>
              <a:t>++ Metaprogramming -- A Paradigm Shift", </a:t>
            </a:r>
            <a:r>
              <a:rPr lang="en-US"/>
              <a:t>CppCon'2015, </a:t>
            </a:r>
            <a:br>
              <a:rPr lang="en-US"/>
            </a:br>
            <a:r>
              <a:rPr lang="en-US"/>
              <a:t>https://www.youtube.com/watch?v=cg1wOINjV9U</a:t>
            </a:r>
          </a:p>
          <a:p>
            <a:pPr lvl="0"/>
            <a:r>
              <a:rPr lang="en-US"/>
              <a:t>Arthur </a:t>
            </a:r>
            <a:r>
              <a:rPr lang="en-US"/>
              <a:t>O'Dwyer </a:t>
            </a:r>
            <a:r>
              <a:rPr lang="en-US" smtClean="0"/>
              <a:t>"A </a:t>
            </a:r>
            <a:r>
              <a:rPr lang="en-US"/>
              <a:t>Soupçon </a:t>
            </a:r>
            <a:r>
              <a:rPr lang="en-US"/>
              <a:t>of </a:t>
            </a:r>
            <a:r>
              <a:rPr lang="en-US"/>
              <a:t>SFINAE", CppCon'2017, https://www.youtube.com/watch?v=ybaE9qlhHvw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869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Обсуждение: точки инстанцирования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Из предыдущего примера видно, что точка инстанцирования это воображаемая точка куда компилятор помещает определение невидимого класса.</a:t>
            </a:r>
          </a:p>
          <a:p>
            <a:r>
              <a:rPr lang="ru-RU" smtClean="0"/>
              <a:t>Может ли точка инстанцирования класса быть в другой единице трансляции? Раздельная трансляция классов в принципе разрешена...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538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Танец с функциями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1800">
                <a:latin typeface="Consolas" panose="020B0609020204030204" pitchFamily="49" charset="0"/>
              </a:rPr>
              <a:t>template&lt;typename T&gt; void proceed(T);</a:t>
            </a:r>
          </a:p>
          <a:p>
            <a:pPr marL="45720" indent="0">
              <a:buNone/>
            </a:pPr>
            <a:r>
              <a:rPr lang="en-US" sz="1800">
                <a:latin typeface="Consolas" panose="020B0609020204030204" pitchFamily="49" charset="0"/>
              </a:rPr>
              <a:t>template&lt;typename T&gt; struct Dancing {</a:t>
            </a:r>
            <a:br>
              <a:rPr lang="en-US" sz="1800">
                <a:latin typeface="Consolas" panose="020B0609020204030204" pitchFamily="49" charset="0"/>
              </a:rPr>
            </a:br>
            <a:r>
              <a:rPr lang="en-US" sz="1800">
                <a:latin typeface="Consolas" panose="020B0609020204030204" pitchFamily="49" charset="0"/>
              </a:rPr>
              <a:t>  void tearup() { proceed(0); }</a:t>
            </a:r>
            <a:br>
              <a:rPr lang="en-US" sz="1800">
                <a:latin typeface="Consolas" panose="020B0609020204030204" pitchFamily="49" charset="0"/>
              </a:rPr>
            </a:br>
            <a:r>
              <a:rPr lang="en-US" sz="1800">
                <a:latin typeface="Consolas" panose="020B0609020204030204" pitchFamily="49" charset="0"/>
              </a:rPr>
              <a:t>  void finalize() { </a:t>
            </a:r>
            <a:r>
              <a:rPr lang="ru-RU" sz="1800">
                <a:latin typeface="Consolas" panose="020B0609020204030204" pitchFamily="49" charset="0"/>
              </a:rPr>
              <a:t>тут танцуем }</a:t>
            </a:r>
            <a:br>
              <a:rPr lang="ru-RU" sz="1800">
                <a:latin typeface="Consolas" panose="020B0609020204030204" pitchFamily="49" charset="0"/>
              </a:rPr>
            </a:br>
            <a:r>
              <a:rPr lang="ru-RU" sz="1800">
                <a:latin typeface="Consolas" panose="020B0609020204030204" pitchFamily="49" charset="0"/>
              </a:rPr>
              <a:t>};</a:t>
            </a:r>
          </a:p>
          <a:p>
            <a:pPr marL="45720" indent="0">
              <a:buNone/>
            </a:pPr>
            <a:r>
              <a:rPr lang="en-US" sz="1800">
                <a:latin typeface="Consolas" panose="020B0609020204030204" pitchFamily="49" charset="0"/>
              </a:rPr>
              <a:t>template&lt;typename T&gt; void proceed(T t) {</a:t>
            </a:r>
            <a:br>
              <a:rPr lang="en-US" sz="1800">
                <a:latin typeface="Consolas" panose="020B0609020204030204" pitchFamily="49" charset="0"/>
              </a:rPr>
            </a:br>
            <a:r>
              <a:rPr lang="en-US" sz="1800">
                <a:latin typeface="Consolas" panose="020B0609020204030204" pitchFamily="49" charset="0"/>
              </a:rPr>
              <a:t>  Dancing&lt;T&gt; </a:t>
            </a:r>
            <a:r>
              <a:rPr lang="en-US" sz="1800" smtClean="0">
                <a:latin typeface="Consolas" panose="020B0609020204030204" pitchFamily="49" charset="0"/>
              </a:rPr>
              <a:t>a;</a:t>
            </a:r>
            <a:br>
              <a:rPr lang="en-US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  a.finalize</a:t>
            </a:r>
            <a:r>
              <a:rPr lang="en-US" sz="1800">
                <a:latin typeface="Consolas" panose="020B0609020204030204" pitchFamily="49" charset="0"/>
              </a:rPr>
              <a:t>();</a:t>
            </a:r>
            <a:br>
              <a:rPr lang="en-US" sz="180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}</a:t>
            </a:r>
            <a:endParaRPr lang="ru-RU" sz="1800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endParaRPr lang="en-US" sz="180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1800">
                <a:latin typeface="Consolas" panose="020B0609020204030204" pitchFamily="49" charset="0"/>
              </a:rPr>
              <a:t>int main() {</a:t>
            </a:r>
            <a:br>
              <a:rPr lang="en-US" sz="1800">
                <a:latin typeface="Consolas" panose="020B0609020204030204" pitchFamily="49" charset="0"/>
              </a:rPr>
            </a:br>
            <a:r>
              <a:rPr lang="en-US" sz="1800">
                <a:latin typeface="Consolas" panose="020B0609020204030204" pitchFamily="49" charset="0"/>
              </a:rPr>
              <a:t>  Dancing&lt;int&gt; </a:t>
            </a:r>
            <a:r>
              <a:rPr lang="en-US" sz="1800" smtClean="0">
                <a:latin typeface="Consolas" panose="020B0609020204030204" pitchFamily="49" charset="0"/>
              </a:rPr>
              <a:t>a;</a:t>
            </a:r>
            <a:br>
              <a:rPr lang="en-US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  a.tearup</a:t>
            </a:r>
            <a:r>
              <a:rPr lang="en-US" sz="1800">
                <a:latin typeface="Consolas" panose="020B0609020204030204" pitchFamily="49" charset="0"/>
              </a:rPr>
              <a:t>();</a:t>
            </a:r>
            <a:br>
              <a:rPr lang="en-US" sz="180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}</a:t>
            </a:r>
            <a:endParaRPr lang="en-US" sz="180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429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ACC63D00-1EE0-4159-BF5A-6FF02000B7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574</TotalTime>
  <Words>2103</Words>
  <Application>Microsoft Office PowerPoint</Application>
  <PresentationFormat>Widescreen</PresentationFormat>
  <Paragraphs>533</Paragraphs>
  <Slides>74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74</vt:i4>
      </vt:variant>
    </vt:vector>
  </HeadingPairs>
  <TitlesOfParts>
    <vt:vector size="80" baseType="lpstr">
      <vt:lpstr>Calibri</vt:lpstr>
      <vt:lpstr>Consolas</vt:lpstr>
      <vt:lpstr>Corbel</vt:lpstr>
      <vt:lpstr>Symbol</vt:lpstr>
      <vt:lpstr>Wingdings</vt:lpstr>
      <vt:lpstr>Basis</vt:lpstr>
      <vt:lpstr>SFINAE &amp; META</vt:lpstr>
      <vt:lpstr>PowerPoint Presentation</vt:lpstr>
      <vt:lpstr>Инстанцирование</vt:lpstr>
      <vt:lpstr>Рекурсивные параметры</vt:lpstr>
      <vt:lpstr>Рекурсивные параметры</vt:lpstr>
      <vt:lpstr>Рекурсивные параметры</vt:lpstr>
      <vt:lpstr>Рекурсивные параметры</vt:lpstr>
      <vt:lpstr>Обсуждение: точки инстанцирования</vt:lpstr>
      <vt:lpstr>Танец с функциями</vt:lpstr>
      <vt:lpstr>Танец с функциями</vt:lpstr>
      <vt:lpstr>Танец с функциями</vt:lpstr>
      <vt:lpstr>Танец с функциями</vt:lpstr>
      <vt:lpstr>Танец с функциями</vt:lpstr>
      <vt:lpstr>Танец с функциями</vt:lpstr>
      <vt:lpstr>Обсуждение</vt:lpstr>
      <vt:lpstr>Ленивость и энергичность</vt:lpstr>
      <vt:lpstr>Когда C++ ведёт себя лениво</vt:lpstr>
      <vt:lpstr>Обсуждение</vt:lpstr>
      <vt:lpstr>PowerPoint Presentation</vt:lpstr>
      <vt:lpstr>SFINAE</vt:lpstr>
      <vt:lpstr>SFINAE и ошибки</vt:lpstr>
      <vt:lpstr>SFINAE и ошибки</vt:lpstr>
      <vt:lpstr>Упражнения в SFINAE</vt:lpstr>
      <vt:lpstr>Упражнения в SFINAE</vt:lpstr>
      <vt:lpstr>Упражнения в SFINAE</vt:lpstr>
      <vt:lpstr>Упражнения в SFINAE</vt:lpstr>
      <vt:lpstr>Несистемное SFINAE. HasFooBar.</vt:lpstr>
      <vt:lpstr>Несистемное SFINAE. HasFooBar.</vt:lpstr>
      <vt:lpstr>Обсуждение</vt:lpstr>
      <vt:lpstr>PowerPoint Presentation</vt:lpstr>
      <vt:lpstr>Пространства типов и значений</vt:lpstr>
      <vt:lpstr>Интегральные константы</vt:lpstr>
      <vt:lpstr>Отображение типов на sfinae-traits</vt:lpstr>
      <vt:lpstr>Истина и ложь для типов</vt:lpstr>
      <vt:lpstr>Польза от шаблонов переменных</vt:lpstr>
      <vt:lpstr>Упражнение: SFINAE logic</vt:lpstr>
      <vt:lpstr>Упражнение: SFINAE logic</vt:lpstr>
      <vt:lpstr>Упражнение: SFINAE logic</vt:lpstr>
      <vt:lpstr>SFINAE logic: типы и значения</vt:lpstr>
      <vt:lpstr>Определители и модификаторы</vt:lpstr>
      <vt:lpstr>Определители и модификаторы</vt:lpstr>
      <vt:lpstr>Обсуждение</vt:lpstr>
      <vt:lpstr>Обсуждение</vt:lpstr>
      <vt:lpstr>Обсуждение</vt:lpstr>
      <vt:lpstr>Обсуждение</vt:lpstr>
      <vt:lpstr>void_t</vt:lpstr>
      <vt:lpstr>Превосходство системного подхода</vt:lpstr>
      <vt:lpstr>Превосходство системного подхода</vt:lpstr>
      <vt:lpstr>С++17: is_detected</vt:lpstr>
      <vt:lpstr>Обсуждение</vt:lpstr>
      <vt:lpstr>Пример: статический assert</vt:lpstr>
      <vt:lpstr>Пример: статический assert</vt:lpstr>
      <vt:lpstr>Идея реализации через SFINAE</vt:lpstr>
      <vt:lpstr>Обсуждение</vt:lpstr>
      <vt:lpstr>Условный тип</vt:lpstr>
      <vt:lpstr>Условный тип</vt:lpstr>
      <vt:lpstr>ENABLE_IF</vt:lpstr>
      <vt:lpstr>Пример SFINAE-OUT</vt:lpstr>
      <vt:lpstr>Пример SFINAE-OUT</vt:lpstr>
      <vt:lpstr>Пример SFINAE-OUT</vt:lpstr>
      <vt:lpstr>Пример SFINAE-OUT</vt:lpstr>
      <vt:lpstr>Обсуждение</vt:lpstr>
      <vt:lpstr>Обсуждение</vt:lpstr>
      <vt:lpstr>PowerPoint Presentation</vt:lpstr>
      <vt:lpstr>Факториал</vt:lpstr>
      <vt:lpstr>Факториал</vt:lpstr>
      <vt:lpstr>Числа Фибоначчи</vt:lpstr>
      <vt:lpstr>Две модели вычислений</vt:lpstr>
      <vt:lpstr>Итеративный и рекурсивный процесс</vt:lpstr>
      <vt:lpstr>Демонстрация</vt:lpstr>
      <vt:lpstr>Целочисленный квадратный корень</vt:lpstr>
      <vt:lpstr>Целочисленный квадратный корень</vt:lpstr>
      <vt:lpstr>Обсуждение</vt:lpstr>
      <vt:lpstr>Литература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Vladimirov, Konstantin</dc:creator>
  <cp:keywords>CTPClassification=CTP_PUBLIC:VisualMarkings=</cp:keywords>
  <cp:lastModifiedBy>Vladimirov, Konstantin</cp:lastModifiedBy>
  <cp:revision>124</cp:revision>
  <dcterms:created xsi:type="dcterms:W3CDTF">2017-06-26T09:21:48Z</dcterms:created>
  <dcterms:modified xsi:type="dcterms:W3CDTF">2017-11-28T22:21:58Z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f9244ec3-7015-45e0-b889-8a5e333198f5</vt:lpwstr>
  </property>
  <property fmtid="{D5CDD505-2E9C-101B-9397-08002B2CF9AE}" pid="3" name="CTP_TimeStamp">
    <vt:lpwstr>2017-11-28 22:21:55Z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CTP_PUBLIC</vt:lpwstr>
  </property>
</Properties>
</file>