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325" r:id="rId16"/>
    <p:sldId id="330" r:id="rId17"/>
    <p:sldId id="261" r:id="rId18"/>
    <p:sldId id="300" r:id="rId19"/>
    <p:sldId id="302" r:id="rId20"/>
    <p:sldId id="331" r:id="rId21"/>
    <p:sldId id="314" r:id="rId22"/>
    <p:sldId id="317" r:id="rId23"/>
    <p:sldId id="321" r:id="rId24"/>
    <p:sldId id="322" r:id="rId25"/>
    <p:sldId id="323" r:id="rId26"/>
    <p:sldId id="324" r:id="rId27"/>
    <p:sldId id="318" r:id="rId28"/>
    <p:sldId id="296" r:id="rId29"/>
    <p:sldId id="289" r:id="rId30"/>
    <p:sldId id="297" r:id="rId31"/>
    <p:sldId id="298" r:id="rId32"/>
    <p:sldId id="299" r:id="rId33"/>
    <p:sldId id="294" r:id="rId34"/>
    <p:sldId id="305" r:id="rId35"/>
    <p:sldId id="285" r:id="rId36"/>
    <p:sldId id="333" r:id="rId37"/>
    <p:sldId id="332" r:id="rId38"/>
    <p:sldId id="315" r:id="rId39"/>
    <p:sldId id="308" r:id="rId40"/>
    <p:sldId id="266" r:id="rId41"/>
    <p:sldId id="309" r:id="rId42"/>
    <p:sldId id="310" r:id="rId43"/>
    <p:sldId id="268" r:id="rId44"/>
    <p:sldId id="312" r:id="rId45"/>
    <p:sldId id="301" r:id="rId46"/>
    <p:sldId id="267" r:id="rId47"/>
    <p:sldId id="313" r:id="rId48"/>
    <p:sldId id="263" r:id="rId49"/>
    <p:sldId id="269" r:id="rId50"/>
    <p:sldId id="311" r:id="rId51"/>
    <p:sldId id="316" r:id="rId52"/>
    <p:sldId id="265" r:id="rId53"/>
    <p:sldId id="270" r:id="rId54"/>
    <p:sldId id="271" r:id="rId55"/>
    <p:sldId id="326" r:id="rId56"/>
    <p:sldId id="272" r:id="rId57"/>
    <p:sldId id="338" r:id="rId58"/>
    <p:sldId id="273" r:id="rId59"/>
    <p:sldId id="327" r:id="rId60"/>
    <p:sldId id="274" r:id="rId61"/>
    <p:sldId id="328" r:id="rId62"/>
    <p:sldId id="334" r:id="rId63"/>
    <p:sldId id="335" r:id="rId64"/>
    <p:sldId id="329" r:id="rId65"/>
    <p:sldId id="275" r:id="rId66"/>
    <p:sldId id="276" r:id="rId67"/>
    <p:sldId id="279" r:id="rId68"/>
    <p:sldId id="336" r:id="rId69"/>
    <p:sldId id="337" r:id="rId70"/>
    <p:sldId id="258" r:id="rId71"/>
    <p:sldId id="320" r:id="rId72"/>
    <p:sldId id="319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respectively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переопределяемые вещи в качестве разумных значений по умолчанию.</a:t>
            </a:r>
          </a:p>
          <a:p>
            <a:r>
              <a:rPr lang="ru-RU" smtClean="0"/>
              <a:t>Дополнительно сделали класс </a:t>
            </a:r>
            <a:r>
              <a:rPr lang="en-US" smtClean="0"/>
              <a:t>pointer_traits</a:t>
            </a:r>
            <a:r>
              <a:rPr lang="ru-RU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allocator_traits</a:t>
            </a:r>
            <a:r>
              <a:rPr lang="ru-RU" smtClean="0"/>
              <a:t> содержит:</a:t>
            </a:r>
          </a:p>
          <a:p>
            <a:pPr lvl="1"/>
            <a:r>
              <a:rPr lang="ru-RU" smtClean="0"/>
              <a:t>Переопределения типов</a:t>
            </a:r>
            <a:r>
              <a:rPr lang="en-US" smtClean="0"/>
              <a:t>: value_type, pointer, const_pointer </a:t>
            </a:r>
            <a:r>
              <a:rPr lang="ru-RU" smtClean="0"/>
              <a:t>и прочие</a:t>
            </a:r>
          </a:p>
          <a:p>
            <a:pPr lvl="1"/>
            <a:r>
              <a:rPr lang="ru-RU" smtClean="0"/>
              <a:t>Селекторы </a:t>
            </a:r>
            <a:r>
              <a:rPr lang="en-US" smtClean="0"/>
              <a:t>propagate_on_xxx</a:t>
            </a:r>
          </a:p>
          <a:p>
            <a:pPr lvl="1"/>
            <a:r>
              <a:rPr lang="ru-RU" smtClean="0"/>
              <a:t>Шаблоны </a:t>
            </a:r>
            <a:r>
              <a:rPr lang="en-US" smtClean="0"/>
              <a:t>rebind_alloc </a:t>
            </a:r>
            <a:r>
              <a:rPr lang="ru-RU" smtClean="0"/>
              <a:t>и </a:t>
            </a:r>
            <a:r>
              <a:rPr lang="en-US" smtClean="0"/>
              <a:t>rebind_traits</a:t>
            </a:r>
            <a:endParaRPr lang="ru-RU" smtClean="0"/>
          </a:p>
          <a:p>
            <a:pPr lvl="1"/>
            <a:r>
              <a:rPr lang="ru-RU" smtClean="0"/>
              <a:t>Функции</a:t>
            </a:r>
            <a:r>
              <a:rPr lang="en-US" smtClean="0"/>
              <a:t> allocate/deallocate, </a:t>
            </a:r>
            <a:r>
              <a:rPr lang="ru-RU" smtClean="0"/>
              <a:t>а также </a:t>
            </a:r>
            <a:r>
              <a:rPr lang="en-US" smtClean="0"/>
              <a:t>construct </a:t>
            </a:r>
            <a:r>
              <a:rPr lang="ru-RU" smtClean="0"/>
              <a:t>и </a:t>
            </a:r>
            <a:r>
              <a:rPr lang="en-US" smtClean="0"/>
              <a:t>destroy</a:t>
            </a:r>
          </a:p>
          <a:p>
            <a:r>
              <a:rPr lang="ru-RU" smtClean="0"/>
              <a:t>Определение для собственного класса тривиально </a:t>
            </a:r>
            <a:r>
              <a:rPr lang="en-US" smtClean="0"/>
              <a:t>(</a:t>
            </a:r>
            <a:r>
              <a:rPr lang="ru-RU" smtClean="0"/>
              <a:t>и обычно не нужно)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std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&lt;&gt; struct allocator_traits&lt;s_alloc&gt;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тут нужно определить все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достаточно определить что-либо в собственном аллокаторе и это будет "подхвачено" характеристикой</a:t>
            </a:r>
          </a:p>
          <a:p>
            <a:r>
              <a:rPr lang="ru-RU" smtClean="0"/>
              <a:t>На псевдо-коде (в реальности там </a:t>
            </a:r>
            <a:r>
              <a:rPr lang="en-US" smtClean="0"/>
              <a:t>SFINAE) </a:t>
            </a:r>
            <a:r>
              <a:rPr lang="ru-RU" smtClean="0"/>
              <a:t>это можно написать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Alloc&gt; class allocator_traits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value_type = typename Alloc::value_type;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pointer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 Alloc::pointer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value_type*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using const_pointer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Alloc::const_pointer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     pointer_traits&lt;pointer&gt;::rebind&lt;const value_type&gt;::type;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...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...</a:t>
            </a:r>
            <a:endParaRPr lang="ru-RU" i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итоге реальной необходимости специализировать </a:t>
            </a:r>
            <a:r>
              <a:rPr lang="en-US" smtClean="0"/>
              <a:t>traits </a:t>
            </a:r>
            <a:r>
              <a:rPr lang="ru-RU" smtClean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8750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Особенно интересно была решена проблема </a:t>
            </a:r>
            <a:r>
              <a:rPr lang="en-US" smtClean="0"/>
              <a:t>allocate vs construct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Alloc&gt; class allocator_traits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static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pointer</a:t>
            </a:r>
            <a:r>
              <a:rPr lang="en-US" smtClean="0">
                <a:latin typeface="Consolas" panose="020B0609020204030204" pitchFamily="49" charset="0"/>
              </a:rPr>
              <a:t> allocate(Alloc &amp;a, size_type n)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return a.allocate(n);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T, typename 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void construct(Alloc &amp;a,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 *</a:t>
            </a:r>
            <a:r>
              <a:rPr lang="en-US" smtClean="0">
                <a:latin typeface="Consolas" panose="020B0609020204030204" pitchFamily="49" charset="0"/>
              </a:rPr>
              <a:t>p, Args&amp;&amp; ... args)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a.construct(p,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forward&lt;Args&gt;(args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)...)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new (static_cast&lt;void*&gt;(p)) T(forward&lt;Args&gt;(args)...);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allocate </a:t>
            </a:r>
            <a:r>
              <a:rPr lang="ru-RU" smtClean="0"/>
              <a:t>работает с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/>
              <a:t>, </a:t>
            </a:r>
            <a:r>
              <a:rPr lang="ru-RU" smtClean="0"/>
              <a:t>а </a:t>
            </a:r>
            <a:r>
              <a:rPr lang="en-US" smtClean="0"/>
              <a:t>construct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с</a:t>
            </a:r>
            <a:r>
              <a:rPr lang="ru-RU"/>
              <a:t> </a:t>
            </a:r>
            <a:r>
              <a:rPr lang="ru-RU" smtClean="0"/>
              <a:t>типом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ru-R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(const freelist_alloc&amp;)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"оставить старый"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(freelist_alloc&amp;&amp; other) noexcept {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тут сложная очистка и замена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Копирование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не копируются (говорят также "не пропагируются на копировании")</a:t>
            </a:r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копироваться, 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элементами</a:t>
            </a:r>
          </a:p>
          <a:p>
            <a:r>
              <a:rPr lang="ru-RU" smtClean="0"/>
              <a:t>В общем случае, запрещено может быть любое присваивание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1368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368" y="5891022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552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764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8976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843272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920484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990088" y="5362956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990088" y="5497830"/>
            <a:ext cx="664464" cy="662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Способ указать поведение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именно аллокатор будет вести себя на копировании или перемещении определяется начиная с </a:t>
            </a:r>
            <a:r>
              <a:rPr lang="en-US" smtClean="0"/>
              <a:t>C++11 </a:t>
            </a:r>
            <a:r>
              <a:rPr lang="ru-RU" smtClean="0"/>
              <a:t>следующими </a:t>
            </a:r>
            <a:r>
              <a:rPr lang="en-US" smtClean="0"/>
              <a:t>typedefs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propagate_on_container_copy_assignment = </a:t>
            </a:r>
            <a:r>
              <a:rPr lang="en-US"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propagate_on_container_move_assignment </a:t>
            </a:r>
            <a:r>
              <a:rPr lang="en-US">
                <a:latin typeface="Consolas" panose="020B0609020204030204" pitchFamily="49" charset="0"/>
              </a:rPr>
              <a:t>= 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propagate_on_container_swap            = false_type;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is_always_equal                        = false_type;</a:t>
            </a:r>
          </a:p>
          <a:p>
            <a:r>
              <a:rPr lang="ru-RU" smtClean="0"/>
              <a:t>Да, они специально так уродливы. Я буду их называть</a:t>
            </a:r>
            <a:r>
              <a:rPr lang="ru-RU"/>
              <a:t> </a:t>
            </a:r>
            <a:r>
              <a:rPr lang="en-US" smtClean="0"/>
              <a:t>POCCA, POCMA, etc</a:t>
            </a:r>
          </a:p>
          <a:p>
            <a:r>
              <a:rPr lang="ru-RU" smtClean="0"/>
              <a:t>Переопределяя любой из них в </a:t>
            </a:r>
            <a:r>
              <a:rPr lang="en-US" smtClean="0">
                <a:latin typeface="Consolas" panose="020B0609020204030204" pitchFamily="49" charset="0"/>
              </a:rPr>
              <a:t>true_type</a:t>
            </a:r>
            <a:r>
              <a:rPr lang="en-US" smtClean="0"/>
              <a:t>, </a:t>
            </a:r>
            <a:r>
              <a:rPr lang="ru-RU" smtClean="0"/>
              <a:t>вы, скорее всего, знаете, что делаете.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418500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задачи: </a:t>
            </a:r>
            <a:r>
              <a:rPr lang="en-US" smtClean="0"/>
              <a:t>small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61904" cy="4038600"/>
          </a:xfrm>
        </p:spPr>
        <p:txBody>
          <a:bodyPr/>
          <a:lstStyle/>
          <a:p>
            <a:r>
              <a:rPr lang="ru-RU" smtClean="0"/>
              <a:t>Полный запрет копирования и перемещения создаёт </a:t>
            </a:r>
            <a:r>
              <a:rPr lang="ru-RU" smtClean="0">
                <a:solidFill>
                  <a:srgbClr val="0000FF"/>
                </a:solidFill>
              </a:rPr>
              <a:t>локальные</a:t>
            </a:r>
            <a:r>
              <a:rPr lang="ru-RU" smtClean="0"/>
              <a:t> аллокаторы. Они привязываются к конкретному месту (вектору, строке, отображению, ....)</a:t>
            </a:r>
          </a:p>
          <a:p>
            <a:r>
              <a:rPr lang="ru-RU" smtClean="0"/>
              <a:t>Вектор, оптимизированный на небольшое количество элементов (так называемый </a:t>
            </a:r>
            <a:r>
              <a:rPr lang="en-US" smtClean="0"/>
              <a:t>small vector) </a:t>
            </a:r>
            <a:r>
              <a:rPr lang="ru-RU" smtClean="0"/>
              <a:t>это типичный пример полезного использования аллокаторов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BufSize = </a:t>
            </a:r>
            <a:r>
              <a:rPr lang="en-US" smtClean="0">
                <a:latin typeface="Consolas" panose="020B0609020204030204" pitchFamily="49" charset="0"/>
              </a:rPr>
              <a:t>200&gt;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SmallVector = </a:t>
            </a:r>
            <a:r>
              <a:rPr lang="en-US" smtClean="0">
                <a:latin typeface="Consolas" panose="020B0609020204030204" pitchFamily="49" charset="0"/>
              </a:rPr>
              <a:t>vector&lt;T</a:t>
            </a:r>
            <a:r>
              <a:rPr lang="en-US">
                <a:latin typeface="Consolas" panose="020B0609020204030204" pitchFamily="49" charset="0"/>
              </a:rPr>
              <a:t>, short_alloc&lt;T, BufSize, alignof(T)&gt;&gt;;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Такой</a:t>
            </a:r>
            <a:r>
              <a:rPr lang="en-US" smtClean="0"/>
              <a:t> </a:t>
            </a:r>
            <a:r>
              <a:rPr lang="ru-RU" smtClean="0"/>
              <a:t>вектор располагается на стеке пока в нём меньше чем </a:t>
            </a:r>
            <a:r>
              <a:rPr lang="en-US" smtClean="0"/>
              <a:t>BufSize </a:t>
            </a:r>
            <a:r>
              <a:rPr lang="ru-RU" smtClean="0"/>
              <a:t>байт и перелоцируется в кучу, когда места на стеке не хватает</a:t>
            </a:r>
          </a:p>
          <a:p>
            <a:r>
              <a:rPr lang="ru-RU" smtClean="0"/>
              <a:t>Аллокатор </a:t>
            </a:r>
            <a:r>
              <a:rPr lang="en-US" smtClean="0"/>
              <a:t>short_alloc, </a:t>
            </a:r>
            <a:r>
              <a:rPr lang="ru-RU" smtClean="0"/>
              <a:t>рассматриваемый в этом разделе, предложен Говардом Хинантом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Ареной называется класс, управляющий локальным ресурсом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N, size_t alignment 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arena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buf_[N] alignas(alignment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char*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arena</a:t>
            </a:r>
            <a:r>
              <a:rPr lang="en-US">
                <a:latin typeface="Consolas" panose="020B0609020204030204" pitchFamily="49" charset="0"/>
              </a:rPr>
              <a:t>() noexcept : ptr_(buf_)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arena(const arena&amp;) = delete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arena&amp; operator=(const arena&amp;) = delete;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&lt;size_t ReqAlign&gt; char* allocate(size_t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deallocate(char* p, size_t n) noexcept;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 аллокации и деаллокации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13848" cy="4038600"/>
          </a:xfrm>
        </p:spPr>
        <p:txBody>
          <a:bodyPr/>
          <a:lstStyle/>
          <a:p>
            <a:r>
              <a:rPr lang="ru-RU" smtClean="0"/>
              <a:t>При аллокации используется буфер либо глобальный </a:t>
            </a:r>
            <a:r>
              <a:rPr lang="en-US" smtClean="0"/>
              <a:t>new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size_t </a:t>
            </a:r>
            <a:r>
              <a:rPr lang="en-US" smtClean="0">
                <a:latin typeface="Consolas" panose="020B0609020204030204" pitchFamily="49" charset="0"/>
              </a:rPr>
              <a:t>alignment&gt; template </a:t>
            </a:r>
            <a:r>
              <a:rPr lang="en-US">
                <a:latin typeface="Consolas" panose="020B0609020204030204" pitchFamily="49" charset="0"/>
              </a:rPr>
              <a:t>&lt;size_t </a:t>
            </a:r>
            <a:r>
              <a:rPr lang="en-US" smtClean="0">
                <a:latin typeface="Consolas" panose="020B0609020204030204" pitchFamily="49" charset="0"/>
              </a:rPr>
              <a:t>ReqAlign&gt;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*arena&lt;N, alignment&gt;::allocate(size_t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auto const aligned_n = align_up(n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auto bsz = static_cast&lt;decltype(aligned_n</a:t>
            </a:r>
            <a:r>
              <a:rPr lang="en-US">
                <a:latin typeface="Consolas" panose="020B0609020204030204" pitchFamily="49" charset="0"/>
              </a:rPr>
              <a:t>)&gt;(buf_ + N - ptr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if (bsz &lt; </a:t>
            </a:r>
            <a:r>
              <a:rPr lang="en-US">
                <a:latin typeface="Consolas" panose="020B0609020204030204" pitchFamily="49" charset="0"/>
              </a:rPr>
              <a:t>aligned_n)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return static_cast&lt;char</a:t>
            </a:r>
            <a:r>
              <a:rPr lang="en-US">
                <a:latin typeface="Consolas" panose="020B0609020204030204" pitchFamily="49" charset="0"/>
              </a:rPr>
              <a:t>*&gt;(::operator new(n));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char*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ptr</a:t>
            </a:r>
            <a:r>
              <a:rPr lang="en-US">
                <a:latin typeface="Consolas" panose="020B0609020204030204" pitchFamily="49" charset="0"/>
              </a:rPr>
              <a:t>_ += </a:t>
            </a:r>
            <a:r>
              <a:rPr lang="en-US" smtClean="0">
                <a:latin typeface="Consolas" panose="020B0609020204030204" pitchFamily="49" charset="0"/>
              </a:rPr>
              <a:t>aligned_n;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return tmp;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При деаллокации выделенное глобальным </a:t>
            </a:r>
            <a:r>
              <a:rPr lang="en-US" smtClean="0"/>
              <a:t>new </a:t>
            </a:r>
            <a:r>
              <a:rPr lang="ru-RU" smtClean="0"/>
              <a:t>возвращается через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 </a:t>
            </a:r>
            <a:r>
              <a:rPr lang="en-US" smtClean="0"/>
              <a:t>short_alloc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Связывает конкретную арену с интерфейсом аллокатора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size_t N, size_t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>
                <a:latin typeface="Consolas" panose="020B0609020204030204" pitchFamily="49" charset="0"/>
              </a:rPr>
              <a:t>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short_alloc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arena&lt;N, A&gt;&amp;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short_alloc(arena_type</a:t>
            </a:r>
            <a:r>
              <a:rPr lang="en-US">
                <a:latin typeface="Consolas" panose="020B0609020204030204" pitchFamily="49" charset="0"/>
              </a:rPr>
              <a:t>&amp; a) noexcept : a_(a</a:t>
            </a:r>
            <a:r>
              <a:rPr lang="en-US" smtClean="0">
                <a:latin typeface="Consolas" panose="020B0609020204030204" pitchFamily="49" charset="0"/>
              </a:rPr>
              <a:t>) {}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*res = a</a:t>
            </a:r>
            <a:r>
              <a:rPr lang="en-US" smtClean="0">
                <a:latin typeface="Consolas" panose="020B0609020204030204" pitchFamily="49" charset="0"/>
              </a:rPr>
              <a:t>_.allocate&lt;alignof(T</a:t>
            </a:r>
            <a:r>
              <a:rPr lang="en-US">
                <a:latin typeface="Consolas" panose="020B0609020204030204" pitchFamily="49" charset="0"/>
              </a:rPr>
              <a:t>)&gt;(n * sizeof(T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reinterpret_cast&lt;T*&gt;(res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в явном виде арены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SmallVector&lt;int&gt;::allocator_type::arena_type a;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ней вектор на стеке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 v{a};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Далее использование как обычного вектора</a:t>
            </a:r>
          </a:p>
        </p:txBody>
      </p:sp>
    </p:spTree>
    <p:extLst>
      <p:ext uri="{BB962C8B-B14F-4D97-AF65-F5344CB8AC3E}">
        <p14:creationId xmlns:p14="http://schemas.microsoft.com/office/powerpoint/2010/main" val="412417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Классическое </a:t>
            </a:r>
            <a:r>
              <a:rPr lang="en-US" smtClean="0"/>
              <a:t>SSO </a:t>
            </a:r>
            <a:r>
              <a:rPr lang="ru-RU" smtClean="0"/>
              <a:t>обходится вовсе без явной арены</a:t>
            </a:r>
          </a:p>
          <a:p>
            <a:r>
              <a:rPr lang="ru-RU" smtClean="0"/>
              <a:t>С другой стороны, явная арена это удобно, так как размер контейнера отвязан от его места для аллокации</a:t>
            </a:r>
          </a:p>
          <a:p>
            <a:r>
              <a:rPr lang="ru-RU" smtClean="0"/>
              <a:t>Что вы считаете лучшей идеей?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С самых первых реализаций, Степанов спланировал вектор таким образом: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&lt;class T, class A = std::allocator&lt;T&gt; &gt; class vector;</a:t>
            </a:r>
          </a:p>
          <a:p>
            <a:r>
              <a:rPr lang="ru-RU" smtClean="0"/>
              <a:t>Но это </a:t>
            </a:r>
            <a:r>
              <a:rPr lang="ru-RU" b="1" smtClean="0"/>
              <a:t>странно</a:t>
            </a:r>
            <a:r>
              <a:rPr lang="ru-RU" smtClean="0"/>
              <a:t>. Зачем вектору аллокатор в </a:t>
            </a:r>
            <a:r>
              <a:rPr lang="ru-RU" smtClean="0">
                <a:latin typeface="Consolas" panose="020B0609020204030204" pitchFamily="49" charset="0"/>
              </a:rPr>
              <a:t>199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ru-RU" smtClean="0"/>
              <a:t>-м году?</a:t>
            </a:r>
            <a:endParaRPr lang="en-US" smtClean="0"/>
          </a:p>
          <a:p>
            <a:r>
              <a:rPr lang="ru-RU" smtClean="0"/>
              <a:t>В те времена распределение памяти считалось прерогативой операционной системы</a:t>
            </a:r>
            <a:endParaRPr lang="en-US" smtClean="0"/>
          </a:p>
          <a:p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оно было инкапсулировано в </a:t>
            </a:r>
            <a:r>
              <a:rPr lang="en-US" smtClean="0"/>
              <a:t>operator new.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r>
              <a:rPr lang="ru-RU" smtClean="0"/>
              <a:t>При этом память на сам вектор добывается</a:t>
            </a:r>
            <a:br>
              <a:rPr lang="ru-RU" smtClean="0"/>
            </a:br>
            <a:r>
              <a:rPr lang="ru-RU" smtClean="0"/>
              <a:t>по старинке из </a:t>
            </a:r>
            <a:r>
              <a:rPr lang="en-US" smtClean="0"/>
              <a:t>std::allocator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Хотелось бы чтобы контейнер при создании элементов спрашивал "ты используешь аллокатор?" и если да, то передавал свой.</a:t>
            </a:r>
          </a:p>
          <a:p>
            <a:r>
              <a:rPr lang="ru-RU" smtClean="0"/>
              <a:t>Для этого служит</a:t>
            </a:r>
            <a:r>
              <a:rPr lang="en-US" smtClean="0"/>
              <a:t> scoped_allocator_adapter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cust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T&gt; CustomAlloc;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template &lt;typename T&gt; using alloc =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::std::scoped_allocator_adapter&lt;CustomAlloc&lt;T&gt;&gt;;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using vector = ::std::vector&lt;T, 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template &lt;typename T&gt; using string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::std::basic_string&lt;char, char_traits&lt;char&gt;, alloc&lt;char&gt;&gt;;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cust::vector&lt;cust::string&gt; vs(&amp;alloc1);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propagated 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загрязняется вирусными шаблонами даже для обычных аллокаторов.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адаптер это классно, но это может очень серьёзно увеличить писанину шаблонов: в более-менее серьёзном проекте туда придётся руками затаскивать не только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vector, </a:t>
            </a:r>
            <a:r>
              <a:rPr lang="ru-RU" smtClean="0"/>
              <a:t>а вообще всё.</a:t>
            </a:r>
          </a:p>
          <a:p>
            <a:r>
              <a:rPr lang="ru-RU" smtClean="0"/>
              <a:t>Кроме того, излишняя ортогональность пропагирования затрудняет написание контейнеров (см. следующий слайд)</a:t>
            </a:r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Аргумент от контейнера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Написать даже обычный </a:t>
            </a:r>
            <a:r>
              <a:rPr lang="en-US" smtClean="0"/>
              <a:t>move-assignment </a:t>
            </a:r>
            <a:r>
              <a:rPr lang="ru-RU" smtClean="0"/>
              <a:t>в этих условиях нелегко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container&amp; operator= (constainer &amp;&amp;rhs)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if (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alloc_traits::POCMA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this-&gt;alloc_ = move(rhs.alloc_);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move(rhs.impl_);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if (</a:t>
            </a:r>
            <a:r>
              <a:rPr lang="en-US" sz="1800" i="1">
                <a:solidFill>
                  <a:srgbClr val="0000FF"/>
                </a:solidFill>
                <a:latin typeface="Consolas" panose="020B0609020204030204" pitchFamily="49" charset="0"/>
              </a:rPr>
              <a:t>alloc_traits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::IAE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 alloc_ == rhs.alloc_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</a:t>
            </a:r>
            <a:r>
              <a:rPr lang="en-US" sz="1800">
                <a:latin typeface="Consolas" panose="020B0609020204030204" pitchFamily="49" charset="0"/>
              </a:rPr>
              <a:t>(rhs.impl_);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this-&gt;assign(move_iterator(rhs.begin()), move_iterator(rhs.end());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return *this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Рациональная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Вполне возможно, следует сделать ещё один шаг: </a:t>
            </a:r>
            <a:r>
              <a:rPr lang="ru-RU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Он должен быть всегда </a:t>
            </a:r>
            <a:r>
              <a:rPr lang="en-US" smtClean="0"/>
              <a:t>scoped</a:t>
            </a:r>
            <a:endParaRPr lang="ru-RU" smtClean="0"/>
          </a:p>
          <a:p>
            <a:r>
              <a:rPr lang="ru-RU" smtClean="0"/>
              <a:t>Он никогда не должен копироваться и перемещаться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59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939506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пройденному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Когда мы проектировали наивный аллокатор мы спроектировали его просто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memory_resource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deallocate(T* p, size_t 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Время показало, что полезна также функция </a:t>
            </a:r>
            <a:r>
              <a:rPr lang="en-US" smtClean="0"/>
              <a:t>is_equal </a:t>
            </a:r>
            <a:r>
              <a:rPr lang="ru-RU" smtClean="0"/>
              <a:t>особенно если мы разрешаем состояние</a:t>
            </a:r>
          </a:p>
          <a:p>
            <a:r>
              <a:rPr lang="ru-RU" smtClean="0"/>
              <a:t>Что если отсюда удалить типы</a:t>
            </a:r>
            <a:r>
              <a:rPr lang="en-US" smtClean="0"/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 Вендоры предоставляли расширения, но стандарт языка понимал только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/>
              <a:t>, </a:t>
            </a:r>
            <a:r>
              <a:rPr lang="ru-RU" smtClean="0"/>
              <a:t>а не </a:t>
            </a:r>
            <a:r>
              <a:rPr lang="en-US" smtClean="0">
                <a:latin typeface="Consolas" panose="020B0609020204030204" pitchFamily="49" charset="0"/>
              </a:rPr>
              <a:t>T __huge*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Идея в следующем: каждый раз когда контейнеру нужна память он пользуется функцией </a:t>
            </a:r>
            <a:r>
              <a:rPr lang="en-US" smtClean="0"/>
              <a:t>allocate</a:t>
            </a:r>
            <a:r>
              <a:rPr lang="ru-RU" smtClean="0"/>
              <a:t> своего аллокатора</a:t>
            </a:r>
            <a:endParaRPr lang="ru-RU"/>
          </a:p>
          <a:p>
            <a:r>
              <a:rPr lang="ru-RU" smtClean="0"/>
              <a:t>Аллокатор, в свою очередь, знает две вещи:</a:t>
            </a:r>
          </a:p>
          <a:p>
            <a:pPr lvl="1"/>
            <a:r>
              <a:rPr lang="ru-RU" smtClean="0"/>
              <a:t>Откуда взять память</a:t>
            </a:r>
          </a:p>
          <a:p>
            <a:pPr lvl="1"/>
            <a:r>
              <a:rPr lang="ru-RU" smtClean="0"/>
              <a:t>Как преобразовать её к </a:t>
            </a:r>
            <a:r>
              <a:rPr lang="en-US" smtClean="0"/>
              <a:t>T*</a:t>
            </a:r>
          </a:p>
          <a:p>
            <a:r>
              <a:rPr lang="ru-RU" smtClean="0"/>
              <a:t>Таким образом, аллокаторы никогда не планировались как механизм выделения памяти, а только как адаптер к выделителю.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</a:p>
          <a:p>
            <a:r>
              <a:rPr lang="ru-RU" smtClean="0"/>
              <a:t>Параметр по умолчанию в виртуальной функции это очень нехорошо. Он свяжется статически, а не динамически.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3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Чтобы решить эту проблему, давайте сделаем ресурс в памяти с использованием идиомы </a:t>
            </a:r>
            <a:r>
              <a:rPr lang="en-US" smtClean="0"/>
              <a:t>NVI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void* allocate(size_t </a:t>
            </a:r>
            <a:r>
              <a:rPr lang="en-US">
                <a:latin typeface="Consolas" panose="020B0609020204030204" pitchFamily="49" charset="0"/>
              </a:rPr>
              <a:t>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alignof(max_align_t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deallocate(void* </a:t>
            </a:r>
            <a:r>
              <a:rPr lang="en-US">
                <a:latin typeface="Consolas" panose="020B0609020204030204" pitchFamily="49" charset="0"/>
              </a:rPr>
              <a:t>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is_equal(const memory_resource&amp;) const noexcept;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virtual </a:t>
            </a:r>
            <a:r>
              <a:rPr lang="en-US" smtClean="0">
                <a:latin typeface="Consolas" panose="020B0609020204030204" pitchFamily="49" charset="0"/>
              </a:rPr>
              <a:t>void* do_allocate(</a:t>
            </a:r>
            <a:r>
              <a:rPr lang="en-US">
                <a:latin typeface="Consolas" panose="020B0609020204030204" pitchFamily="49" charset="0"/>
              </a:rPr>
              <a:t>size_t n, size_t </a:t>
            </a:r>
            <a:r>
              <a:rPr lang="en-US" smtClean="0">
                <a:latin typeface="Consolas" panose="020B0609020204030204" pitchFamily="49" charset="0"/>
              </a:rPr>
              <a:t>align)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остальные две так же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всё почти готово к использованию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312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Теперь, когда существует </a:t>
            </a:r>
            <a:r>
              <a:rPr lang="en-US" smtClean="0"/>
              <a:t>memory_resource, </a:t>
            </a:r>
            <a:r>
              <a:rPr lang="ru-RU" smtClean="0"/>
              <a:t>от него можно наследовать</a:t>
            </a:r>
          </a:p>
          <a:p>
            <a:pPr lvl="1"/>
            <a:r>
              <a:rPr lang="en-US" smtClean="0"/>
              <a:t>null_memory_resource</a:t>
            </a:r>
            <a:r>
              <a:rPr lang="ru-RU" smtClean="0"/>
              <a:t> – самый интересный ресурс, всегда </a:t>
            </a:r>
            <a:r>
              <a:rPr lang="en-US" smtClean="0"/>
              <a:t>nullptr</a:t>
            </a:r>
          </a:p>
          <a:p>
            <a:pPr lvl="1"/>
            <a:r>
              <a:rPr lang="en-US" smtClean="0"/>
              <a:t>new_delete_resource</a:t>
            </a:r>
            <a:r>
              <a:rPr lang="ru-RU"/>
              <a:t> </a:t>
            </a:r>
            <a:r>
              <a:rPr lang="ru-RU" smtClean="0"/>
              <a:t>– стандартный ресурс с </a:t>
            </a:r>
            <a:r>
              <a:rPr lang="en-US" smtClean="0"/>
              <a:t>new/delete</a:t>
            </a:r>
          </a:p>
          <a:p>
            <a:pPr lvl="1"/>
            <a:r>
              <a:rPr lang="en-US" smtClean="0"/>
              <a:t>synchronize_pool_resource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мультипул с многопоточной синхронизацией</a:t>
            </a:r>
            <a:endParaRPr lang="en-US" smtClean="0"/>
          </a:p>
          <a:p>
            <a:pPr lvl="1"/>
            <a:r>
              <a:rPr lang="en-US" smtClean="0"/>
              <a:t>unsynchronize_pool_resource</a:t>
            </a:r>
            <a:r>
              <a:rPr lang="ru-RU"/>
              <a:t> </a:t>
            </a:r>
            <a:r>
              <a:rPr lang="ru-RU" smtClean="0"/>
              <a:t>– быстрый мультипул без синхронизации</a:t>
            </a:r>
            <a:endParaRPr lang="en-US"/>
          </a:p>
          <a:p>
            <a:pPr lvl="1"/>
            <a:r>
              <a:rPr lang="en-US" smtClean="0"/>
              <a:t>monotonic_buffer_resource</a:t>
            </a:r>
            <a:r>
              <a:rPr lang="ru-RU"/>
              <a:t> </a:t>
            </a:r>
            <a:r>
              <a:rPr lang="ru-RU" smtClean="0"/>
              <a:t>– монтонное выделение</a:t>
            </a:r>
            <a:endParaRPr lang="en-US" smtClean="0"/>
          </a:p>
          <a:p>
            <a:r>
              <a:rPr lang="ru-RU"/>
              <a:t>Тут встречаются два новых термина </a:t>
            </a:r>
            <a:r>
              <a:rPr lang="ru-RU" smtClean="0"/>
              <a:t>– мультипул и монотонное выделение</a:t>
            </a:r>
          </a:p>
          <a:p>
            <a:r>
              <a:rPr lang="ru-RU" smtClean="0"/>
              <a:t>Это две стратегии работы с памятью, настолько себя зарекомендовавшие, что их предложили в стандарт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Monotonic &amp; multipool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Монотонный ресурс это ресурс, который монотонно выделяет память внутри некоего заранее выделенного буфера. Память не освобождается, в конце работы прибивается сам буфер.</a:t>
            </a:r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Мультипул ресурс это</a:t>
            </a:r>
            <a:r>
              <a:rPr lang="en-US" smtClean="0"/>
              <a:t> </a:t>
            </a:r>
            <a:r>
              <a:rPr lang="ru-RU" smtClean="0"/>
              <a:t>несколько связанных пулов, в которые выделяется и освобождается память. Пулы преаллоцируются и при нехватке, выделяется больший и больший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6312" y="5340096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3048" y="5340096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4184" y="5340096"/>
            <a:ext cx="36576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312" y="3101340"/>
            <a:ext cx="720547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Monotonic buffer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средне интригующее 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памяти</a:t>
            </a:r>
            <a:r>
              <a:rPr lang="en-US" smtClean="0"/>
              <a:t>, </a:t>
            </a:r>
            <a:r>
              <a:rPr lang="ru-RU" smtClean="0"/>
              <a:t>см.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</a:p>
          <a:p>
            <a:r>
              <a:rPr lang="ru-RU" smtClean="0"/>
              <a:t>Но есть и ещё более интригующий вопрос: что такое </a:t>
            </a:r>
            <a:r>
              <a:rPr lang="en-US" smtClean="0"/>
              <a:t>pmr::vector?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</a:t>
            </a:r>
            <a:r>
              <a:rPr lang="en-US" smtClean="0"/>
              <a:t>memory_resource, </a:t>
            </a:r>
            <a:r>
              <a:rPr lang="ru-RU" smtClean="0"/>
              <a:t>каким он введён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не совпадает с интерфейсов аллокаторов, которые уже есть во всех контейнерах</a:t>
            </a:r>
          </a:p>
          <a:p>
            <a:r>
              <a:rPr lang="ru-RU" smtClean="0"/>
              <a:t>Идея сделать к нему адаптер, который является честным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аллокатором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</a:t>
            </a:r>
            <a:r>
              <a:rPr lang="en-US" smtClean="0">
                <a:latin typeface="Consolas" panose="020B0609020204030204" pitchFamily="49" charset="0"/>
              </a:rPr>
              <a:t>polymorphic_allocator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polymorphic_allocator();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polymorphic_allocator(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memory_resource *mr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T*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deallocate(T* 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Пространство имён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посмотрим как будет выглядеть вектор</a:t>
            </a:r>
            <a:r>
              <a:rPr lang="en-US" smtClean="0"/>
              <a:t> </a:t>
            </a:r>
            <a:r>
              <a:rPr lang="ru-RU" smtClean="0"/>
              <a:t>с таким аллокатором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pmr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vector 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::std</a:t>
            </a:r>
            <a:r>
              <a:rPr lang="en-US">
                <a:latin typeface="Consolas" panose="020B0609020204030204" pitchFamily="49" charset="0"/>
              </a:rPr>
              <a:t>::vector&lt;T, std::pmr::polymorphic_allocator&lt;T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в пространство имён </a:t>
            </a:r>
            <a:r>
              <a:rPr lang="en-US" smtClean="0"/>
              <a:t>pmr </a:t>
            </a:r>
            <a:r>
              <a:rPr lang="ru-RU" smtClean="0"/>
              <a:t>затащена вся стандартная библиотека с полиморфной аллокацией</a:t>
            </a:r>
            <a:endParaRPr lang="en-US" smtClean="0"/>
          </a:p>
          <a:p>
            <a:r>
              <a:rPr lang="ru-RU" smtClean="0"/>
              <a:t>Использование мы уже видели ранее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pmr::monotonic_buffer_resource alloc(buffer, sz);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::vector&lt;double&gt;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тестовый </a:t>
            </a:r>
            <a:r>
              <a:rPr lang="en-US" smtClean="0"/>
              <a:t>memory 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Тестовый ресурс памяти проверяет что аллокация соответствует деаллокации и проверяет утечки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test_resource : public pmr::memory_resource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всякий интерфейс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</a:t>
            </a:r>
            <a:r>
              <a:rPr lang="en-US">
                <a:latin typeface="Consolas" panose="020B0609020204030204" pitchFamily="49" charset="0"/>
              </a:rPr>
              <a:t>allocation_rec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void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nbytes_, nalign_;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pmr</a:t>
            </a:r>
            <a:r>
              <a:rPr lang="en-US">
                <a:latin typeface="Consolas" panose="020B0609020204030204" pitchFamily="49" charset="0"/>
              </a:rPr>
              <a:t>::memory_resource *parent_;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pmr::vector&lt;allocation_rec&gt; </a:t>
            </a:r>
            <a:r>
              <a:rPr lang="en-US" smtClean="0">
                <a:latin typeface="Consolas" panose="020B0609020204030204" pitchFamily="49" charset="0"/>
              </a:rPr>
              <a:t>blocks_;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do_allocate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*test_resource::do_allocate(size_t </a:t>
            </a:r>
            <a:r>
              <a:rPr lang="en-US" smtClean="0">
                <a:latin typeface="Consolas" panose="020B0609020204030204" pitchFamily="49" charset="0"/>
              </a:rPr>
              <a:t>bytes,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size_t align)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*ret = </a:t>
            </a:r>
            <a:r>
              <a:rPr lang="en-US" smtClean="0">
                <a:latin typeface="Consolas" panose="020B0609020204030204" pitchFamily="49" charset="0"/>
              </a:rPr>
              <a:t>parent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allocate(bytes,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blocks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.emplace_back(ret</a:t>
            </a:r>
            <a:r>
              <a:rPr lang="en-US">
                <a:latin typeface="Consolas" panose="020B0609020204030204" pitchFamily="49" charset="0"/>
              </a:rPr>
              <a:t>, 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Видно, что тестовый ресурс просто сцепляется с тем, над которым он живёт</a:t>
            </a:r>
            <a:endParaRPr lang="ru-RU"/>
          </a:p>
          <a:p>
            <a:r>
              <a:rPr lang="ru-RU" smtClean="0"/>
              <a:t>Это обычная идея: теперь мы можем жить над любым аллокатором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deallocate(pointer 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это,</a:t>
            </a:r>
            <a:r>
              <a:rPr lang="en-US" smtClean="0"/>
              <a:t> </a:t>
            </a:r>
            <a:r>
              <a:rPr lang="ru-RU" smtClean="0"/>
              <a:t>наверное, можно использовать, размещая нечто в это</a:t>
            </a:r>
            <a:r>
              <a:rPr lang="ru-RU"/>
              <a:t>й</a:t>
            </a:r>
            <a:r>
              <a:rPr lang="ru-RU" smtClean="0"/>
              <a:t> 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22330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Дальнейшее изложение в целом следует докладу тов. Халперна.</a:t>
            </a:r>
          </a:p>
          <a:p>
            <a:r>
              <a:rPr lang="ru-RU" smtClean="0"/>
              <a:t>Основная идея: односвязный список с </a:t>
            </a:r>
            <a:r>
              <a:rPr lang="en-US" smtClean="0"/>
              <a:t>size </a:t>
            </a:r>
            <a:r>
              <a:rPr lang="ru-RU" smtClean="0"/>
              <a:t>за </a:t>
            </a:r>
            <a:r>
              <a:rPr lang="en-US" smtClean="0"/>
              <a:t>O(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) </a:t>
            </a:r>
            <a:r>
              <a:rPr lang="ru-RU" smtClean="0"/>
              <a:t>и</a:t>
            </a:r>
            <a:r>
              <a:rPr lang="en-US" smtClean="0"/>
              <a:t> splice </a:t>
            </a:r>
            <a:r>
              <a:rPr lang="ru-RU" smtClean="0"/>
              <a:t>за </a:t>
            </a:r>
            <a:r>
              <a:rPr lang="en-US" smtClean="0"/>
              <a:t>O(N) </a:t>
            </a:r>
            <a:r>
              <a:rPr lang="ru-RU" smtClean="0"/>
              <a:t>а также быстрой вставкой в начало и конец.</a:t>
            </a:r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r>
              <a:rPr lang="ru-RU" smtClean="0"/>
              <a:t>Никакой </a:t>
            </a:r>
            <a:r>
              <a:rPr lang="en-US" smtClean="0"/>
              <a:t>rocket science, </a:t>
            </a:r>
            <a:r>
              <a:rPr lang="ru-RU" smtClean="0"/>
              <a:t>разумеется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4480" y="3557016"/>
            <a:ext cx="1993392" cy="1472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8296" y="373227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head_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6240" y="373227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8004" y="4437888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tail_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9956" y="4123944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5417" y="371703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9133" y="4108704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310" y="3685032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2026" y="4076700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392424" y="3904488"/>
            <a:ext cx="8138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5230368" y="3889248"/>
            <a:ext cx="705049" cy="152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 flipV="1">
            <a:off x="6959545" y="3857244"/>
            <a:ext cx="718765" cy="32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2" idx="2"/>
          </p:cNvCxnSpPr>
          <p:nvPr/>
        </p:nvCxnSpPr>
        <p:spPr>
          <a:xfrm>
            <a:off x="3342132" y="4610100"/>
            <a:ext cx="4848242" cy="124968"/>
          </a:xfrm>
          <a:prstGeom prst="bentConnector4">
            <a:avLst>
              <a:gd name="adj1" fmla="val 13175"/>
              <a:gd name="adj2" fmla="val 28292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value_;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value_.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value_;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Содержимое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общем это тоже тривиально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slist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using value_type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iterator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итератор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всё остальное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head_; // sentinel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</a:t>
            </a:r>
            <a:r>
              <a:rPr lang="en-US" smtClean="0">
                <a:latin typeface="Consolas" panose="020B0609020204030204" pitchFamily="49" charset="0"/>
              </a:rPr>
              <a:t>*ptail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allocator_t alloc_;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allocator_t?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Удобный </a:t>
            </a:r>
            <a:r>
              <a:rPr lang="ru-RU" smtClean="0"/>
              <a:t>алиас</a:t>
            </a:r>
            <a:r>
              <a:rPr lang="en-US" smtClean="0"/>
              <a:t>. </a:t>
            </a:r>
            <a:r>
              <a:rPr lang="ru-RU" smtClean="0"/>
              <a:t>Полиморфный тип </a:t>
            </a:r>
            <a:r>
              <a:rPr lang="en-US" smtClean="0"/>
              <a:t>allocator&lt;byte&gt; </a:t>
            </a:r>
            <a:r>
              <a:rPr lang="ru-RU" smtClean="0"/>
              <a:t>это как бы общий базовый класс для всех аллокаторов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allocator_t = pmr::polymorphic_allocator&lt;byte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slist(allocator_t a = {})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head_{}, </a:t>
            </a:r>
            <a:r>
              <a:rPr lang="en-US" smtClean="0">
                <a:latin typeface="Consolas" panose="020B0609020204030204" pitchFamily="49" charset="0"/>
              </a:rPr>
              <a:t>ptail</a:t>
            </a:r>
            <a:r>
              <a:rPr lang="en-US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{&amp;</a:t>
            </a:r>
            <a:r>
              <a:rPr lang="en-US" smtClean="0">
                <a:latin typeface="Consolas" panose="020B0609020204030204" pitchFamily="49" charset="0"/>
              </a:rPr>
              <a:t>head_}, size_{0}, alloc_{a}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r>
              <a:rPr lang="ru-RU" smtClean="0"/>
              <a:t>Обычные </a:t>
            </a:r>
            <a:r>
              <a:rPr lang="en-US"/>
              <a:t>copy/move ctors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>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slist(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rhs.get_allocator()</a:t>
            </a:r>
            <a:r>
              <a:rPr lang="en-US" smtClean="0">
                <a:latin typeface="Consolas" panose="020B0609020204030204" pitchFamily="49" charset="0"/>
              </a:rPr>
              <a:t>) { ....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slist(rhs.get_allocator()) { </a:t>
            </a: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Расширенное </a:t>
            </a:r>
            <a:r>
              <a:rPr lang="en-US" smtClean="0"/>
              <a:t>copy/move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Мне не очень нравится идея,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slist&lt;int&gt; s1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тут переходит аллокатор </a:t>
            </a:r>
            <a:r>
              <a:rPr lang="en-US" smtClean="0">
                <a:latin typeface="Consolas" panose="020B0609020204030204" pitchFamily="49" charset="0"/>
              </a:rPr>
              <a:t>s2</a:t>
            </a:r>
          </a:p>
          <a:p>
            <a:r>
              <a:rPr lang="ru-RU" smtClean="0"/>
              <a:t>Хотелось бы иметь возможность задать аллокатор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>rhs, allocator_t a)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....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rhs, allocator_t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называется расширенным синтаксисом </a:t>
            </a:r>
            <a:r>
              <a:rPr lang="en-US" smtClean="0"/>
              <a:t>copy/move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slist&lt;int&gt; s1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s2, a3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Очень часто при этом обычное копирование оставляют вообще дефолтным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rhs)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</a:rPr>
              <a:t>slist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6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8752" cy="4038600"/>
          </a:xfrm>
        </p:spPr>
        <p:txBody>
          <a:bodyPr/>
          <a:lstStyle/>
          <a:p>
            <a:r>
              <a:rPr lang="ru-RU" sz="2000" smtClean="0"/>
              <a:t>Ключевой метод</a:t>
            </a:r>
            <a:r>
              <a:rPr lang="en-US" sz="2000" smtClean="0"/>
              <a:t>: emplace, </a:t>
            </a:r>
            <a:r>
              <a:rPr lang="ru-RU" sz="2000" smtClean="0"/>
              <a:t>так как </a:t>
            </a:r>
            <a:r>
              <a:rPr lang="en-US" sz="2000" smtClean="0"/>
              <a:t>insertion </a:t>
            </a:r>
            <a:r>
              <a:rPr lang="ru-RU" sz="2000" smtClean="0"/>
              <a:t>будет реализован через него 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slist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z="2000" smtClean="0"/>
              <a:t>Здесь, конечно, хотелось бы использовать </a:t>
            </a:r>
            <a:r>
              <a:rPr lang="en-US" sz="2000" smtClean="0"/>
              <a:t>traits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9840" cy="4038600"/>
          </a:xfrm>
        </p:spPr>
        <p:txBody>
          <a:bodyPr/>
          <a:lstStyle/>
          <a:p>
            <a:r>
              <a:rPr lang="ru-RU" sz="2000" smtClean="0"/>
              <a:t>Кажется, что использование </a:t>
            </a:r>
            <a:r>
              <a:rPr lang="en-US" sz="2000" smtClean="0"/>
              <a:t>traits </a:t>
            </a:r>
            <a:r>
              <a:rPr lang="ru-RU" sz="2000" smtClean="0"/>
              <a:t>с передачей аллокатора это лучший вариант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traits_t::allocate(alloc_, sizeof(node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traits_t::construct(alloc_,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forward&lt;Args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&gt;(args)...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таком подходе не надо вообще думать о том, что у </a:t>
            </a:r>
            <a:r>
              <a:rPr lang="en-US" sz="2000" smtClean="0"/>
              <a:t>alloc </a:t>
            </a:r>
            <a:r>
              <a:rPr lang="ru-RU" sz="2000" smtClean="0"/>
              <a:t>внутри и использовать безумные конструкции вида </a:t>
            </a:r>
            <a:r>
              <a:rPr lang="en-US" sz="2000" smtClean="0">
                <a:latin typeface="Consolas" panose="020B0609020204030204" pitchFamily="49" charset="0"/>
              </a:rPr>
              <a:t>alloc.resource()-&gt;allocate</a:t>
            </a:r>
            <a:endParaRPr lang="en-US" sz="2000" smtClean="0"/>
          </a:p>
          <a:p>
            <a:r>
              <a:rPr lang="ru-RU" sz="2000" smtClean="0"/>
              <a:t>Увы, это не </a:t>
            </a:r>
            <a:r>
              <a:rPr lang="ru-RU" sz="2000" smtClean="0"/>
              <a:t>работает из-за </a:t>
            </a:r>
            <a:r>
              <a:rPr lang="en-US" sz="2000" smtClean="0"/>
              <a:t>alignof: </a:t>
            </a:r>
            <a:r>
              <a:rPr lang="ru-RU" sz="2000" smtClean="0"/>
              <a:t>у </a:t>
            </a:r>
            <a:r>
              <a:rPr lang="en-US" sz="2000" smtClean="0"/>
              <a:t>traits </a:t>
            </a:r>
            <a:r>
              <a:rPr lang="ru-RU" sz="2000" smtClean="0"/>
              <a:t>просто не предусмотрено такого аргумента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507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vector&lt;int, s_alloc&lt;int&gt; &gt; v1, v2;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v1 = v2; // </a:t>
            </a:r>
            <a:r>
              <a:rPr lang="ru-RU" smtClean="0">
                <a:latin typeface="Consolas" panose="020B0609020204030204" pitchFamily="49" charset="0"/>
              </a:rPr>
              <a:t>что должно произойти тут?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</a:t>
            </a:r>
            <a:r>
              <a:rPr lang="en-US" smtClean="0">
                <a:latin typeface="Consolas" panose="020B0609020204030204" pitchFamily="49" charset="0"/>
              </a:rPr>
              <a:t>s_alloc&lt;T&gt; 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 smtClean="0">
                <a:latin typeface="Consolas" panose="020B0609020204030204" pitchFamily="49" charset="0"/>
              </a:rPr>
              <a:t>s_alloc</a:t>
            </a:r>
            <a:r>
              <a:rPr lang="en-US">
                <a:latin typeface="Consolas" panose="020B0609020204030204" pitchFamily="49" charset="0"/>
              </a:rPr>
              <a:t>&lt;__list_node&lt;T</a:t>
            </a:r>
            <a:r>
              <a:rPr lang="en-US" smtClean="0">
                <a:latin typeface="Consolas" panose="020B0609020204030204" pitchFamily="49" charset="0"/>
              </a:rPr>
              <a:t>&gt; &gt;</a:t>
            </a:r>
            <a:r>
              <a:rPr lang="en-US" smtClean="0"/>
              <a:t> </a:t>
            </a:r>
            <a:r>
              <a:rPr lang="ru-RU"/>
              <a:t>который является совершенно 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alloc_.construct(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std::forward&lt;Args&gt;(args)...);</a:t>
            </a:r>
            <a:endParaRPr lang="en-US" smtClean="0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alloc_.construct(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    </a:t>
            </a:r>
            <a:r>
              <a:rPr lang="en-US">
                <a:latin typeface="Consolas" panose="020B0609020204030204" pitchFamily="49" charset="0"/>
              </a:rPr>
              <a:t>std::forward&lt;Args&gt;(args)...);</a:t>
            </a:r>
            <a:endParaRPr lang="en-US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 smtClean="0"/>
          </a:p>
          <a:p>
            <a:r>
              <a:rPr lang="ru-RU" smtClean="0"/>
              <a:t>Отгадка простая: амперсанд может быть перегружен. </a:t>
            </a:r>
            <a:endParaRPr lang="ru-RU" smtClean="0"/>
          </a:p>
          <a:p>
            <a:r>
              <a:rPr lang="ru-RU" smtClean="0"/>
              <a:t>Внутри </a:t>
            </a:r>
            <a:r>
              <a:rPr lang="en-US" smtClean="0"/>
              <a:t>addressof(x) </a:t>
            </a:r>
            <a:r>
              <a:rPr lang="ru-RU" smtClean="0"/>
              <a:t>делает шулерскую цепочку преобразований чтобы установить настоящий адрес.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Входим в тонкости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Кто её уже увидел?</a:t>
            </a:r>
            <a:endParaRPr lang="en-US" smtClean="0"/>
          </a:p>
          <a:p>
            <a:r>
              <a:rPr lang="ru-RU" smtClean="0"/>
              <a:t>Подсказка: надо смотреть чего в этом коде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Безопасность исключений!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Увы, вызов конструктора имеет право бросить любое исключение</a:t>
            </a:r>
          </a:p>
          <a:p>
            <a:r>
              <a:rPr lang="ru-RU" smtClean="0"/>
              <a:t>Домашняя наработка: хочется взять в </a:t>
            </a:r>
            <a:r>
              <a:rPr lang="en-US" smtClean="0"/>
              <a:t>catch-all, </a:t>
            </a:r>
            <a:r>
              <a:rPr lang="ru-RU" smtClean="0"/>
              <a:t>не так ли?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9444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Обычное копирующее присваивание теперь устроено очень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</a:t>
            </a:r>
            <a:r>
              <a:rPr lang="ru-RU" smtClean="0">
                <a:latin typeface="Consolas" panose="020B0609020204030204" pitchFamily="49" charset="0"/>
              </a:rPr>
              <a:t>е</a:t>
            </a:r>
            <a:r>
              <a:rPr lang="en-US" smtClean="0">
                <a:latin typeface="Consolas" panose="020B0609020204030204" pitchFamily="49" charset="0"/>
              </a:rPr>
              <a:t>&amp; operator</a:t>
            </a:r>
            <a:r>
              <a:rPr lang="en-US">
                <a:latin typeface="Consolas" panose="020B0609020204030204" pitchFamily="49" charset="0"/>
              </a:rPr>
              <a:t>=(const slist&amp; other)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(&amp;other == this)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this;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erase(begin</a:t>
            </a:r>
            <a:r>
              <a:rPr lang="en-US">
                <a:latin typeface="Consolas" panose="020B0609020204030204" pitchFamily="49" charset="0"/>
              </a:rPr>
              <a:t>(), 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this-&gt;assign(other.begin(), other.end());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Что при этом происходит с аллокатором? Ничего.</a:t>
            </a:r>
            <a:endParaRPr lang="en-US" smtClean="0"/>
          </a:p>
          <a:p>
            <a:r>
              <a:rPr lang="ru-RU" smtClean="0"/>
              <a:t>Полиморфный аллокатор никогда не копируется и никогда не должен.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4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noexcept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swap(rhs.head_, head_);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swap(rhs.tail_p_, tail_p_);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swap(rhs.alloc_, alloc_);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Проблема в выделенной строчке, она требует перемещения аллокатора</a:t>
            </a:r>
          </a:p>
          <a:p>
            <a:r>
              <a:rPr lang="ru-RU" smtClean="0"/>
              <a:t>Полиморфный аллокатор никогда не перемещается и никогда не должен.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noexcept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swap(rhs.head</a:t>
            </a:r>
            <a:r>
              <a:rPr lang="en-US">
                <a:latin typeface="Consolas" panose="020B0609020204030204" pitchFamily="49" charset="0"/>
              </a:rPr>
              <a:t>_, head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swap(rhs.tail_p</a:t>
            </a:r>
            <a:r>
              <a:rPr lang="en-US">
                <a:latin typeface="Consolas" panose="020B0609020204030204" pitchFamily="49" charset="0"/>
              </a:rPr>
              <a:t>_, tail_p_);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Вспомним перемещающее присваивание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, </a:t>
            </a:r>
            <a:r>
              <a:rPr lang="ru-RU" smtClean="0"/>
              <a:t>всё стало куда проще.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Освобождение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Никаких сюрпризов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 (erase_next != erase_past)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</a:t>
            </a:r>
            <a:r>
              <a:rPr lang="en-US">
                <a:latin typeface="Consolas" panose="020B0609020204030204" pitchFamily="49" charset="0"/>
              </a:rPr>
              <a:t>* old_node = erase_next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erase_next = erase_next-&gt;next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--size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alloc_.destroy(addressof(old_node-&gt;value</a:t>
            </a:r>
            <a:r>
              <a:rPr lang="en-US" smtClean="0">
                <a:latin typeface="Consolas" panose="020B0609020204030204" pitchFamily="49" charset="0"/>
              </a:rPr>
              <a:t>_));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alloc_.resource()-&gt;deallocate(old_node,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sizeof(node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alignof(node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Вызов </a:t>
            </a:r>
            <a:r>
              <a:rPr lang="en-US" smtClean="0"/>
              <a:t>deallocate </a:t>
            </a:r>
            <a:r>
              <a:rPr lang="ru-RU" smtClean="0"/>
              <a:t>вполне симметричен</a:t>
            </a:r>
          </a:p>
          <a:p>
            <a:r>
              <a:rPr lang="ru-RU" smtClean="0"/>
              <a:t>Также сложно использовать</a:t>
            </a:r>
            <a:r>
              <a:rPr lang="en-US" smtClean="0"/>
              <a:t> traits, </a:t>
            </a:r>
            <a:r>
              <a:rPr lang="ru-RU" smtClean="0"/>
              <a:t>так как нужен </a:t>
            </a:r>
            <a:r>
              <a:rPr lang="en-US" smtClean="0"/>
              <a:t>alignof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9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</a:p>
          <a:p>
            <a:r>
              <a:rPr lang="ru-RU" smtClean="0"/>
              <a:t>Мы не напуганы. По сравнению со всем остальным при тысячах разных незаивсимых замеров (см. статью Лакоса и прочие), оверхед на виртуальную функцию здесь пренебрежим.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Взаимозаменяемость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ограничение: все конкретные экземпляры любого типа аллокаторов должны быть эквивалентными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снимало проблему взаимозаменяемости при операциях вида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800" dirty="0" smtClean="0"/>
                  <a:t>ISO/IEC, "Information technology -- Programming languages – C++", </a:t>
                </a:r>
                <a:r>
                  <a:rPr lang="en-US" sz="1800"/>
                  <a:t>ISO/IEC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800" dirty="0"/>
              </a:p>
              <a:p>
                <a:pPr lvl="0"/>
                <a:r>
                  <a:rPr lang="en-US" sz="1800"/>
                  <a:t>Bjarne Stroustrup, The </a:t>
                </a:r>
                <a:r>
                  <a:rPr lang="en-US" sz="18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th </a:t>
                </a:r>
                <a:r>
                  <a:rPr lang="en-US" sz="1800"/>
                  <a:t>Edition</a:t>
                </a:r>
                <a:r>
                  <a:rPr lang="en-US" sz="1800" smtClean="0"/>
                  <a:t>)</a:t>
                </a:r>
              </a:p>
              <a:p>
                <a:pPr lvl="0"/>
                <a:r>
                  <a:rPr lang="en-US" sz="1800" smtClean="0"/>
                  <a:t>Howard Hinnant, stack_alloc, howardhinnant.github.io/stack_alloc.html</a:t>
                </a:r>
                <a:endParaRPr lang="ru-RU" sz="1800" smtClean="0"/>
              </a:p>
              <a:p>
                <a:pPr lvl="0"/>
                <a:r>
                  <a:rPr lang="en-US" sz="1800"/>
                  <a:t>Alisdar Meredith, "Making allocators work", </a:t>
                </a:r>
                <a:r>
                  <a:rPr lang="en-US" sz="1800" smtClean="0"/>
                  <a:t>CppCon'14, </a:t>
                </a:r>
                <a:r>
                  <a:rPr lang="en-US" sz="1800"/>
                  <a:t>parts 1 and 2</a:t>
                </a:r>
                <a:endParaRPr lang="en-US" sz="1800" smtClean="0"/>
              </a:p>
              <a:p>
                <a:pPr lvl="0"/>
                <a:r>
                  <a:rPr lang="en-US" sz="1800"/>
                  <a:t>Andrei Alexandrescu, "std::allocator Is to Allocation what std::vector Is to Vexation</a:t>
                </a:r>
                <a:r>
                  <a:rPr lang="en-US" sz="1800" smtClean="0"/>
                  <a:t>", CppCon'15</a:t>
                </a:r>
                <a:endParaRPr lang="ru-RU" sz="1800"/>
              </a:p>
              <a:p>
                <a:pPr lvl="0"/>
                <a:r>
                  <a:rPr lang="en-US" sz="1800" smtClean="0"/>
                  <a:t>Bob Steagall, "How to write a custom allocator", CppCon'17</a:t>
                </a:r>
                <a:endParaRPr lang="en-US" sz="1800"/>
              </a:p>
              <a:p>
                <a:pPr lvl="0"/>
                <a:r>
                  <a:rPr lang="en-US" sz="1800" smtClean="0"/>
                  <a:t>Pablo Halpern,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3916 </m:t>
                    </m:r>
                  </m:oMath>
                </a14:m>
                <a:r>
                  <a:rPr lang="en-US" sz="1800" smtClean="0"/>
                  <a:t>proposal</a:t>
                </a:r>
              </a:p>
              <a:p>
                <a:r>
                  <a:rPr lang="en-US" sz="1800"/>
                  <a:t>Pablo Halpern, "</a:t>
                </a:r>
                <a:r>
                  <a:rPr lang="en-US" sz="1800" smtClean="0"/>
                  <a:t>Allocators, the good parts", CppCon'17</a:t>
                </a:r>
                <a:endParaRPr lang="ru-RU" sz="1800" smtClean="0"/>
              </a:p>
              <a:p>
                <a:pPr lvl="0"/>
                <a:r>
                  <a:rPr lang="en-US" sz="1800" smtClean="0"/>
                  <a:t>John Lakos, N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4468</m:t>
                    </m:r>
                  </m:oMath>
                </a14:m>
                <a:r>
                  <a:rPr lang="en-US" sz="1800" smtClean="0"/>
                  <a:t>, On Quantifying Memory-Allocation </a:t>
                </a:r>
                <a:r>
                  <a:rPr lang="en-US" sz="1800"/>
                  <a:t>S</a:t>
                </a:r>
                <a:r>
                  <a:rPr lang="en-US" sz="1800" smtClean="0"/>
                  <a:t>trategies (paper with Meredith and others),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John Lakos, </a:t>
                </a:r>
                <a:r>
                  <a:rPr lang="en-US" sz="1800" smtClean="0"/>
                  <a:t> "Local (arena) </a:t>
                </a:r>
                <a:r>
                  <a:rPr lang="en-US" sz="1800"/>
                  <a:t>memory allocators</a:t>
                </a:r>
                <a:r>
                  <a:rPr lang="en-US" sz="1800" smtClean="0"/>
                  <a:t>", CppCon'17 parts 1 and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  <a:blipFill rotWithShape="0">
                <a:blip r:embed="rId2"/>
                <a:stretch>
                  <a:fillRect t="-1511" b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Локально аллоцированные деревья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копирования для деревьев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снимает проблему приведения из </a:t>
            </a:r>
            <a:r>
              <a:rPr lang="en-US" smtClean="0"/>
              <a:t>allocator&lt;T&gt; </a:t>
            </a:r>
            <a:r>
              <a:rPr lang="ru-RU" smtClean="0"/>
              <a:t>в </a:t>
            </a:r>
            <a:r>
              <a:rPr lang="en-US" smtClean="0"/>
              <a:t>allocator&lt;__list_node&lt;T&gt;&gt;</a:t>
            </a:r>
            <a:endParaRPr lang="ru-RU" smtClean="0"/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деструктора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году</a:t>
            </a:r>
            <a:r>
              <a:rPr lang="en-US" smtClean="0"/>
              <a:t>, </a:t>
            </a:r>
            <a:r>
              <a:rPr lang="ru-RU" smtClean="0"/>
              <a:t>многое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3230</TotalTime>
  <Words>2336</Words>
  <Application>Microsoft Office PowerPoint</Application>
  <PresentationFormat>Widescreen</PresentationFormat>
  <Paragraphs>440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Исторический вопрос</vt:lpstr>
      <vt:lpstr>Исторический вопрос</vt:lpstr>
      <vt:lpstr>Как это было</vt:lpstr>
      <vt:lpstr>О нет, секундочку....</vt:lpstr>
      <vt:lpstr>Взаимозаменяемость аллокаторов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Характеристики аллокаторов</vt:lpstr>
      <vt:lpstr>Характеристики аллокаторов</vt:lpstr>
      <vt:lpstr>Case study: free list allocator</vt:lpstr>
      <vt:lpstr>Обсуждение</vt:lpstr>
      <vt:lpstr>Копирование аллокаторов</vt:lpstr>
      <vt:lpstr>Способ указать поведение</vt:lpstr>
      <vt:lpstr>PowerPoint Presentation</vt:lpstr>
      <vt:lpstr>Постановка задачи: small vector</vt:lpstr>
      <vt:lpstr>Арена</vt:lpstr>
      <vt:lpstr>Стратегия аллокации и деаллокации</vt:lpstr>
      <vt:lpstr>Аллокатор short_alloc</vt:lpstr>
      <vt:lpstr>Использование</vt:lpstr>
      <vt:lpstr>Обсуждение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Аргумент от контейнера</vt:lpstr>
      <vt:lpstr>Рациональная идея</vt:lpstr>
      <vt:lpstr>PowerPoint Presentation</vt:lpstr>
      <vt:lpstr>Вернёмся к пройденному</vt:lpstr>
      <vt:lpstr>Абстракция ресурса в памяти</vt:lpstr>
      <vt:lpstr>Абстракция ресурса в памяти</vt:lpstr>
      <vt:lpstr>Абстракция ресурса в памяти</vt:lpstr>
      <vt:lpstr>Существующие в стандарте ресурсы</vt:lpstr>
      <vt:lpstr>Monotonic &amp; multipool</vt:lpstr>
      <vt:lpstr>Интригующий пример</vt:lpstr>
      <vt:lpstr>Абстракция аллокатора</vt:lpstr>
      <vt:lpstr>Пространство имён pmr</vt:lpstr>
      <vt:lpstr>Case study: тестовый memory resource</vt:lpstr>
      <vt:lpstr>Аллокация</vt:lpstr>
      <vt:lpstr>Обсуждение: цепочки ресурсов</vt:lpstr>
      <vt:lpstr>PowerPoint Presentation</vt:lpstr>
      <vt:lpstr>Slist</vt:lpstr>
      <vt:lpstr>Возможное устройство узла slist</vt:lpstr>
      <vt:lpstr>Трюк с union</vt:lpstr>
      <vt:lpstr>Содержимое класса</vt:lpstr>
      <vt:lpstr>Инициализация аллокатора</vt:lpstr>
      <vt:lpstr>Расширенное copy/move</vt:lpstr>
      <vt:lpstr>Использование аллокатора</vt:lpstr>
      <vt:lpstr>Использование аллокатора</vt:lpstr>
      <vt:lpstr>Обсуждение</vt:lpstr>
      <vt:lpstr>Обсуждение</vt:lpstr>
      <vt:lpstr>Входим в тонкости</vt:lpstr>
      <vt:lpstr>Безопасность исключений!</vt:lpstr>
      <vt:lpstr>Присваивание</vt:lpstr>
      <vt:lpstr>Тонкость в реализации перемещения</vt:lpstr>
      <vt:lpstr>Тонкость в реализации перемещения</vt:lpstr>
      <vt:lpstr>Освобождение памяти</vt:lpstr>
      <vt:lpstr>Обсуждение</vt:lpstr>
      <vt:lpstr>Обсуждение</vt:lpstr>
      <vt:lpstr>Литература</vt:lpstr>
      <vt:lpstr>Домашняя работа</vt:lpstr>
      <vt:lpstr>Проблема копирования для деревьев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229</cp:revision>
  <dcterms:created xsi:type="dcterms:W3CDTF">2017-06-26T09:21:48Z</dcterms:created>
  <dcterms:modified xsi:type="dcterms:W3CDTF">2018-05-22T20:31:24Z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2018-05-22 20:31:23Z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