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320" r:id="rId2"/>
    <p:sldId id="266" r:id="rId3"/>
    <p:sldId id="292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72" r:id="rId13"/>
    <p:sldId id="274" r:id="rId14"/>
    <p:sldId id="283" r:id="rId15"/>
    <p:sldId id="308" r:id="rId16"/>
    <p:sldId id="309" r:id="rId17"/>
    <p:sldId id="275" r:id="rId18"/>
    <p:sldId id="279" r:id="rId19"/>
    <p:sldId id="280" r:id="rId20"/>
    <p:sldId id="281" r:id="rId21"/>
    <p:sldId id="310" r:id="rId22"/>
    <p:sldId id="311" r:id="rId23"/>
    <p:sldId id="313" r:id="rId24"/>
    <p:sldId id="314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319994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Имена и объекты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Вычислительная геометрия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Многомерные массивы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Область видимости и время жизни</a:t>
            </a:r>
          </a:p>
        </p:txBody>
      </p:sp>
    </p:spTree>
    <p:extLst>
      <p:ext uri="{BB962C8B-B14F-4D97-AF65-F5344CB8AC3E}">
        <p14:creationId xmlns:p14="http://schemas.microsoft.com/office/powerpoint/2010/main" val="233135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AF0-35A6-41B3-8E65-E90D113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 и указатели на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D58F-D1E6-4D30-AEB7-DC4A320D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610850" cy="4038600"/>
          </a:xfrm>
        </p:spPr>
        <p:txBody>
          <a:bodyPr>
            <a:normAutofit/>
          </a:bodyPr>
          <a:lstStyle/>
          <a:p>
            <a:r>
              <a:rPr lang="ru-RU"/>
              <a:t>В языке возможны массивы указателей, но не массивы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*x[20];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массив указателей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(*y)[20];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указатель на массив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(&amp;z)[20] = *y;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ссылка на массив</a:t>
            </a:r>
            <a:endParaRPr lang="ru-RU"/>
          </a:p>
          <a:p>
            <a:r>
              <a:rPr lang="ru-RU"/>
              <a:t>Все ли понимают, чем отличается указатель на массив от массива указателей?</a:t>
            </a:r>
          </a:p>
          <a:p>
            <a:r>
              <a:rPr lang="ru-RU"/>
              <a:t>Массив указателей это массив</a:t>
            </a:r>
          </a:p>
          <a:p>
            <a:r>
              <a:rPr lang="ru-RU"/>
              <a:t>Указатель на массив это указатель. Например его можно инкрементировать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y += 3;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если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sizeof(int) == 4,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на сколько будет увеличен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y?</a:t>
            </a:r>
            <a:endParaRPr lang="ru-RU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DC06E-D983-47F6-B491-ACECEBFB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3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AF0-35A6-41B3-8E65-E90D113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 и указатели на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D58F-D1E6-4D30-AEB7-DC4A320D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610850" cy="4038600"/>
          </a:xfrm>
        </p:spPr>
        <p:txBody>
          <a:bodyPr>
            <a:normAutofit/>
          </a:bodyPr>
          <a:lstStyle/>
          <a:p>
            <a:r>
              <a:rPr lang="ru-RU"/>
              <a:t>В языке возможны массивы указателей, но не массивы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*x[20];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массив указателей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(*y)[20];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указатель на массив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(&amp;z)[20] = *y;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ссылка на массив</a:t>
            </a:r>
            <a:endParaRPr lang="ru-RU"/>
          </a:p>
          <a:p>
            <a:r>
              <a:rPr lang="ru-RU"/>
              <a:t>Удивительно, но и указатели на массивы и массивы указателей используются для работы с </a:t>
            </a:r>
            <a:r>
              <a:rPr lang="ru-RU">
                <a:solidFill>
                  <a:srgbClr val="0000FF"/>
                </a:solidFill>
              </a:rPr>
              <a:t>многомерными массивами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70E67-34F4-4308-A2B3-A409918D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807-63CF-4FE5-9C0E-0F42494C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Двумерные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9F98-FD98-4650-9ED2-310EB7C4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045548"/>
          </a:xfrm>
        </p:spPr>
        <p:txBody>
          <a:bodyPr/>
          <a:lstStyle/>
          <a:p>
            <a:r>
              <a:rPr lang="en-US"/>
              <a:t>RAM-</a:t>
            </a:r>
            <a:r>
              <a:rPr lang="ru-RU"/>
              <a:t>модель памяти в принципе одномерна, поэтому с двумерными массивами начинаются сложности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DBCA9-A133-4C6F-90FD-B7633235345C}"/>
              </a:ext>
            </a:extLst>
          </p:cNvPr>
          <p:cNvSpPr/>
          <p:nvPr/>
        </p:nvSpPr>
        <p:spPr>
          <a:xfrm>
            <a:off x="518985" y="3158340"/>
            <a:ext cx="11154030" cy="9720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1001</a:t>
            </a:r>
            <a:r>
              <a:rPr lang="en-US" sz="6600">
                <a:solidFill>
                  <a:srgbClr val="00B050"/>
                </a:solidFill>
                <a:latin typeface="Consolas" panose="020B0609020204030204" pitchFamily="49" charset="0"/>
              </a:rPr>
              <a:t>0000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0111</a:t>
            </a:r>
            <a:r>
              <a:rPr lang="en-US" sz="6600">
                <a:solidFill>
                  <a:srgbClr val="00B050"/>
                </a:solidFill>
                <a:latin typeface="Consolas" panose="020B0609020204030204" pitchFamily="49" charset="0"/>
              </a:rPr>
              <a:t>0011</a:t>
            </a:r>
            <a:r>
              <a:rPr lang="en-US" sz="6600">
                <a:solidFill>
                  <a:schemeClr val="tx1"/>
                </a:solidFill>
                <a:latin typeface="Consolas" panose="020B0609020204030204" pitchFamily="49" charset="0"/>
              </a:rPr>
              <a:t>0011</a:t>
            </a:r>
            <a:r>
              <a:rPr lang="en-US" sz="660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8B7B87-CACC-45A8-8EF7-EFB9C0194EF4}"/>
              </a:ext>
            </a:extLst>
          </p:cNvPr>
          <p:cNvSpPr/>
          <p:nvPr/>
        </p:nvSpPr>
        <p:spPr>
          <a:xfrm rot="5400000">
            <a:off x="4557082" y="1119264"/>
            <a:ext cx="857499" cy="7141878"/>
          </a:xfrm>
          <a:prstGeom prst="rightBrace">
            <a:avLst>
              <a:gd name="adj1" fmla="val 88347"/>
              <a:gd name="adj2" fmla="val 49935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BC3E47-D191-4827-B95E-88EBBD91C8B4}"/>
              </a:ext>
            </a:extLst>
          </p:cNvPr>
          <p:cNvCxnSpPr>
            <a:cxnSpLocks/>
          </p:cNvCxnSpPr>
          <p:nvPr/>
        </p:nvCxnSpPr>
        <p:spPr>
          <a:xfrm>
            <a:off x="4320330" y="4003124"/>
            <a:ext cx="4127384" cy="1561514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9C08EDF6-48F8-4C75-A763-CC9081AA932E}"/>
              </a:ext>
            </a:extLst>
          </p:cNvPr>
          <p:cNvSpPr/>
          <p:nvPr/>
        </p:nvSpPr>
        <p:spPr>
          <a:xfrm>
            <a:off x="7219510" y="5435085"/>
            <a:ext cx="4267630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B050"/>
                </a:solidFill>
                <a:latin typeface="Consolas" panose="020B0609020204030204" pitchFamily="49" charset="0"/>
              </a:rPr>
              <a:t>arr[1]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5D3231-A190-4CC8-B6AA-EE2A17C6CB72}"/>
              </a:ext>
            </a:extLst>
          </p:cNvPr>
          <p:cNvGrpSpPr/>
          <p:nvPr/>
        </p:nvGrpSpPr>
        <p:grpSpPr>
          <a:xfrm>
            <a:off x="4180084" y="5250001"/>
            <a:ext cx="2021147" cy="903317"/>
            <a:chOff x="3342050" y="1481475"/>
            <a:chExt cx="1957228" cy="903317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E93FE4C2-5F85-40DB-9EC4-B281D21313D6}"/>
                </a:ext>
              </a:extLst>
            </p:cNvPr>
            <p:cNvSpPr/>
            <p:nvPr/>
          </p:nvSpPr>
          <p:spPr>
            <a:xfrm>
              <a:off x="3342050" y="1481475"/>
              <a:ext cx="1957228" cy="90331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71CE1F-6805-4238-BB17-8CA7D39B1EF9}"/>
                </a:ext>
              </a:extLst>
            </p:cNvPr>
            <p:cNvSpPr txBox="1"/>
            <p:nvPr/>
          </p:nvSpPr>
          <p:spPr>
            <a:xfrm>
              <a:off x="3453110" y="1501780"/>
              <a:ext cx="1690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rgbClr val="000000"/>
                  </a:solidFill>
                  <a:latin typeface="Consolas" panose="020B0609020204030204" pitchFamily="49" charset="0"/>
                </a:rPr>
                <a:t>i4[4]</a:t>
              </a:r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89223-A050-484A-A471-FC3A4D5C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807-63CF-4FE5-9C0E-0F42494C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Двумерные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9F98-FD98-4650-9ED2-310EB7C4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969892"/>
          </a:xfrm>
        </p:spPr>
        <p:txBody>
          <a:bodyPr/>
          <a:lstStyle/>
          <a:p>
            <a:r>
              <a:rPr lang="en-US"/>
              <a:t>RAM-</a:t>
            </a:r>
            <a:r>
              <a:rPr lang="ru-RU"/>
              <a:t>модель памяти в принципе одномерна, поэтому с двумерными массивами начинаются сложности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DBCA9-A133-4C6F-90FD-B7633235345C}"/>
              </a:ext>
            </a:extLst>
          </p:cNvPr>
          <p:cNvSpPr/>
          <p:nvPr/>
        </p:nvSpPr>
        <p:spPr>
          <a:xfrm>
            <a:off x="518985" y="3158340"/>
            <a:ext cx="11154030" cy="9720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1001</a:t>
            </a:r>
            <a:r>
              <a:rPr lang="en-US" sz="6600">
                <a:solidFill>
                  <a:srgbClr val="00B050"/>
                </a:solidFill>
                <a:latin typeface="Consolas" panose="020B0609020204030204" pitchFamily="49" charset="0"/>
              </a:rPr>
              <a:t>0000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0111</a:t>
            </a:r>
            <a:r>
              <a:rPr lang="en-US" sz="6600">
                <a:solidFill>
                  <a:srgbClr val="00B050"/>
                </a:solidFill>
                <a:latin typeface="Consolas" panose="020B0609020204030204" pitchFamily="49" charset="0"/>
              </a:rPr>
              <a:t>0011</a:t>
            </a:r>
            <a:r>
              <a:rPr lang="en-US" sz="6600">
                <a:solidFill>
                  <a:schemeClr val="tx1"/>
                </a:solidFill>
                <a:latin typeface="Consolas" panose="020B0609020204030204" pitchFamily="49" charset="0"/>
              </a:rPr>
              <a:t>0011</a:t>
            </a:r>
            <a:r>
              <a:rPr lang="en-US" sz="660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8B7B87-CACC-45A8-8EF7-EFB9C0194EF4}"/>
              </a:ext>
            </a:extLst>
          </p:cNvPr>
          <p:cNvSpPr/>
          <p:nvPr/>
        </p:nvSpPr>
        <p:spPr>
          <a:xfrm rot="5400000">
            <a:off x="4557082" y="1119264"/>
            <a:ext cx="857499" cy="7141878"/>
          </a:xfrm>
          <a:prstGeom prst="rightBrace">
            <a:avLst>
              <a:gd name="adj1" fmla="val 88347"/>
              <a:gd name="adj2" fmla="val 49935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BC3E47-D191-4827-B95E-88EBBD91C8B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320330" y="4003124"/>
            <a:ext cx="3017296" cy="2057329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9C08EDF6-48F8-4C75-A763-CC9081AA932E}"/>
              </a:ext>
            </a:extLst>
          </p:cNvPr>
          <p:cNvSpPr/>
          <p:nvPr/>
        </p:nvSpPr>
        <p:spPr>
          <a:xfrm>
            <a:off x="7324823" y="5545588"/>
            <a:ext cx="4127384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B050"/>
                </a:solidFill>
                <a:latin typeface="Consolas" panose="020B0609020204030204" pitchFamily="49" charset="0"/>
              </a:rPr>
              <a:t>arr[0][1]?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481553-CC1A-411B-8F77-CB08450CDAFE}"/>
              </a:ext>
            </a:extLst>
          </p:cNvPr>
          <p:cNvGrpSpPr/>
          <p:nvPr/>
        </p:nvGrpSpPr>
        <p:grpSpPr>
          <a:xfrm>
            <a:off x="3856234" y="5256888"/>
            <a:ext cx="2696966" cy="1220634"/>
            <a:chOff x="3342050" y="1481475"/>
            <a:chExt cx="1957228" cy="122063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01A4930C-4A77-487A-BCAE-167A42E1B1F6}"/>
                </a:ext>
              </a:extLst>
            </p:cNvPr>
            <p:cNvSpPr/>
            <p:nvPr/>
          </p:nvSpPr>
          <p:spPr>
            <a:xfrm>
              <a:off x="3342050" y="1481475"/>
              <a:ext cx="1957228" cy="90331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7F916-F5DE-4F83-BBE5-D77D9E94FFD8}"/>
                </a:ext>
              </a:extLst>
            </p:cNvPr>
            <p:cNvSpPr txBox="1"/>
            <p:nvPr/>
          </p:nvSpPr>
          <p:spPr>
            <a:xfrm>
              <a:off x="3453110" y="1501780"/>
              <a:ext cx="1690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rgbClr val="000000"/>
                  </a:solidFill>
                  <a:latin typeface="Consolas" panose="020B0609020204030204" pitchFamily="49" charset="0"/>
                </a:rPr>
                <a:t>i4[2][2]</a:t>
              </a:r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0FA222A5-4A26-4E3C-B689-2CDD4126DD7E}"/>
              </a:ext>
            </a:extLst>
          </p:cNvPr>
          <p:cNvSpPr/>
          <p:nvPr/>
        </p:nvSpPr>
        <p:spPr>
          <a:xfrm>
            <a:off x="7801722" y="4476151"/>
            <a:ext cx="4127384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B050"/>
                </a:solidFill>
                <a:latin typeface="Consolas" panose="020B0609020204030204" pitchFamily="49" charset="0"/>
              </a:rPr>
              <a:t>arr[</a:t>
            </a:r>
            <a:r>
              <a:rPr lang="ru-RU" sz="36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3600">
                <a:solidFill>
                  <a:srgbClr val="00B050"/>
                </a:solidFill>
                <a:latin typeface="Consolas" panose="020B0609020204030204" pitchFamily="49" charset="0"/>
              </a:rPr>
              <a:t>][</a:t>
            </a:r>
            <a:r>
              <a:rPr lang="ru-RU" sz="360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3600">
                <a:solidFill>
                  <a:srgbClr val="00B050"/>
                </a:solidFill>
                <a:latin typeface="Consolas" panose="020B0609020204030204" pitchFamily="49" charset="0"/>
              </a:rPr>
              <a:t>]?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340DDD-EF93-4615-9418-3AF9A2635E0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320330" y="4000497"/>
            <a:ext cx="3494195" cy="990519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EF9D7-1ACE-456A-BA1B-4C75073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D562-F399-4695-840D-5CD4882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Row-major vs column-major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27AE9B-ADA9-47F4-B8E2-DBF7A933E5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2999" y="2057398"/>
                <a:ext cx="7070007" cy="4191001"/>
              </a:xfrm>
            </p:spPr>
            <p:txBody>
              <a:bodyPr>
                <a:normAutofit/>
              </a:bodyPr>
              <a:lstStyle/>
              <a:p>
                <a:r>
                  <a:rPr lang="ru-RU"/>
                  <a:t>В математике</a:t>
                </a:r>
                <a:r>
                  <a:rPr lang="en-US"/>
                  <a:t> </a:t>
                </a:r>
                <a:r>
                  <a:rPr lang="ru-RU"/>
                  <a:t>для матрицы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, </a:t>
                </a:r>
                <a:r>
                  <a:rPr lang="ru-RU"/>
                  <a:t>первый индекс называется индексом строки, второй </a:t>
                </a:r>
                <a:r>
                  <a:rPr lang="ru-RU">
                    <a:latin typeface="Corbel" panose="020B0503020204020204" pitchFamily="34" charset="0"/>
                  </a:rPr>
                  <a:t>–</a:t>
                </a:r>
                <a:r>
                  <a:rPr lang="ru-RU"/>
                  <a:t> индексом столбца</a:t>
                </a:r>
              </a:p>
              <a:p>
                <a:r>
                  <a:rPr lang="ru-RU"/>
                  <a:t>В языке </a:t>
                </a:r>
                <a:r>
                  <a:rPr lang="en-US"/>
                  <a:t>C </a:t>
                </a:r>
                <a:r>
                  <a:rPr lang="ru-RU"/>
                  <a:t>принят </a:t>
                </a:r>
                <a:r>
                  <a:rPr lang="en-US"/>
                  <a:t>row-major order (</a:t>
                </a:r>
                <a:r>
                  <a:rPr lang="ru-RU"/>
                  <a:t>очень просто запомнить: язык </a:t>
                </a:r>
                <a:r>
                  <a:rPr lang="en-US"/>
                  <a:t>C </a:t>
                </a:r>
                <a:r>
                  <a:rPr lang="ru-RU"/>
                  <a:t>читает матрицы как книжки)</a:t>
                </a:r>
                <a:r>
                  <a:rPr lang="en-US"/>
                  <a:t> </a:t>
                </a:r>
                <a:endParaRPr lang="ru-RU"/>
              </a:p>
              <a:p>
                <a:r>
                  <a:rPr lang="en-US"/>
                  <a:t>row-major </a:t>
                </a:r>
                <a:r>
                  <a:rPr lang="ru-RU"/>
                  <a:t>означает, что первым изменяется самый внешний индекс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int one[7];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// 7</a:t>
                </a:r>
                <a:r>
                  <a:rPr lang="ru-RU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столбцов</a:t>
                </a:r>
                <a:endParaRPr lang="ru-RU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int two[</a:t>
                </a:r>
                <a:r>
                  <a:rPr lang="ru-RU"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][7];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ru-RU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1 строка, 7 столбцов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int three[</a:t>
                </a:r>
                <a:r>
                  <a:rPr lang="ru-RU"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][</a:t>
                </a:r>
                <a:r>
                  <a:rPr lang="ru-RU"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][7];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ru-RU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слой, 1 строка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..</a:t>
                </a:r>
                <a:endParaRPr lang="ru-RU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27AE9B-ADA9-47F4-B8E2-DBF7A933E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2999" y="2057398"/>
                <a:ext cx="7070007" cy="4191001"/>
              </a:xfrm>
              <a:blipFill>
                <a:blip r:embed="rId2"/>
                <a:stretch>
                  <a:fillRect l="-345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E03012-E382-4E19-8428-04EFD1C30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13006" y="1965960"/>
            <a:ext cx="3340819" cy="445581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27B0B-F444-4E70-AE6A-A41D616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36595-9E18-4D34-AB52-B3E84A5B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77CEE-BEAD-4D4E-81C9-460D9353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Кстати, а кто-нибудь понимает </a:t>
            </a:r>
            <a:r>
              <a:rPr lang="ru-RU" b="1"/>
              <a:t>почему</a:t>
            </a:r>
            <a:r>
              <a:rPr lang="ru-RU"/>
              <a:t> </a:t>
            </a:r>
            <a:r>
              <a:rPr lang="en-US"/>
              <a:t>row-major?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a[7][9];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declaration follows usage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elt = a[2][3];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why 3-rd element of 2-nd row?</a:t>
            </a:r>
          </a:p>
          <a:p>
            <a:pPr marL="45720" indent="0">
              <a:buNone/>
            </a:pPr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E8ECD-DF18-43F1-B192-A6702321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36595-9E18-4D34-AB52-B3E84A5B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77CEE-BEAD-4D4E-81C9-460D9353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Кстати, а кто-нибудь понимает </a:t>
            </a:r>
            <a:r>
              <a:rPr lang="ru-RU" b="1"/>
              <a:t>почему</a:t>
            </a:r>
            <a:r>
              <a:rPr lang="ru-RU"/>
              <a:t> </a:t>
            </a:r>
            <a:r>
              <a:rPr lang="en-US"/>
              <a:t>row-major?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a[7][9];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declaration follows usage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elt = a[2][3];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why 3-rd element of 2-nd row?</a:t>
            </a:r>
          </a:p>
          <a:p>
            <a:r>
              <a:rPr lang="ru-RU"/>
              <a:t>Удивительно, но на это есть </a:t>
            </a:r>
            <a:r>
              <a:rPr lang="ru-RU" b="1"/>
              <a:t>синтаксические</a:t>
            </a:r>
            <a:r>
              <a:rPr lang="ru-RU"/>
              <a:t> причины</a:t>
            </a:r>
          </a:p>
          <a:p>
            <a:r>
              <a:rPr lang="ru-RU"/>
              <a:t>Всё дело в том, что </a:t>
            </a:r>
            <a:r>
              <a:rPr lang="en-US">
                <a:latin typeface="Consolas" panose="020B0609020204030204" pitchFamily="49" charset="0"/>
              </a:rPr>
              <a:t>a[i][j]</a:t>
            </a:r>
            <a:r>
              <a:rPr lang="ru-RU"/>
              <a:t> это неоднозначное выражение, которое может быть прочитано по разному, в том числе и как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a[i]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[j]</a:t>
            </a:r>
            <a:endParaRPr lang="ru-RU"/>
          </a:p>
          <a:p>
            <a:r>
              <a:rPr lang="ru-RU"/>
              <a:t>Это в свою очередь следует</a:t>
            </a:r>
            <a:r>
              <a:rPr lang="en-US"/>
              <a:t> </a:t>
            </a:r>
            <a:r>
              <a:rPr lang="ru-RU"/>
              <a:t>из ещё одного способа представления массивов</a:t>
            </a:r>
            <a:r>
              <a:rPr lang="en-US"/>
              <a:t>: </a:t>
            </a:r>
            <a:r>
              <a:rPr lang="ru-RU"/>
              <a:t>представления их как </a:t>
            </a:r>
            <a:r>
              <a:rPr lang="en-US">
                <a:solidFill>
                  <a:srgbClr val="0000FF"/>
                </a:solidFill>
              </a:rPr>
              <a:t>jagged arrays</a:t>
            </a:r>
            <a:endParaRPr lang="ru-RU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86AD-B17E-4469-A73A-EE25C9FE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8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807-63CF-4FE5-9C0E-0F42494C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Двумерные массивы</a:t>
            </a:r>
            <a:r>
              <a:rPr lang="en-US"/>
              <a:t>: jagged arrays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9F98-FD98-4650-9ED2-310EB7C4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972065"/>
          </a:xfrm>
        </p:spPr>
        <p:txBody>
          <a:bodyPr/>
          <a:lstStyle/>
          <a:p>
            <a:r>
              <a:rPr lang="ru-RU"/>
              <a:t>Ещё один способ сделать двумерный массив это сделать массив указателей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DBCA9-A133-4C6F-90FD-B7633235345C}"/>
              </a:ext>
            </a:extLst>
          </p:cNvPr>
          <p:cNvSpPr/>
          <p:nvPr/>
        </p:nvSpPr>
        <p:spPr>
          <a:xfrm>
            <a:off x="518985" y="3158340"/>
            <a:ext cx="11154030" cy="9720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en-US" sz="6000">
                <a:solidFill>
                  <a:srgbClr val="FF0000"/>
                </a:solidFill>
                <a:latin typeface="Consolas" panose="020B0609020204030204" pitchFamily="49" charset="0"/>
              </a:rPr>
              <a:t>010</a:t>
            </a:r>
            <a:r>
              <a:rPr lang="ru-RU" sz="600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60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sz="60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6000">
                <a:solidFill>
                  <a:schemeClr val="tx1"/>
                </a:solidFill>
                <a:latin typeface="Consolas" panose="020B0609020204030204" pitchFamily="49" charset="0"/>
              </a:rPr>
              <a:t>1110</a:t>
            </a:r>
            <a:r>
              <a:rPr lang="en-US" sz="6000">
                <a:solidFill>
                  <a:srgbClr val="00B050"/>
                </a:solidFill>
                <a:latin typeface="Consolas" panose="020B0609020204030204" pitchFamily="49" charset="0"/>
              </a:rPr>
              <a:t>1100</a:t>
            </a:r>
            <a:r>
              <a:rPr lang="en-US" sz="600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r>
              <a:rPr lang="en-US" sz="6000">
                <a:latin typeface="Consolas" panose="020B0609020204030204" pitchFamily="49" charset="0"/>
              </a:rPr>
              <a:t>10100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8B7B87-CACC-45A8-8EF7-EFB9C0194EF4}"/>
              </a:ext>
            </a:extLst>
          </p:cNvPr>
          <p:cNvSpPr/>
          <p:nvPr/>
        </p:nvSpPr>
        <p:spPr>
          <a:xfrm rot="5400000">
            <a:off x="2309101" y="2592094"/>
            <a:ext cx="857499" cy="4022862"/>
          </a:xfrm>
          <a:prstGeom prst="rightBrace">
            <a:avLst>
              <a:gd name="adj1" fmla="val 88347"/>
              <a:gd name="adj2" fmla="val 4993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BC3E47-D191-4827-B95E-88EBBD91C8B4}"/>
              </a:ext>
            </a:extLst>
          </p:cNvPr>
          <p:cNvCxnSpPr>
            <a:cxnSpLocks/>
          </p:cNvCxnSpPr>
          <p:nvPr/>
        </p:nvCxnSpPr>
        <p:spPr>
          <a:xfrm>
            <a:off x="7576457" y="4080757"/>
            <a:ext cx="1212980" cy="780492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9C08EDF6-48F8-4C75-A763-CC9081AA932E}"/>
              </a:ext>
            </a:extLst>
          </p:cNvPr>
          <p:cNvSpPr/>
          <p:nvPr/>
        </p:nvSpPr>
        <p:spPr>
          <a:xfrm>
            <a:off x="6967584" y="4833542"/>
            <a:ext cx="4267630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B050"/>
                </a:solidFill>
                <a:latin typeface="Consolas" panose="020B0609020204030204" pitchFamily="49" charset="0"/>
              </a:rPr>
              <a:t>arr[0][1]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EE5E3BC-EF06-4BAC-AE92-2E169F8E169D}"/>
              </a:ext>
            </a:extLst>
          </p:cNvPr>
          <p:cNvSpPr/>
          <p:nvPr/>
        </p:nvSpPr>
        <p:spPr>
          <a:xfrm>
            <a:off x="2080726" y="2742937"/>
            <a:ext cx="3442997" cy="972065"/>
          </a:xfrm>
          <a:prstGeom prst="arc">
            <a:avLst>
              <a:gd name="adj1" fmla="val 10921635"/>
              <a:gd name="adj2" fmla="val 21454740"/>
            </a:avLst>
          </a:prstGeom>
          <a:ln w="34925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AC8E566-4A83-4A7D-88B5-2E8BAC60F807}"/>
              </a:ext>
            </a:extLst>
          </p:cNvPr>
          <p:cNvSpPr/>
          <p:nvPr/>
        </p:nvSpPr>
        <p:spPr>
          <a:xfrm flipV="1">
            <a:off x="3343469" y="3617832"/>
            <a:ext cx="5781870" cy="972065"/>
          </a:xfrm>
          <a:prstGeom prst="arc">
            <a:avLst>
              <a:gd name="adj1" fmla="val 10830268"/>
              <a:gd name="adj2" fmla="val 21570993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EB5120-09E7-4A79-84E5-1C6659CDBB6A}"/>
              </a:ext>
            </a:extLst>
          </p:cNvPr>
          <p:cNvGrpSpPr/>
          <p:nvPr/>
        </p:nvGrpSpPr>
        <p:grpSpPr>
          <a:xfrm>
            <a:off x="1879087" y="5252954"/>
            <a:ext cx="2021147" cy="903317"/>
            <a:chOff x="3342050" y="1481475"/>
            <a:chExt cx="1957228" cy="903317"/>
          </a:xfrm>
        </p:grpSpPr>
        <p:sp>
          <p:nvSpPr>
            <p:cNvPr id="13" name="Flowchart: Document 12">
              <a:extLst>
                <a:ext uri="{FF2B5EF4-FFF2-40B4-BE49-F238E27FC236}">
                  <a16:creationId xmlns:a16="http://schemas.microsoft.com/office/drawing/2014/main" id="{8F95BC83-6DD1-4C90-B6BC-3404590DA5BD}"/>
                </a:ext>
              </a:extLst>
            </p:cNvPr>
            <p:cNvSpPr/>
            <p:nvPr/>
          </p:nvSpPr>
          <p:spPr>
            <a:xfrm>
              <a:off x="3342050" y="1481475"/>
              <a:ext cx="1957228" cy="90331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DC35D1-D1DD-4976-A43E-333281AC18D8}"/>
                </a:ext>
              </a:extLst>
            </p:cNvPr>
            <p:cNvSpPr txBox="1"/>
            <p:nvPr/>
          </p:nvSpPr>
          <p:spPr>
            <a:xfrm>
              <a:off x="3453110" y="1501780"/>
              <a:ext cx="1690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rgbClr val="000000"/>
                  </a:solidFill>
                  <a:latin typeface="Consolas" panose="020B0609020204030204" pitchFamily="49" charset="0"/>
                </a:rPr>
                <a:t>i4*[2]</a:t>
              </a:r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174C-B60F-4D43-B496-E2FCE976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290D-C6FB-4CE7-8FD0-E105E90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Двумерные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FE0B-DE1A-4391-9C04-686A09AE6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Непрерывный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 cont[10][10]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foo(cont);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cont[1][2] = 1;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/>
              <a:t>Массив указателей</a:t>
            </a:r>
            <a:endParaRPr lang="en-US"/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 *jagged[10]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bar(jagged);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jagged[1][2] = 1; // 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7B8A-88C0-4772-9252-2D1578E5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1" y="2057400"/>
            <a:ext cx="5488959" cy="4023360"/>
          </a:xfrm>
        </p:spPr>
        <p:txBody>
          <a:bodyPr/>
          <a:lstStyle/>
          <a:p>
            <a:r>
              <a:rPr lang="ru-RU"/>
              <a:t>Функция, берущая указатель на массив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foo(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 (*pcont)[10]</a:t>
            </a:r>
            <a:r>
              <a:rPr lang="en-US">
                <a:latin typeface="Consolas" panose="020B0609020204030204" pitchFamily="49" charset="0"/>
              </a:rPr>
              <a:t>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pcont[1][2] = 1; // ?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Функция, берущая указатель на массив указателей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bar(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 **pjag</a:t>
            </a:r>
            <a:r>
              <a:rPr lang="en-US">
                <a:latin typeface="Consolas" panose="020B0609020204030204" pitchFamily="49" charset="0"/>
              </a:rPr>
              <a:t>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pjag[1][2] = 1; // ?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3984CB-B7D3-4282-A42F-C1DDE8EF894E}"/>
              </a:ext>
            </a:extLst>
          </p:cNvPr>
          <p:cNvSpPr txBox="1">
            <a:spLocks/>
          </p:cNvSpPr>
          <p:nvPr/>
        </p:nvSpPr>
        <p:spPr>
          <a:xfrm>
            <a:off x="1143000" y="5509727"/>
            <a:ext cx="9872871" cy="96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Самый интересный вопрос: как во всех четырёх случаях вычисляется доступ к соответствующему элементу</a:t>
            </a:r>
            <a:r>
              <a:rPr lang="en-US"/>
              <a:t>?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84DF-B7B8-417B-A944-E1D0122C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3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CFFEE2-8956-47E8-9A7D-4BA4BFDE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Вычисление адресов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80D41-0EF3-4527-B3A5-4BCB6FD9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1500"/>
          </a:xfrm>
        </p:spPr>
        <p:txBody>
          <a:bodyPr/>
          <a:lstStyle/>
          <a:p>
            <a:r>
              <a:rPr lang="ru-RU"/>
              <a:t>Массиво-подобное вычисление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first[FX][FY];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first[x][y] = 3;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*(&amp;first[0][0] + x * FY + y) = 3;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int (*second)[SY];</a:t>
            </a:r>
            <a:b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second[x][y] = 3;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*(&amp;second[0][0] + x * SY + y) = 3;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/>
              <a:t>Указателе-подобное вычисление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*third[SX];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third[x][y] = 3;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*(*(third + x) + y) = 3;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int **fourth;</a:t>
            </a:r>
            <a:b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fourth[x][y] = 3;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*(*(fourth + x) + y) = 3;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C995B-4819-4CF6-87FC-D91875B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2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1300" y="2520776"/>
            <a:ext cx="11154030" cy="9720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1001</a:t>
            </a:r>
            <a:r>
              <a:rPr lang="en-US" sz="6600">
                <a:solidFill>
                  <a:srgbClr val="00B050"/>
                </a:solidFill>
                <a:latin typeface="Consolas" panose="020B0609020204030204" pitchFamily="49" charset="0"/>
              </a:rPr>
              <a:t>0000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0111</a:t>
            </a:r>
            <a:r>
              <a:rPr lang="en-US" sz="6600">
                <a:solidFill>
                  <a:srgbClr val="00B050"/>
                </a:solidFill>
                <a:latin typeface="Consolas" panose="020B0609020204030204" pitchFamily="49" charset="0"/>
              </a:rPr>
              <a:t>0011</a:t>
            </a:r>
            <a:r>
              <a:rPr lang="en-US" sz="6600">
                <a:solidFill>
                  <a:srgbClr val="0000FF"/>
                </a:solidFill>
                <a:latin typeface="Consolas" panose="020B0609020204030204" pitchFamily="49" charset="0"/>
              </a:rPr>
              <a:t>0011</a:t>
            </a:r>
            <a:r>
              <a:rPr lang="en-US" sz="6600"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32" name="Straight Connector 31"/>
          <p:cNvCxnSpPr>
            <a:endCxn id="33" idx="1"/>
          </p:cNvCxnSpPr>
          <p:nvPr/>
        </p:nvCxnSpPr>
        <p:spPr>
          <a:xfrm flipH="1" flipV="1">
            <a:off x="5880512" y="1475843"/>
            <a:ext cx="93650" cy="1153212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4387941" y="447210"/>
            <a:ext cx="2985141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00FF"/>
                </a:solidFill>
                <a:latin typeface="Consolas" panose="020B0609020204030204" pitchFamily="49" charset="0"/>
              </a:rPr>
              <a:t>arr[2]</a:t>
            </a:r>
          </a:p>
        </p:txBody>
      </p:sp>
      <p:cxnSp>
        <p:nvCxnSpPr>
          <p:cNvPr id="18" name="Straight Connector 17"/>
          <p:cNvCxnSpPr>
            <a:endCxn id="19" idx="1"/>
          </p:cNvCxnSpPr>
          <p:nvPr/>
        </p:nvCxnSpPr>
        <p:spPr>
          <a:xfrm flipH="1" flipV="1">
            <a:off x="2161128" y="1628243"/>
            <a:ext cx="93650" cy="1153212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68557" y="599610"/>
            <a:ext cx="2985141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00FF"/>
                </a:solidFill>
                <a:latin typeface="Consolas" panose="020B0609020204030204" pitchFamily="49" charset="0"/>
              </a:rPr>
              <a:t>arr[0]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792995" y="1309816"/>
            <a:ext cx="1235675" cy="1319239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8259725" y="469270"/>
            <a:ext cx="2985141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B050"/>
                </a:solidFill>
                <a:latin typeface="Consolas" panose="020B0609020204030204" pitchFamily="49" charset="0"/>
              </a:rPr>
              <a:t>arr[3]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5264648" y="-353552"/>
            <a:ext cx="857499" cy="8812380"/>
          </a:xfrm>
          <a:prstGeom prst="rightBrace">
            <a:avLst>
              <a:gd name="adj1" fmla="val 88347"/>
              <a:gd name="adj2" fmla="val 49935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E9DCB-95A4-4D2F-B025-3174505FFCBE}"/>
              </a:ext>
            </a:extLst>
          </p:cNvPr>
          <p:cNvGrpSpPr/>
          <p:nvPr/>
        </p:nvGrpSpPr>
        <p:grpSpPr>
          <a:xfrm>
            <a:off x="8018096" y="4632017"/>
            <a:ext cx="2021147" cy="1220634"/>
            <a:chOff x="3342050" y="1481475"/>
            <a:chExt cx="1957228" cy="1220634"/>
          </a:xfrm>
        </p:grpSpPr>
        <p:sp>
          <p:nvSpPr>
            <p:cNvPr id="12" name="Flowchart: Document 11">
              <a:extLst>
                <a:ext uri="{FF2B5EF4-FFF2-40B4-BE49-F238E27FC236}">
                  <a16:creationId xmlns:a16="http://schemas.microsoft.com/office/drawing/2014/main" id="{25CCCA32-CDC8-4CC6-9A68-3DA6AD167D7F}"/>
                </a:ext>
              </a:extLst>
            </p:cNvPr>
            <p:cNvSpPr/>
            <p:nvPr/>
          </p:nvSpPr>
          <p:spPr>
            <a:xfrm>
              <a:off x="3342050" y="1481475"/>
              <a:ext cx="1957228" cy="90331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FEAC5A-CC17-4EFC-AF8E-0D5411BD61F2}"/>
                </a:ext>
              </a:extLst>
            </p:cNvPr>
            <p:cNvSpPr txBox="1"/>
            <p:nvPr/>
          </p:nvSpPr>
          <p:spPr>
            <a:xfrm>
              <a:off x="3453110" y="1501780"/>
              <a:ext cx="1690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rgbClr val="000000"/>
                  </a:solidFill>
                  <a:latin typeface="Consolas" panose="020B0609020204030204" pitchFamily="49" charset="0"/>
                </a:rPr>
                <a:t>i4[5]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BEB03E-22AF-4C24-B0D3-F7F8F369A725}"/>
              </a:ext>
            </a:extLst>
          </p:cNvPr>
          <p:cNvSpPr txBox="1"/>
          <p:nvPr/>
        </p:nvSpPr>
        <p:spPr>
          <a:xfrm>
            <a:off x="505775" y="5160153"/>
            <a:ext cx="5046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parr = &amp;arr[0];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parr += 3;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assert(*parr == arr[3]);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B574D83-3BBB-49A4-8D19-5ACC36E7F275}"/>
              </a:ext>
            </a:extLst>
          </p:cNvPr>
          <p:cNvSpPr/>
          <p:nvPr/>
        </p:nvSpPr>
        <p:spPr>
          <a:xfrm>
            <a:off x="4292966" y="4556260"/>
            <a:ext cx="2985141" cy="102972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0000FF"/>
                </a:solidFill>
                <a:latin typeface="Consolas" panose="020B0609020204030204" pitchFamily="49" charset="0"/>
              </a:rPr>
              <a:t>arr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34BD6-B764-43FC-8960-B524012D2FB1}"/>
              </a:ext>
            </a:extLst>
          </p:cNvPr>
          <p:cNvCxnSpPr>
            <a:cxnSpLocks/>
            <a:stCxn id="15" idx="0"/>
            <a:endCxn id="12" idx="1"/>
          </p:cNvCxnSpPr>
          <p:nvPr/>
        </p:nvCxnSpPr>
        <p:spPr>
          <a:xfrm>
            <a:off x="7275619" y="5071125"/>
            <a:ext cx="742477" cy="12551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8AF2A-FC39-4E1B-9996-718B770A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DC3B-ECFA-4929-9993-7ECE5622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4392-2FED-4C53-BCEE-D4FBFE3A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Сколько индексов можно опускать при инициализации массивов</a:t>
            </a:r>
            <a:r>
              <a:rPr lang="en-US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flt[2][3] = {{1.0, 2.0, 3.0}, {4.0, 5.0}};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flt[][3] = {{1.0, 2.0, 3.0}, {4.0, 5.0}};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flt[][] = {{1.0, 2.0, 3.0}, {4.0, 5.0}};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?</a:t>
            </a:r>
            <a:endParaRPr lang="ru-RU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4B34B-9C08-4EAC-BA0C-C2D0F48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8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DC3B-ECFA-4929-9993-7ECE5622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4392-2FED-4C53-BCEE-D4FBFE3A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Сколько индексов можно опускать при инициализации массивов</a:t>
            </a:r>
            <a:r>
              <a:rPr lang="en-US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flt[2][3] = {{1.0, 2.0, 3.0}, {4.0, 5.0}};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flt[][3] = {{1.0, 2.0, 3.0}, {4.0, 5.0}};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flt[][] = {{1.0, 2.0, 3.0}, {4.0, 5.0}};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/>
              <a:t>Мы всегда можем опускать только самый вложенный индекс: и в инициализаторах и в аргументах функций</a:t>
            </a:r>
          </a:p>
          <a:p>
            <a:r>
              <a:rPr lang="ru-RU"/>
              <a:t>Очень просто запомнить: массивы гниют изнутри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float func(float flt[][3][6]);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ok, float *flt[3][6]</a:t>
            </a:r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F751B-2330-48EC-A883-EE1667E6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2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6929-D8CB-43DF-9BB6-5672D7A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Corner-case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9422-C20E-430A-9547-680E598C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Обычно </a:t>
            </a:r>
            <a:r>
              <a:rPr lang="en-US">
                <a:latin typeface="Consolas" panose="020B0609020204030204" pitchFamily="49" charset="0"/>
              </a:rPr>
              <a:t>a[]</a:t>
            </a:r>
            <a:r>
              <a:rPr lang="en-US"/>
              <a:t> </a:t>
            </a:r>
            <a:r>
              <a:rPr lang="ru-RU"/>
              <a:t>означает </a:t>
            </a:r>
            <a:r>
              <a:rPr lang="en-US">
                <a:latin typeface="Consolas" panose="020B0609020204030204" pitchFamily="49" charset="0"/>
              </a:rPr>
              <a:t>*a</a:t>
            </a:r>
            <a:r>
              <a:rPr lang="en-US"/>
              <a:t>, </a:t>
            </a:r>
            <a:r>
              <a:rPr lang="ru-RU"/>
              <a:t>это верно почти всегда</a:t>
            </a:r>
          </a:p>
          <a:p>
            <a:r>
              <a:rPr lang="ru-RU"/>
              <a:t>Увы, есть один случай, когда это не так: объявления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extern int *a;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где-то есть настоящая ячейка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extern int b[];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где-то есть массив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какой-то длины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/>
              <a:t>Все ли осознают с чем это связано?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1FD7-60EC-4FC2-81C1-68F396B6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6929-D8CB-43DF-9BB6-5672D7A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Corner-case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9422-C20E-430A-9547-680E598C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1500"/>
          </a:xfrm>
        </p:spPr>
        <p:txBody>
          <a:bodyPr/>
          <a:lstStyle/>
          <a:p>
            <a:r>
              <a:rPr lang="ru-RU"/>
              <a:t>Обычно </a:t>
            </a:r>
            <a:r>
              <a:rPr lang="en-US">
                <a:latin typeface="Consolas" panose="020B0609020204030204" pitchFamily="49" charset="0"/>
              </a:rPr>
              <a:t>a[]</a:t>
            </a:r>
            <a:r>
              <a:rPr lang="en-US"/>
              <a:t> </a:t>
            </a:r>
            <a:r>
              <a:rPr lang="ru-RU"/>
              <a:t>означает </a:t>
            </a:r>
            <a:r>
              <a:rPr lang="en-US">
                <a:latin typeface="Consolas" panose="020B0609020204030204" pitchFamily="49" charset="0"/>
              </a:rPr>
              <a:t>*a</a:t>
            </a:r>
            <a:r>
              <a:rPr lang="en-US"/>
              <a:t>, </a:t>
            </a:r>
            <a:r>
              <a:rPr lang="ru-RU"/>
              <a:t>это верно почти всегда</a:t>
            </a:r>
          </a:p>
          <a:p>
            <a:r>
              <a:rPr lang="ru-RU"/>
              <a:t>Увы, есть один случай, когда это не так: объявления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extern int *a;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где-то есть настоящая ячейка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extern int b[];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где-то есть массив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какой-то длины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/>
              <a:t>Все ли осознают с чем это связано?</a:t>
            </a:r>
          </a:p>
          <a:p>
            <a:r>
              <a:rPr lang="ru-RU"/>
              <a:t>Разумеется не с правилами вычисления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 = a[5];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 = *(a + 5);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 = b[5];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 = *(b + 5);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A5B1-115D-4370-976F-0C346CA7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2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6929-D8CB-43DF-9BB6-5672D7A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Corner-case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9422-C20E-430A-9547-680E598C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648200"/>
          </a:xfrm>
        </p:spPr>
        <p:txBody>
          <a:bodyPr/>
          <a:lstStyle/>
          <a:p>
            <a:r>
              <a:rPr lang="ru-RU"/>
              <a:t>Обычно </a:t>
            </a:r>
            <a:r>
              <a:rPr lang="en-US">
                <a:latin typeface="Consolas" panose="020B0609020204030204" pitchFamily="49" charset="0"/>
              </a:rPr>
              <a:t>a[]</a:t>
            </a:r>
            <a:r>
              <a:rPr lang="en-US"/>
              <a:t> </a:t>
            </a:r>
            <a:r>
              <a:rPr lang="ru-RU"/>
              <a:t>означает </a:t>
            </a:r>
            <a:r>
              <a:rPr lang="en-US">
                <a:latin typeface="Consolas" panose="020B0609020204030204" pitchFamily="49" charset="0"/>
              </a:rPr>
              <a:t>*a</a:t>
            </a:r>
            <a:r>
              <a:rPr lang="en-US"/>
              <a:t>, </a:t>
            </a:r>
            <a:r>
              <a:rPr lang="ru-RU"/>
              <a:t>это верно почти всегда</a:t>
            </a:r>
          </a:p>
          <a:p>
            <a:r>
              <a:rPr lang="ru-RU"/>
              <a:t>Увы, есть один случай, когда это не так: объявления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extern int *a;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где-то есть настоящая ячейка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extern int b[];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где-то есть массив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какой-то длины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/>
              <a:t>Все ли осознают с чем это связано?</a:t>
            </a:r>
          </a:p>
          <a:p>
            <a:r>
              <a:rPr lang="ru-RU"/>
              <a:t>Это связано с разной </a:t>
            </a:r>
            <a:r>
              <a:rPr lang="ru-RU" b="1"/>
              <a:t>операционной семантикой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 = a[5];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aval = load [a];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i = load [aval + 5 * sizeof(int)]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 = b[5];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 = load [b + 5 * sizeof(int)]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894C-28C0-420C-A69B-6FA6D8A9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4E2-20D1-4B06-A559-5936BE20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</a:t>
            </a:r>
            <a:r>
              <a:rPr lang="ru-RU"/>
              <a:t>представление матрицы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82EA-BD10-4DE0-BF46-6303B2CC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2200276"/>
          </a:xfrm>
        </p:spPr>
        <p:txBody>
          <a:bodyPr/>
          <a:lstStyle/>
          <a:p>
            <a:r>
              <a:rPr lang="en-US"/>
              <a:t>jagged vector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matrix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**data;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x,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6877-29D5-4E84-AE56-DD4BA015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2200275"/>
          </a:xfrm>
        </p:spPr>
        <p:txBody>
          <a:bodyPr/>
          <a:lstStyle/>
          <a:p>
            <a:r>
              <a:rPr lang="ru-RU"/>
              <a:t>непрерывный массив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matrix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*data;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x,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C28D4-964A-49F2-BEEA-2A6D9D61709F}"/>
              </a:ext>
            </a:extLst>
          </p:cNvPr>
          <p:cNvSpPr txBox="1">
            <a:spLocks/>
          </p:cNvSpPr>
          <p:nvPr/>
        </p:nvSpPr>
        <p:spPr>
          <a:xfrm>
            <a:off x="1173480" y="4257675"/>
            <a:ext cx="9875520" cy="220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Какие вы видите плюсы и минусы в обоих методах</a:t>
            </a:r>
            <a:r>
              <a:rPr lang="en-US"/>
              <a:t>?</a:t>
            </a:r>
            <a:endParaRPr lang="ru-RU"/>
          </a:p>
          <a:p>
            <a:r>
              <a:rPr lang="ru-RU"/>
              <a:t>Подумайте об умножении матриц и оптимизациях кэш-эффектов</a:t>
            </a:r>
          </a:p>
          <a:p>
            <a:r>
              <a:rPr lang="ru-RU"/>
              <a:t>Подумайте о других операциях, например обмене строк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FE8A-967E-4C77-9036-2C33D4FB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0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6286-61E9-4815-94D8-6E98968C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Decaying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EF5E-5848-44DA-955D-AF23EBDF1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Массив деградирует </a:t>
            </a:r>
            <a:r>
              <a:rPr lang="en-US"/>
              <a:t>(decays) </a:t>
            </a:r>
            <a:r>
              <a:rPr lang="ru-RU"/>
              <a:t>к указателю на свой первый элемент</a:t>
            </a:r>
            <a:r>
              <a:rPr lang="en-US"/>
              <a:t>, </a:t>
            </a:r>
            <a:r>
              <a:rPr lang="ru-RU"/>
              <a:t>когда он использован как </a:t>
            </a:r>
            <a:r>
              <a:rPr lang="en-US"/>
              <a:t>rvalue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foo(int *);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arr[5];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*t = arr + 3;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foo(arr);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arr = t;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/>
              <a:t>Все ли помнят чем отличается</a:t>
            </a:r>
            <a:r>
              <a:rPr lang="en-US"/>
              <a:t> lvalue </a:t>
            </a:r>
            <a:r>
              <a:rPr lang="ru-RU"/>
              <a:t>от </a:t>
            </a:r>
            <a:r>
              <a:rPr lang="en-US"/>
              <a:t>rvalue?</a:t>
            </a:r>
            <a:endParaRPr lang="ru-R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92B80A-1F36-4498-B5B6-F4BC69D612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122" y="1965960"/>
            <a:ext cx="5283466" cy="39625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9B063-D897-4FDB-9906-4BEBE367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A8DDCD-9B87-4F37-8C22-E193E109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Lvalue &amp; rvalue</a:t>
            </a:r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C2B71-C5E9-4D1E-B470-90F68E56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языке </a:t>
            </a:r>
            <a:r>
              <a:rPr lang="en-US"/>
              <a:t>C </a:t>
            </a:r>
            <a:r>
              <a:rPr lang="ru-RU"/>
              <a:t>концепция </a:t>
            </a:r>
            <a:r>
              <a:rPr lang="en-US"/>
              <a:t>lvalue </a:t>
            </a:r>
            <a:r>
              <a:rPr lang="ru-RU"/>
              <a:t>означала "</a:t>
            </a:r>
            <a:r>
              <a:rPr lang="en-US"/>
              <a:t>left-hand-side value</a:t>
            </a:r>
            <a:r>
              <a:rPr lang="ru-RU"/>
              <a:t>"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y = x;</a:t>
            </a:r>
          </a:p>
          <a:p>
            <a:r>
              <a:rPr lang="ru-RU"/>
              <a:t>Здесь </a:t>
            </a:r>
            <a:r>
              <a:rPr lang="en-US"/>
              <a:t>y </a:t>
            </a:r>
            <a:r>
              <a:rPr lang="ru-RU"/>
              <a:t>это </a:t>
            </a:r>
            <a:r>
              <a:rPr lang="en-US"/>
              <a:t>lvalue, x </a:t>
            </a:r>
            <a:r>
              <a:rPr lang="ru-RU"/>
              <a:t>это </a:t>
            </a:r>
            <a:r>
              <a:rPr lang="en-US"/>
              <a:t>rvalue</a:t>
            </a:r>
          </a:p>
          <a:p>
            <a:r>
              <a:rPr lang="ru-RU"/>
              <a:t>В языке </a:t>
            </a:r>
            <a:r>
              <a:rPr lang="en-US"/>
              <a:t>C </a:t>
            </a:r>
            <a:r>
              <a:rPr lang="ru-RU"/>
              <a:t>можно отделить синтаксически: вызов функции, имя массива, выражение сложения </a:t>
            </a:r>
            <a:r>
              <a:rPr lang="ru-RU">
                <a:latin typeface="Corbel" panose="020B0503020204020204" pitchFamily="34" charset="0"/>
              </a:rPr>
              <a:t>– всё это</a:t>
            </a:r>
            <a:r>
              <a:rPr lang="ru-RU"/>
              <a:t> никогда не </a:t>
            </a:r>
            <a:r>
              <a:rPr lang="en-US"/>
              <a:t>lvalue</a:t>
            </a:r>
            <a:r>
              <a:rPr lang="ru-RU"/>
              <a:t> и технически не может встретиться в присваивании слева</a:t>
            </a:r>
            <a:endParaRPr lang="en-US"/>
          </a:p>
          <a:p>
            <a:r>
              <a:rPr lang="ru-RU"/>
              <a:t>Так ли это в С++</a:t>
            </a:r>
            <a:r>
              <a:rPr lang="en-US"/>
              <a:t>?</a:t>
            </a:r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9A4D8D-15FD-4F20-A947-051081A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A8DDCD-9B87-4F37-8C22-E193E109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Lvalue &amp; rvalue</a:t>
            </a:r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C2B71-C5E9-4D1E-B470-90F68E56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языке </a:t>
            </a:r>
            <a:r>
              <a:rPr lang="en-US"/>
              <a:t>C </a:t>
            </a:r>
            <a:r>
              <a:rPr lang="ru-RU"/>
              <a:t>концепция </a:t>
            </a:r>
            <a:r>
              <a:rPr lang="en-US"/>
              <a:t>lvalue </a:t>
            </a:r>
            <a:r>
              <a:rPr lang="ru-RU"/>
              <a:t>означала "</a:t>
            </a:r>
            <a:r>
              <a:rPr lang="en-US"/>
              <a:t>left-hand-side value</a:t>
            </a:r>
            <a:r>
              <a:rPr lang="ru-RU"/>
              <a:t>"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y = x;</a:t>
            </a:r>
          </a:p>
          <a:p>
            <a:r>
              <a:rPr lang="ru-RU"/>
              <a:t>Здесь </a:t>
            </a:r>
            <a:r>
              <a:rPr lang="en-US"/>
              <a:t>y </a:t>
            </a:r>
            <a:r>
              <a:rPr lang="ru-RU"/>
              <a:t>это </a:t>
            </a:r>
            <a:r>
              <a:rPr lang="en-US"/>
              <a:t>lvalue, x </a:t>
            </a:r>
            <a:r>
              <a:rPr lang="ru-RU"/>
              <a:t>это </a:t>
            </a:r>
            <a:r>
              <a:rPr lang="en-US"/>
              <a:t>rvalue</a:t>
            </a:r>
          </a:p>
          <a:p>
            <a:r>
              <a:rPr lang="ru-RU"/>
              <a:t>В языке </a:t>
            </a:r>
            <a:r>
              <a:rPr lang="en-US"/>
              <a:t>C </a:t>
            </a:r>
            <a:r>
              <a:rPr lang="ru-RU"/>
              <a:t>можно отделить синтаксически: вызов функции, имя массива, выражение сложения </a:t>
            </a:r>
            <a:r>
              <a:rPr lang="ru-RU">
                <a:latin typeface="Corbel" panose="020B0503020204020204" pitchFamily="34" charset="0"/>
              </a:rPr>
              <a:t>– всё это</a:t>
            </a:r>
            <a:r>
              <a:rPr lang="ru-RU"/>
              <a:t> никогда не </a:t>
            </a:r>
            <a:r>
              <a:rPr lang="en-US"/>
              <a:t>lvalue</a:t>
            </a:r>
            <a:r>
              <a:rPr lang="ru-RU"/>
              <a:t> и технически не может встретиться в присваивании слева</a:t>
            </a:r>
            <a:endParaRPr lang="en-US"/>
          </a:p>
          <a:p>
            <a:r>
              <a:rPr lang="ru-RU"/>
              <a:t>Увы, </a:t>
            </a:r>
            <a:r>
              <a:rPr lang="en-US"/>
              <a:t>C++ </a:t>
            </a:r>
            <a:r>
              <a:rPr lang="ru-RU"/>
              <a:t>усложняет вещи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 foo();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foo() = x;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5A0CD-CF8A-45D1-BCA6-92F2DB40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8CA1-166B-4168-8F3F-3100371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Lvalue &amp; rvalue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D56F-CED7-4367-ABF2-FC1EDC2F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языке </a:t>
            </a:r>
            <a:r>
              <a:rPr lang="en-US"/>
              <a:t>C++ lvalue </a:t>
            </a:r>
            <a:r>
              <a:rPr lang="ru-RU"/>
              <a:t>это скорее "</a:t>
            </a:r>
            <a:r>
              <a:rPr lang="en-US"/>
              <a:t>location value" </a:t>
            </a:r>
            <a:r>
              <a:rPr lang="ru-RU">
                <a:latin typeface="Corbel" panose="020B0503020204020204" pitchFamily="34" charset="0"/>
              </a:rPr>
              <a:t>– в</a:t>
            </a:r>
            <a:r>
              <a:rPr lang="en-US">
                <a:latin typeface="Corbel" panose="020B0503020204020204" pitchFamily="34" charset="0"/>
              </a:rPr>
              <a:t> </a:t>
            </a:r>
            <a:r>
              <a:rPr lang="ru-RU">
                <a:latin typeface="Corbel" panose="020B0503020204020204" pitchFamily="34" charset="0"/>
              </a:rPr>
              <a:t>смысле что-то у чего есть положение (</a:t>
            </a:r>
            <a:r>
              <a:rPr lang="en-US">
                <a:latin typeface="Corbel" panose="020B0503020204020204" pitchFamily="34" charset="0"/>
              </a:rPr>
              <a:t>location)</a:t>
            </a:r>
            <a:r>
              <a:rPr lang="ru-RU">
                <a:latin typeface="Corbel" panose="020B0503020204020204" pitchFamily="34" charset="0"/>
              </a:rPr>
              <a:t> в памяти</a:t>
            </a:r>
            <a:endParaRPr lang="en-US">
              <a:latin typeface="Corbel" panose="020B0503020204020204" pitchFamily="34" charset="0"/>
            </a:endParaRPr>
          </a:p>
          <a:p>
            <a:r>
              <a:rPr lang="ru-RU">
                <a:latin typeface="Corbel" panose="020B0503020204020204" pitchFamily="34" charset="0"/>
              </a:rPr>
              <a:t>В языке </a:t>
            </a:r>
            <a:r>
              <a:rPr lang="en-US">
                <a:latin typeface="Corbel" panose="020B0503020204020204" pitchFamily="34" charset="0"/>
              </a:rPr>
              <a:t>C++</a:t>
            </a:r>
            <a:r>
              <a:rPr lang="en-US">
                <a:latin typeface="Consolas" panose="020B0609020204030204" pitchFamily="49" charset="0"/>
              </a:rPr>
              <a:t>11</a:t>
            </a:r>
            <a:r>
              <a:rPr lang="en-US">
                <a:latin typeface="Corbel" panose="020B0503020204020204" pitchFamily="34" charset="0"/>
              </a:rPr>
              <a:t> </a:t>
            </a:r>
            <a:r>
              <a:rPr lang="ru-RU">
                <a:latin typeface="Corbel" panose="020B0503020204020204" pitchFamily="34" charset="0"/>
              </a:rPr>
              <a:t>также есть</a:t>
            </a:r>
            <a:r>
              <a:rPr lang="en-US"/>
              <a:t> </a:t>
            </a:r>
            <a:r>
              <a:rPr lang="ru-RU"/>
              <a:t>более точный термин </a:t>
            </a:r>
            <a:r>
              <a:rPr lang="en-US"/>
              <a:t>glvalue </a:t>
            </a:r>
            <a:r>
              <a:rPr lang="ru-RU"/>
              <a:t>объединяющий положения с временными положениями, мы поговорим о нём на лекции по </a:t>
            </a:r>
            <a:r>
              <a:rPr lang="en-US"/>
              <a:t>rvalue </a:t>
            </a:r>
            <a:r>
              <a:rPr lang="ru-RU"/>
              <a:t>ссылкам</a:t>
            </a:r>
          </a:p>
          <a:p>
            <a:r>
              <a:rPr lang="ru-RU"/>
              <a:t>Ссылки рассматриваемые здесь это </a:t>
            </a:r>
            <a:r>
              <a:rPr lang="en-US"/>
              <a:t>lvalue </a:t>
            </a:r>
            <a:r>
              <a:rPr lang="ru-RU"/>
              <a:t>ссылки</a:t>
            </a:r>
          </a:p>
          <a:p>
            <a:r>
              <a:rPr lang="ru-RU"/>
              <a:t>Технически может существовать </a:t>
            </a:r>
            <a:r>
              <a:rPr lang="en-US"/>
              <a:t>lvalue </a:t>
            </a:r>
            <a:r>
              <a:rPr lang="ru-RU"/>
              <a:t>ссылка на массив. Это происходит именно потому, что, хотя массив и не может быть слева в присваивании, но он всегда </a:t>
            </a:r>
            <a:r>
              <a:rPr lang="en-US"/>
              <a:t>lvalue </a:t>
            </a:r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потому что у него всегда есть локация (сам массив это локация по определению)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EEFC-3352-47AF-86B4-AE3EB7C3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AF0-35A6-41B3-8E65-E90D113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 и указатели на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D58F-D1E6-4D30-AEB7-DC4A320D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Сначала: все ли помнят разницу между этими двумя строчками?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*x[20];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(*y)[20];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?</a:t>
            </a:r>
          </a:p>
          <a:p>
            <a:pPr marL="45720" indent="0">
              <a:buNone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EF16-2E4E-4EA6-B148-1AC9E3C3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AF0-35A6-41B3-8E65-E90D113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 и указатели на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D58F-D1E6-4D30-AEB7-DC4A320D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языке возможны массивы указателей, но не массивы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*x[20];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массив указателей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(*y)[20];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указатель на массив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(&amp;z)[20] = *y;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ссылка на массив</a:t>
            </a:r>
            <a:endParaRPr lang="ru-RU"/>
          </a:p>
          <a:p>
            <a:r>
              <a:rPr lang="ru-RU"/>
              <a:t>Все ли помнят чем отличается указатель на массив?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62647-25EE-48B0-B308-7E89840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AF0-35A6-41B3-8E65-E90D113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 и указатели на массивы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D58F-D1E6-4D30-AEB7-DC4A320D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языке возможны массивы указателей, но не массивы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*x[20];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массив указателей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(*y)[20];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указатель на массив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(&amp;z)[20] = *y;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ссылка на массив</a:t>
            </a:r>
            <a:endParaRPr lang="ru-RU"/>
          </a:p>
          <a:p>
            <a:r>
              <a:rPr lang="ru-RU"/>
              <a:t>Все ли понимают, чем отличается указатель на массив от массива указателей?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E16C-DFA5-460F-88D4-E57558E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467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</TotalTime>
  <Words>1750</Words>
  <Application>Microsoft Office PowerPoint</Application>
  <PresentationFormat>Widescreen</PresentationFormat>
  <Paragraphs>186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Cambria Math</vt:lpstr>
      <vt:lpstr>Consolas</vt:lpstr>
      <vt:lpstr>Corbel</vt:lpstr>
      <vt:lpstr>Wingdings</vt:lpstr>
      <vt:lpstr>Basis</vt:lpstr>
      <vt:lpstr>PowerPoint Presentation</vt:lpstr>
      <vt:lpstr>PowerPoint Presentation</vt:lpstr>
      <vt:lpstr>Decaying</vt:lpstr>
      <vt:lpstr>Lvalue &amp; rvalue</vt:lpstr>
      <vt:lpstr>Lvalue &amp; rvalue</vt:lpstr>
      <vt:lpstr>Lvalue &amp; rvalue</vt:lpstr>
      <vt:lpstr>Ссылки и указатели на массивы</vt:lpstr>
      <vt:lpstr>Ссылки и указатели на массивы</vt:lpstr>
      <vt:lpstr>Ссылки и указатели на массивы</vt:lpstr>
      <vt:lpstr>Ссылки и указатели на массивы</vt:lpstr>
      <vt:lpstr>Ссылки и указатели на массивы</vt:lpstr>
      <vt:lpstr>Двумерные массивы</vt:lpstr>
      <vt:lpstr>Двумерные массивы</vt:lpstr>
      <vt:lpstr>Row-major vs column-major</vt:lpstr>
      <vt:lpstr>Обсуждение</vt:lpstr>
      <vt:lpstr>Обсуждение</vt:lpstr>
      <vt:lpstr>Двумерные массивы: jagged arrays</vt:lpstr>
      <vt:lpstr>Двумерные массивы</vt:lpstr>
      <vt:lpstr>Вычисление адресов</vt:lpstr>
      <vt:lpstr>Обсуждение</vt:lpstr>
      <vt:lpstr>Обсуждение</vt:lpstr>
      <vt:lpstr>Corner-case</vt:lpstr>
      <vt:lpstr>Corner-case</vt:lpstr>
      <vt:lpstr>Corner-case</vt:lpstr>
      <vt:lpstr>Case study: представление матрицы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2</cp:revision>
  <dcterms:created xsi:type="dcterms:W3CDTF">2020-08-30T21:20:27Z</dcterms:created>
  <dcterms:modified xsi:type="dcterms:W3CDTF">2020-08-30T21:27:00Z</dcterms:modified>
</cp:coreProperties>
</file>