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72"/>
  </p:notesMasterIdLst>
  <p:sldIdLst>
    <p:sldId id="256" r:id="rId2"/>
    <p:sldId id="257" r:id="rId3"/>
    <p:sldId id="259" r:id="rId4"/>
    <p:sldId id="261" r:id="rId5"/>
    <p:sldId id="263" r:id="rId6"/>
    <p:sldId id="260" r:id="rId7"/>
    <p:sldId id="264" r:id="rId8"/>
    <p:sldId id="323" r:id="rId9"/>
    <p:sldId id="268" r:id="rId10"/>
    <p:sldId id="266" r:id="rId11"/>
    <p:sldId id="327" r:id="rId12"/>
    <p:sldId id="324" r:id="rId13"/>
    <p:sldId id="325" r:id="rId14"/>
    <p:sldId id="32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4" r:id="rId25"/>
    <p:sldId id="279" r:id="rId26"/>
    <p:sldId id="280" r:id="rId27"/>
    <p:sldId id="278" r:id="rId28"/>
    <p:sldId id="295" r:id="rId29"/>
    <p:sldId id="296" r:id="rId30"/>
    <p:sldId id="328" r:id="rId31"/>
    <p:sldId id="297" r:id="rId32"/>
    <p:sldId id="288" r:id="rId33"/>
    <p:sldId id="309" r:id="rId34"/>
    <p:sldId id="31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90" r:id="rId43"/>
    <p:sldId id="318" r:id="rId44"/>
    <p:sldId id="291" r:id="rId45"/>
    <p:sldId id="298" r:id="rId46"/>
    <p:sldId id="329" r:id="rId47"/>
    <p:sldId id="317" r:id="rId48"/>
    <p:sldId id="299" r:id="rId49"/>
    <p:sldId id="300" r:id="rId50"/>
    <p:sldId id="301" r:id="rId51"/>
    <p:sldId id="302" r:id="rId52"/>
    <p:sldId id="293" r:id="rId53"/>
    <p:sldId id="331" r:id="rId54"/>
    <p:sldId id="305" r:id="rId55"/>
    <p:sldId id="303" r:id="rId56"/>
    <p:sldId id="306" r:id="rId57"/>
    <p:sldId id="307" r:id="rId58"/>
    <p:sldId id="308" r:id="rId59"/>
    <p:sldId id="289" r:id="rId60"/>
    <p:sldId id="292" r:id="rId61"/>
    <p:sldId id="311" r:id="rId62"/>
    <p:sldId id="312" r:id="rId63"/>
    <p:sldId id="313" r:id="rId64"/>
    <p:sldId id="314" r:id="rId65"/>
    <p:sldId id="315" r:id="rId66"/>
    <p:sldId id="321" r:id="rId67"/>
    <p:sldId id="322" r:id="rId68"/>
    <p:sldId id="319" r:id="rId69"/>
    <p:sldId id="316" r:id="rId70"/>
    <p:sldId id="258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53610-742D-41DE-86D1-B4A263AA864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62D15-CE94-406E-AA62-991D832D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2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62D15-CE94-406E-AA62-991D832D6F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1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62D15-CE94-406E-AA62-991D832D6F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62D15-CE94-406E-AA62-991D832D6F5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62D15-CE94-406E-AA62-991D832D6F5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72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62D15-CE94-406E-AA62-991D832D6F5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62D15-CE94-406E-AA62-991D832D6F5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6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Строки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Работа со строками как мотивирующий пример обобщённого программирования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Проблемы безопасности при работе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Проблемы безопасности при работе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 smtClean="0"/>
          </a:p>
          <a:p>
            <a:r>
              <a:rPr lang="ru-RU" smtClean="0"/>
              <a:t>Главная проблема: при передаче в функцию вроде </a:t>
            </a:r>
            <a:r>
              <a:rPr lang="en-US" smtClean="0"/>
              <a:t>strcpy </a:t>
            </a:r>
            <a:r>
              <a:rPr lang="ru-RU" smtClean="0"/>
              <a:t>указателя на неправильные данные, мы получим в ответ </a:t>
            </a:r>
            <a:r>
              <a:rPr lang="ru-RU" b="1" smtClean="0"/>
              <a:t>ВСЕ</a:t>
            </a:r>
            <a:r>
              <a:rPr lang="ru-RU" smtClean="0"/>
              <a:t> данные до ближайшего нулевого символа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https</a:t>
            </a:r>
            <a:r>
              <a:rPr lang="en-US" sz="1800"/>
              <a:t>://xkcd.ru/1354/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0" y="346834"/>
            <a:ext cx="8446434" cy="62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https</a:t>
            </a:r>
            <a:r>
              <a:rPr lang="en-US" sz="1800"/>
              <a:t>://xkcd.ru/1354/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" y="303062"/>
            <a:ext cx="9061704" cy="62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https</a:t>
            </a:r>
            <a:r>
              <a:rPr lang="en-US" sz="1800"/>
              <a:t>://xkcd.ru/1354/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9" y="304698"/>
            <a:ext cx="8821475" cy="60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решения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Функции с ограничением количества символов: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char* strncpy (char *dst, const char *src,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size_t n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char* strncat </a:t>
            </a:r>
            <a:r>
              <a:rPr lang="fr-FR">
                <a:latin typeface="Consolas" panose="020B0609020204030204" pitchFamily="49" charset="0"/>
              </a:rPr>
              <a:t>(char *dst, const char *src, </a:t>
            </a:r>
            <a:r>
              <a:rPr lang="fr-FR">
                <a:solidFill>
                  <a:srgbClr val="0000FF"/>
                </a:solidFill>
                <a:latin typeface="Consolas" panose="020B0609020204030204" pitchFamily="49" charset="0"/>
              </a:rPr>
              <a:t>size_t n</a:t>
            </a:r>
            <a:r>
              <a:rPr lang="fr-FR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strncmp </a:t>
            </a:r>
            <a:r>
              <a:rPr lang="fr-FR">
                <a:latin typeface="Consolas" panose="020B0609020204030204" pitchFamily="49" charset="0"/>
              </a:rPr>
              <a:t>(const char *s1, const char *s2, </a:t>
            </a:r>
            <a:r>
              <a:rPr lang="fr-FR">
                <a:solidFill>
                  <a:srgbClr val="0000FF"/>
                </a:solidFill>
                <a:latin typeface="Consolas" panose="020B0609020204030204" pitchFamily="49" charset="0"/>
              </a:rPr>
              <a:t>size_t n</a:t>
            </a:r>
            <a:r>
              <a:rPr lang="fr-FR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Работает ли этот вариант?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решения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Функции с ограничением количества символов: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char* strncpy (char *dst, const char *src,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size_t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char* </a:t>
            </a:r>
            <a:r>
              <a:rPr lang="en-US">
                <a:latin typeface="Consolas" panose="020B0609020204030204" pitchFamily="49" charset="0"/>
              </a:rPr>
              <a:t>strncat </a:t>
            </a:r>
            <a:r>
              <a:rPr lang="fr-FR" smtClean="0">
                <a:latin typeface="Consolas" panose="020B0609020204030204" pitchFamily="49" charset="0"/>
              </a:rPr>
              <a:t>(char *dst, </a:t>
            </a:r>
            <a:r>
              <a:rPr lang="fr-FR">
                <a:latin typeface="Consolas" panose="020B0609020204030204" pitchFamily="49" charset="0"/>
              </a:rPr>
              <a:t>const char </a:t>
            </a:r>
            <a:r>
              <a:rPr lang="fr-FR" smtClean="0">
                <a:latin typeface="Consolas" panose="020B0609020204030204" pitchFamily="49" charset="0"/>
              </a:rPr>
              <a:t>*src, </a:t>
            </a:r>
            <a:r>
              <a:rPr lang="fr-FR">
                <a:solidFill>
                  <a:srgbClr val="0000FF"/>
                </a:solidFill>
                <a:latin typeface="Consolas" panose="020B0609020204030204" pitchFamily="49" charset="0"/>
              </a:rPr>
              <a:t>size_t </a:t>
            </a:r>
            <a:r>
              <a:rPr lang="fr-FR" smtClean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fr-FR" smtClean="0">
                <a:latin typeface="Consolas" panose="020B0609020204030204" pitchFamily="49" charset="0"/>
              </a:rPr>
              <a:t>);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strncmp </a:t>
            </a:r>
            <a:r>
              <a:rPr lang="fr-FR" smtClean="0">
                <a:latin typeface="Consolas" panose="020B0609020204030204" pitchFamily="49" charset="0"/>
              </a:rPr>
              <a:t>(const char *s1, </a:t>
            </a:r>
            <a:r>
              <a:rPr lang="fr-FR">
                <a:latin typeface="Consolas" panose="020B0609020204030204" pitchFamily="49" charset="0"/>
              </a:rPr>
              <a:t>const char *</a:t>
            </a:r>
            <a:r>
              <a:rPr lang="fr-FR" smtClean="0">
                <a:latin typeface="Consolas" panose="020B0609020204030204" pitchFamily="49" charset="0"/>
              </a:rPr>
              <a:t>s2, </a:t>
            </a:r>
            <a:r>
              <a:rPr lang="fr-FR">
                <a:solidFill>
                  <a:srgbClr val="0000FF"/>
                </a:solidFill>
                <a:latin typeface="Consolas" panose="020B0609020204030204" pitchFamily="49" charset="0"/>
              </a:rPr>
              <a:t>size_t n</a:t>
            </a:r>
            <a:r>
              <a:rPr lang="fr-FR">
                <a:latin typeface="Consolas" panose="020B0609020204030204" pitchFamily="49" charset="0"/>
              </a:rPr>
              <a:t>);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Работает ли этот вариант?</a:t>
            </a:r>
          </a:p>
          <a:p>
            <a:r>
              <a:rPr lang="ru-RU" smtClean="0"/>
              <a:t>Это лучше, чем ничего, но есть очевидные проблемы: </a:t>
            </a:r>
            <a:endParaRPr lang="en-US" smtClean="0"/>
          </a:p>
          <a:p>
            <a:pPr lvl="1"/>
            <a:r>
              <a:rPr lang="ru-RU" smtClean="0"/>
              <a:t>функции, для которых так не сделать (напр. </a:t>
            </a:r>
            <a:r>
              <a:rPr lang="en-US" smtClean="0"/>
              <a:t>strlen)</a:t>
            </a:r>
          </a:p>
          <a:p>
            <a:pPr lvl="1"/>
            <a:r>
              <a:rPr lang="en-US" smtClean="0"/>
              <a:t>off-by-one </a:t>
            </a:r>
            <a:r>
              <a:rPr lang="ru-RU" smtClean="0"/>
              <a:t>проблемы с завершающим нулём и его переносом </a:t>
            </a:r>
            <a:endParaRPr lang="en-US" smtClean="0"/>
          </a:p>
          <a:p>
            <a:pPr lvl="1"/>
            <a:r>
              <a:rPr lang="ru-RU" smtClean="0"/>
              <a:t>переполнения буфера из-за рассогласования переданного и реального размера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Настоящая причина проблем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в том, что для </a:t>
            </a:r>
            <a:r>
              <a:rPr lang="en-US" smtClean="0"/>
              <a:t>C </a:t>
            </a:r>
            <a:r>
              <a:rPr lang="ru-RU" smtClean="0"/>
              <a:t>строки длина не является инвариантом</a:t>
            </a:r>
          </a:p>
          <a:p>
            <a:r>
              <a:rPr lang="ru-RU" smtClean="0"/>
              <a:t>Чтобы сохранять инварианты таких объектов как строки, необходимо закрытое состояние, недоступное к модификации, т.е. необходима </a:t>
            </a:r>
            <a:r>
              <a:rPr lang="ru-RU" smtClean="0">
                <a:solidFill>
                  <a:srgbClr val="0000FF"/>
                </a:solidFill>
              </a:rPr>
              <a:t>инкапсуляция</a:t>
            </a:r>
          </a:p>
          <a:p>
            <a:r>
              <a:rPr lang="ru-RU" smtClean="0"/>
              <a:t>Что естественным образом приводит к идее: написать класс строки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22697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Творческая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Нарисуйте на листочке бумажки велосипед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Творческая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Нарисуйте на листочке бумажки велосипед</a:t>
            </a:r>
          </a:p>
          <a:p>
            <a:r>
              <a:rPr lang="ru-RU" smtClean="0"/>
              <a:t>Вот только некоторые из существующих и активно используемых велосипедов для строк: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CString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QString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CComBSTR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FBString</a:t>
            </a:r>
          </a:p>
          <a:p>
            <a:r>
              <a:rPr lang="ru-RU" smtClean="0"/>
              <a:t>Поскольку вы всё равно вряд ли сделаете лучше, давайте сначала посмотрим как устроен класс </a:t>
            </a:r>
            <a:r>
              <a:rPr lang="en-US" smtClean="0">
                <a:latin typeface="Consolas" panose="020B0609020204030204" pitchFamily="49" charset="0"/>
              </a:rPr>
              <a:t>std::string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Как в принципе устроен </a:t>
            </a:r>
            <a:r>
              <a:rPr lang="en-US" smtClean="0"/>
              <a:t>std::string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39202" y="5145511"/>
            <a:ext cx="11346230" cy="140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mtClean="0"/>
              <a:t>Эта картинка врёт в одной очень существенной детали</a:t>
            </a:r>
          </a:p>
          <a:p>
            <a:pPr>
              <a:lnSpc>
                <a:spcPct val="100000"/>
              </a:lnSpc>
            </a:pPr>
            <a:r>
              <a:rPr lang="ru-RU" smtClean="0"/>
              <a:t>Но она хороша как принципиальная схема</a:t>
            </a:r>
            <a:endParaRPr lang="ru-RU" smtClean="0"/>
          </a:p>
        </p:txBody>
      </p:sp>
      <p:grpSp>
        <p:nvGrpSpPr>
          <p:cNvPr id="3" name="Group 2"/>
          <p:cNvGrpSpPr/>
          <p:nvPr/>
        </p:nvGrpSpPr>
        <p:grpSpPr>
          <a:xfrm>
            <a:off x="749426" y="2065756"/>
            <a:ext cx="10806861" cy="2451105"/>
            <a:chOff x="886586" y="1617700"/>
            <a:chExt cx="10806861" cy="2451105"/>
          </a:xfrm>
        </p:grpSpPr>
        <p:sp>
          <p:nvSpPr>
            <p:cNvPr id="4" name="Rectangle 3"/>
            <p:cNvSpPr/>
            <p:nvPr/>
          </p:nvSpPr>
          <p:spPr>
            <a:xfrm>
              <a:off x="3739468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H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0085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e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20701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</a:t>
              </a: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1318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01934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</a:t>
              </a: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92551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,</a:t>
              </a: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83167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3784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w</a:t>
              </a: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64400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5017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</a:t>
              </a: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45633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36250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26866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!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17483" y="2346035"/>
              <a:ext cx="470528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onsolas" panose="020B0609020204030204" pitchFamily="49" charset="0"/>
                </a:rPr>
                <a:t>\0</a:t>
              </a:r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58284" y="2843184"/>
              <a:ext cx="1093172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8284" y="3340333"/>
              <a:ext cx="1093172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capacity</a:t>
              </a:r>
              <a:endParaRPr lang="en-US"/>
            </a:p>
          </p:txBody>
        </p:sp>
        <p:sp>
          <p:nvSpPr>
            <p:cNvPr id="20" name="Pentagon 19"/>
            <p:cNvSpPr/>
            <p:nvPr/>
          </p:nvSpPr>
          <p:spPr>
            <a:xfrm>
              <a:off x="1158284" y="2349077"/>
              <a:ext cx="1340060" cy="497149"/>
            </a:xfrm>
            <a:prstGeom prst="homePlate">
              <a:avLst/>
            </a:prstGeom>
            <a:ln w="222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data</a:t>
              </a:r>
              <a:endParaRPr lang="en-US"/>
            </a:p>
          </p:txBody>
        </p:sp>
        <p:cxnSp>
          <p:nvCxnSpPr>
            <p:cNvPr id="22" name="Straight Arrow Connector 21"/>
            <p:cNvCxnSpPr>
              <a:stCxn id="20" idx="3"/>
              <a:endCxn id="4" idx="1"/>
            </p:cNvCxnSpPr>
            <p:nvPr/>
          </p:nvCxnSpPr>
          <p:spPr>
            <a:xfrm flipV="1">
              <a:off x="2498344" y="2594610"/>
              <a:ext cx="1241124" cy="3042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886586" y="1883664"/>
              <a:ext cx="1958214" cy="218514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string</a:t>
              </a: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269836" y="2349844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660453" y="2349844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051069" y="2349844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41686" y="2349844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832302" y="2349844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222919" y="2349844"/>
              <a:ext cx="470528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739468" y="2036358"/>
              <a:ext cx="5548543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729308" y="1992882"/>
              <a:ext cx="0" cy="445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9267691" y="2036358"/>
              <a:ext cx="0" cy="445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739468" y="3304733"/>
              <a:ext cx="7953979" cy="15495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729308" y="2822455"/>
              <a:ext cx="0" cy="445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1685432" y="2863504"/>
              <a:ext cx="0" cy="404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531501" y="1617700"/>
              <a:ext cx="1093172" cy="497149"/>
            </a:xfrm>
            <a:prstGeom prst="rect">
              <a:avLst/>
            </a:prstGeom>
            <a:noFill/>
            <a:ln w="22225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98437" y="2890620"/>
              <a:ext cx="1093172" cy="497149"/>
            </a:xfrm>
            <a:prstGeom prst="rect">
              <a:avLst/>
            </a:prstGeom>
            <a:noFill/>
            <a:ln w="22225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capacity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2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Напишите конструктор копирования</a:t>
            </a:r>
            <a:r>
              <a:rPr lang="ru-RU"/>
              <a:t> </a:t>
            </a:r>
            <a:r>
              <a:rPr lang="ru-RU" smtClean="0"/>
              <a:t>и оператор присваивания для такого класса </a:t>
            </a:r>
            <a:r>
              <a:rPr lang="en-US" smtClean="0"/>
              <a:t>string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class string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*</a:t>
            </a:r>
            <a:r>
              <a:rPr lang="en-US" smtClean="0">
                <a:latin typeface="Consolas" panose="020B0609020204030204" pitchFamily="49" charset="0"/>
              </a:rPr>
              <a:t>data_;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</a:t>
            </a:r>
            <a:r>
              <a:rPr lang="en-US" smtClean="0">
                <a:latin typeface="Consolas" panose="020B0609020204030204" pitchFamily="49" charset="0"/>
              </a:rPr>
              <a:t>size_;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</a:t>
            </a:r>
            <a:r>
              <a:rPr lang="en-US" smtClean="0">
                <a:latin typeface="Consolas" panose="020B0609020204030204" pitchFamily="49" charset="0"/>
              </a:rPr>
              <a:t>capacity_;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TODO: copy </a:t>
            </a:r>
            <a:r>
              <a:rPr lang="en-US" smtClean="0">
                <a:latin typeface="Consolas" panose="020B0609020204030204" pitchFamily="49" charset="0"/>
              </a:rPr>
              <a:t>ctor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TODO: </a:t>
            </a:r>
            <a:r>
              <a:rPr lang="en-US" smtClean="0">
                <a:latin typeface="Consolas" panose="020B0609020204030204" pitchFamily="49" charset="0"/>
              </a:rPr>
              <a:t>copy </a:t>
            </a:r>
            <a:r>
              <a:rPr lang="en-US" smtClean="0">
                <a:latin typeface="Consolas" panose="020B0609020204030204" pitchFamily="49" charset="0"/>
              </a:rPr>
              <a:t>assignment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29401" y="2862072"/>
            <a:ext cx="5138928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mtClean="0"/>
              <a:t>Пример использования</a:t>
            </a:r>
            <a:endParaRPr lang="en-US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 smtClean="0">
                <a:latin typeface="Consolas" panose="020B0609020204030204" pitchFamily="49" charset="0"/>
              </a:rPr>
              <a:t>s("Hello, world!");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scopy(s);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copy ctor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s1("Other text");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s1 = s;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copy assignment</a:t>
            </a:r>
          </a:p>
        </p:txBody>
      </p:sp>
    </p:spTree>
    <p:extLst>
      <p:ext uri="{BB962C8B-B14F-4D97-AF65-F5344CB8AC3E}">
        <p14:creationId xmlns:p14="http://schemas.microsoft.com/office/powerpoint/2010/main" val="2797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318533"/>
              </p:ext>
            </p:extLst>
          </p:nvPr>
        </p:nvGraphicFramePr>
        <p:xfrm>
          <a:off x="1142999" y="2090351"/>
          <a:ext cx="1046411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169"/>
                <a:gridCol w="2998573"/>
                <a:gridCol w="330337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Семантическая</a:t>
                      </a:r>
                      <a:r>
                        <a:rPr lang="ru-RU" baseline="0" smtClean="0"/>
                        <a:t> операция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std::string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Узнать</a:t>
                      </a:r>
                      <a:r>
                        <a:rPr lang="ru-RU" baseline="0" smtClean="0"/>
                        <a:t> длину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strlen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length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Скопировать</a:t>
                      </a:r>
                      <a:r>
                        <a:rPr lang="en-US" smtClean="0"/>
                        <a:t>/</a:t>
                      </a:r>
                      <a:r>
                        <a:rPr lang="ru-RU" smtClean="0"/>
                        <a:t>сконкатенировать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strcpy, strcat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operator=,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operator+=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Сравнить с другой строкой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strcmp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compare, operator</a:t>
                      </a:r>
                      <a:r>
                        <a:rPr lang="en-US" baseline="0" smtClean="0"/>
                        <a:t>&lt;, operator==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Определить</a:t>
                      </a:r>
                      <a:r>
                        <a:rPr lang="ru-RU" baseline="0" smtClean="0"/>
                        <a:t> наличие подстроки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strchr, strstr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Определить наличие набора символов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strspn, strcspn, strpbrk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find_first_of,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find_first_not_of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Побить на токены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strtok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boost::tokenizer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Вставить</a:t>
                      </a:r>
                      <a:r>
                        <a:rPr lang="ru-RU" baseline="0" smtClean="0"/>
                        <a:t> в центр строки, удалить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insert,</a:t>
                      </a:r>
                      <a:r>
                        <a:rPr lang="en-US" baseline="0" smtClean="0"/>
                        <a:t> erase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Заменить подстроку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replace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Вернуть копию подстроки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strncpy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ru-RU" baseline="0" smtClean="0">
                          <a:solidFill>
                            <a:srgbClr val="FF0000"/>
                          </a:solidFill>
                        </a:rPr>
                        <a:t>с проблемами)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substr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Обменять</a:t>
                      </a:r>
                      <a:r>
                        <a:rPr lang="ru-RU" baseline="0" smtClean="0"/>
                        <a:t> строки значениями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swap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ru-RU" smtClean="0"/>
              <a:t>Базовая функциональность </a:t>
            </a:r>
            <a:r>
              <a:rPr lang="en-US" smtClean="0"/>
              <a:t>&lt;string&gt;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1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Базовая функциональность </a:t>
            </a:r>
            <a:r>
              <a:rPr lang="en-US" smtClean="0"/>
              <a:t>&lt;string&gt;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0760" y="1965960"/>
            <a:ext cx="5971031" cy="4453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</a:t>
            </a:r>
            <a:r>
              <a:rPr lang="en-US">
                <a:latin typeface="Consolas" panose="020B0609020204030204" pitchFamily="49" charset="0"/>
              </a:rPr>
              <a:t>&lt;string&gt;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std::</a:t>
            </a:r>
            <a:r>
              <a:rPr lang="en-US" smtClean="0">
                <a:latin typeface="Consolas" panose="020B0609020204030204" pitchFamily="49" charset="0"/>
              </a:rPr>
              <a:t>string;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astr </a:t>
            </a:r>
            <a:r>
              <a:rPr lang="en-US">
                <a:latin typeface="Consolas" panose="020B0609020204030204" pitchFamily="49" charset="0"/>
              </a:rPr>
              <a:t>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bstr;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bstr.reserve(15);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astr.length();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= astr;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+= ",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world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!";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astr.compare(bstr);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foo(bstr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.c_str()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961" y="1972138"/>
            <a:ext cx="5971031" cy="444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foo(bstr);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54399" y="4581681"/>
            <a:ext cx="10831033" cy="181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Самым странным в этой картинке кажется завершающий ноль</a:t>
            </a:r>
          </a:p>
          <a:p>
            <a:pPr>
              <a:lnSpc>
                <a:spcPct val="100000"/>
              </a:lnSpc>
            </a:pPr>
            <a:r>
              <a:rPr lang="ru-RU" sz="2400" smtClean="0"/>
              <a:t>Зачем он нужен, если мы </a:t>
            </a:r>
            <a:r>
              <a:rPr lang="ru-RU" sz="2400" smtClean="0">
                <a:solidFill>
                  <a:srgbClr val="FF0000"/>
                </a:solidFill>
              </a:rPr>
              <a:t>уже</a:t>
            </a:r>
            <a:r>
              <a:rPr lang="ru-RU" sz="2400" smtClean="0"/>
              <a:t> храним размер?</a:t>
            </a:r>
            <a:endParaRPr lang="en-US" sz="240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886586" y="1773148"/>
            <a:ext cx="10806861" cy="2451105"/>
            <a:chOff x="886586" y="1773148"/>
            <a:chExt cx="10806861" cy="2451105"/>
          </a:xfrm>
        </p:grpSpPr>
        <p:sp>
          <p:nvSpPr>
            <p:cNvPr id="43" name="Rectangle 42"/>
            <p:cNvSpPr/>
            <p:nvPr/>
          </p:nvSpPr>
          <p:spPr>
            <a:xfrm>
              <a:off x="3739468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H</a:t>
              </a: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30085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e</a:t>
              </a: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20701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</a:t>
              </a: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11318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01934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</a:t>
              </a:r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92551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,</a:t>
              </a:r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83167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73784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w</a:t>
              </a: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64400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55017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</a:t>
              </a: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45633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036250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426866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!</a:t>
              </a:r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817483" y="2501483"/>
              <a:ext cx="470528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\0</a:t>
              </a:r>
              <a:endParaRPr lang="en-US" b="1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58284" y="2998632"/>
              <a:ext cx="1093172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rgbClr val="FF0000"/>
                  </a:solidFill>
                </a:rPr>
                <a:t>size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58284" y="3495781"/>
              <a:ext cx="1093172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capacity</a:t>
              </a:r>
              <a:endParaRPr lang="en-US"/>
            </a:p>
          </p:txBody>
        </p:sp>
        <p:sp>
          <p:nvSpPr>
            <p:cNvPr id="61" name="Pentagon 60"/>
            <p:cNvSpPr/>
            <p:nvPr/>
          </p:nvSpPr>
          <p:spPr>
            <a:xfrm>
              <a:off x="1158284" y="2504525"/>
              <a:ext cx="1340060" cy="497149"/>
            </a:xfrm>
            <a:prstGeom prst="homePlate">
              <a:avLst/>
            </a:prstGeom>
            <a:ln w="222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data</a:t>
              </a:r>
              <a:endParaRPr lang="en-US"/>
            </a:p>
          </p:txBody>
        </p:sp>
        <p:cxnSp>
          <p:nvCxnSpPr>
            <p:cNvPr id="62" name="Straight Arrow Connector 61"/>
            <p:cNvCxnSpPr>
              <a:stCxn id="61" idx="3"/>
              <a:endCxn id="43" idx="1"/>
            </p:cNvCxnSpPr>
            <p:nvPr/>
          </p:nvCxnSpPr>
          <p:spPr>
            <a:xfrm flipV="1">
              <a:off x="2498344" y="2750058"/>
              <a:ext cx="1241124" cy="3042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886586" y="2039112"/>
              <a:ext cx="1958214" cy="218514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control block</a:t>
              </a:r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69836" y="2505292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660453" y="2505292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051069" y="2505292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441686" y="2505292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832302" y="2505292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222919" y="2505292"/>
              <a:ext cx="470528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3739468" y="2191806"/>
              <a:ext cx="5548543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729308" y="2148330"/>
              <a:ext cx="0" cy="445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9267691" y="2191806"/>
              <a:ext cx="0" cy="445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3739468" y="3460181"/>
              <a:ext cx="7953979" cy="15495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729308" y="2977903"/>
              <a:ext cx="0" cy="445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1685432" y="3018952"/>
              <a:ext cx="0" cy="404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5531501" y="1773148"/>
              <a:ext cx="1093172" cy="497149"/>
            </a:xfrm>
            <a:prstGeom prst="rect">
              <a:avLst/>
            </a:prstGeom>
            <a:noFill/>
            <a:ln w="22225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98437" y="3046068"/>
              <a:ext cx="1093172" cy="497149"/>
            </a:xfrm>
            <a:prstGeom prst="rect">
              <a:avLst/>
            </a:prstGeom>
            <a:noFill/>
            <a:ln w="22225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capacity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1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54399" y="4581681"/>
            <a:ext cx="10831033" cy="181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Самым странным в этой картинке кажется завершающий ноль</a:t>
            </a:r>
          </a:p>
          <a:p>
            <a:pPr>
              <a:lnSpc>
                <a:spcPct val="100000"/>
              </a:lnSpc>
            </a:pPr>
            <a:r>
              <a:rPr lang="ru-RU" sz="2400" smtClean="0"/>
              <a:t>Зачем он нужен, если мы уже храним размер?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smtClean="0"/>
              <a:t> </a:t>
            </a:r>
            <a:r>
              <a:rPr lang="ru-RU" sz="2400" smtClean="0"/>
              <a:t>Подсказка: подумайте о </a:t>
            </a:r>
            <a:r>
              <a:rPr lang="ru-RU" sz="2400" smtClean="0"/>
              <a:t>реализации метода </a:t>
            </a:r>
            <a:r>
              <a:rPr lang="en-US" sz="2400" smtClean="0">
                <a:solidFill>
                  <a:srgbClr val="FF0000"/>
                </a:solidFill>
              </a:rPr>
              <a:t>c_str</a:t>
            </a:r>
            <a:r>
              <a:rPr lang="en-US" sz="2400" smtClean="0">
                <a:solidFill>
                  <a:srgbClr val="FF0000"/>
                </a:solidFill>
              </a:rPr>
              <a:t>()</a:t>
            </a:r>
            <a:endParaRPr lang="en-US" sz="2400" smtClean="0">
              <a:solidFill>
                <a:srgbClr val="FF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886586" y="1773148"/>
            <a:ext cx="10806861" cy="2451105"/>
            <a:chOff x="886586" y="1773148"/>
            <a:chExt cx="10806861" cy="2451105"/>
          </a:xfrm>
        </p:grpSpPr>
        <p:sp>
          <p:nvSpPr>
            <p:cNvPr id="43" name="Rectangle 42"/>
            <p:cNvSpPr/>
            <p:nvPr/>
          </p:nvSpPr>
          <p:spPr>
            <a:xfrm>
              <a:off x="3739468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H</a:t>
              </a: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30085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e</a:t>
              </a: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20701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</a:t>
              </a: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11318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01934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</a:t>
              </a:r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92551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,</a:t>
              </a:r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83167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73784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w</a:t>
              </a: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64400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55017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</a:t>
              </a: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45633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036250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426866" y="250148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!</a:t>
              </a:r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817483" y="2501483"/>
              <a:ext cx="470528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\0</a:t>
              </a:r>
              <a:endParaRPr lang="en-US" b="1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58284" y="2998632"/>
              <a:ext cx="1093172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rgbClr val="FF0000"/>
                  </a:solidFill>
                </a:rPr>
                <a:t>size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58284" y="3495781"/>
              <a:ext cx="1093172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capacity</a:t>
              </a:r>
              <a:endParaRPr lang="en-US"/>
            </a:p>
          </p:txBody>
        </p:sp>
        <p:sp>
          <p:nvSpPr>
            <p:cNvPr id="61" name="Pentagon 60"/>
            <p:cNvSpPr/>
            <p:nvPr/>
          </p:nvSpPr>
          <p:spPr>
            <a:xfrm>
              <a:off x="1158284" y="2504525"/>
              <a:ext cx="1340060" cy="497149"/>
            </a:xfrm>
            <a:prstGeom prst="homePlate">
              <a:avLst/>
            </a:prstGeom>
            <a:ln w="222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data</a:t>
              </a:r>
              <a:endParaRPr lang="en-US"/>
            </a:p>
          </p:txBody>
        </p:sp>
        <p:cxnSp>
          <p:nvCxnSpPr>
            <p:cNvPr id="62" name="Straight Arrow Connector 61"/>
            <p:cNvCxnSpPr>
              <a:stCxn id="61" idx="3"/>
              <a:endCxn id="43" idx="1"/>
            </p:cNvCxnSpPr>
            <p:nvPr/>
          </p:nvCxnSpPr>
          <p:spPr>
            <a:xfrm flipV="1">
              <a:off x="2498344" y="2750058"/>
              <a:ext cx="1241124" cy="3042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886586" y="2039112"/>
              <a:ext cx="1958214" cy="218514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control block</a:t>
              </a:r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69836" y="2505292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660453" y="2505292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051069" y="2505292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441686" y="2505292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832302" y="2505292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222919" y="2505292"/>
              <a:ext cx="470528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3739468" y="2191806"/>
              <a:ext cx="5548543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729308" y="2148330"/>
              <a:ext cx="0" cy="445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9267691" y="2191806"/>
              <a:ext cx="0" cy="445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3739468" y="3460181"/>
              <a:ext cx="7953979" cy="15495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729308" y="2977903"/>
              <a:ext cx="0" cy="445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1685432" y="3018952"/>
              <a:ext cx="0" cy="404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5531501" y="1773148"/>
              <a:ext cx="1093172" cy="497149"/>
            </a:xfrm>
            <a:prstGeom prst="rect">
              <a:avLst/>
            </a:prstGeom>
            <a:noFill/>
            <a:ln w="22225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98437" y="3046068"/>
              <a:ext cx="1093172" cy="497149"/>
            </a:xfrm>
            <a:prstGeom prst="rect">
              <a:avLst/>
            </a:prstGeom>
            <a:noFill/>
            <a:ln w="22225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capacity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6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в строках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26836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17453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08069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98686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9389302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79919" y="1965960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8065" y="1965960"/>
            <a:ext cx="675713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using szt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std::string::size_type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notfound = s.find("bye");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 (notfound == std::string::npos);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ellp = s.find("ell");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hpos = s.find("H", ellp);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 (hpos == std::string::npos);</a:t>
            </a:r>
          </a:p>
          <a:p>
            <a:pPr marL="45720" indent="0">
              <a:lnSpc>
                <a:spcPct val="100000"/>
              </a:lnSpc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26836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17453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08069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98686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89302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779919" y="3343981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641040" y="334398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300262" y="2570825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npos = </a:t>
            </a:r>
            <a:r>
              <a:rPr lang="en-US" smtClean="0">
                <a:solidFill>
                  <a:srgbClr val="FF0000"/>
                </a:solidFill>
              </a:rPr>
              <a:t>-1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6" idx="2"/>
            <a:endCxn id="25" idx="0"/>
          </p:cNvCxnSpPr>
          <p:nvPr/>
        </p:nvCxnSpPr>
        <p:spPr>
          <a:xfrm flipH="1">
            <a:off x="10836349" y="3067974"/>
            <a:ext cx="10499" cy="27600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26836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17453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608069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998686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89302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779919" y="4840549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66175" y="4092265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ellp = 1</a:t>
            </a:r>
            <a:endParaRPr lang="en-US"/>
          </a:p>
        </p:txBody>
      </p:sp>
      <p:cxnSp>
        <p:nvCxnSpPr>
          <p:cNvPr id="44" name="Straight Arrow Connector 43"/>
          <p:cNvCxnSpPr>
            <a:stCxn id="43" idx="2"/>
            <a:endCxn id="38" idx="0"/>
          </p:cNvCxnSpPr>
          <p:nvPr/>
        </p:nvCxnSpPr>
        <p:spPr>
          <a:xfrm>
            <a:off x="8412761" y="4589414"/>
            <a:ext cx="1" cy="25113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наработка: замены в строке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6" y="2057400"/>
            <a:ext cx="10775092" cy="40386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Написать функцию: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int replace_all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latin typeface="Consolas" panose="020B0609020204030204" pitchFamily="49" charset="0"/>
              </a:rPr>
              <a:t>string&amp; str, const string&amp; from, </a:t>
            </a:r>
            <a:r>
              <a:rPr lang="en-US">
                <a:latin typeface="Consolas" panose="020B0609020204030204" pitchFamily="49" charset="0"/>
              </a:rPr>
              <a:t>const string&amp; </a:t>
            </a:r>
            <a:r>
              <a:rPr lang="en-US" smtClean="0">
                <a:latin typeface="Consolas" panose="020B0609020204030204" pitchFamily="49" charset="0"/>
              </a:rPr>
              <a:t>to);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Пример: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str = "Hello, $username, how are you doing, $username?";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from = "$username"; 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to = "Eric, the Bloody Axe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nrepl = replace_all </a:t>
            </a:r>
            <a:r>
              <a:rPr lang="en-US">
                <a:latin typeface="Consolas" panose="020B0609020204030204" pitchFamily="49" charset="0"/>
              </a:rPr>
              <a:t>(str, from, to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assert(nrepl == 2);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cout &lt;&lt; str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Стандартные строки достаточно хороши?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world!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</a:p>
        </p:txBody>
      </p:sp>
    </p:spTree>
    <p:extLst>
      <p:ext uri="{BB962C8B-B14F-4D97-AF65-F5344CB8AC3E}">
        <p14:creationId xmlns:p14="http://schemas.microsoft.com/office/powerpoint/2010/main" val="37300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Стандартные строки достаточно хороши</a:t>
            </a:r>
            <a:r>
              <a:rPr lang="ru-RU" smtClean="0"/>
              <a:t>?</a:t>
            </a:r>
          </a:p>
          <a:p>
            <a:r>
              <a:rPr lang="ru-RU" smtClean="0"/>
              <a:t>Кажется они имеют ряд проблем по сравнению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Проблема </a:t>
                </a:r>
                <a:r>
                  <a:rPr lang="en-US" smtClean="0"/>
                  <a:t>#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: </a:t>
                </a:r>
                <a:r>
                  <a:rPr lang="ru-RU" smtClean="0"/>
                  <a:t>выделения памяти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6080760" y="1965960"/>
            <a:ext cx="5971031" cy="4443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</a:t>
            </a:r>
            <a:r>
              <a:rPr lang="en-US">
                <a:latin typeface="Consolas" panose="020B0609020204030204" pitchFamily="49" charset="0"/>
              </a:rPr>
              <a:t>&lt;string&gt;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std::</a:t>
            </a:r>
            <a:r>
              <a:rPr lang="en-US" smtClean="0">
                <a:latin typeface="Consolas" panose="020B0609020204030204" pitchFamily="49" charset="0"/>
              </a:rPr>
              <a:t>string;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astr </a:t>
            </a:r>
            <a:r>
              <a:rPr lang="en-US">
                <a:latin typeface="Consolas" panose="020B0609020204030204" pitchFamily="49" charset="0"/>
              </a:rPr>
              <a:t>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bstr;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bstr.reserve(15);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astr.length();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= astr;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+= ",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world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!";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astr.compare(bstr);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Насколько этот код медленней?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961" y="1972138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12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немного </a:t>
            </a:r>
            <a:r>
              <a:rPr lang="ru-RU" smtClean="0"/>
              <a:t>пайтона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Как вы относитесь к следующему коду (</a:t>
            </a:r>
            <a:r>
              <a:rPr lang="en-US" smtClean="0"/>
              <a:t>C++)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 smtClean="0">
                <a:latin typeface="Consolas" panose="020B0609020204030204" pitchFamily="49" charset="0"/>
              </a:rPr>
              <a:t>a = ssl ? "https" : "http</a:t>
            </a:r>
            <a:r>
              <a:rPr lang="en-US" smtClean="0">
                <a:latin typeface="Consolas" panose="020B0609020204030204" pitchFamily="49" charset="0"/>
              </a:rPr>
              <a:t>";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 = a + </a:t>
            </a:r>
            <a:r>
              <a:rPr lang="en-US" smtClean="0">
                <a:latin typeface="Consolas" panose="020B0609020204030204" pitchFamily="49" charset="0"/>
              </a:rPr>
              <a:t>"://" + path + "/" + query;</a:t>
            </a:r>
          </a:p>
        </p:txBody>
      </p:sp>
    </p:spTree>
    <p:extLst>
      <p:ext uri="{BB962C8B-B14F-4D97-AF65-F5344CB8AC3E}">
        <p14:creationId xmlns:p14="http://schemas.microsoft.com/office/powerpoint/2010/main" val="36895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немного пайтона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Как вы относитесь к следующему коду (</a:t>
            </a:r>
            <a:r>
              <a:rPr lang="en-US" smtClean="0"/>
              <a:t>C++)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 smtClean="0">
                <a:latin typeface="Consolas" panose="020B0609020204030204" pitchFamily="49" charset="0"/>
              </a:rPr>
              <a:t>a = ssl ? "https" : "http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 </a:t>
            </a:r>
            <a:r>
              <a:rPr lang="en-US" smtClean="0">
                <a:latin typeface="Consolas" panose="020B0609020204030204" pitchFamily="49" charset="0"/>
              </a:rPr>
              <a:t>= a + "://" + path + "/" + query;</a:t>
            </a:r>
          </a:p>
          <a:p>
            <a:r>
              <a:rPr lang="ru-RU" smtClean="0">
                <a:solidFill>
                  <a:srgbClr val="FF0000"/>
                </a:solidFill>
              </a:rPr>
              <a:t>Для мира </a:t>
            </a:r>
            <a:r>
              <a:rPr lang="en-US" smtClean="0">
                <a:solidFill>
                  <a:srgbClr val="FF0000"/>
                </a:solidFill>
              </a:rPr>
              <a:t>C++ </a:t>
            </a:r>
            <a:r>
              <a:rPr lang="ru-RU" smtClean="0">
                <a:solidFill>
                  <a:srgbClr val="FF0000"/>
                </a:solidFill>
              </a:rPr>
              <a:t>здесь многовато реаллокаций</a:t>
            </a:r>
          </a:p>
          <a:p>
            <a:r>
              <a:rPr lang="ru-RU" smtClean="0"/>
              <a:t>Возможно,</a:t>
            </a:r>
            <a:r>
              <a:rPr lang="ru-RU" smtClean="0"/>
              <a:t> </a:t>
            </a:r>
            <a:r>
              <a:rPr lang="ru-RU" smtClean="0"/>
              <a:t>лучше использовать нечто вроде: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a = </a:t>
            </a:r>
            <a:r>
              <a:rPr lang="en-US" smtClean="0">
                <a:latin typeface="Consolas" panose="020B0609020204030204" pitchFamily="49" charset="0"/>
              </a:rPr>
              <a:t>combine(ssl </a:t>
            </a:r>
            <a:r>
              <a:rPr lang="en-US">
                <a:latin typeface="Consolas" panose="020B0609020204030204" pitchFamily="49" charset="0"/>
              </a:rPr>
              <a:t>? "</a:t>
            </a:r>
            <a:r>
              <a:rPr lang="en-US" smtClean="0">
                <a:latin typeface="Consolas" panose="020B0609020204030204" pitchFamily="49" charset="0"/>
              </a:rPr>
              <a:t>https" </a:t>
            </a:r>
            <a:r>
              <a:rPr lang="en-US">
                <a:latin typeface="Consolas" panose="020B0609020204030204" pitchFamily="49" charset="0"/>
              </a:rPr>
              <a:t>: "</a:t>
            </a:r>
            <a:r>
              <a:rPr lang="en-US" smtClean="0">
                <a:latin typeface="Consolas" panose="020B0609020204030204" pitchFamily="49" charset="0"/>
              </a:rPr>
              <a:t>http", </a:t>
            </a:r>
            <a:r>
              <a:rPr lang="en-US" smtClean="0">
                <a:latin typeface="Consolas" panose="020B0609020204030204" pitchFamily="49" charset="0"/>
              </a:rPr>
              <a:t>"://",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     </a:t>
            </a:r>
            <a:r>
              <a:rPr lang="en-US" smtClean="0">
                <a:latin typeface="Consolas" panose="020B0609020204030204" pitchFamily="49" charset="0"/>
              </a:rPr>
              <a:t>path</a:t>
            </a:r>
            <a:r>
              <a:rPr lang="en-US" smtClean="0">
                <a:latin typeface="Consolas" panose="020B0609020204030204" pitchFamily="49" charset="0"/>
              </a:rPr>
              <a:t>, "/", query);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Но что такое </a:t>
            </a:r>
            <a:r>
              <a:rPr lang="en-US" smtClean="0"/>
              <a:t>combine? </a:t>
            </a:r>
            <a:r>
              <a:rPr lang="ru-RU" smtClean="0"/>
              <a:t>В стандарте ничего такого нет....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9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устройство </a:t>
            </a:r>
            <a:r>
              <a:rPr lang="en-US" smtClean="0"/>
              <a:t>combine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8643" cy="4038600"/>
          </a:xfrm>
        </p:spPr>
        <p:txBody>
          <a:bodyPr/>
          <a:lstStyle/>
          <a:p>
            <a:r>
              <a:rPr lang="ru-RU" smtClean="0"/>
              <a:t>В простейшем случае </a:t>
            </a:r>
            <a:r>
              <a:rPr lang="en-US" smtClean="0"/>
              <a:t>combine </a:t>
            </a:r>
            <a:r>
              <a:rPr lang="ru-RU" smtClean="0"/>
              <a:t>это </a:t>
            </a:r>
            <a:r>
              <a:rPr lang="en-US" smtClean="0"/>
              <a:t>stringstream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stringstream ss;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ss &lt;&lt; </a:t>
            </a:r>
            <a:r>
              <a:rPr lang="en-US" smtClean="0">
                <a:latin typeface="Consolas" panose="020B0609020204030204" pitchFamily="49" charset="0"/>
              </a:rPr>
              <a:t>(ssl </a:t>
            </a:r>
            <a:r>
              <a:rPr lang="en-US">
                <a:latin typeface="Consolas" panose="020B0609020204030204" pitchFamily="49" charset="0"/>
              </a:rPr>
              <a:t>? "</a:t>
            </a:r>
            <a:r>
              <a:rPr lang="en-US" smtClean="0">
                <a:latin typeface="Consolas" panose="020B0609020204030204" pitchFamily="49" charset="0"/>
              </a:rPr>
              <a:t>https" </a:t>
            </a:r>
            <a:r>
              <a:rPr lang="en-US">
                <a:latin typeface="Consolas" panose="020B0609020204030204" pitchFamily="49" charset="0"/>
              </a:rPr>
              <a:t>: "</a:t>
            </a:r>
            <a:r>
              <a:rPr lang="en-US" smtClean="0">
                <a:latin typeface="Consolas" panose="020B0609020204030204" pitchFamily="49" charset="0"/>
              </a:rPr>
              <a:t>http") </a:t>
            </a:r>
            <a:r>
              <a:rPr lang="en-US">
                <a:latin typeface="Consolas" panose="020B0609020204030204" pitchFamily="49" charset="0"/>
              </a:rPr>
              <a:t>&lt;&lt; "://" &lt;&lt; path &lt;&lt; "/" &lt;&lt; query;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s = ss.str();</a:t>
            </a:r>
          </a:p>
          <a:p>
            <a:r>
              <a:rPr lang="ru-RU" smtClean="0"/>
              <a:t>Его можно абстрагировать как </a:t>
            </a:r>
            <a:r>
              <a:rPr lang="ru-RU" smtClean="0">
                <a:solidFill>
                  <a:srgbClr val="0000FF"/>
                </a:solidFill>
              </a:rPr>
              <a:t>вариабельный шаблон функции</a:t>
            </a:r>
            <a:r>
              <a:rPr lang="ru-RU" smtClean="0"/>
              <a:t>, чтобы записывать как на предыдущем слайде</a:t>
            </a:r>
          </a:p>
          <a:p>
            <a:r>
              <a:rPr lang="ru-RU" smtClean="0"/>
              <a:t>Также работает </a:t>
            </a:r>
            <a:r>
              <a:rPr lang="en-US" smtClean="0"/>
              <a:t>boost::format</a:t>
            </a:r>
          </a:p>
        </p:txBody>
      </p:sp>
    </p:spTree>
    <p:extLst>
      <p:ext uri="{BB962C8B-B14F-4D97-AF65-F5344CB8AC3E}">
        <p14:creationId xmlns:p14="http://schemas.microsoft.com/office/powerpoint/2010/main" val="32587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Проблема </a:t>
                </a:r>
                <a:r>
                  <a:rPr lang="en-US"/>
                  <a:t>#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/>
                  <a:t>: </a:t>
                </a:r>
                <a:r>
                  <a:rPr lang="ru-RU" smtClean="0"/>
                  <a:t>статические строки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использовании константных</a:t>
            </a:r>
            <a:r>
              <a:rPr lang="en-US" smtClean="0"/>
              <a:t> </a:t>
            </a:r>
            <a:r>
              <a:rPr lang="ru-RU" smtClean="0"/>
              <a:t>статических строк?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string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/>
                  <a:t>Проблема </a:t>
                </a:r>
                <a:r>
                  <a:rPr lang="en-US"/>
                  <a:t>#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/>
                  <a:t>: </a:t>
                </a:r>
                <a:r>
                  <a:rPr lang="ru-RU"/>
                  <a:t>статические строки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использовании константных</a:t>
            </a:r>
            <a:r>
              <a:rPr lang="en-US" smtClean="0"/>
              <a:t> </a:t>
            </a:r>
            <a:r>
              <a:rPr lang="ru-RU" smtClean="0"/>
              <a:t>статических строк?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static const string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Идея выглядит плохой: мы добавляем </a:t>
            </a:r>
            <a:r>
              <a:rPr lang="en-US" smtClean="0"/>
              <a:t>heap indirection. "FOO" </a:t>
            </a:r>
            <a:r>
              <a:rPr lang="ru-RU" smtClean="0"/>
              <a:t>это литерал. При загрузке программы он будет скопирован в кучу.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/>
                  <a:t>Проблема </a:t>
                </a:r>
                <a:r>
                  <a:rPr lang="en-US"/>
                  <a:t>#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/>
                  <a:t>: </a:t>
                </a:r>
                <a:r>
                  <a:rPr lang="ru-RU"/>
                  <a:t>статические строки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const char *</a:t>
            </a:r>
            <a:r>
              <a:rPr lang="en-US" smtClean="0">
                <a:latin typeface="Consolas" panose="020B0609020204030204" pitchFamily="49" charset="0"/>
              </a:rPr>
              <a:t>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/>
                  <a:t>Проблема </a:t>
                </a:r>
                <a:r>
                  <a:rPr lang="en-US"/>
                  <a:t>#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/>
                  <a:t>: </a:t>
                </a:r>
                <a:r>
                  <a:rPr lang="ru-RU"/>
                  <a:t>статические строки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char *kName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foo(kName);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Стало ещё хуже: теперь мы попадаем на создание временного объекта при каждом вызове функции </a:t>
            </a:r>
            <a:r>
              <a:rPr lang="en-US" smtClean="0"/>
              <a:t>foo.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Решение</a:t>
                </a:r>
                <a:r>
                  <a:rPr lang="en-US" smtClean="0"/>
                  <a:t>: string_view (C++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smtClean="0"/>
                  <a:t>)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string_view </a:t>
            </a:r>
            <a:r>
              <a:rPr lang="ru-RU" smtClean="0"/>
              <a:t>это невладеющий указатель на строку 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const string_view</a:t>
            </a:r>
            <a:r>
              <a:rPr lang="en-US" smtClean="0">
                <a:latin typeface="Consolas" panose="020B0609020204030204" pitchFamily="49" charset="0"/>
              </a:rPr>
              <a:t>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string_view &amp;</a:t>
            </a:r>
            <a:r>
              <a:rPr lang="en-US" smtClean="0">
                <a:latin typeface="Consolas" panose="020B0609020204030204" pitchFamily="49" charset="0"/>
              </a:rPr>
              <a:t>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нет ни </a:t>
            </a:r>
            <a:r>
              <a:rPr lang="en-US" smtClean="0"/>
              <a:t>heap indirection </a:t>
            </a:r>
            <a:r>
              <a:rPr lang="ru-RU" smtClean="0"/>
              <a:t>ни создания временного объекта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Строковые литералы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это </a:t>
            </a:r>
            <a:r>
              <a:rPr lang="ru-RU" sz="2000" smtClean="0">
                <a:solidFill>
                  <a:srgbClr val="0000FF"/>
                </a:solidFill>
              </a:rPr>
              <a:t>строковый литерал</a:t>
            </a:r>
            <a:r>
              <a:rPr lang="ru-RU" sz="2000" smtClean="0"/>
              <a:t>. Литерал это константа времени компиляции.</a:t>
            </a:r>
          </a:p>
          <a:p>
            <a:r>
              <a:rPr lang="ru-RU" sz="2000" smtClean="0"/>
              <a:t>Вопрос: какой тип у строкового литерала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15847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std::string_view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3460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28431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size:14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3403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5946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18836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85302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75919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66535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57152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47768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38385" y="2346035"/>
            <a:ext cx="470528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73784" y="2116452"/>
            <a:ext cx="1953082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78824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429574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59667" y="1691842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 size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09043" y="4068805"/>
            <a:ext cx="1958214" cy="17731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string_view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75865" y="5089740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size:5</a:t>
            </a:r>
            <a:endParaRPr lang="en-US"/>
          </a:p>
        </p:txBody>
      </p:sp>
      <p:sp>
        <p:nvSpPr>
          <p:cNvPr id="44" name="Pentagon 43"/>
          <p:cNvSpPr/>
          <p:nvPr/>
        </p:nvSpPr>
        <p:spPr>
          <a:xfrm>
            <a:off x="3575865" y="4595633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5" name="Straight Arrow Connector 44"/>
          <p:cNvCxnSpPr>
            <a:stCxn id="44" idx="3"/>
            <a:endCxn id="11" idx="2"/>
          </p:cNvCxnSpPr>
          <p:nvPr/>
        </p:nvCxnSpPr>
        <p:spPr>
          <a:xfrm flipV="1">
            <a:off x="4915925" y="2843184"/>
            <a:ext cx="1753168" cy="2001024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Базовые операции над </a:t>
            </a:r>
            <a:r>
              <a:rPr lang="en-US" smtClean="0"/>
              <a:t>string_view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214815" cy="4038600"/>
          </a:xfrm>
        </p:spPr>
        <p:txBody>
          <a:bodyPr/>
          <a:lstStyle/>
          <a:p>
            <a:r>
              <a:rPr lang="en-US" smtClean="0"/>
              <a:t>remove_prefix</a:t>
            </a:r>
          </a:p>
          <a:p>
            <a:r>
              <a:rPr lang="en-US" smtClean="0"/>
              <a:t>remove_suffix</a:t>
            </a:r>
          </a:p>
          <a:p>
            <a:r>
              <a:rPr lang="en-US" smtClean="0"/>
              <a:t>copy</a:t>
            </a:r>
          </a:p>
          <a:p>
            <a:r>
              <a:rPr lang="en-US" smtClean="0"/>
              <a:t>substr</a:t>
            </a:r>
          </a:p>
          <a:p>
            <a:r>
              <a:rPr lang="en-US" smtClean="0"/>
              <a:t>compare</a:t>
            </a:r>
          </a:p>
          <a:p>
            <a:r>
              <a:rPr lang="en-US" smtClean="0"/>
              <a:t>find</a:t>
            </a:r>
          </a:p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7816" y="2057399"/>
            <a:ext cx="7305265" cy="2877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1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string str = "   trim me  </a:t>
            </a:r>
            <a:r>
              <a:rPr lang="en-US" sz="2000" smtClean="0">
                <a:latin typeface="Consolas" panose="020B0609020204030204" pitchFamily="49" charset="0"/>
              </a:rPr>
              <a:t>";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string_view </a:t>
            </a:r>
            <a:r>
              <a:rPr lang="en-US" sz="2000">
                <a:latin typeface="Consolas" panose="020B0609020204030204" pitchFamily="49" charset="0"/>
              </a:rPr>
              <a:t>vtrim = str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trimfst = vtrim.find_first_not_of(" </a:t>
            </a:r>
            <a:r>
              <a:rPr lang="en-US" sz="2000" smtClean="0">
                <a:latin typeface="Consolas" panose="020B0609020204030204" pitchFamily="49" charset="0"/>
              </a:rPr>
              <a:t>");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vtrim.remove_prefix(min(trimfst</a:t>
            </a:r>
            <a:r>
              <a:rPr lang="en-US" sz="2000">
                <a:latin typeface="Consolas" panose="020B0609020204030204" pitchFamily="49" charset="0"/>
              </a:rPr>
              <a:t>, vtrim.size</a:t>
            </a:r>
            <a:r>
              <a:rPr lang="en-US" sz="2000" smtClean="0">
                <a:latin typeface="Consolas" panose="020B0609020204030204" pitchFamily="49" charset="0"/>
              </a:rPr>
              <a:t>()));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trimlst = vtrim.find_last_not_of(" </a:t>
            </a:r>
            <a:r>
              <a:rPr lang="en-US" sz="2000" smtClean="0">
                <a:latin typeface="Consolas" panose="020B0609020204030204" pitchFamily="49" charset="0"/>
              </a:rPr>
              <a:t>");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vtrim.remove_suffix(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vtrim.size</a:t>
            </a:r>
            <a:r>
              <a:rPr lang="en-US" sz="2000">
                <a:latin typeface="Consolas" panose="020B0609020204030204" pitchFamily="49" charset="0"/>
              </a:rPr>
              <a:t>() - min(trimlst, vtrim.size()));</a:t>
            </a:r>
          </a:p>
        </p:txBody>
      </p:sp>
    </p:spTree>
    <p:extLst>
      <p:ext uri="{BB962C8B-B14F-4D97-AF65-F5344CB8AC3E}">
        <p14:creationId xmlns:p14="http://schemas.microsoft.com/office/powerpoint/2010/main" val="11019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немного о производительности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Очень часто в программе одновременно живут десятки копий одной и той же строки</a:t>
            </a:r>
          </a:p>
          <a:p>
            <a:pPr marL="45720" indent="0">
              <a:buNone/>
            </a:pPr>
            <a:r>
              <a:rPr lang="en-US" smtClean="0"/>
              <a:t>void foo (string s);</a:t>
            </a:r>
            <a:endParaRPr lang="en-US"/>
          </a:p>
          <a:p>
            <a:pPr marL="45720" indent="0">
              <a:buNone/>
            </a:pPr>
            <a:r>
              <a:rPr lang="en-US" smtClean="0"/>
              <a:t>string s1 = "Hello";</a:t>
            </a:r>
          </a:p>
          <a:p>
            <a:pPr marL="45720" indent="0">
              <a:buNone/>
            </a:pPr>
            <a:r>
              <a:rPr lang="en-US" smtClean="0"/>
              <a:t>foo (s1);</a:t>
            </a:r>
          </a:p>
          <a:p>
            <a:pPr marL="45720" indent="0">
              <a:buNone/>
            </a:pPr>
            <a:r>
              <a:rPr lang="en-US" smtClean="0"/>
              <a:t>string s2 = s1;</a:t>
            </a:r>
          </a:p>
          <a:p>
            <a:pPr marL="45720" indent="0">
              <a:buNone/>
            </a:pPr>
            <a:r>
              <a:rPr lang="en-US" smtClean="0"/>
              <a:t>foo (s2);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1500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72117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62733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53350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3966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34583" y="3182112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500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72117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62733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53350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3966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34583" y="4008756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81500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72117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62733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53350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3966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234583" y="4833653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81500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72117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62733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453350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43966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234583" y="5671099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4221480" y="3192424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s1.data</a:t>
            </a:r>
            <a:endParaRPr lang="en-US"/>
          </a:p>
        </p:txBody>
      </p:sp>
      <p:cxnSp>
        <p:nvCxnSpPr>
          <p:cNvPr id="41" name="Straight Arrow Connector 40"/>
          <p:cNvCxnSpPr>
            <a:stCxn id="40" idx="3"/>
            <a:endCxn id="4" idx="1"/>
          </p:cNvCxnSpPr>
          <p:nvPr/>
        </p:nvCxnSpPr>
        <p:spPr>
          <a:xfrm flipV="1">
            <a:off x="5685583" y="3430687"/>
            <a:ext cx="595917" cy="103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entagon 45"/>
          <p:cNvSpPr/>
          <p:nvPr/>
        </p:nvSpPr>
        <p:spPr>
          <a:xfrm>
            <a:off x="4221480" y="4007009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fooarg.data</a:t>
            </a:r>
            <a:endParaRPr lang="en-US"/>
          </a:p>
        </p:txBody>
      </p:sp>
      <p:sp>
        <p:nvSpPr>
          <p:cNvPr id="47" name="Pentagon 46"/>
          <p:cNvSpPr/>
          <p:nvPr/>
        </p:nvSpPr>
        <p:spPr>
          <a:xfrm>
            <a:off x="4221480" y="565855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fooarg.data</a:t>
            </a:r>
            <a:endParaRPr lang="en-US"/>
          </a:p>
        </p:txBody>
      </p:sp>
      <p:sp>
        <p:nvSpPr>
          <p:cNvPr id="49" name="Pentagon 48"/>
          <p:cNvSpPr/>
          <p:nvPr/>
        </p:nvSpPr>
        <p:spPr>
          <a:xfrm>
            <a:off x="4221480" y="4833653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s1.data</a:t>
            </a:r>
            <a:endParaRPr lang="en-US"/>
          </a:p>
        </p:txBody>
      </p:sp>
      <p:cxnSp>
        <p:nvCxnSpPr>
          <p:cNvPr id="50" name="Straight Arrow Connector 49"/>
          <p:cNvCxnSpPr>
            <a:stCxn id="46" idx="3"/>
            <a:endCxn id="10" idx="1"/>
          </p:cNvCxnSpPr>
          <p:nvPr/>
        </p:nvCxnSpPr>
        <p:spPr>
          <a:xfrm>
            <a:off x="5685583" y="4255584"/>
            <a:ext cx="595917" cy="174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28" idx="1"/>
          </p:cNvCxnSpPr>
          <p:nvPr/>
        </p:nvCxnSpPr>
        <p:spPr>
          <a:xfrm>
            <a:off x="5685583" y="5082228"/>
            <a:ext cx="595917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34" idx="1"/>
          </p:cNvCxnSpPr>
          <p:nvPr/>
        </p:nvCxnSpPr>
        <p:spPr>
          <a:xfrm>
            <a:off x="5685583" y="5907125"/>
            <a:ext cx="595917" cy="1254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проблема утекания строки по копированию вообще проблемой класса строки?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31988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On Write (</a:t>
            </a:r>
            <a:r>
              <a:rPr lang="ru-RU" smtClean="0"/>
              <a:t>идиома </a:t>
            </a:r>
            <a:r>
              <a:rPr lang="en-US" smtClean="0"/>
              <a:t>COW)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823" y="2055090"/>
            <a:ext cx="9872871" cy="4038600"/>
          </a:xfrm>
        </p:spPr>
        <p:txBody>
          <a:bodyPr/>
          <a:lstStyle/>
          <a:p>
            <a:r>
              <a:rPr lang="ru-RU" smtClean="0"/>
              <a:t>Что если попробовать считать ссылки в строке?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stringbuf </a:t>
            </a:r>
            <a:r>
              <a:rPr lang="en-US" smtClean="0">
                <a:latin typeface="Consolas" panose="020B0609020204030204" pitchFamily="49" charset="0"/>
              </a:rPr>
              <a:t>{           string s1 = "Hello";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char *data</a:t>
            </a:r>
            <a:r>
              <a:rPr lang="en-US" smtClean="0">
                <a:latin typeface="Consolas" panose="020B0609020204030204" pitchFamily="49" charset="0"/>
              </a:rPr>
              <a:t>;               string s2 = s1;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capacity;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refcount;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etc ....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string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stringbuf *buf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etc ....</a:t>
            </a:r>
          </a:p>
          <a:p>
            <a:pPr marL="45720" indent="0">
              <a:buNone/>
            </a:pP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119" y="614799"/>
            <a:ext cx="2684231" cy="373964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9098076" y="5062195"/>
            <a:ext cx="430885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H</a:t>
            </a:r>
            <a:endParaRPr lang="en-US" sz="2000"/>
          </a:p>
        </p:txBody>
      </p:sp>
      <p:sp>
        <p:nvSpPr>
          <p:cNvPr id="30" name="Rectangle 29"/>
          <p:cNvSpPr/>
          <p:nvPr/>
        </p:nvSpPr>
        <p:spPr>
          <a:xfrm>
            <a:off x="9528960" y="5062195"/>
            <a:ext cx="430885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e</a:t>
            </a:r>
            <a:endParaRPr lang="en-US" sz="2000"/>
          </a:p>
        </p:txBody>
      </p:sp>
      <p:sp>
        <p:nvSpPr>
          <p:cNvPr id="31" name="Rectangle 30"/>
          <p:cNvSpPr/>
          <p:nvPr/>
        </p:nvSpPr>
        <p:spPr>
          <a:xfrm>
            <a:off x="9959844" y="5062195"/>
            <a:ext cx="430885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l</a:t>
            </a:r>
            <a:endParaRPr lang="en-US" sz="2000"/>
          </a:p>
        </p:txBody>
      </p:sp>
      <p:sp>
        <p:nvSpPr>
          <p:cNvPr id="32" name="Rectangle 31"/>
          <p:cNvSpPr/>
          <p:nvPr/>
        </p:nvSpPr>
        <p:spPr>
          <a:xfrm>
            <a:off x="10390729" y="5062195"/>
            <a:ext cx="430885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821612" y="5062195"/>
            <a:ext cx="430885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o</a:t>
            </a:r>
            <a:endParaRPr lang="en-US" sz="2000"/>
          </a:p>
        </p:txBody>
      </p:sp>
      <p:sp>
        <p:nvSpPr>
          <p:cNvPr id="34" name="Rectangle 33"/>
          <p:cNvSpPr/>
          <p:nvPr/>
        </p:nvSpPr>
        <p:spPr>
          <a:xfrm>
            <a:off x="11252497" y="5062195"/>
            <a:ext cx="519008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Consolas" panose="020B0609020204030204" pitchFamily="49" charset="0"/>
              </a:rPr>
              <a:t>\0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35" name="Pentagon 34"/>
          <p:cNvSpPr/>
          <p:nvPr/>
        </p:nvSpPr>
        <p:spPr>
          <a:xfrm>
            <a:off x="6815879" y="5056162"/>
            <a:ext cx="1615034" cy="598356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Consolas" panose="020B0609020204030204" pitchFamily="49" charset="0"/>
              </a:rPr>
              <a:t>data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/>
          <p:cNvCxnSpPr>
            <a:stCxn id="35" idx="3"/>
            <a:endCxn id="29" idx="1"/>
          </p:cNvCxnSpPr>
          <p:nvPr/>
        </p:nvCxnSpPr>
        <p:spPr>
          <a:xfrm>
            <a:off x="8430913" y="5355341"/>
            <a:ext cx="667163" cy="603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Pentagon 36"/>
          <p:cNvSpPr/>
          <p:nvPr/>
        </p:nvSpPr>
        <p:spPr>
          <a:xfrm>
            <a:off x="3940934" y="5277170"/>
            <a:ext cx="1760998" cy="598356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Consolas" panose="020B0609020204030204" pitchFamily="49" charset="0"/>
              </a:rPr>
              <a:t>s2.buf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44" name="Straight Arrow Connector 43"/>
          <p:cNvCxnSpPr>
            <a:stCxn id="37" idx="3"/>
          </p:cNvCxnSpPr>
          <p:nvPr/>
        </p:nvCxnSpPr>
        <p:spPr>
          <a:xfrm flipV="1">
            <a:off x="5701932" y="5556598"/>
            <a:ext cx="949860" cy="1975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73536" y="4572612"/>
            <a:ext cx="1994158" cy="121885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smtClean="0">
                <a:latin typeface="Consolas" panose="020B0609020204030204" pitchFamily="49" charset="0"/>
              </a:rPr>
              <a:t>s:6 c:6 r:2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56" name="Pentagon 55"/>
          <p:cNvSpPr/>
          <p:nvPr/>
        </p:nvSpPr>
        <p:spPr>
          <a:xfrm>
            <a:off x="3940934" y="4572612"/>
            <a:ext cx="1760998" cy="598356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Consolas" panose="020B0609020204030204" pitchFamily="49" charset="0"/>
              </a:rPr>
              <a:t>s1.buf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56" idx="3"/>
          </p:cNvCxnSpPr>
          <p:nvPr/>
        </p:nvCxnSpPr>
        <p:spPr>
          <a:xfrm flipV="1">
            <a:off x="5701932" y="4860511"/>
            <a:ext cx="949860" cy="1128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On Write (</a:t>
            </a:r>
            <a:r>
              <a:rPr lang="ru-RU" smtClean="0"/>
              <a:t>идиома </a:t>
            </a:r>
            <a:r>
              <a:rPr lang="en-US" smtClean="0"/>
              <a:t>COW)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823" y="2055090"/>
            <a:ext cx="9872871" cy="4038600"/>
          </a:xfrm>
        </p:spPr>
        <p:txBody>
          <a:bodyPr/>
          <a:lstStyle/>
          <a:p>
            <a:r>
              <a:rPr lang="ru-RU" smtClean="0"/>
              <a:t>Что если попробовать считать ссылки в строке?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stringbuf </a:t>
            </a:r>
            <a:r>
              <a:rPr lang="en-US" smtClean="0">
                <a:latin typeface="Consolas" panose="020B0609020204030204" pitchFamily="49" charset="0"/>
              </a:rPr>
              <a:t>{           string s1 = "Hello";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char *data</a:t>
            </a:r>
            <a:r>
              <a:rPr lang="en-US" smtClean="0">
                <a:latin typeface="Consolas" panose="020B0609020204030204" pitchFamily="49" charset="0"/>
              </a:rPr>
              <a:t>;               string s2 = s1;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</a:t>
            </a:r>
            <a:r>
              <a:rPr lang="en-US" smtClean="0">
                <a:latin typeface="Consolas" panose="020B0609020204030204" pitchFamily="49" charset="0"/>
              </a:rPr>
              <a:t>;              s2[0] = 'a'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capacity;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refcount;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etc ....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stringbuf *buf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etc ....</a:t>
            </a:r>
          </a:p>
          <a:p>
            <a:pPr marL="45720" indent="0">
              <a:buNone/>
            </a:pP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119" y="614799"/>
            <a:ext cx="2684231" cy="373964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9226395" y="4705667"/>
            <a:ext cx="430885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H</a:t>
            </a:r>
            <a:endParaRPr lang="en-US" sz="2000"/>
          </a:p>
        </p:txBody>
      </p:sp>
      <p:sp>
        <p:nvSpPr>
          <p:cNvPr id="30" name="Rectangle 29"/>
          <p:cNvSpPr/>
          <p:nvPr/>
        </p:nvSpPr>
        <p:spPr>
          <a:xfrm>
            <a:off x="9657279" y="4705667"/>
            <a:ext cx="430885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e</a:t>
            </a:r>
            <a:endParaRPr lang="en-US" sz="2000"/>
          </a:p>
        </p:txBody>
      </p:sp>
      <p:sp>
        <p:nvSpPr>
          <p:cNvPr id="31" name="Rectangle 30"/>
          <p:cNvSpPr/>
          <p:nvPr/>
        </p:nvSpPr>
        <p:spPr>
          <a:xfrm>
            <a:off x="10088163" y="4705667"/>
            <a:ext cx="430885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l</a:t>
            </a:r>
            <a:endParaRPr lang="en-US" sz="2000"/>
          </a:p>
        </p:txBody>
      </p:sp>
      <p:sp>
        <p:nvSpPr>
          <p:cNvPr id="32" name="Rectangle 31"/>
          <p:cNvSpPr/>
          <p:nvPr/>
        </p:nvSpPr>
        <p:spPr>
          <a:xfrm>
            <a:off x="10519048" y="4705667"/>
            <a:ext cx="430885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949931" y="4705667"/>
            <a:ext cx="430885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o</a:t>
            </a:r>
            <a:endParaRPr lang="en-US" sz="2000"/>
          </a:p>
        </p:txBody>
      </p:sp>
      <p:sp>
        <p:nvSpPr>
          <p:cNvPr id="34" name="Rectangle 33"/>
          <p:cNvSpPr/>
          <p:nvPr/>
        </p:nvSpPr>
        <p:spPr>
          <a:xfrm>
            <a:off x="11380816" y="4705667"/>
            <a:ext cx="519008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Consolas" panose="020B0609020204030204" pitchFamily="49" charset="0"/>
              </a:rPr>
              <a:t>\0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35" name="Pentagon 34"/>
          <p:cNvSpPr/>
          <p:nvPr/>
        </p:nvSpPr>
        <p:spPr>
          <a:xfrm>
            <a:off x="6944198" y="4699634"/>
            <a:ext cx="1615034" cy="598356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Consolas" panose="020B0609020204030204" pitchFamily="49" charset="0"/>
              </a:rPr>
              <a:t>data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/>
          <p:cNvCxnSpPr>
            <a:stCxn id="35" idx="3"/>
            <a:endCxn id="29" idx="1"/>
          </p:cNvCxnSpPr>
          <p:nvPr/>
        </p:nvCxnSpPr>
        <p:spPr>
          <a:xfrm>
            <a:off x="8559232" y="4998813"/>
            <a:ext cx="667163" cy="603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91824" y="4242816"/>
            <a:ext cx="1994158" cy="118114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smtClean="0">
                <a:latin typeface="Consolas" panose="020B0609020204030204" pitchFamily="49" charset="0"/>
              </a:rPr>
              <a:t>s:</a:t>
            </a:r>
            <a:r>
              <a:rPr lang="en-US" sz="2000" smtClean="0">
                <a:latin typeface="Consolas" panose="020B0609020204030204" pitchFamily="49" charset="0"/>
              </a:rPr>
              <a:t>6 c:6 r:1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56" name="Pentagon 55"/>
          <p:cNvSpPr/>
          <p:nvPr/>
        </p:nvSpPr>
        <p:spPr>
          <a:xfrm>
            <a:off x="3937568" y="4525976"/>
            <a:ext cx="1760998" cy="598356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Consolas" panose="020B0609020204030204" pitchFamily="49" charset="0"/>
              </a:rPr>
              <a:t>s1.buf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56" idx="3"/>
          </p:cNvCxnSpPr>
          <p:nvPr/>
        </p:nvCxnSpPr>
        <p:spPr>
          <a:xfrm flipV="1">
            <a:off x="5698566" y="4813875"/>
            <a:ext cx="949860" cy="1128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291974" y="5944101"/>
            <a:ext cx="430885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H</a:t>
            </a:r>
            <a:endParaRPr lang="en-US" sz="2000"/>
          </a:p>
        </p:txBody>
      </p:sp>
      <p:sp>
        <p:nvSpPr>
          <p:cNvPr id="19" name="Rectangle 18"/>
          <p:cNvSpPr/>
          <p:nvPr/>
        </p:nvSpPr>
        <p:spPr>
          <a:xfrm>
            <a:off x="9722858" y="5944101"/>
            <a:ext cx="430885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rgbClr val="0000FF"/>
                </a:solidFill>
              </a:rPr>
              <a:t>a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53742" y="5944101"/>
            <a:ext cx="430885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l</a:t>
            </a:r>
            <a:endParaRPr lang="en-US" sz="2000"/>
          </a:p>
        </p:txBody>
      </p:sp>
      <p:sp>
        <p:nvSpPr>
          <p:cNvPr id="22" name="Rectangle 21"/>
          <p:cNvSpPr/>
          <p:nvPr/>
        </p:nvSpPr>
        <p:spPr>
          <a:xfrm>
            <a:off x="10584627" y="5944101"/>
            <a:ext cx="430885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15510" y="5944101"/>
            <a:ext cx="430885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o</a:t>
            </a:r>
            <a:endParaRPr lang="en-US" sz="2000"/>
          </a:p>
        </p:txBody>
      </p:sp>
      <p:sp>
        <p:nvSpPr>
          <p:cNvPr id="24" name="Rectangle 23"/>
          <p:cNvSpPr/>
          <p:nvPr/>
        </p:nvSpPr>
        <p:spPr>
          <a:xfrm>
            <a:off x="11446395" y="5944101"/>
            <a:ext cx="519008" cy="59835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Consolas" panose="020B0609020204030204" pitchFamily="49" charset="0"/>
              </a:rPr>
              <a:t>\0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7009777" y="5938068"/>
            <a:ext cx="1615034" cy="598356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Consolas" panose="020B0609020204030204" pitchFamily="49" charset="0"/>
              </a:rPr>
              <a:t>data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/>
          <p:cNvCxnSpPr>
            <a:stCxn id="25" idx="3"/>
            <a:endCxn id="18" idx="1"/>
          </p:cNvCxnSpPr>
          <p:nvPr/>
        </p:nvCxnSpPr>
        <p:spPr>
          <a:xfrm>
            <a:off x="8624811" y="6237247"/>
            <a:ext cx="667163" cy="603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91824" y="5482417"/>
            <a:ext cx="1994158" cy="112538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>
                <a:latin typeface="Consolas" panose="020B0609020204030204" pitchFamily="49" charset="0"/>
              </a:rPr>
              <a:t>s:6 </a:t>
            </a:r>
            <a:r>
              <a:rPr lang="en-US" sz="2000">
                <a:latin typeface="Consolas" panose="020B0609020204030204" pitchFamily="49" charset="0"/>
              </a:rPr>
              <a:t>c:6 </a:t>
            </a:r>
            <a:r>
              <a:rPr lang="en-US" sz="2000" smtClean="0">
                <a:latin typeface="Consolas" panose="020B0609020204030204" pitchFamily="49" charset="0"/>
              </a:rPr>
              <a:t>r:1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3937568" y="5697352"/>
            <a:ext cx="1760998" cy="598356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Consolas" panose="020B0609020204030204" pitchFamily="49" charset="0"/>
              </a:rPr>
              <a:t>s2.buf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/>
          <p:cNvCxnSpPr>
            <a:stCxn id="28" idx="3"/>
          </p:cNvCxnSpPr>
          <p:nvPr/>
        </p:nvCxnSpPr>
        <p:spPr>
          <a:xfrm flipV="1">
            <a:off x="5698566" y="5985251"/>
            <a:ext cx="949860" cy="1128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GCC string (version &lt; </a:t>
            </a:r>
            <a:r>
              <a:rPr lang="en-US" smtClean="0">
                <a:latin typeface="Consolas" panose="020B0609020204030204" pitchFamily="49" charset="0"/>
              </a:rPr>
              <a:t>5</a:t>
            </a:r>
            <a:r>
              <a:rPr lang="en-US" smtClean="0"/>
              <a:t>), libstdc++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data</a:t>
            </a:r>
            <a:endParaRPr lang="en-US" sz="2400"/>
          </a:p>
        </p:txBody>
      </p:sp>
      <p:cxnSp>
        <p:nvCxnSpPr>
          <p:cNvPr id="21" name="Straight Arrow Connector 20"/>
          <p:cNvCxnSpPr>
            <a:stCxn id="20" idx="3"/>
            <a:endCxn id="4" idx="0"/>
          </p:cNvCxnSpPr>
          <p:nvPr/>
        </p:nvCxnSpPr>
        <p:spPr>
          <a:xfrm>
            <a:off x="2498344" y="2597652"/>
            <a:ext cx="2537748" cy="90760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86586" y="1828800"/>
            <a:ext cx="1958214" cy="12933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smtClean="0"/>
              <a:t>string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4786812" y="3505261"/>
            <a:ext cx="498559" cy="554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onsolas" panose="020B0609020204030204" pitchFamily="49" charset="0"/>
              </a:rPr>
              <a:t>H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2221" y="3505261"/>
            <a:ext cx="498559" cy="554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onsolas" panose="020B0609020204030204" pitchFamily="49" charset="0"/>
              </a:rPr>
              <a:t>e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5286" y="3505261"/>
            <a:ext cx="498559" cy="554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onsolas" panose="020B0609020204030204" pitchFamily="49" charset="0"/>
              </a:rPr>
              <a:t>l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8351" y="3505261"/>
            <a:ext cx="498559" cy="554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6766910" y="3505259"/>
            <a:ext cx="498559" cy="554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onsolas" panose="020B0609020204030204" pitchFamily="49" charset="0"/>
              </a:rPr>
              <a:t>o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58061" y="3505259"/>
            <a:ext cx="498559" cy="554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onsolas" panose="020B0609020204030204" pitchFamily="49" charset="0"/>
              </a:rPr>
              <a:t>,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51126" y="3505259"/>
            <a:ext cx="498559" cy="554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42277" y="3505259"/>
            <a:ext cx="498559" cy="554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onsolas" panose="020B0609020204030204" pitchFamily="49" charset="0"/>
              </a:rPr>
              <a:t>w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44486" y="3505260"/>
            <a:ext cx="498559" cy="5524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46694" y="3505260"/>
            <a:ext cx="498559" cy="5503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onsolas" panose="020B0609020204030204" pitchFamily="49" charset="0"/>
              </a:rPr>
              <a:t>r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45252" y="3505260"/>
            <a:ext cx="498559" cy="5503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43811" y="3505260"/>
            <a:ext cx="498559" cy="55030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onsolas" panose="020B0609020204030204" pitchFamily="49" charset="0"/>
              </a:rPr>
              <a:t>d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42370" y="3505260"/>
            <a:ext cx="498559" cy="55030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onsolas" panose="020B0609020204030204" pitchFamily="49" charset="0"/>
              </a:rPr>
              <a:t>!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240928" y="3505260"/>
            <a:ext cx="600552" cy="55030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onsolas" panose="020B0609020204030204" pitchFamily="49" charset="0"/>
              </a:rPr>
              <a:t>\0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4048" y="3505259"/>
            <a:ext cx="1467365" cy="554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onsolas" panose="020B0609020204030204" pitchFamily="49" charset="0"/>
              </a:rPr>
              <a:t>s:14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41939" y="3502153"/>
            <a:ext cx="1467365" cy="55559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onsolas" panose="020B0609020204030204" pitchFamily="49" charset="0"/>
              </a:rPr>
              <a:t>c:14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09304" y="3505260"/>
            <a:ext cx="1484418" cy="554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onsolas" panose="020B0609020204030204" pitchFamily="49" charset="0"/>
              </a:rPr>
              <a:t>r</a:t>
            </a:r>
            <a:r>
              <a:rPr lang="en-US" sz="2400" smtClean="0">
                <a:latin typeface="Consolas" panose="020B0609020204030204" pitchFamily="49" charset="0"/>
              </a:rPr>
              <a:t>:0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143000" y="4716781"/>
            <a:ext cx="9872871" cy="950852"/>
          </a:xfrm>
        </p:spPr>
        <p:txBody>
          <a:bodyPr/>
          <a:lstStyle/>
          <a:p>
            <a:r>
              <a:rPr lang="ru-RU" smtClean="0"/>
              <a:t>Хранится счётчик ссылок </a:t>
            </a:r>
            <a:r>
              <a:rPr lang="ru-RU" smtClean="0">
                <a:latin typeface="Consolas" panose="020B0609020204030204" pitchFamily="49" charset="0"/>
              </a:rPr>
              <a:t>-1</a:t>
            </a:r>
            <a:r>
              <a:rPr lang="ru-RU" smtClean="0"/>
              <a:t>,</a:t>
            </a:r>
            <a:r>
              <a:rPr lang="en-US" smtClean="0"/>
              <a:t> </a:t>
            </a:r>
            <a:r>
              <a:rPr lang="ru-RU" smtClean="0"/>
              <a:t>поэтому на рисунке он нулевой</a:t>
            </a:r>
          </a:p>
          <a:p>
            <a:r>
              <a:rPr lang="ru-RU" smtClean="0"/>
              <a:t>Активно используется </a:t>
            </a:r>
            <a:r>
              <a:rPr lang="en-US" smtClean="0"/>
              <a:t>COW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COW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самого начала идиома имела своих сторонников и противников</a:t>
            </a:r>
          </a:p>
          <a:p>
            <a:r>
              <a:rPr lang="ru-RU" smtClean="0"/>
              <a:t>На какой стороне вы?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COW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самого начала идиома имела своих сторонников и противников</a:t>
            </a:r>
          </a:p>
          <a:p>
            <a:r>
              <a:rPr lang="ru-RU" smtClean="0">
                <a:solidFill>
                  <a:srgbClr val="0000FF"/>
                </a:solidFill>
              </a:rPr>
              <a:t>Экономия памяти</a:t>
            </a:r>
          </a:p>
          <a:p>
            <a:r>
              <a:rPr lang="ru-RU" smtClean="0">
                <a:solidFill>
                  <a:srgbClr val="0000FF"/>
                </a:solidFill>
              </a:rPr>
              <a:t>Дешёвое копирование (просто инкремент счётчика ссылок)</a:t>
            </a:r>
          </a:p>
          <a:p>
            <a:r>
              <a:rPr lang="ru-RU" smtClean="0">
                <a:solidFill>
                  <a:srgbClr val="0000FF"/>
                </a:solidFill>
              </a:rPr>
              <a:t>Меньше аллокаций и удалений в куче =</a:t>
            </a:r>
            <a:r>
              <a:rPr lang="en-US" smtClean="0">
                <a:solidFill>
                  <a:srgbClr val="0000FF"/>
                </a:solidFill>
              </a:rPr>
              <a:t>&gt; </a:t>
            </a:r>
            <a:r>
              <a:rPr lang="ru-RU" smtClean="0">
                <a:solidFill>
                  <a:srgbClr val="0000FF"/>
                </a:solidFill>
              </a:rPr>
              <a:t>прирост производительности</a:t>
            </a:r>
          </a:p>
          <a:p>
            <a:r>
              <a:rPr lang="ru-RU" smtClean="0">
                <a:solidFill>
                  <a:srgbClr val="FF0000"/>
                </a:solidFill>
              </a:rPr>
              <a:t>Лишний уровень косвенности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>
                <a:solidFill>
                  <a:srgbClr val="FF0000"/>
                </a:solidFill>
              </a:rPr>
              <a:t>Вирусное проникновение копирования во все модифицирующие операции</a:t>
            </a:r>
          </a:p>
          <a:p>
            <a:r>
              <a:rPr lang="ru-RU" smtClean="0">
                <a:solidFill>
                  <a:srgbClr val="FF0000"/>
                </a:solidFill>
              </a:rPr>
              <a:t>Проблемы </a:t>
            </a:r>
            <a:r>
              <a:rPr lang="en-US" smtClean="0">
                <a:solidFill>
                  <a:srgbClr val="FF0000"/>
                </a:solidFill>
              </a:rPr>
              <a:t>thread safety (Multithread COW disease)</a:t>
            </a:r>
            <a:endParaRPr lang="ru-RU" smtClean="0">
              <a:solidFill>
                <a:srgbClr val="FF0000"/>
              </a:solidFill>
            </a:endParaRPr>
          </a:p>
          <a:p>
            <a:r>
              <a:rPr lang="ru-RU" smtClean="0"/>
              <a:t>Однако есть соображение, которое рушит баланс. Это инвалидация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30578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Завершающие нулевые символы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это </a:t>
            </a:r>
            <a:r>
              <a:rPr lang="ru-RU" sz="2000" smtClean="0">
                <a:solidFill>
                  <a:srgbClr val="0000FF"/>
                </a:solidFill>
              </a:rPr>
              <a:t>строковый литерал</a:t>
            </a:r>
            <a:r>
              <a:rPr lang="ru-RU" sz="2000" smtClean="0"/>
              <a:t>. Литерал это константа времени компиляции.</a:t>
            </a:r>
          </a:p>
          <a:p>
            <a:r>
              <a:rPr lang="ru-RU" sz="2000" smtClean="0"/>
              <a:t>Вопрос: какой тип у строкового литерала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его тип это </a:t>
            </a:r>
            <a:r>
              <a:rPr lang="en-US" sz="2000" smtClean="0">
                <a:solidFill>
                  <a:srgbClr val="0000FF"/>
                </a:solidFill>
              </a:rPr>
              <a:t>const char[14]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ru-RU" sz="2000" smtClean="0"/>
              <a:t>так как </a:t>
            </a:r>
            <a:r>
              <a:rPr lang="en-US" sz="2000" smtClean="0"/>
              <a:t>sizeof (</a:t>
            </a:r>
            <a:r>
              <a:rPr lang="en-US" sz="2000"/>
              <a:t>"Hello, world</a:t>
            </a:r>
            <a:r>
              <a:rPr lang="en-US" sz="2000" smtClean="0"/>
              <a:t>!") == 14</a:t>
            </a:r>
            <a:endParaRPr lang="ru-RU" sz="2000" smtClean="0"/>
          </a:p>
          <a:p>
            <a:r>
              <a:rPr lang="ru-RU" sz="2000" smtClean="0"/>
              <a:t>Строки с завершающим нулевым символом называются </a:t>
            </a:r>
            <a:r>
              <a:rPr lang="en-US" sz="2000" smtClean="0">
                <a:solidFill>
                  <a:srgbClr val="0000FF"/>
                </a:solidFill>
              </a:rPr>
              <a:t>C-</a:t>
            </a:r>
            <a:r>
              <a:rPr lang="ru-RU" sz="2000" smtClean="0">
                <a:solidFill>
                  <a:srgbClr val="0000FF"/>
                </a:solidFill>
              </a:rPr>
              <a:t>строками</a:t>
            </a:r>
            <a:r>
              <a:rPr lang="ru-RU" sz="2000" smtClean="0"/>
              <a:t> так как являются наследием языка </a:t>
            </a:r>
            <a:r>
              <a:rPr lang="en-US" sz="2000" smtClean="0"/>
              <a:t>C</a:t>
            </a:r>
            <a:endParaRPr lang="ru-RU" sz="2000" smtClean="0"/>
          </a:p>
        </p:txBody>
      </p:sp>
      <p:sp>
        <p:nvSpPr>
          <p:cNvPr id="6" name="Rectangle 5"/>
          <p:cNvSpPr/>
          <p:nvPr/>
        </p:nvSpPr>
        <p:spPr>
          <a:xfrm>
            <a:off x="6133164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3781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4397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14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5630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6247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6863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67480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58096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48713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39329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29946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0562" y="556629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11179" y="5566299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Операции над строкой могут инвалидировать указатели внутрь строки. 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char *p = &amp;s[3];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 += "world"; // </a:t>
            </a:r>
            <a:r>
              <a:rPr lang="ru-RU" smtClean="0">
                <a:latin typeface="Consolas" panose="020B0609020204030204" pitchFamily="49" charset="0"/>
              </a:rPr>
              <a:t>после этой точки </a:t>
            </a: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ru-RU" smtClean="0">
                <a:latin typeface="Consolas" panose="020B0609020204030204" pitchFamily="49" charset="0"/>
              </a:rPr>
              <a:t>нельзя использовать</a:t>
            </a:r>
          </a:p>
          <a:p>
            <a:r>
              <a:rPr lang="ru-RU" smtClean="0"/>
              <a:t>Здесь нет проблем</a:t>
            </a:r>
          </a:p>
          <a:p>
            <a:r>
              <a:rPr lang="ru-RU" smtClean="0"/>
              <a:t>Проблема в том, что в случае </a:t>
            </a:r>
            <a:r>
              <a:rPr lang="en-US" smtClean="0"/>
              <a:t>COW</a:t>
            </a:r>
            <a:r>
              <a:rPr lang="ru-RU" smtClean="0"/>
              <a:t> указатели</a:t>
            </a:r>
            <a:r>
              <a:rPr lang="en-US" smtClean="0"/>
              <a:t> </a:t>
            </a:r>
            <a:r>
              <a:rPr lang="ru-RU" smtClean="0"/>
              <a:t>инвалидируются при совершенно безобидных операциях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Операции над строкой могут инвалидировать указатели внутрь строки. 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char *p = &amp;s[3];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s[0] = 'h'; // </a:t>
            </a:r>
            <a:r>
              <a:rPr lang="ru-RU" smtClean="0">
                <a:latin typeface="Consolas" panose="020B0609020204030204" pitchFamily="49" charset="0"/>
              </a:rPr>
              <a:t>для </a:t>
            </a:r>
            <a:r>
              <a:rPr lang="en-US" smtClean="0">
                <a:latin typeface="Consolas" panose="020B0609020204030204" pitchFamily="49" charset="0"/>
              </a:rPr>
              <a:t>non-COW </a:t>
            </a:r>
            <a:r>
              <a:rPr lang="ru-RU" smtClean="0">
                <a:latin typeface="Consolas" panose="020B0609020204030204" pitchFamily="49" charset="0"/>
              </a:rPr>
              <a:t>строк </a:t>
            </a: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ru-RU" smtClean="0">
                <a:latin typeface="Consolas" panose="020B0609020204030204" pitchFamily="49" charset="0"/>
              </a:rPr>
              <a:t>ещё валиден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но для </a:t>
            </a:r>
            <a:r>
              <a:rPr lang="en-US" smtClean="0">
                <a:latin typeface="Consolas" panose="020B0609020204030204" pitchFamily="49" charset="0"/>
              </a:rPr>
              <a:t>COW </a:t>
            </a:r>
            <a:r>
              <a:rPr lang="ru-RU" smtClean="0">
                <a:latin typeface="Consolas" panose="020B0609020204030204" pitchFamily="49" charset="0"/>
              </a:rPr>
              <a:t>может быть уже и нет</a:t>
            </a:r>
          </a:p>
          <a:p>
            <a:r>
              <a:rPr lang="ru-RU" smtClean="0"/>
              <a:t>В </a:t>
            </a:r>
            <a:r>
              <a:rPr lang="ru-RU" smtClean="0">
                <a:latin typeface="Consolas" panose="020B0609020204030204" pitchFamily="49" charset="0"/>
              </a:rPr>
              <a:t>2011</a:t>
            </a:r>
            <a:r>
              <a:rPr lang="ru-RU" smtClean="0"/>
              <a:t> году официально было запрещено инвалидировать указатели при выполнении </a:t>
            </a:r>
            <a:r>
              <a:rPr lang="en-US" smtClean="0">
                <a:latin typeface="Consolas" panose="020B0609020204030204" pitchFamily="49" charset="0"/>
              </a:rPr>
              <a:t>operator[]</a:t>
            </a:r>
            <a:r>
              <a:rPr lang="en-US" smtClean="0"/>
              <a:t>, </a:t>
            </a:r>
            <a:r>
              <a:rPr lang="ru-RU" smtClean="0"/>
              <a:t>что исключает </a:t>
            </a:r>
            <a:r>
              <a:rPr lang="en-US" smtClean="0"/>
              <a:t>COW-</a:t>
            </a:r>
            <a:r>
              <a:rPr lang="ru-RU" smtClean="0"/>
              <a:t>реализации </a:t>
            </a:r>
            <a:r>
              <a:rPr lang="en-US" smtClean="0">
                <a:latin typeface="Consolas" panose="020B0609020204030204" pitchFamily="49" charset="0"/>
              </a:rPr>
              <a:t>std::string</a:t>
            </a:r>
            <a:r>
              <a:rPr lang="en-US" smtClean="0"/>
              <a:t>.</a:t>
            </a:r>
          </a:p>
          <a:p>
            <a:r>
              <a:rPr lang="ru-RU" smtClean="0"/>
              <a:t>Как итог: </a:t>
            </a:r>
            <a:r>
              <a:rPr lang="en-US" smtClean="0"/>
              <a:t>COW is (almost) dead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COW is (almost) dead</a:t>
            </a:r>
            <a:endParaRPr lang="en-US" sz="5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552065"/>
            <a:ext cx="2667000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17" y="2428240"/>
            <a:ext cx="2447925" cy="18573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97120" y="3058160"/>
            <a:ext cx="1381760" cy="609600"/>
          </a:xfrm>
          <a:prstGeom prst="rightArrow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6320" y="4927600"/>
            <a:ext cx="430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/>
              <a:t>Нынешнее состояние</a:t>
            </a:r>
            <a:endParaRPr 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6395720" y="4927600"/>
            <a:ext cx="462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/>
              <a:t>Желаемое состояние</a:t>
            </a:r>
            <a:endParaRPr lang="en-US" sz="3200"/>
          </a:p>
        </p:txBody>
      </p:sp>
      <p:sp>
        <p:nvSpPr>
          <p:cNvPr id="9" name="TextBox 8"/>
          <p:cNvSpPr txBox="1"/>
          <p:nvPr/>
        </p:nvSpPr>
        <p:spPr>
          <a:xfrm>
            <a:off x="364935" y="5944973"/>
            <a:ext cx="11390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/>
              <a:t>Но означает ли это, что мы совсем ничего не можем сделать на уровне проектирования класса?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588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Обсуждение: одна старая картинка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39202" y="5145511"/>
            <a:ext cx="11346230" cy="140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mtClean="0"/>
              <a:t>Эта картинка врёт в одной очень существенной детали</a:t>
            </a:r>
          </a:p>
          <a:p>
            <a:pPr>
              <a:lnSpc>
                <a:spcPct val="100000"/>
              </a:lnSpc>
            </a:pPr>
            <a:r>
              <a:rPr lang="ru-RU" smtClean="0"/>
              <a:t>В какой?</a:t>
            </a:r>
            <a:endParaRPr lang="ru-RU" smtClean="0"/>
          </a:p>
        </p:txBody>
      </p:sp>
      <p:grpSp>
        <p:nvGrpSpPr>
          <p:cNvPr id="3" name="Group 2"/>
          <p:cNvGrpSpPr/>
          <p:nvPr/>
        </p:nvGrpSpPr>
        <p:grpSpPr>
          <a:xfrm>
            <a:off x="749426" y="2065756"/>
            <a:ext cx="10806861" cy="2451105"/>
            <a:chOff x="886586" y="1617700"/>
            <a:chExt cx="10806861" cy="2451105"/>
          </a:xfrm>
        </p:grpSpPr>
        <p:sp>
          <p:nvSpPr>
            <p:cNvPr id="4" name="Rectangle 3"/>
            <p:cNvSpPr/>
            <p:nvPr/>
          </p:nvSpPr>
          <p:spPr>
            <a:xfrm>
              <a:off x="3739468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H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0085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e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20701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</a:t>
              </a: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11318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01934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</a:t>
              </a: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92551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,</a:t>
              </a: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83167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3784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w</a:t>
              </a: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64400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5017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</a:t>
              </a: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45633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36250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26866" y="2346035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!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17483" y="2346035"/>
              <a:ext cx="470528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onsolas" panose="020B0609020204030204" pitchFamily="49" charset="0"/>
                </a:rPr>
                <a:t>\0</a:t>
              </a:r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58284" y="2843184"/>
              <a:ext cx="1093172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58284" y="3340333"/>
              <a:ext cx="1093172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capacity</a:t>
              </a:r>
              <a:endParaRPr lang="en-US"/>
            </a:p>
          </p:txBody>
        </p:sp>
        <p:sp>
          <p:nvSpPr>
            <p:cNvPr id="20" name="Pentagon 19"/>
            <p:cNvSpPr/>
            <p:nvPr/>
          </p:nvSpPr>
          <p:spPr>
            <a:xfrm>
              <a:off x="1158284" y="2349077"/>
              <a:ext cx="1340060" cy="497149"/>
            </a:xfrm>
            <a:prstGeom prst="homePlate">
              <a:avLst/>
            </a:prstGeom>
            <a:ln w="222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data</a:t>
              </a:r>
              <a:endParaRPr lang="en-US"/>
            </a:p>
          </p:txBody>
        </p:sp>
        <p:cxnSp>
          <p:nvCxnSpPr>
            <p:cNvPr id="22" name="Straight Arrow Connector 21"/>
            <p:cNvCxnSpPr>
              <a:stCxn id="20" idx="3"/>
              <a:endCxn id="4" idx="1"/>
            </p:cNvCxnSpPr>
            <p:nvPr/>
          </p:nvCxnSpPr>
          <p:spPr>
            <a:xfrm flipV="1">
              <a:off x="2498344" y="2594610"/>
              <a:ext cx="1241124" cy="3042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886586" y="1883664"/>
              <a:ext cx="1958214" cy="218514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string</a:t>
              </a: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269836" y="2349844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660453" y="2349844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051069" y="2349844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41686" y="2349844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832302" y="2349844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222919" y="2349844"/>
              <a:ext cx="470528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739468" y="2036358"/>
              <a:ext cx="5548543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729308" y="1992882"/>
              <a:ext cx="0" cy="445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9267691" y="2036358"/>
              <a:ext cx="0" cy="445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739468" y="3304733"/>
              <a:ext cx="7953979" cy="15495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729308" y="2822455"/>
              <a:ext cx="0" cy="445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1685432" y="2863504"/>
              <a:ext cx="0" cy="404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531501" y="1617700"/>
              <a:ext cx="1093172" cy="497149"/>
            </a:xfrm>
            <a:prstGeom prst="rect">
              <a:avLst/>
            </a:prstGeom>
            <a:noFill/>
            <a:ln w="22225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98437" y="2890620"/>
              <a:ext cx="1093172" cy="497149"/>
            </a:xfrm>
            <a:prstGeom prst="rect">
              <a:avLst/>
            </a:prstGeom>
            <a:noFill/>
            <a:ln w="22225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capacity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17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Старая картинка, настоящий масштаб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06103" y="2953530"/>
            <a:ext cx="313509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35219" y="2961153"/>
            <a:ext cx="3135094" cy="48698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cxnSp>
        <p:nvCxnSpPr>
          <p:cNvPr id="22" name="Straight Arrow Connector 21"/>
          <p:cNvCxnSpPr>
            <a:stCxn id="42" idx="1"/>
            <a:endCxn id="4" idx="1"/>
          </p:cNvCxnSpPr>
          <p:nvPr/>
        </p:nvCxnSpPr>
        <p:spPr>
          <a:xfrm rot="10800000" flipH="1" flipV="1">
            <a:off x="1471010" y="3202106"/>
            <a:ext cx="2323321" cy="1565682"/>
          </a:xfrm>
          <a:prstGeom prst="bentConnector3">
            <a:avLst>
              <a:gd name="adj1" fmla="val -9839"/>
            </a:avLst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7124" y="2473103"/>
            <a:ext cx="10441814" cy="1146993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58620" y="5760720"/>
            <a:ext cx="11081692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Небольшие данные вполне умещаются в </a:t>
            </a:r>
            <a:r>
              <a:rPr lang="en-US" sz="2400" smtClean="0"/>
              <a:t>control block</a:t>
            </a:r>
            <a:endParaRPr lang="ru-RU" sz="240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3784172" y="3762733"/>
            <a:ext cx="5558703" cy="1253629"/>
            <a:chOff x="3784172" y="3762733"/>
            <a:chExt cx="5558703" cy="1253629"/>
          </a:xfrm>
        </p:grpSpPr>
        <p:sp>
          <p:nvSpPr>
            <p:cNvPr id="4" name="Rectangle 3"/>
            <p:cNvSpPr/>
            <p:nvPr/>
          </p:nvSpPr>
          <p:spPr>
            <a:xfrm>
              <a:off x="3794332" y="451921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H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84949" y="451921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e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5565" y="451921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</a:t>
              </a: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66182" y="451921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56798" y="451921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</a:t>
              </a: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47415" y="451921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,</a:t>
              </a: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38031" y="451921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28648" y="451921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w</a:t>
              </a: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19264" y="451921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09881" y="451921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</a:t>
              </a: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00497" y="451921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91114" y="451921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81730" y="4519213"/>
              <a:ext cx="390617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!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72347" y="4519213"/>
              <a:ext cx="470528" cy="4971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onsolas" panose="020B0609020204030204" pitchFamily="49" charset="0"/>
                </a:rPr>
                <a:t>\0</a:t>
              </a:r>
              <a:endParaRPr lang="en-US">
                <a:latin typeface="Consolas" panose="020B0609020204030204" pitchFamily="49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794332" y="4209536"/>
              <a:ext cx="5548543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784172" y="4166060"/>
              <a:ext cx="0" cy="445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9322555" y="4209536"/>
              <a:ext cx="0" cy="445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356798" y="3762733"/>
              <a:ext cx="1902571" cy="497149"/>
            </a:xfrm>
            <a:prstGeom prst="rect">
              <a:avLst/>
            </a:prstGeom>
            <a:noFill/>
            <a:ln w="22225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size</a:t>
              </a:r>
              <a:r>
                <a:rPr lang="ru-RU" smtClean="0"/>
                <a:t> = 14 </a:t>
              </a:r>
              <a:r>
                <a:rPr lang="en-US" smtClean="0"/>
                <a:t>bytes</a:t>
              </a:r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471011" y="2953531"/>
            <a:ext cx="313509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471009" y="2153920"/>
            <a:ext cx="9399304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471009" y="2072640"/>
            <a:ext cx="0" cy="87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0870313" y="2082800"/>
            <a:ext cx="0" cy="87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020068" y="1678564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24 </a:t>
            </a:r>
            <a:r>
              <a:rPr lang="en-US" smtClean="0"/>
              <a:t>bytes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string optimizations (SSO)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в целом была изложена на прошлом слайде: иногда настоящего выделения динамической памяти не нужно.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string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size_type size_;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union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struct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char *data_;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size_type capacity_;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} large_;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char small</a:t>
            </a:r>
            <a:r>
              <a:rPr lang="en-US">
                <a:latin typeface="Consolas" panose="020B0609020204030204" pitchFamily="49" charset="0"/>
              </a:rPr>
              <a:t>_[</a:t>
            </a:r>
            <a:r>
              <a:rPr lang="en-US" smtClean="0">
                <a:latin typeface="Consolas" panose="020B0609020204030204" pitchFamily="49" charset="0"/>
              </a:rPr>
              <a:t>sizeof(large_)];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ну 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</a:t>
            </a:r>
            <a:r>
              <a:rPr lang="ru-RU" smtClean="0">
                <a:solidFill>
                  <a:srgbClr val="FF0000"/>
                </a:solidFill>
              </a:rPr>
              <a:t>минусы</a:t>
            </a:r>
            <a:r>
              <a:rPr lang="ru-RU" smtClean="0"/>
              <a:t> вы видите в таком подходе к </a:t>
            </a:r>
            <a:r>
              <a:rPr lang="en-US" smtClean="0"/>
              <a:t>SSO?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07008" y="2646073"/>
            <a:ext cx="6400800" cy="3758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class 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size_type </a:t>
            </a:r>
            <a:r>
              <a:rPr lang="en-US" smtClean="0">
                <a:latin typeface="Consolas" panose="020B0609020204030204" pitchFamily="49" charset="0"/>
              </a:rPr>
              <a:t>size_;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union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struct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char </a:t>
            </a:r>
            <a:r>
              <a:rPr lang="en-US" smtClean="0">
                <a:latin typeface="Consolas" panose="020B0609020204030204" pitchFamily="49" charset="0"/>
              </a:rPr>
              <a:t>*data_;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size_type </a:t>
            </a:r>
            <a:r>
              <a:rPr lang="en-US" smtClean="0">
                <a:latin typeface="Consolas" panose="020B0609020204030204" pitchFamily="49" charset="0"/>
              </a:rPr>
              <a:t>capacity_;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} </a:t>
            </a:r>
            <a:r>
              <a:rPr lang="en-US" smtClean="0">
                <a:latin typeface="Consolas" panose="020B0609020204030204" pitchFamily="49" charset="0"/>
              </a:rPr>
              <a:t>large_;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char </a:t>
            </a:r>
            <a:r>
              <a:rPr lang="en-US" smtClean="0">
                <a:latin typeface="Consolas" panose="020B0609020204030204" pitchFamily="49" charset="0"/>
              </a:rPr>
              <a:t>small_[sizeof(large_)];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ну 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</a:t>
            </a:r>
            <a:r>
              <a:rPr lang="ru-RU" smtClean="0">
                <a:solidFill>
                  <a:srgbClr val="FF0000"/>
                </a:solidFill>
              </a:rPr>
              <a:t>минусы</a:t>
            </a:r>
            <a:r>
              <a:rPr lang="ru-RU" smtClean="0"/>
              <a:t> вы видите в таком подходе к </a:t>
            </a:r>
            <a:r>
              <a:rPr lang="en-US" smtClean="0"/>
              <a:t>SSO?</a:t>
            </a:r>
            <a:endParaRPr lang="ru-RU" smtClean="0"/>
          </a:p>
          <a:p>
            <a:r>
              <a:rPr lang="ru-RU" smtClean="0"/>
              <a:t>Усложняется </a:t>
            </a:r>
            <a:r>
              <a:rPr lang="ru-RU" smtClean="0"/>
              <a:t>копирование</a:t>
            </a:r>
            <a:endParaRPr lang="ru-RU"/>
          </a:p>
          <a:p>
            <a:r>
              <a:rPr lang="ru-RU" smtClean="0"/>
              <a:t>Становится нетривиальным перемещение</a:t>
            </a:r>
            <a:endParaRPr lang="ru-RU" smtClean="0"/>
          </a:p>
          <a:p>
            <a:r>
              <a:rPr lang="ru-RU" smtClean="0"/>
              <a:t>Добавляется время на выбор 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this-&gt;</a:t>
            </a:r>
            <a:r>
              <a:rPr lang="en-US" smtClean="0">
                <a:latin typeface="Consolas" panose="020B0609020204030204" pitchFamily="49" charset="0"/>
              </a:rPr>
              <a:t>small_[i]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this-&gt;</a:t>
            </a:r>
            <a:r>
              <a:rPr lang="en-US" smtClean="0">
                <a:latin typeface="Consolas" panose="020B0609020204030204" pitchFamily="49" charset="0"/>
              </a:rPr>
              <a:t>large_.data[i]</a:t>
            </a:r>
            <a:r>
              <a:rPr lang="en-US" smtClean="0"/>
              <a:t> </a:t>
            </a:r>
          </a:p>
          <a:p>
            <a:pPr marL="45720" indent="0">
              <a:buNone/>
            </a:pPr>
            <a:r>
              <a:rPr lang="ru-RU" smtClean="0"/>
              <a:t>при каждом доступе (в том числе чтении) с проверкой размера</a:t>
            </a:r>
          </a:p>
          <a:p>
            <a:r>
              <a:rPr lang="ru-RU" smtClean="0"/>
              <a:t>Последняя </a:t>
            </a:r>
            <a:r>
              <a:rPr lang="ru-RU" smtClean="0"/>
              <a:t>проблема </a:t>
            </a:r>
            <a:r>
              <a:rPr lang="ru-RU" smtClean="0"/>
              <a:t>серьёзней. Можно ли с этим что-нибудь сделать?</a:t>
            </a:r>
          </a:p>
        </p:txBody>
      </p:sp>
    </p:spTree>
    <p:extLst>
      <p:ext uri="{BB962C8B-B14F-4D97-AF65-F5344CB8AC3E}">
        <p14:creationId xmlns:p14="http://schemas.microsoft.com/office/powerpoint/2010/main" val="1823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GCC string (version &gt;=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mtClean="0"/>
                  <a:t>), libstdc++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44772" y="2755138"/>
            <a:ext cx="2869868" cy="67250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size &gt; 15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09170" y="2751706"/>
            <a:ext cx="2869870" cy="67250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capacity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904" y="2755139"/>
            <a:ext cx="2869868" cy="67250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data: points to heap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71612" y="2751706"/>
            <a:ext cx="2869868" cy="67250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padding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4904" y="2496311"/>
            <a:ext cx="11466576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74348" y="1990215"/>
            <a:ext cx="2825484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size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r>
              <a:rPr lang="ru-RU" smtClean="0">
                <a:latin typeface="Consolas" panose="020B0609020204030204" pitchFamily="49" charset="0"/>
              </a:rPr>
              <a:t>2 </a:t>
            </a:r>
            <a:r>
              <a:rPr lang="en-US" smtClean="0">
                <a:latin typeface="Consolas" panose="020B0609020204030204" pitchFamily="49" charset="0"/>
              </a:rPr>
              <a:t>bytes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44772" y="4464831"/>
            <a:ext cx="2869868" cy="65326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size &lt;= 15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09170" y="4461498"/>
            <a:ext cx="5732310" cy="65326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small string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4904" y="4464833"/>
            <a:ext cx="2869868" cy="65326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data: points to small string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108192" y="4219901"/>
            <a:ext cx="5733288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731195" y="3733016"/>
            <a:ext cx="3081310" cy="468537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size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16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bytes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5586983"/>
            <a:ext cx="11265408" cy="650821"/>
          </a:xfrm>
        </p:spPr>
        <p:txBody>
          <a:bodyPr/>
          <a:lstStyle/>
          <a:p>
            <a:r>
              <a:rPr lang="ru-RU" smtClean="0"/>
              <a:t>Это решение позволяет избежать потерь времени при </a:t>
            </a:r>
            <a:r>
              <a:rPr lang="ru-RU" smtClean="0"/>
              <a:t>доступе</a:t>
            </a:r>
          </a:p>
          <a:p>
            <a:r>
              <a:rPr lang="ru-RU"/>
              <a:t>Н</a:t>
            </a:r>
            <a:r>
              <a:rPr lang="ru-RU" smtClean="0"/>
              <a:t>о </a:t>
            </a:r>
            <a:r>
              <a:rPr lang="ru-RU" smtClean="0"/>
              <a:t>уменьшает размер самой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17393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а теперь учтём </a:t>
            </a:r>
            <a:r>
              <a:rPr lang="en-US" smtClean="0">
                <a:latin typeface="Consolas" panose="020B0609020204030204" pitchFamily="49" charset="0"/>
              </a:rPr>
              <a:t>UTF32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случае если один символ занимает не один байт (а, например, четыре) у </a:t>
            </a:r>
            <a:r>
              <a:rPr lang="en-US" smtClean="0"/>
              <a:t>SSO </a:t>
            </a:r>
            <a:r>
              <a:rPr lang="ru-RU" smtClean="0"/>
              <a:t>проблемы.</a:t>
            </a:r>
          </a:p>
          <a:p>
            <a:r>
              <a:rPr lang="ru-RU" smtClean="0"/>
              <a:t>Но в первую очередь проблемы у нас. Как обобщить разработанную строчку на символы разных размеров?</a:t>
            </a:r>
          </a:p>
          <a:p>
            <a:r>
              <a:rPr lang="ru-RU" smtClean="0"/>
              <a:t>Первая идея: написать три разных класса: </a:t>
            </a:r>
            <a:r>
              <a:rPr lang="en-US" smtClean="0">
                <a:latin typeface="Consolas" panose="020B0609020204030204" pitchFamily="49" charset="0"/>
              </a:rPr>
              <a:t>utf8string</a:t>
            </a:r>
            <a:r>
              <a:rPr lang="en-US" smtClean="0"/>
              <a:t>, </a:t>
            </a:r>
            <a:r>
              <a:rPr lang="ru-RU" smtClean="0"/>
              <a:t> </a:t>
            </a:r>
            <a:r>
              <a:rPr lang="en-US" smtClean="0">
                <a:latin typeface="Consolas" panose="020B0609020204030204" pitchFamily="49" charset="0"/>
              </a:rPr>
              <a:t>utf16string</a:t>
            </a:r>
            <a:r>
              <a:rPr lang="ru-RU" smtClean="0"/>
              <a:t> и </a:t>
            </a:r>
            <a:r>
              <a:rPr lang="en-US" smtClean="0">
                <a:latin typeface="Consolas" panose="020B0609020204030204" pitchFamily="49" charset="0"/>
              </a:rPr>
              <a:t>utf32string</a:t>
            </a:r>
          </a:p>
          <a:p>
            <a:r>
              <a:rPr lang="ru-RU" smtClean="0"/>
              <a:t>Покритикуйте эту идею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</a:t>
            </a:r>
            <a:r>
              <a:rPr lang="ru-RU" smtClean="0"/>
              <a:t>строки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747944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ru-RU" smtClean="0"/>
              <a:t>троки в </a:t>
            </a:r>
            <a:r>
              <a:rPr lang="en-US" smtClean="0"/>
              <a:t>C++ </a:t>
            </a:r>
            <a:r>
              <a:rPr lang="ru-RU" smtClean="0"/>
              <a:t>исторически также завершаются нулевым символом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13420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4037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4653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5270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5886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66503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57119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47736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352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8969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19585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10202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00818" y="2743200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91435" y="2743200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142999" y="3541450"/>
            <a:ext cx="9872871" cy="119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Но строка могла быть устроена</a:t>
            </a:r>
            <a:r>
              <a:rPr lang="en-US" smtClean="0"/>
              <a:t> </a:t>
            </a:r>
            <a:r>
              <a:rPr lang="ru-RU" smtClean="0"/>
              <a:t>в памяти и иначе. Например предваряться размером</a:t>
            </a:r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98040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88657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79273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69890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60506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1123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41739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32356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2972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13589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04205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94822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85438" y="4478489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13420" y="4478489"/>
            <a:ext cx="584619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</a:t>
            </a:r>
            <a:r>
              <a:rPr lang="ru-RU" smtClean="0">
                <a:latin typeface="Consolas" panose="020B0609020204030204" pitchFamily="49" charset="0"/>
              </a:rPr>
              <a:t>13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142998" y="5264458"/>
            <a:ext cx="9872871" cy="1141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Обсуждение: эволюционные преимущества </a:t>
            </a:r>
            <a:r>
              <a:rPr lang="en-US" smtClean="0"/>
              <a:t>C-</a:t>
            </a:r>
            <a:r>
              <a:rPr lang="ru-RU" smtClean="0"/>
              <a:t>строк?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4200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 класса строки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basic_string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 class basic_string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 *data;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union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size_t capacity;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enum {SZ = (sizeof(data) + 2*sizeof(size_t) + 31) / 32;};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 small_str[SZ];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 sso;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все его 89 методов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позволяет делать разные строки для разных типов символов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Определения для удобства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basic_string&lt;char&gt; string;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</a:t>
            </a:r>
            <a:r>
              <a:rPr lang="en-US" smtClean="0">
                <a:latin typeface="Consolas" panose="020B0609020204030204" pitchFamily="49" charset="0"/>
              </a:rPr>
              <a:t>basic_string&lt;u16char_t&gt; u16string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basic_string&lt;u32char_t&gt; u32string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basic_string&lt;wchar_t&gt; wstring;</a:t>
            </a:r>
          </a:p>
          <a:p>
            <a:r>
              <a:rPr lang="ru-RU" smtClean="0"/>
              <a:t>Тут сознательно использован </a:t>
            </a:r>
            <a:r>
              <a:rPr lang="en-US" smtClean="0">
                <a:latin typeface="Consolas" panose="020B0609020204030204" pitchFamily="49" charset="0"/>
              </a:rPr>
              <a:t>typedef</a:t>
            </a:r>
            <a:r>
              <a:rPr lang="en-US" smtClean="0"/>
              <a:t> </a:t>
            </a:r>
            <a:r>
              <a:rPr lang="ru-RU" smtClean="0"/>
              <a:t>а не </a:t>
            </a:r>
            <a:r>
              <a:rPr lang="en-US" smtClean="0">
                <a:latin typeface="Consolas" panose="020B0609020204030204" pitchFamily="49" charset="0"/>
              </a:rPr>
              <a:t>using</a:t>
            </a:r>
            <a:r>
              <a:rPr lang="en-US" smtClean="0"/>
              <a:t>. </a:t>
            </a:r>
            <a:r>
              <a:rPr lang="ru-RU" smtClean="0"/>
              <a:t>Вы должны быть одинаковы хорошо знакомы с обоими способами определения синонимов</a:t>
            </a:r>
          </a:p>
          <a:p>
            <a:r>
              <a:rPr lang="ru-RU" smtClean="0"/>
              <a:t>Обсуждение: что насчёт </a:t>
            </a:r>
            <a:r>
              <a:rPr lang="en-US" smtClean="0">
                <a:latin typeface="Consolas" panose="020B0609020204030204" pitchFamily="49" charset="0"/>
              </a:rPr>
              <a:t>basic_string&lt;float&gt;</a:t>
            </a:r>
            <a:r>
              <a:rPr lang="en-US" smtClean="0"/>
              <a:t>?</a:t>
            </a:r>
            <a:r>
              <a:rPr lang="ru-RU"/>
              <a:t> </a:t>
            </a:r>
            <a:r>
              <a:rPr lang="ru-RU" smtClean="0"/>
              <a:t>Как там со сравнением на равенство? Что с завершающим символом?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много вопросов, ответы на которые разные для разных строк с разными типами символов</a:t>
            </a:r>
            <a:endParaRPr lang="en-US" smtClean="0"/>
          </a:p>
          <a:p>
            <a:r>
              <a:rPr lang="ru-RU" smtClean="0"/>
              <a:t>Разумно свести всё это в класс 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emplate&lt;class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CharT</a:t>
            </a:r>
            <a:r>
              <a:rPr lang="en-US">
                <a:latin typeface="Consolas" panose="020B0609020204030204" pitchFamily="49" charset="0"/>
              </a:rPr>
              <a:t>&gt; class char_traits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Основные методы:</a:t>
            </a:r>
          </a:p>
          <a:p>
            <a:r>
              <a:rPr lang="en-US" smtClean="0">
                <a:latin typeface="Consolas" panose="020B0609020204030204" pitchFamily="49" charset="0"/>
              </a:rPr>
              <a:t>assign, eq, lt, move, compare, find, eof, ....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Traits</a:t>
            </a:r>
            <a:r>
              <a:rPr lang="en-US" smtClean="0">
                <a:latin typeface="Consolas" panose="020B0609020204030204" pitchFamily="49" charset="0"/>
              </a:rPr>
              <a:t> = std::char_traits&lt;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basic_string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всё точно так же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но с использованием </a:t>
            </a:r>
            <a:r>
              <a:rPr lang="en-US">
                <a:latin typeface="Consolas" panose="020B0609020204030204" pitchFamily="49" charset="0"/>
              </a:rPr>
              <a:t>Traits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способ выделения памяти на символ характеристикой символа?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Аллокаторы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Выделение памяти абстрагирует аллокатор. Стандартный аллокатор сводится к </a:t>
            </a:r>
            <a:r>
              <a:rPr lang="en-US" smtClean="0"/>
              <a:t>malloc.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Traits</a:t>
            </a:r>
            <a:r>
              <a:rPr lang="en-US" smtClean="0">
                <a:latin typeface="Consolas" panose="020B0609020204030204" pitchFamily="49" charset="0"/>
              </a:rPr>
              <a:t> = std::char_traits&lt;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mtClean="0">
                <a:latin typeface="Consolas" panose="020B0609020204030204" pitchFamily="49" charset="0"/>
              </a:rPr>
              <a:t> = std::allocator</a:t>
            </a:r>
            <a:r>
              <a:rPr lang="en-US"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basic_string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всё точно так же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но с использованием </a:t>
            </a:r>
            <a:r>
              <a:rPr lang="en-US" smtClean="0">
                <a:latin typeface="Consolas" panose="020B0609020204030204" pitchFamily="49" charset="0"/>
              </a:rPr>
              <a:t>Traits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Allocator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Шаблоны, таким образом, важны в самом классе строки. Важны ли они в классах, </a:t>
            </a:r>
            <a:r>
              <a:rPr lang="ru-RU" b="1" smtClean="0"/>
              <a:t>использующих</a:t>
            </a:r>
            <a:r>
              <a:rPr lang="ru-RU" smtClean="0"/>
              <a:t> строки?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</a:t>
            </a:r>
            <a:r>
              <a:rPr lang="en-US" smtClean="0"/>
              <a:t>boost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слайде с функциональным соответствием был упомянут </a:t>
            </a:r>
            <a:r>
              <a:rPr lang="en-US" smtClean="0"/>
              <a:t>boost::tokenizer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str = ";;Hello|world||-foo--bar;yow;baz</a:t>
            </a:r>
            <a:r>
              <a:rPr lang="en-US" smtClean="0">
                <a:latin typeface="Consolas" panose="020B0609020204030204" pitchFamily="49" charset="0"/>
              </a:rPr>
              <a:t>|";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char_separator&lt;char</a:t>
            </a:r>
            <a:r>
              <a:rPr lang="en-US">
                <a:latin typeface="Consolas" panose="020B0609020204030204" pitchFamily="49" charset="0"/>
              </a:rPr>
              <a:t>&gt; sep</a:t>
            </a:r>
            <a:r>
              <a:rPr lang="en-US" smtClean="0">
                <a:latin typeface="Consolas" panose="020B0609020204030204" pitchFamily="49" charset="0"/>
              </a:rPr>
              <a:t>("-;|");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tokenizer&lt;char_separator&lt;char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 &gt;</a:t>
            </a:r>
            <a:r>
              <a:rPr lang="en-US">
                <a:latin typeface="Consolas" panose="020B0609020204030204" pitchFamily="49" charset="0"/>
              </a:rPr>
              <a:t> tokens(str, sep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tok : </a:t>
            </a:r>
            <a:r>
              <a:rPr lang="en-US" smtClean="0">
                <a:latin typeface="Consolas" panose="020B0609020204030204" pitchFamily="49" charset="0"/>
              </a:rPr>
              <a:t>tokens)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"&lt;" &lt;&lt; tok &lt;&lt; "&gt; 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Основное внимание стоит обратить на параметризацию токенайзера разделителем и разделителя  символьным типом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Напишите для </a:t>
            </a:r>
            <a:r>
              <a:rPr lang="en-US" smtClean="0">
                <a:latin typeface="Consolas" panose="020B0609020204030204" pitchFamily="49" charset="0"/>
              </a:rPr>
              <a:t>basic_string</a:t>
            </a:r>
            <a:r>
              <a:rPr lang="en-US" smtClean="0"/>
              <a:t> </a:t>
            </a:r>
            <a:r>
              <a:rPr lang="ru-RU" smtClean="0"/>
              <a:t>сравнение (</a:t>
            </a:r>
            <a:r>
              <a:rPr lang="en-US">
                <a:latin typeface="Consolas" panose="020B0609020204030204" pitchFamily="49" charset="0"/>
              </a:rPr>
              <a:t>o</a:t>
            </a:r>
            <a:r>
              <a:rPr lang="en-US" smtClean="0">
                <a:latin typeface="Consolas" panose="020B0609020204030204" pitchFamily="49" charset="0"/>
              </a:rPr>
              <a:t>perator==</a:t>
            </a:r>
            <a:r>
              <a:rPr lang="en-US" smtClean="0"/>
              <a:t>)</a:t>
            </a:r>
          </a:p>
          <a:p>
            <a:r>
              <a:rPr lang="ru-RU" smtClean="0"/>
              <a:t>Сделаете ли вы этот оператор методом класса или свободной функцией?</a:t>
            </a:r>
          </a:p>
          <a:p>
            <a:r>
              <a:rPr lang="ru-RU" smtClean="0"/>
              <a:t>Как должны сравниваться строки с одинаковым </a:t>
            </a:r>
            <a:r>
              <a:rPr lang="en-US" smtClean="0">
                <a:latin typeface="Consolas" panose="020B0609020204030204" pitchFamily="49" charset="0"/>
              </a:rPr>
              <a:t>CharT</a:t>
            </a:r>
            <a:r>
              <a:rPr lang="ru-RU" smtClean="0"/>
              <a:t>, но разными </a:t>
            </a:r>
            <a:r>
              <a:rPr lang="en-US" smtClean="0">
                <a:latin typeface="Consolas" panose="020B0609020204030204" pitchFamily="49" charset="0"/>
              </a:rPr>
              <a:t>Traits</a:t>
            </a:r>
            <a:r>
              <a:rPr lang="en-US" smtClean="0"/>
              <a:t>?</a:t>
            </a:r>
          </a:p>
          <a:p>
            <a:r>
              <a:rPr lang="en-US" smtClean="0"/>
              <a:t> </a:t>
            </a:r>
            <a:r>
              <a:rPr lang="ru-RU" smtClean="0"/>
              <a:t>А если у них одинаковые </a:t>
            </a:r>
            <a:r>
              <a:rPr lang="en-US" smtClean="0">
                <a:latin typeface="Consolas" panose="020B0609020204030204" pitchFamily="49" charset="0"/>
              </a:rPr>
              <a:t>CharT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Traits</a:t>
            </a:r>
            <a:r>
              <a:rPr lang="en-US" smtClean="0"/>
              <a:t>, </a:t>
            </a:r>
            <a:r>
              <a:rPr lang="ru-RU" smtClean="0"/>
              <a:t>но разные аллокаторы?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настало ли время </a:t>
            </a:r>
            <a:r>
              <a:rPr lang="ru-RU" smtClean="0">
                <a:solidFill>
                  <a:srgbClr val="0000FF"/>
                </a:solidFill>
              </a:rPr>
              <a:t>теперь</a:t>
            </a:r>
            <a:r>
              <a:rPr lang="ru-RU" smtClean="0"/>
              <a:t> построить велосипед?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иметь возможность оперировать </a:t>
            </a:r>
            <a:r>
              <a:rPr lang="en-US" smtClean="0"/>
              <a:t>C-</a:t>
            </a:r>
            <a:r>
              <a:rPr lang="ru-RU" smtClean="0"/>
              <a:t>строкой, обычно используют указатель на первый элемент при неизменных и массив при изменяемых строках: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const char *cinv</a:t>
            </a:r>
            <a:r>
              <a:rPr lang="ru-RU" sz="1800" smtClean="0">
                <a:latin typeface="Consolas" panose="020B0609020204030204" pitchFamily="49" charset="0"/>
              </a:rPr>
              <a:t> = </a:t>
            </a:r>
            <a:r>
              <a:rPr lang="en-US" sz="1800" smtClean="0">
                <a:latin typeface="Consolas" panose="020B0609020204030204" pitchFamily="49" charset="0"/>
              </a:rPr>
              <a:t>"Hello, world";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cmut[] </a:t>
            </a:r>
            <a:r>
              <a:rPr lang="ru-RU" sz="1800">
                <a:latin typeface="Consolas" panose="020B0609020204030204" pitchFamily="49" charset="0"/>
              </a:rPr>
              <a:t>= </a:t>
            </a:r>
            <a:r>
              <a:rPr lang="en-US" sz="1800">
                <a:latin typeface="Consolas" panose="020B0609020204030204" pitchFamily="49" charset="0"/>
              </a:rPr>
              <a:t>"Hello, world</a:t>
            </a:r>
            <a:r>
              <a:rPr lang="en-US" sz="1800" smtClean="0">
                <a:latin typeface="Consolas" panose="020B0609020204030204" pitchFamily="49" charset="0"/>
              </a:rPr>
              <a:t>";</a:t>
            </a:r>
            <a:endParaRPr lang="ru-RU" sz="18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*cheap = malloc (</a:t>
            </a:r>
            <a:r>
              <a:rPr lang="ru-RU" sz="1800" smtClean="0">
                <a:latin typeface="Consolas" panose="020B0609020204030204" pitchFamily="49" charset="0"/>
              </a:rPr>
              <a:t>какой-то размер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strcpy (cheap, cinv); 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cheap = cinv; 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cinv = 0; 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cmut = cheap;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1460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52077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2693" y="3133818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271465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2081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52698" y="3133818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24583" y="3133818"/>
            <a:ext cx="825624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0xa000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4" idx="1"/>
          </p:cNvCxnSpPr>
          <p:nvPr/>
        </p:nvCxnSpPr>
        <p:spPr>
          <a:xfrm>
            <a:off x="7750207" y="3382393"/>
            <a:ext cx="611253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Punched Tape 21"/>
          <p:cNvSpPr/>
          <p:nvPr/>
        </p:nvSpPr>
        <p:spPr>
          <a:xfrm>
            <a:off x="8179466" y="3960527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cmut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61459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52076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2692" y="4805408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71464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62080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052697" y="4805408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22" idx="2"/>
            <a:endCxn id="23" idx="0"/>
          </p:cNvCxnSpPr>
          <p:nvPr/>
        </p:nvCxnSpPr>
        <p:spPr>
          <a:xfrm>
            <a:off x="8556767" y="4495851"/>
            <a:ext cx="1" cy="309557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361461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52078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42694" y="5844095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271466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662082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52699" y="5844095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24583" y="5846315"/>
            <a:ext cx="825624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0xb000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3"/>
            <a:endCxn id="33" idx="1"/>
          </p:cNvCxnSpPr>
          <p:nvPr/>
        </p:nvCxnSpPr>
        <p:spPr>
          <a:xfrm flipV="1">
            <a:off x="7750207" y="6092670"/>
            <a:ext cx="611254" cy="222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Punched Tape 45"/>
          <p:cNvSpPr/>
          <p:nvPr/>
        </p:nvSpPr>
        <p:spPr>
          <a:xfrm>
            <a:off x="6960094" y="4908389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cheap</a:t>
            </a:r>
            <a:endParaRPr lang="en-US"/>
          </a:p>
        </p:txBody>
      </p:sp>
      <p:sp>
        <p:nvSpPr>
          <p:cNvPr id="53" name="Flowchart: Punched Tape 52"/>
          <p:cNvSpPr/>
          <p:nvPr/>
        </p:nvSpPr>
        <p:spPr>
          <a:xfrm>
            <a:off x="6960094" y="4013113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cinv</a:t>
            </a:r>
            <a:endParaRPr lang="en-US"/>
          </a:p>
        </p:txBody>
      </p:sp>
      <p:cxnSp>
        <p:nvCxnSpPr>
          <p:cNvPr id="30" name="Straight Arrow Connector 29"/>
          <p:cNvCxnSpPr>
            <a:stCxn id="53" idx="0"/>
            <a:endCxn id="18" idx="2"/>
          </p:cNvCxnSpPr>
          <p:nvPr/>
        </p:nvCxnSpPr>
        <p:spPr>
          <a:xfrm flipV="1">
            <a:off x="7337395" y="3630967"/>
            <a:ext cx="0" cy="441626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6" idx="2"/>
            <a:endCxn id="40" idx="0"/>
          </p:cNvCxnSpPr>
          <p:nvPr/>
        </p:nvCxnSpPr>
        <p:spPr>
          <a:xfrm>
            <a:off x="7337395" y="5443713"/>
            <a:ext cx="0" cy="402602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ISO/IEC, "Information technology -- Programming languages – C++", </a:t>
                </a:r>
                <a:r>
                  <a:rPr lang="en-US"/>
                  <a:t>ISO/IEC </a:t>
                </a:r>
                <a:r>
                  <a:rPr lang="en-US" smtClean="0">
                    <a:latin typeface="Consolas" panose="020B0609020204030204" pitchFamily="49" charset="0"/>
                  </a:rPr>
                  <a:t>14882</a:t>
                </a:r>
                <a:r>
                  <a:rPr lang="en-US" smtClean="0"/>
                  <a:t>:</a:t>
                </a:r>
                <a:r>
                  <a:rPr lang="en-US" smtClean="0">
                    <a:latin typeface="Consolas" panose="020B0609020204030204" pitchFamily="49" charset="0"/>
                  </a:rPr>
                  <a:t>201</a:t>
                </a:r>
                <a:r>
                  <a:rPr lang="ru-RU" smtClean="0">
                    <a:latin typeface="Consolas" panose="020B0609020204030204" pitchFamily="49" charset="0"/>
                  </a:rPr>
                  <a:t>7</a:t>
                </a:r>
                <a:r>
                  <a:rPr lang="en-US" smtClean="0"/>
                  <a:t>, </a:t>
                </a:r>
                <a:r>
                  <a:rPr lang="en-US" dirty="0">
                    <a:latin typeface="Consolas" panose="020B0609020204030204" pitchFamily="49" charset="0"/>
                  </a:rPr>
                  <a:t>2014</a:t>
                </a:r>
              </a:p>
              <a:p>
                <a:pPr lvl="0"/>
                <a:r>
                  <a:rPr lang="en-US" smtClean="0"/>
                  <a:t>Bjarne Stroustrup, The </a:t>
                </a:r>
                <a:r>
                  <a:rPr lang="en-US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th </a:t>
                </a:r>
                <a:r>
                  <a:rPr lang="en-US"/>
                  <a:t>Edition</a:t>
                </a:r>
                <a:r>
                  <a:rPr lang="en-US" smtClean="0"/>
                  <a:t>)</a:t>
                </a:r>
                <a:endParaRPr lang="ru-RU" smtClean="0"/>
              </a:p>
              <a:p>
                <a:r>
                  <a:rPr lang="en-US"/>
                  <a:t>Nicolai M. Josuttis,  The C++ Standard Library - A Tutorial and Reference, 2nd Edition , Addison-Wesley,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smtClean="0"/>
              </a:p>
              <a:p>
                <a:r>
                  <a:rPr lang="en-US"/>
                  <a:t>Nicholas </a:t>
                </a:r>
                <a:r>
                  <a:rPr lang="en-US" smtClean="0"/>
                  <a:t>Ormrod, "The </a:t>
                </a:r>
                <a:r>
                  <a:rPr lang="en-US"/>
                  <a:t>strange details of std::string at Facebook</a:t>
                </a:r>
                <a:r>
                  <a:rPr lang="en-US" smtClean="0"/>
                  <a:t>", CppCon'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/>
              </a:p>
              <a:p>
                <a:pPr lvl="0"/>
                <a:r>
                  <a:rPr lang="en-US"/>
                  <a:t>Mark Zeren, "Rethinking strings" </a:t>
                </a:r>
                <a:r>
                  <a:rPr lang="en-US" smtClean="0"/>
                  <a:t>, C</a:t>
                </a:r>
                <a:r>
                  <a:rPr lang="en-US"/>
                  <a:t>++</a:t>
                </a:r>
                <a:r>
                  <a:rPr lang="en-US" smtClean="0"/>
                  <a:t>Now'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endParaRPr lang="ru-RU" smtClean="0"/>
              </a:p>
              <a:p>
                <a:pPr lvl="0"/>
                <a:r>
                  <a:rPr lang="ru-RU" smtClean="0"/>
                  <a:t>Антон Полухин, "Как делать не </a:t>
                </a:r>
                <a:r>
                  <a:rPr lang="ru-RU" smtClean="0"/>
                  <a:t>надо. </a:t>
                </a:r>
                <a:r>
                  <a:rPr lang="ru-RU" smtClean="0"/>
                  <a:t>Велосипедостроение для профессионалов</a:t>
                </a:r>
                <a:r>
                  <a:rPr lang="ru-RU" smtClean="0"/>
                  <a:t>"</a:t>
                </a:r>
                <a:r>
                  <a:rPr lang="en-US" smtClean="0"/>
                  <a:t>, </a:t>
                </a:r>
                <a:r>
                  <a:rPr lang="ru-RU" smtClean="0"/>
                  <a:t>С++</a:t>
                </a:r>
                <a:r>
                  <a:rPr lang="en-US" smtClean="0"/>
                  <a:t> User </a:t>
                </a:r>
                <a:r>
                  <a:rPr lang="en-US" smtClean="0"/>
                  <a:t>Group'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иметь возможность оперировать </a:t>
            </a:r>
            <a:r>
              <a:rPr lang="en-US" smtClean="0"/>
              <a:t>C-</a:t>
            </a:r>
            <a:r>
              <a:rPr lang="ru-RU" smtClean="0"/>
              <a:t>строкой, обычно используют указатель на первый элемент при неизменных и массив при изменяемых строках: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const char *cinv</a:t>
            </a:r>
            <a:r>
              <a:rPr lang="ru-RU" sz="1800" smtClean="0">
                <a:latin typeface="Consolas" panose="020B0609020204030204" pitchFamily="49" charset="0"/>
              </a:rPr>
              <a:t> = </a:t>
            </a:r>
            <a:r>
              <a:rPr lang="en-US" sz="1800" smtClean="0">
                <a:latin typeface="Consolas" panose="020B0609020204030204" pitchFamily="49" charset="0"/>
              </a:rPr>
              <a:t>"Hello, world";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cmut[] </a:t>
            </a:r>
            <a:r>
              <a:rPr lang="ru-RU" sz="1800">
                <a:latin typeface="Consolas" panose="020B0609020204030204" pitchFamily="49" charset="0"/>
              </a:rPr>
              <a:t>= </a:t>
            </a:r>
            <a:r>
              <a:rPr lang="en-US" sz="1800">
                <a:latin typeface="Consolas" panose="020B0609020204030204" pitchFamily="49" charset="0"/>
              </a:rPr>
              <a:t>"Hello, world</a:t>
            </a:r>
            <a:r>
              <a:rPr lang="en-US" sz="1800" smtClean="0">
                <a:latin typeface="Consolas" panose="020B0609020204030204" pitchFamily="49" charset="0"/>
              </a:rPr>
              <a:t>";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копирование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*cheap = malloc (</a:t>
            </a:r>
            <a:r>
              <a:rPr lang="ru-RU" sz="1800" smtClean="0">
                <a:latin typeface="Consolas" panose="020B0609020204030204" pitchFamily="49" charset="0"/>
              </a:rPr>
              <a:t>какой-то размер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strcpy (cheap, cinv);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копирование</a:t>
            </a:r>
            <a:endParaRPr lang="en-US" sz="18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cheap = cinv;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FF0000"/>
                </a:solidFill>
                <a:latin typeface="Consolas" panose="020B0609020204030204" pitchFamily="49" charset="0"/>
              </a:rPr>
              <a:t>утечка памяти</a:t>
            </a:r>
            <a:endParaRPr lang="en-US" sz="18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cinv = 0;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cmut = cheap;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 компиляции</a:t>
            </a:r>
            <a:endParaRPr lang="en-US" sz="1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61460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52077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2693" y="3133818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271465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2081" y="313381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52698" y="3133818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24583" y="3133818"/>
            <a:ext cx="825624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0xa000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4" idx="1"/>
          </p:cNvCxnSpPr>
          <p:nvPr/>
        </p:nvCxnSpPr>
        <p:spPr>
          <a:xfrm>
            <a:off x="7750207" y="3382393"/>
            <a:ext cx="611253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Punched Tape 21"/>
          <p:cNvSpPr/>
          <p:nvPr/>
        </p:nvSpPr>
        <p:spPr>
          <a:xfrm>
            <a:off x="8179466" y="3960527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cmut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61459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52076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2692" y="4805408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71464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62080" y="4805408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052697" y="4805408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22" idx="2"/>
            <a:endCxn id="23" idx="0"/>
          </p:cNvCxnSpPr>
          <p:nvPr/>
        </p:nvCxnSpPr>
        <p:spPr>
          <a:xfrm>
            <a:off x="8556767" y="4495851"/>
            <a:ext cx="1" cy="309557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361461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52078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42694" y="5844095"/>
            <a:ext cx="1128772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271466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662082" y="5844095"/>
            <a:ext cx="390617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52699" y="5844095"/>
            <a:ext cx="470528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24583" y="5846315"/>
            <a:ext cx="825624" cy="497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0xb000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3"/>
            <a:endCxn id="33" idx="1"/>
          </p:cNvCxnSpPr>
          <p:nvPr/>
        </p:nvCxnSpPr>
        <p:spPr>
          <a:xfrm flipV="1">
            <a:off x="7750207" y="6092670"/>
            <a:ext cx="611254" cy="222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Punched Tape 45"/>
          <p:cNvSpPr/>
          <p:nvPr/>
        </p:nvSpPr>
        <p:spPr>
          <a:xfrm>
            <a:off x="6960094" y="4908389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cheap</a:t>
            </a:r>
            <a:endParaRPr lang="en-US"/>
          </a:p>
        </p:txBody>
      </p:sp>
      <p:sp>
        <p:nvSpPr>
          <p:cNvPr id="53" name="Flowchart: Punched Tape 52"/>
          <p:cNvSpPr/>
          <p:nvPr/>
        </p:nvSpPr>
        <p:spPr>
          <a:xfrm>
            <a:off x="6960094" y="4013113"/>
            <a:ext cx="754602" cy="594804"/>
          </a:xfrm>
          <a:prstGeom prst="flowChartPunchedTap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cinv</a:t>
            </a:r>
            <a:endParaRPr lang="en-US"/>
          </a:p>
        </p:txBody>
      </p:sp>
      <p:cxnSp>
        <p:nvCxnSpPr>
          <p:cNvPr id="30" name="Straight Arrow Connector 29"/>
          <p:cNvCxnSpPr>
            <a:stCxn id="53" idx="0"/>
            <a:endCxn id="18" idx="2"/>
          </p:cNvCxnSpPr>
          <p:nvPr/>
        </p:nvCxnSpPr>
        <p:spPr>
          <a:xfrm flipV="1">
            <a:off x="7337395" y="3630967"/>
            <a:ext cx="0" cy="441626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6" idx="2"/>
            <a:endCxn id="40" idx="0"/>
          </p:cNvCxnSpPr>
          <p:nvPr/>
        </p:nvCxnSpPr>
        <p:spPr>
          <a:xfrm>
            <a:off x="7337395" y="5443713"/>
            <a:ext cx="0" cy="402602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&lt;cstring&gt;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2368296" cy="4038600"/>
          </a:xfrm>
        </p:spPr>
        <p:txBody>
          <a:bodyPr/>
          <a:lstStyle/>
          <a:p>
            <a:r>
              <a:rPr lang="en-US" smtClean="0"/>
              <a:t>strlen</a:t>
            </a:r>
          </a:p>
          <a:p>
            <a:r>
              <a:rPr lang="en-US" smtClean="0"/>
              <a:t>strcpy, strcat</a:t>
            </a:r>
          </a:p>
          <a:p>
            <a:r>
              <a:rPr lang="en-US" smtClean="0"/>
              <a:t>strcmp</a:t>
            </a:r>
          </a:p>
          <a:p>
            <a:r>
              <a:rPr lang="en-US" smtClean="0"/>
              <a:t>strchr, strstr</a:t>
            </a:r>
          </a:p>
          <a:p>
            <a:r>
              <a:rPr lang="en-US" smtClean="0"/>
              <a:t>strspn, strcspn</a:t>
            </a:r>
          </a:p>
          <a:p>
            <a:r>
              <a:rPr lang="en-US" smtClean="0"/>
              <a:t>strtok</a:t>
            </a:r>
          </a:p>
          <a:p>
            <a:r>
              <a:rPr lang="en-US" smtClean="0"/>
              <a:t>strpbrk</a:t>
            </a:r>
          </a:p>
          <a:p>
            <a:r>
              <a:rPr lang="en-US" smtClean="0"/>
              <a:t>strerror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112" y="2057400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18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12387</TotalTime>
  <Words>2796</Words>
  <Application>Microsoft Office PowerPoint</Application>
  <PresentationFormat>Widescreen</PresentationFormat>
  <Paragraphs>699</Paragraphs>
  <Slides>70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Calibri</vt:lpstr>
      <vt:lpstr>Cambria Math</vt:lpstr>
      <vt:lpstr>Consolas</vt:lpstr>
      <vt:lpstr>Corbel</vt:lpstr>
      <vt:lpstr>Wingdings</vt:lpstr>
      <vt:lpstr>Basis</vt:lpstr>
      <vt:lpstr>Строки</vt:lpstr>
      <vt:lpstr>PowerPoint Presentation</vt:lpstr>
      <vt:lpstr>Hello, world!</vt:lpstr>
      <vt:lpstr>Строковые литералы</vt:lpstr>
      <vt:lpstr>Завершающие нулевые символы</vt:lpstr>
      <vt:lpstr>C-строки</vt:lpstr>
      <vt:lpstr>Работа с C-строками</vt:lpstr>
      <vt:lpstr>Работа с C-строками</vt:lpstr>
      <vt:lpstr>Работа с C-строками: &lt;cstring&gt;</vt:lpstr>
      <vt:lpstr>Обсуждение</vt:lpstr>
      <vt:lpstr>Обсуждение</vt:lpstr>
      <vt:lpstr>PowerPoint Presentation</vt:lpstr>
      <vt:lpstr>PowerPoint Presentation</vt:lpstr>
      <vt:lpstr>PowerPoint Presentation</vt:lpstr>
      <vt:lpstr>Вариант решения в стиле C</vt:lpstr>
      <vt:lpstr>Вариант решения в стиле C</vt:lpstr>
      <vt:lpstr>Обсуждение</vt:lpstr>
      <vt:lpstr>PowerPoint Presentation</vt:lpstr>
      <vt:lpstr>Творческая задача</vt:lpstr>
      <vt:lpstr>Творческая задача</vt:lpstr>
      <vt:lpstr>Как в принципе устроен std::string</vt:lpstr>
      <vt:lpstr>Домашняя наработка</vt:lpstr>
      <vt:lpstr>Базовая функциональность &lt;string&gt;</vt:lpstr>
      <vt:lpstr>Базовая функциональность &lt;string&gt;</vt:lpstr>
      <vt:lpstr>Обсуждение</vt:lpstr>
      <vt:lpstr>Обсуждение</vt:lpstr>
      <vt:lpstr>Поиск в строках</vt:lpstr>
      <vt:lpstr>Домашняя наработка: замены в строке</vt:lpstr>
      <vt:lpstr>Обсуждение</vt:lpstr>
      <vt:lpstr>Обсуждение</vt:lpstr>
      <vt:lpstr>Проблема #1: выделения памяти</vt:lpstr>
      <vt:lpstr>Обсуждение: немного пайтона</vt:lpstr>
      <vt:lpstr>Обсуждение: немного пайтона</vt:lpstr>
      <vt:lpstr>Обсуждение: устройство combine</vt:lpstr>
      <vt:lpstr>Проблема #2: статические строки</vt:lpstr>
      <vt:lpstr>Проблема #2: статические строки</vt:lpstr>
      <vt:lpstr>Проблема #2: статические строки</vt:lpstr>
      <vt:lpstr>Проблема #2: статические строки</vt:lpstr>
      <vt:lpstr>Решение: string_view (C++17)</vt:lpstr>
      <vt:lpstr>Как в принципе устроен std::string_view</vt:lpstr>
      <vt:lpstr>Базовые операции над string_view</vt:lpstr>
      <vt:lpstr>Ещё немного о производительности</vt:lpstr>
      <vt:lpstr>Обсуждение</vt:lpstr>
      <vt:lpstr>PowerPoint Presentation</vt:lpstr>
      <vt:lpstr>Copy On Write (идиома COW)</vt:lpstr>
      <vt:lpstr>Copy On Write (идиома COW)</vt:lpstr>
      <vt:lpstr>GCC string (version &lt; 5), libstdc++</vt:lpstr>
      <vt:lpstr>Обсуждение: COW</vt:lpstr>
      <vt:lpstr>Обсуждение: COW</vt:lpstr>
      <vt:lpstr>Инвалидация указателей</vt:lpstr>
      <vt:lpstr>Инвалидация указателей</vt:lpstr>
      <vt:lpstr>COW is (almost) dead</vt:lpstr>
      <vt:lpstr>Обсуждение: одна старая картинка</vt:lpstr>
      <vt:lpstr>Старая картинка, настоящий масштаб</vt:lpstr>
      <vt:lpstr>Small string optimizations (SSO)</vt:lpstr>
      <vt:lpstr>Обсуждение</vt:lpstr>
      <vt:lpstr>Обсуждение</vt:lpstr>
      <vt:lpstr>GCC string (version &gt;= 5), libstdc++</vt:lpstr>
      <vt:lpstr>Проблема: а теперь учтём UTF32</vt:lpstr>
      <vt:lpstr>PowerPoint Presentation</vt:lpstr>
      <vt:lpstr>Шаблон класса строки</vt:lpstr>
      <vt:lpstr>Определения для удобства</vt:lpstr>
      <vt:lpstr>Характеристики типов</vt:lpstr>
      <vt:lpstr>Обсуждение</vt:lpstr>
      <vt:lpstr>Аллокаторы</vt:lpstr>
      <vt:lpstr>Обсуждение</vt:lpstr>
      <vt:lpstr>Немного boost</vt:lpstr>
      <vt:lpstr>Проблема-тизер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232</cp:revision>
  <dcterms:created xsi:type="dcterms:W3CDTF">2017-06-26T09:21:48Z</dcterms:created>
  <dcterms:modified xsi:type="dcterms:W3CDTF">2018-08-15T20:58:36Z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7cfb29e1-12e5-426d-9301-2b56afe05df5</vt:lpwstr>
  </property>
  <property fmtid="{D5CDD505-2E9C-101B-9397-08002B2CF9AE}" pid="3" name="CTP_TimeStamp">
    <vt:lpwstr>2018-08-15 20:58:35Z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