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9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6" r:id="rId32"/>
    <p:sldId id="297" r:id="rId33"/>
    <p:sldId id="298" r:id="rId34"/>
    <p:sldId id="301" r:id="rId35"/>
    <p:sldId id="299" r:id="rId36"/>
    <p:sldId id="300" r:id="rId37"/>
    <p:sldId id="295" r:id="rId38"/>
    <p:sldId id="285" r:id="rId39"/>
    <p:sldId id="286" r:id="rId40"/>
    <p:sldId id="287" r:id="rId41"/>
    <p:sldId id="288" r:id="rId42"/>
    <p:sldId id="289" r:id="rId43"/>
    <p:sldId id="291" r:id="rId44"/>
    <p:sldId id="290" r:id="rId45"/>
    <p:sldId id="292" r:id="rId46"/>
    <p:sldId id="302" r:id="rId47"/>
    <p:sldId id="29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029064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функций В С++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720" y="3602038"/>
            <a:ext cx="9416416" cy="90595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средства Обобщенного программирования и статический полиморфизм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87057" y="6254496"/>
            <a:ext cx="4218431" cy="46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6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ru-RU" sz="3200" dirty="0" smtClean="0"/>
              <a:t>Не скомпилируется: для </a:t>
            </a:r>
            <a:r>
              <a:rPr lang="en-US" sz="3200" dirty="0" smtClean="0"/>
              <a:t>Person </a:t>
            </a:r>
            <a:r>
              <a:rPr lang="ru-RU" sz="3200" dirty="0" smtClean="0"/>
              <a:t>сейчас не определены операторы </a:t>
            </a:r>
            <a:r>
              <a:rPr lang="sv-SE" sz="3200" dirty="0"/>
              <a:t>"</a:t>
            </a:r>
            <a:r>
              <a:rPr lang="en-US" sz="3200" dirty="0" smtClean="0"/>
              <a:t>&lt;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sv-SE" sz="3200" dirty="0"/>
              <a:t>"</a:t>
            </a:r>
            <a:r>
              <a:rPr lang="en-US" sz="3200" dirty="0" smtClean="0"/>
              <a:t>&gt;</a:t>
            </a:r>
            <a:r>
              <a:rPr lang="sv-SE" sz="3200" dirty="0"/>
              <a:t>"</a:t>
            </a:r>
            <a:r>
              <a:rPr lang="en-US" sz="3200" dirty="0" smtClean="0"/>
              <a:t> </a:t>
            </a:r>
            <a:r>
              <a:rPr lang="ru-RU" sz="3200" dirty="0" smtClean="0"/>
              <a:t>которые требуются для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65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ОПРЕДЕЛение ОПЕРАТОРов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5208968"/>
          </a:xfrm>
        </p:spPr>
        <p:txBody>
          <a:bodyPr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operator </a:t>
            </a:r>
            <a:r>
              <a:rPr lang="en-US" dirty="0">
                <a:latin typeface="Consolas" panose="020B0609020204030204" pitchFamily="49" charset="0"/>
              </a:rPr>
              <a:t>&gt; 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 err="1" smtClean="0">
                <a:latin typeface="Consolas" panose="020B0609020204030204" pitchFamily="49" charset="0"/>
              </a:rPr>
              <a:t>lhs.age</a:t>
            </a:r>
            <a:r>
              <a:rPr lang="en-US" dirty="0" smtClean="0">
                <a:latin typeface="Consolas" panose="020B0609020204030204" pitchFamily="49" charset="0"/>
              </a:rPr>
              <a:t>_ 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rhs.age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err="1">
                <a:latin typeface="Consolas" panose="020B0609020204030204" pitchFamily="49" charset="0"/>
              </a:rPr>
              <a:t>lhs.age</a:t>
            </a:r>
            <a:r>
              <a:rPr lang="en-US" dirty="0">
                <a:latin typeface="Consolas" panose="020B0609020204030204" pitchFamily="49" charset="0"/>
              </a:rPr>
              <a:t>_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rhs.age</a:t>
            </a:r>
            <a:r>
              <a:rPr lang="en-US" dirty="0">
                <a:latin typeface="Consolas" panose="020B0609020204030204" pitchFamily="49" charset="0"/>
              </a:rPr>
              <a:t>_;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&lt;=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</a:t>
            </a:r>
            <a:r>
              <a:rPr lang="en-US" dirty="0" smtClean="0">
                <a:latin typeface="Consolas" panose="020B0609020204030204" pitchFamily="49" charset="0"/>
              </a:rPr>
              <a:t>!(lhs &gt; 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en-US" dirty="0" smtClean="0">
                <a:latin typeface="Consolas" panose="020B0609020204030204" pitchFamily="49" charset="0"/>
              </a:rPr>
              <a:t>&gt;=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return !(lhs </a:t>
            </a:r>
            <a:r>
              <a:rPr lang="en-US" dirty="0" smtClean="0">
                <a:latin typeface="Consolas" panose="020B0609020204030204" pitchFamily="49" charset="0"/>
              </a:rPr>
              <a:t>&lt;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>
                <a:latin typeface="Consolas" panose="020B0609020204030204" pitchFamily="49" charset="0"/>
              </a:rPr>
              <a:t>operator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 &amp;lhs,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Person &amp;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&amp;lhs </a:t>
            </a:r>
            <a:r>
              <a:rPr lang="ru-RU" dirty="0" smtClean="0">
                <a:latin typeface="Consolas" panose="020B0609020204030204" pitchFamily="49" charset="0"/>
              </a:rPr>
              <a:t>==</a:t>
            </a:r>
            <a:r>
              <a:rPr lang="en-US" dirty="0" smtClean="0">
                <a:latin typeface="Consolas" panose="020B0609020204030204" pitchFamily="49" charset="0"/>
              </a:rPr>
              <a:t> &amp;</a:t>
            </a:r>
            <a:r>
              <a:rPr lang="en-US" dirty="0" err="1" smtClean="0">
                <a:latin typeface="Consolas" panose="020B0609020204030204" pitchFamily="49" charset="0"/>
              </a:rPr>
              <a:t>rhs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5353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иван и данила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7176" y="2414230"/>
            <a:ext cx="380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6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 снова Увы...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72184" y="1493584"/>
            <a:ext cx="10296144" cy="4093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(Ivan, Danila));</a:t>
            </a:r>
          </a:p>
          <a:p>
            <a:pPr marL="0" lvl="0" indent="0">
              <a:buNone/>
            </a:pPr>
            <a:r>
              <a:rPr lang="en-US" sz="3200" dirty="0" smtClean="0"/>
              <a:t>Assertion failure. </a:t>
            </a:r>
            <a:r>
              <a:rPr lang="ru-RU" sz="3200" dirty="0" smtClean="0"/>
              <a:t>В таких случаях говорят, что </a:t>
            </a:r>
            <a:r>
              <a:rPr lang="en-US" sz="3200" dirty="0" smtClean="0"/>
              <a:t>min </a:t>
            </a:r>
            <a:r>
              <a:rPr lang="ru-RU" sz="3200" dirty="0" smtClean="0"/>
              <a:t>и </a:t>
            </a:r>
            <a:r>
              <a:rPr lang="en-US" sz="3200" dirty="0" smtClean="0"/>
              <a:t>max</a:t>
            </a:r>
            <a:r>
              <a:rPr lang="ru-RU" sz="3200" dirty="0" smtClean="0"/>
              <a:t> определены </a:t>
            </a:r>
            <a:r>
              <a:rPr lang="ru-RU" sz="3200" u="sng" dirty="0" smtClean="0"/>
              <a:t>нестабильно</a:t>
            </a:r>
            <a:r>
              <a:rPr lang="en-US" sz="3200" dirty="0" smtClean="0"/>
              <a:t>, </a:t>
            </a:r>
            <a:r>
              <a:rPr lang="ru-RU" sz="3200" dirty="0" smtClean="0"/>
              <a:t>т.е. </a:t>
            </a:r>
            <a:r>
              <a:rPr lang="ru-RU" sz="3200" dirty="0"/>
              <a:t>м</a:t>
            </a:r>
            <a:r>
              <a:rPr lang="ru-RU" sz="3200" dirty="0" smtClean="0"/>
              <a:t>еняют порядок одинаковых элементов.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769864"/>
                <a:ext cx="9905999" cy="10166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1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Нестабильное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((x &gt; 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</a:t>
            </a:r>
            <a:r>
              <a:rPr lang="en-US" sz="3200" dirty="0">
                <a:latin typeface="Consolas" panose="020B0609020204030204" pitchFamily="49" charset="0"/>
              </a:rPr>
              <a:t>((x &lt; 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стабильное определение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</a:t>
            </a:r>
            <a:r>
              <a:rPr lang="fr-FR" sz="3200" dirty="0" smtClean="0">
                <a:latin typeface="Consolas" panose="020B0609020204030204" pitchFamily="49" charset="0"/>
              </a:rPr>
              <a:t>T&amp;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max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>
                <a:latin typeface="Consolas" panose="020B0609020204030204" pitchFamily="49" charset="0"/>
              </a:rPr>
              <a:t>return </a:t>
            </a:r>
            <a:r>
              <a:rPr lang="fr-FR" sz="3200" dirty="0" smtClean="0">
                <a:latin typeface="Consolas" panose="020B0609020204030204" pitchFamily="49" charset="0"/>
              </a:rPr>
              <a:t>((</a:t>
            </a:r>
            <a:r>
              <a:rPr lang="fr-FR" sz="3200" dirty="0">
                <a:latin typeface="Consolas" panose="020B0609020204030204" pitchFamily="49" charset="0"/>
              </a:rPr>
              <a:t>x </a:t>
            </a:r>
            <a:r>
              <a:rPr lang="en-US" sz="3200" dirty="0" smtClean="0">
                <a:latin typeface="Consolas" panose="020B0609020204030204" pitchFamily="49" charset="0"/>
              </a:rPr>
              <a:t>&gt;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y) ? x : 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}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Consolas" panose="020B0609020204030204" pitchFamily="49" charset="0"/>
              </a:rPr>
              <a:t>template &lt;</a:t>
            </a:r>
            <a:r>
              <a:rPr lang="en-US" sz="3200" dirty="0" err="1" smtClean="0">
                <a:latin typeface="Consolas" panose="020B0609020204030204" pitchFamily="49" charset="0"/>
              </a:rPr>
              <a:t>typename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T&gt;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T&amp;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min 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&amp;x, 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T &amp;y) </a:t>
            </a:r>
            <a:r>
              <a:rPr lang="en-US" sz="3200" dirty="0" smtClean="0">
                <a:latin typeface="Consolas" panose="020B0609020204030204" pitchFamily="49" charset="0"/>
              </a:rPr>
              <a:t>{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return (!(</a:t>
            </a:r>
            <a:r>
              <a:rPr lang="en-US" sz="3200" dirty="0">
                <a:latin typeface="Consolas" panose="020B0609020204030204" pitchFamily="49" charset="0"/>
              </a:rPr>
              <a:t>x &gt;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y) ? x : y</a:t>
            </a:r>
            <a:r>
              <a:rPr lang="en-US" sz="3200" dirty="0" smtClean="0"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 отличается от конкретного тем, что неизвестны типы с которыми мы работаем</a:t>
            </a:r>
          </a:p>
          <a:p>
            <a:r>
              <a:rPr lang="ru-RU" dirty="0" smtClean="0"/>
              <a:t>Проблема стабильности порядковых статистик известна давно. В общем случае стабильно найти </a:t>
            </a:r>
            <a:r>
              <a:rPr lang="en-US" dirty="0" smtClean="0"/>
              <a:t>k-</a:t>
            </a:r>
            <a:r>
              <a:rPr lang="ru-RU" dirty="0" smtClean="0"/>
              <a:t>ю порядковую статистику нетривиально.</a:t>
            </a:r>
          </a:p>
          <a:p>
            <a:r>
              <a:rPr lang="ru-RU" dirty="0" smtClean="0"/>
              <a:t>Задача на </a:t>
            </a:r>
            <a:r>
              <a:rPr lang="en-US" dirty="0" smtClean="0"/>
              <a:t>HW7: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r>
              <a:rPr lang="en-US" dirty="0">
                <a:ea typeface="Cambria Math" panose="02040503050406030204" pitchFamily="18" charset="0"/>
              </a:rPr>
              <a:t>⇢</a:t>
            </a:r>
            <a:r>
              <a:rPr lang="en-US" dirty="0" smtClean="0"/>
              <a:t>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ordK</a:t>
            </a:r>
            <a:r>
              <a:rPr lang="en-US" dirty="0" smtClean="0"/>
              <a:t>, ….,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362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Вывод типов шаблонами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r>
              <a:rPr lang="ru-RU" dirty="0" smtClean="0"/>
              <a:t>Тип аргумента не уточнён</a:t>
            </a:r>
          </a:p>
          <a:p>
            <a:pPr lvl="1"/>
            <a:r>
              <a:rPr lang="ru-RU" dirty="0" smtClean="0"/>
              <a:t>Ссылки игнорируются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удаляются</a:t>
            </a:r>
          </a:p>
          <a:p>
            <a:r>
              <a:rPr lang="ru-RU" dirty="0" smtClean="0"/>
              <a:t>Тип аргумента уточнён ссылкой</a:t>
            </a:r>
          </a:p>
          <a:p>
            <a:pPr lvl="1"/>
            <a:r>
              <a:rPr lang="ru-RU" dirty="0" smtClean="0"/>
              <a:t>Ссылки игнорируются для параметра</a:t>
            </a:r>
          </a:p>
          <a:p>
            <a:pPr lvl="1"/>
            <a:r>
              <a:rPr lang="en-US" dirty="0" smtClean="0"/>
              <a:t>CV-</a:t>
            </a:r>
            <a:r>
              <a:rPr lang="ru-RU" dirty="0" smtClean="0"/>
              <a:t>квалификаторы сохраняются</a:t>
            </a:r>
          </a:p>
          <a:p>
            <a:r>
              <a:rPr lang="ru-RU" dirty="0" smtClean="0"/>
              <a:t>Тип аргумента уточнён указателем</a:t>
            </a:r>
          </a:p>
          <a:p>
            <a:pPr lvl="1"/>
            <a:r>
              <a:rPr lang="ru-RU" dirty="0" smtClean="0"/>
              <a:t>Ссылки и указатели игнорируются для параметра</a:t>
            </a:r>
          </a:p>
          <a:p>
            <a:pPr marL="685800" lvl="2">
              <a:spcBef>
                <a:spcPts val="1000"/>
              </a:spcBef>
            </a:pPr>
            <a:r>
              <a:rPr lang="ru-RU" dirty="0" smtClean="0"/>
              <a:t> </a:t>
            </a:r>
            <a:r>
              <a:rPr lang="en-US" dirty="0"/>
              <a:t>CV-</a:t>
            </a:r>
            <a:r>
              <a:rPr lang="ru-RU" dirty="0"/>
              <a:t>квалификаторы сохраняются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6623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85" y="115598"/>
            <a:ext cx="8651812" cy="1478570"/>
          </a:xfrm>
        </p:spPr>
        <p:txBody>
          <a:bodyPr/>
          <a:lstStyle/>
          <a:p>
            <a:r>
              <a:rPr lang="ru-RU" dirty="0" smtClean="0"/>
              <a:t>Примеры вывод</a:t>
            </a:r>
            <a:r>
              <a:rPr lang="ru-RU" dirty="0"/>
              <a:t>а</a:t>
            </a:r>
            <a:r>
              <a:rPr lang="ru-RU" dirty="0" smtClean="0"/>
              <a:t>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140" y="1594168"/>
            <a:ext cx="9511347" cy="50718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foo (T 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&amp;a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 smtClean="0">
                <a:latin typeface="Consolas" panose="020B0609020204030204" pitchFamily="49" charset="0"/>
              </a:rPr>
              <a:t>42</a:t>
            </a:r>
            <a:r>
              <a:rPr lang="en-US" sz="2800" dirty="0" smtClean="0">
                <a:latin typeface="Consolas" panose="020B0609020204030204" pitchFamily="49" charset="0"/>
              </a:rPr>
              <a:t>; 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foo(a)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⇢ 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smtClean="0">
                <a:latin typeface="Consolas" panose="020B0609020204030204" pitchFamily="49" charset="0"/>
              </a:rPr>
              <a:t>bar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T&amp;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&amp;b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bar(b)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bar&lt;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&amp;)</a:t>
            </a:r>
          </a:p>
          <a:p>
            <a:pPr marL="0" lv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template&lt;</a:t>
            </a:r>
            <a:r>
              <a:rPr lang="en-US" sz="2800" dirty="0" err="1">
                <a:latin typeface="Consolas" panose="020B0609020204030204" pitchFamily="49" charset="0"/>
              </a:rPr>
              <a:t>typename</a:t>
            </a:r>
            <a:r>
              <a:rPr lang="en-US" sz="2800" dirty="0">
                <a:latin typeface="Consolas" panose="020B0609020204030204" pitchFamily="49" charset="0"/>
              </a:rPr>
              <a:t> T&gt; void </a:t>
            </a: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smtClean="0">
                <a:latin typeface="Consolas" panose="020B0609020204030204" pitchFamily="49" charset="0"/>
              </a:rPr>
              <a:t>T* t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&amp;c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ru-RU" sz="2800" dirty="0">
                <a:latin typeface="Consolas" panose="020B0609020204030204" pitchFamily="49" charset="0"/>
              </a:rPr>
              <a:t>42</a:t>
            </a:r>
            <a:r>
              <a:rPr lang="en-US" sz="2800" dirty="0">
                <a:latin typeface="Consolas" panose="020B0609020204030204" pitchFamily="49" charset="0"/>
              </a:rPr>
              <a:t>;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 err="1" smtClean="0">
                <a:latin typeface="Consolas" panose="020B0609020204030204" pitchFamily="49" charset="0"/>
              </a:rPr>
              <a:t>buz</a:t>
            </a:r>
            <a:r>
              <a:rPr lang="en-US" sz="2800" dirty="0" smtClean="0">
                <a:latin typeface="Consolas" panose="020B0609020204030204" pitchFamily="49" charset="0"/>
              </a:rPr>
              <a:t>(&amp;</a:t>
            </a:r>
            <a:r>
              <a:rPr lang="en-US" sz="2800" dirty="0">
                <a:latin typeface="Consolas" panose="020B0609020204030204" pitchFamily="49" charset="0"/>
              </a:rPr>
              <a:t>c</a:t>
            </a:r>
            <a:r>
              <a:rPr lang="en-US" sz="2800" dirty="0" smtClean="0">
                <a:latin typeface="Consolas" panose="020B0609020204030204" pitchFamily="49" charset="0"/>
              </a:rPr>
              <a:t>) 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⇢ 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foo&lt;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&gt;(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int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const</a:t>
            </a:r>
            <a:r>
              <a:rPr lang="en-US" sz="28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 *)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598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Ограничения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inline </a:t>
            </a:r>
            <a:r>
              <a:rPr lang="en-US" dirty="0" err="1">
                <a:latin typeface="Consolas" panose="020B0609020204030204" pitchFamily="49" charset="0"/>
              </a:rPr>
              <a:t>DstT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SrcT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x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return </a:t>
            </a:r>
            <a:r>
              <a:rPr lang="en-US" dirty="0">
                <a:latin typeface="Consolas" panose="020B0609020204030204" pitchFamily="49" charset="0"/>
              </a:rPr>
              <a:t>x;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 </a:t>
            </a:r>
          </a:p>
          <a:p>
            <a:pPr marL="0" lvl="0" indent="0">
              <a:buNone/>
            </a:pPr>
            <a:r>
              <a:rPr lang="ru-RU" dirty="0" smtClean="0"/>
              <a:t>Здесь </a:t>
            </a:r>
            <a:r>
              <a:rPr lang="en-US" dirty="0" err="1" smtClean="0"/>
              <a:t>SrcT</a:t>
            </a:r>
            <a:r>
              <a:rPr lang="en-US" dirty="0" smtClean="0"/>
              <a:t> </a:t>
            </a:r>
            <a:r>
              <a:rPr lang="ru-RU" dirty="0" smtClean="0"/>
              <a:t>может быть выведен, а </a:t>
            </a:r>
            <a:r>
              <a:rPr lang="en-US" dirty="0" err="1" smtClean="0"/>
              <a:t>DstT</a:t>
            </a:r>
            <a:r>
              <a:rPr lang="ru-RU" dirty="0"/>
              <a:t> </a:t>
            </a:r>
            <a:r>
              <a:rPr lang="ru-RU" dirty="0" smtClean="0">
                <a:ea typeface="Cambria Math" panose="02040503050406030204" pitchFamily="18" charset="0"/>
              </a:rPr>
              <a:t>―</a:t>
            </a:r>
            <a:r>
              <a:rPr lang="en-US" dirty="0" smtClean="0"/>
              <a:t> </a:t>
            </a:r>
            <a:r>
              <a:rPr lang="ru-RU" dirty="0" smtClean="0"/>
              <a:t>не может.</a:t>
            </a:r>
          </a:p>
          <a:p>
            <a:pPr marL="0" lvl="0" indent="0">
              <a:buNone/>
            </a:pPr>
            <a:r>
              <a:rPr lang="ru-RU" sz="2400" dirty="0" smtClean="0"/>
              <a:t>Пример использования: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&lt;double,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&gt;(-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); // ok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</a:rPr>
              <a:t>value = </a:t>
            </a:r>
            <a:r>
              <a:rPr lang="en-US" dirty="0" err="1">
                <a:latin typeface="Consolas" panose="020B0609020204030204" pitchFamily="49" charset="0"/>
              </a:rPr>
              <a:t>implicit_cast</a:t>
            </a:r>
            <a:r>
              <a:rPr lang="en-US" dirty="0">
                <a:latin typeface="Consolas" panose="020B0609020204030204" pitchFamily="49" charset="0"/>
              </a:rPr>
              <a:t>&lt;double&gt;(-1</a:t>
            </a:r>
            <a:r>
              <a:rPr lang="en-US" dirty="0" smtClean="0">
                <a:latin typeface="Consolas" panose="020B0609020204030204" pitchFamily="49" charset="0"/>
              </a:rPr>
              <a:t>); // ok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value = </a:t>
            </a:r>
            <a:r>
              <a:rPr lang="en-US" dirty="0" err="1" smtClean="0">
                <a:latin typeface="Consolas" panose="020B0609020204030204" pitchFamily="49" charset="0"/>
              </a:rPr>
              <a:t>implicit_cast</a:t>
            </a:r>
            <a:r>
              <a:rPr lang="en-US" dirty="0" smtClean="0">
                <a:latin typeface="Consolas" panose="020B0609020204030204" pitchFamily="49" charset="0"/>
              </a:rPr>
              <a:t> (-1); // fail!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7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deduce(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f); </a:t>
            </a:r>
          </a:p>
          <a:p>
            <a:pPr marL="0" lv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deduce</a:t>
            </a:r>
            <a:r>
              <a:rPr lang="en-US" dirty="0"/>
              <a:t> </a:t>
            </a:r>
            <a:r>
              <a:rPr lang="ru-RU" dirty="0" smtClean="0"/>
              <a:t>типом возвращаемого значения совпадает с типом функции </a:t>
            </a:r>
            <a:r>
              <a:rPr lang="en-US" dirty="0" smtClean="0"/>
              <a:t>f. </a:t>
            </a:r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foo();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(*)()  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переписать определение </a:t>
            </a:r>
            <a:r>
              <a:rPr lang="en-US" dirty="0" smtClean="0"/>
              <a:t>deduce </a:t>
            </a:r>
            <a:r>
              <a:rPr lang="ru-RU" dirty="0" smtClean="0"/>
              <a:t>чтобы типом возвращаемого значения был возвращаемый тип </a:t>
            </a:r>
            <a:r>
              <a:rPr lang="en-US" dirty="0" smtClean="0"/>
              <a:t>f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То есть: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9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вывод типов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 auto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deduce(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f)</a:t>
            </a:r>
            <a:r>
              <a:rPr lang="ru-RU" dirty="0" smtClean="0">
                <a:latin typeface="Consolas" panose="020B0609020204030204" pitchFamily="49" charset="0"/>
              </a:rPr>
              <a:t> -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</a:rPr>
              <a:t>(f()); </a:t>
            </a:r>
          </a:p>
          <a:p>
            <a:pPr marL="0" lvl="0" indent="0">
              <a:buNone/>
            </a:pPr>
            <a:r>
              <a:rPr lang="ru-RU" dirty="0" smtClean="0"/>
              <a:t>Теперь выводится тип, возвращаемый функцией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foo();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auto x = deduce(foo); // infers x to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Интересным уроком здесь является то, что этого эффекта нельзя добиться только шаблонами без </a:t>
            </a:r>
            <a:r>
              <a:rPr lang="en-US" dirty="0" err="1" smtClean="0"/>
              <a:t>decltype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smtClean="0"/>
              <a:t>FORWARDING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???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какой тип будет выведен для </a:t>
            </a:r>
            <a:r>
              <a:rPr lang="en-US" dirty="0" err="1" smtClean="0"/>
              <a:t>rvfunc</a:t>
            </a:r>
            <a:r>
              <a:rPr lang="en-US" dirty="0" smtClean="0"/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6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</a:t>
            </a:r>
            <a:r>
              <a:rPr lang="en-US" dirty="0" smtClean="0"/>
              <a:t>FORWARDING </a:t>
            </a:r>
            <a:r>
              <a:rPr lang="ru-RU" dirty="0" smtClean="0"/>
              <a:t>ссылки</a:t>
            </a:r>
            <a:r>
              <a:rPr lang="en-US" dirty="0" smtClean="0"/>
              <a:t>: </a:t>
            </a:r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(T&amp;&amp; f); </a:t>
            </a:r>
          </a:p>
          <a:p>
            <a:pPr marL="0" lvl="0" indent="0">
              <a:buNone/>
            </a:pPr>
            <a:r>
              <a:rPr lang="ru-RU" dirty="0" smtClean="0"/>
              <a:t>Допустим, в точке вызова используется </a:t>
            </a:r>
            <a:r>
              <a:rPr lang="en-US" dirty="0" err="1" smtClean="0"/>
              <a:t>lvalue</a:t>
            </a:r>
            <a:r>
              <a:rPr lang="en-US" dirty="0" smtClean="0"/>
              <a:t> </a:t>
            </a:r>
            <a:r>
              <a:rPr lang="ru-RU" dirty="0" smtClean="0"/>
              <a:t>объект</a:t>
            </a:r>
            <a:r>
              <a:rPr lang="en-US" dirty="0" smtClean="0"/>
              <a:t>:</a:t>
            </a:r>
            <a:endParaRPr lang="ru-RU" sz="2400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(x); // void </a:t>
            </a:r>
            <a:r>
              <a:rPr lang="en-US" dirty="0" err="1" smtClean="0">
                <a:latin typeface="Consolas" panose="020B0609020204030204" pitchFamily="49" charset="0"/>
              </a:rPr>
              <a:t>rvfunc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ru-RU" dirty="0" smtClean="0"/>
              <a:t>Пояснение к решению</a:t>
            </a:r>
            <a:r>
              <a:rPr lang="en-US" dirty="0" smtClean="0"/>
              <a:t>:</a:t>
            </a:r>
            <a:endParaRPr lang="ru-RU" dirty="0" smtClean="0"/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игнорируются для </a:t>
            </a:r>
            <a:r>
              <a:rPr lang="en-US" dirty="0" smtClean="0"/>
              <a:t>T, </a:t>
            </a:r>
            <a:r>
              <a:rPr lang="ru-RU" dirty="0" smtClean="0"/>
              <a:t>так что сразу </a:t>
            </a:r>
            <a:r>
              <a:rPr lang="en-US" dirty="0" err="1" smtClean="0"/>
              <a:t>rvfunc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Ссылки сворачиваются в контексте вывода </a:t>
            </a:r>
            <a:r>
              <a:rPr lang="en-US" dirty="0" err="1" smtClean="0"/>
              <a:t>int</a:t>
            </a:r>
            <a:r>
              <a:rPr lang="en-US" dirty="0" smtClean="0"/>
              <a:t> &amp;&amp; &amp; -&gt; </a:t>
            </a:r>
            <a:r>
              <a:rPr lang="en-US" dirty="0" err="1" smtClean="0"/>
              <a:t>int</a:t>
            </a:r>
            <a:r>
              <a:rPr lang="en-US" dirty="0" smtClean="0"/>
              <a:t> &amp;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3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681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перегрузки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pPr lvl="1"/>
            <a:r>
              <a:rPr lang="ru-RU" dirty="0" smtClean="0"/>
              <a:t>Стандартные преобразования</a:t>
            </a:r>
          </a:p>
          <a:p>
            <a:pPr lvl="1"/>
            <a:r>
              <a:rPr lang="ru-RU" dirty="0" smtClean="0"/>
              <a:t>Пользовательские преобразования</a:t>
            </a:r>
          </a:p>
          <a:p>
            <a:pPr lvl="1"/>
            <a:r>
              <a:rPr lang="ru-RU" dirty="0" smtClean="0"/>
              <a:t>Троеточия</a:t>
            </a:r>
          </a:p>
          <a:p>
            <a:pPr lvl="1"/>
            <a:r>
              <a:rPr lang="ru-RU" dirty="0" smtClean="0"/>
              <a:t>Ссылочное связывание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2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Порядок перегрузки с учетом шаблонов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3"/>
          </a:xfrm>
        </p:spPr>
        <p:txBody>
          <a:bodyPr>
            <a:normAutofit/>
          </a:bodyPr>
          <a:lstStyle/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Идеальное совпадение</a:t>
            </a:r>
          </a:p>
          <a:p>
            <a:r>
              <a:rPr lang="ru-RU" dirty="0" smtClean="0"/>
              <a:t>Шаблоны функций</a:t>
            </a:r>
          </a:p>
          <a:p>
            <a:pPr lvl="1"/>
            <a:r>
              <a:rPr lang="ru-RU" dirty="0" smtClean="0"/>
              <a:t>Шаблоны с меньшим количеством шаблонных параметров</a:t>
            </a:r>
          </a:p>
          <a:p>
            <a:pPr lvl="1"/>
            <a:r>
              <a:rPr lang="ru-RU" dirty="0" smtClean="0"/>
              <a:t>Шаблоны с наиболее уточненными аргументами</a:t>
            </a:r>
          </a:p>
          <a:p>
            <a:pPr lvl="1"/>
            <a:r>
              <a:rPr lang="ru-RU" dirty="0" smtClean="0"/>
              <a:t>Шаблоны самого общего вида</a:t>
            </a:r>
          </a:p>
          <a:p>
            <a:r>
              <a:rPr lang="ru-RU" dirty="0" smtClean="0"/>
              <a:t>Обычные функции</a:t>
            </a:r>
          </a:p>
          <a:p>
            <a:pPr lvl="1"/>
            <a:r>
              <a:rPr lang="ru-RU" dirty="0" smtClean="0"/>
              <a:t>Преобразования как слайдом ранее</a:t>
            </a:r>
          </a:p>
        </p:txBody>
      </p:sp>
    </p:spTree>
    <p:extLst>
      <p:ext uri="{BB962C8B-B14F-4D97-AF65-F5344CB8AC3E}">
        <p14:creationId xmlns:p14="http://schemas.microsoft.com/office/powerpoint/2010/main" val="287110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Точно подходящая Функция всегда выигрывает у шаблона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&gt;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max (T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a, T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&amp; b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 return </a:t>
            </a:r>
            <a:r>
              <a:rPr lang="en-US" dirty="0">
                <a:latin typeface="Consolas" panose="020B0609020204030204" pitchFamily="49" charset="0"/>
              </a:rPr>
              <a:t>a &lt; b ? b : a</a:t>
            </a:r>
            <a:r>
              <a:rPr lang="en-US" dirty="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max(7</a:t>
            </a:r>
            <a:r>
              <a:rPr lang="en-US" dirty="0">
                <a:latin typeface="Consolas" panose="020B0609020204030204" pitchFamily="49" charset="0"/>
              </a:rPr>
              <a:t>, 42);         /* calls [1]     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max(7.0</a:t>
            </a:r>
            <a:r>
              <a:rPr lang="en-US" dirty="0">
                <a:latin typeface="Consolas" panose="020B0609020204030204" pitchFamily="49" charset="0"/>
              </a:rPr>
              <a:t>, 42.0);     /* calls [2]&lt;double&gt;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&gt;(7, 42);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&lt;&gt;(7, 42);       /* calls [2]&lt;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   */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</a:rPr>
              <a:t>('a', 42.7);     /* calls [1]         */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2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Более специальный шаблон всегда выигрывает у менее специального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f(T);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f(T*</a:t>
            </a:r>
            <a:r>
              <a:rPr lang="ru-RU" dirty="0" smtClean="0">
                <a:latin typeface="Consolas" panose="020B0609020204030204" pitchFamily="49" charset="0"/>
              </a:rPr>
              <a:t>***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***a;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f(a</a:t>
            </a:r>
            <a:r>
              <a:rPr lang="en-US" dirty="0">
                <a:latin typeface="Consolas" panose="020B0609020204030204" pitchFamily="49" charset="0"/>
              </a:rPr>
              <a:t>); // calls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ru-RU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**&gt;(a); // calls (2)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ПроСтые шаблоны</a:t>
            </a:r>
            <a:r>
              <a:rPr lang="en-US" sz="4000" dirty="0" smtClean="0"/>
              <a:t>: max, min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63624" y="1676464"/>
            <a:ext cx="8668512" cy="491636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fr-FR" sz="2800" dirty="0" err="1">
                <a:latin typeface="Consolas" panose="020B0609020204030204" pitchFamily="49" charset="0"/>
              </a:rPr>
              <a:t>template</a:t>
            </a:r>
            <a:r>
              <a:rPr lang="fr-FR" sz="2800" dirty="0">
                <a:latin typeface="Consolas" panose="020B0609020204030204" pitchFamily="49" charset="0"/>
              </a:rPr>
              <a:t> &lt;</a:t>
            </a:r>
            <a:r>
              <a:rPr lang="fr-FR" sz="2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latin typeface="Consolas" panose="020B0609020204030204" pitchFamily="49" charset="0"/>
              </a:rPr>
              <a:t>T&gt;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</a:t>
            </a:r>
            <a:r>
              <a:rPr lang="fr-FR" sz="2800" dirty="0" smtClean="0">
                <a:latin typeface="Consolas" panose="020B0609020204030204" pitchFamily="49" charset="0"/>
              </a:rPr>
              <a:t>T&amp;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max </a:t>
            </a:r>
            <a:r>
              <a:rPr lang="fr-FR" sz="2800" dirty="0">
                <a:latin typeface="Consolas" panose="020B0609020204030204" pitchFamily="49" charset="0"/>
              </a:rPr>
              <a:t>(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&amp;x, </a:t>
            </a:r>
            <a:r>
              <a:rPr lang="fr-FR" sz="2800" dirty="0" err="1">
                <a:latin typeface="Consolas" panose="020B0609020204030204" pitchFamily="49" charset="0"/>
              </a:rPr>
              <a:t>const</a:t>
            </a:r>
            <a:r>
              <a:rPr lang="fr-FR" sz="2800" dirty="0">
                <a:latin typeface="Consolas" panose="020B0609020204030204" pitchFamily="49" charset="0"/>
              </a:rPr>
              <a:t> T &amp;y) { </a:t>
            </a:r>
            <a:r>
              <a:rPr lang="fr-FR" sz="2800" dirty="0" smtClean="0">
                <a:latin typeface="Consolas" panose="020B0609020204030204" pitchFamily="49" charset="0"/>
              </a:rPr>
              <a:t/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  </a:t>
            </a:r>
            <a:r>
              <a:rPr lang="fr-FR" sz="2800" dirty="0">
                <a:latin typeface="Consolas" panose="020B0609020204030204" pitchFamily="49" charset="0"/>
              </a:rPr>
              <a:t>return ((x &gt; y) ? x : y</a:t>
            </a:r>
            <a:r>
              <a:rPr lang="fr-FR" sz="2800" dirty="0" smtClean="0">
                <a:latin typeface="Consolas" panose="020B0609020204030204" pitchFamily="49" charset="0"/>
              </a:rPr>
              <a:t>);</a:t>
            </a:r>
            <a:br>
              <a:rPr lang="fr-FR" sz="2800" dirty="0" smtClean="0">
                <a:latin typeface="Consolas" panose="020B0609020204030204" pitchFamily="49" charset="0"/>
              </a:rPr>
            </a:br>
            <a:r>
              <a:rPr lang="fr-FR" sz="2800" dirty="0" smtClean="0">
                <a:latin typeface="Consolas" panose="020B0609020204030204" pitchFamily="49" charset="0"/>
              </a:rPr>
              <a:t>}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template &lt;</a:t>
            </a:r>
            <a:r>
              <a:rPr lang="en-US" sz="2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T&gt;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T&amp;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min 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&amp;x,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T &amp;y)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  return </a:t>
            </a:r>
            <a:r>
              <a:rPr lang="en-US" sz="2800" dirty="0">
                <a:latin typeface="Consolas" panose="020B0609020204030204" pitchFamily="49" charset="0"/>
              </a:rPr>
              <a:t>((x &lt; y) ? x : y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2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01" y="169686"/>
            <a:ext cx="9905998" cy="162642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Меньшее количество параметров выигрывает против большего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300" y="1796113"/>
            <a:ext cx="9905999" cy="49184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T1, T2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f( T, T*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 smtClean="0">
                <a:latin typeface="Consolas" panose="020B0609020204030204" pitchFamily="49" charset="0"/>
              </a:rPr>
              <a:t>ouble t, s;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f(t, &amp;s); </a:t>
            </a:r>
            <a:r>
              <a:rPr lang="en-US" dirty="0">
                <a:latin typeface="Consolas" panose="020B0609020204030204" pitchFamily="49" charset="0"/>
              </a:rPr>
              <a:t>// calls </a:t>
            </a:r>
            <a:r>
              <a:rPr lang="en-US" dirty="0" smtClean="0">
                <a:latin typeface="Consolas" panose="020B0609020204030204" pitchFamily="49" charset="0"/>
              </a:rPr>
              <a:t>(2)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Но при конфликте с предыдущим правилом это не работает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T, T 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T1, T2* );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typename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T1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T2&gt;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g( </a:t>
            </a:r>
            <a:r>
              <a:rPr lang="fr-FR" dirty="0">
                <a:latin typeface="Consolas" panose="020B0609020204030204" pitchFamily="49" charset="0"/>
              </a:rPr>
              <a:t>T1*, T2* 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g </a:t>
            </a:r>
            <a:r>
              <a:rPr lang="en-US" dirty="0">
                <a:latin typeface="Consolas" panose="020B0609020204030204" pitchFamily="49" charset="0"/>
              </a:rPr>
              <a:t>(&amp;t, &amp;s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fails to compile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Задача на перегрузку шаблонов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9905999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f(T &amp;&amp;a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6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 &amp;a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void f(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 &amp;&amp;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Необходимо установить какие функции будут вызваны в следующих случаях</a:t>
            </a:r>
            <a:endParaRPr lang="ru-RU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3, </a:t>
            </a:r>
            <a:r>
              <a:rPr lang="ru-RU" dirty="0" smtClean="0">
                <a:latin typeface="Consolas" panose="020B0609020204030204" pitchFamily="49" charset="0"/>
              </a:rPr>
              <a:t>идеальное совпадение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('s'); </a:t>
            </a:r>
            <a:r>
              <a:rPr lang="en-US" dirty="0" smtClean="0">
                <a:latin typeface="Consolas" panose="020B0609020204030204" pitchFamily="49" charset="0"/>
              </a:rPr>
              <a:t>// 2, </a:t>
            </a:r>
            <a:r>
              <a:rPr lang="ru-RU" dirty="0" smtClean="0">
                <a:latin typeface="Consolas" panose="020B0609020204030204" pitchFamily="49" charset="0"/>
              </a:rPr>
              <a:t>т.к. </a:t>
            </a:r>
            <a:r>
              <a:rPr lang="en-US" dirty="0" err="1" smtClean="0">
                <a:latin typeface="Consolas" panose="020B0609020204030204" pitchFamily="49" charset="0"/>
              </a:rPr>
              <a:t>rvalue</a:t>
            </a:r>
            <a:r>
              <a:rPr lang="en-US" dirty="0" smtClean="0">
                <a:latin typeface="Consolas" panose="020B0609020204030204" pitchFamily="49" charset="0"/>
              </a:rPr>
              <a:t> ref </a:t>
            </a:r>
            <a:r>
              <a:rPr lang="ru-RU" dirty="0" smtClean="0">
                <a:latin typeface="Consolas" panose="020B0609020204030204" pitchFamily="49" charset="0"/>
              </a:rPr>
              <a:t>точнее чем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lvalue</a:t>
            </a:r>
            <a:r>
              <a:rPr lang="en-US" dirty="0" smtClean="0">
                <a:latin typeface="Consolas" panose="020B0609020204030204" pitchFamily="49" charset="0"/>
              </a:rPr>
              <a:t> ref</a:t>
            </a:r>
            <a:endParaRPr lang="ru-RU" dirty="0">
              <a:latin typeface="Consolas" panose="020B0609020204030204" pitchFamily="49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en-US" dirty="0" smtClean="0">
                <a:latin typeface="Consolas" panose="020B0609020204030204" pitchFamily="49" charset="0"/>
              </a:rPr>
              <a:t>f(10u);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2, </a:t>
            </a:r>
            <a:r>
              <a:rPr lang="ru-RU" dirty="0" smtClean="0">
                <a:latin typeface="Consolas" panose="020B0609020204030204" pitchFamily="49" charset="0"/>
              </a:rPr>
              <a:t>хотя с учетом (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ru-RU" dirty="0" smtClean="0">
                <a:latin typeface="Consolas" panose="020B0609020204030204" pitchFamily="49" charset="0"/>
              </a:rPr>
              <a:t>это не интуитивно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7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 &amp;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) : name_(name) {}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Person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Person&amp;) = default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лишнее копирование аргумента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ok, </a:t>
            </a:r>
            <a:r>
              <a:rPr lang="ru-RU" dirty="0" smtClean="0">
                <a:latin typeface="Consolas" panose="020B0609020204030204" pitchFamily="49" charset="0"/>
              </a:rPr>
              <a:t>конструктор сгенерирован</a:t>
            </a:r>
          </a:p>
        </p:txBody>
      </p:sp>
    </p:spTree>
    <p:extLst>
      <p:ext uri="{BB962C8B-B14F-4D97-AF65-F5344CB8AC3E}">
        <p14:creationId xmlns:p14="http://schemas.microsoft.com/office/powerpoint/2010/main" val="153349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9384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 &amp;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) : name_(name) {}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Person </a:t>
            </a:r>
            <a:r>
              <a:rPr lang="en-US" dirty="0" smtClean="0">
                <a:latin typeface="Consolas" panose="020B0609020204030204" pitchFamily="49" charset="0"/>
              </a:rPr>
              <a:t>(string &amp;&amp;name) :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::move(name)) {}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Person&amp;) = default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ok, </a:t>
            </a:r>
            <a:r>
              <a:rPr lang="ru-RU" dirty="0" smtClean="0">
                <a:latin typeface="Consolas" panose="020B0609020204030204" pitchFamily="49" charset="0"/>
              </a:rPr>
              <a:t>конструктор сгенерирован</a:t>
            </a:r>
          </a:p>
          <a:p>
            <a:pPr marL="0" lvl="0" indent="0" algn="ctr">
              <a:buNone/>
            </a:pP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проблема в том, что конструкторов нужно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aseline="30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n</a:t>
            </a:r>
            <a:endParaRPr lang="ru-RU" baseline="30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72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проблемы перегрузки конструкторов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97138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Person (T &amp;&amp;name) 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::forward&lt;T&gt;(name))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Person&amp;) = default;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Ivan;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увы, теперь это не работает</a:t>
            </a:r>
          </a:p>
          <a:p>
            <a:pPr marL="0" lvl="0" indent="0" algn="ctr">
              <a:buNone/>
            </a:pPr>
            <a:r>
              <a:rPr lang="ru-RU" dirty="0" smtClean="0">
                <a:solidFill>
                  <a:srgbClr val="FFFF00"/>
                </a:solidFill>
                <a:latin typeface="Consolas" panose="020B0609020204030204" pitchFamily="49" charset="0"/>
              </a:rPr>
              <a:t>Но прошлый вариант ТОЖЕ плох. Что же делать?</a:t>
            </a:r>
          </a:p>
        </p:txBody>
      </p:sp>
    </p:spTree>
    <p:extLst>
      <p:ext uri="{BB962C8B-B14F-4D97-AF65-F5344CB8AC3E}">
        <p14:creationId xmlns:p14="http://schemas.microsoft.com/office/powerpoint/2010/main" val="371963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65" y="115598"/>
            <a:ext cx="9905998" cy="1478570"/>
          </a:xfrm>
        </p:spPr>
        <p:txBody>
          <a:bodyPr/>
          <a:lstStyle/>
          <a:p>
            <a:r>
              <a:rPr lang="ru-RU" dirty="0" smtClean="0"/>
              <a:t>КРАСивый выход из положения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68"/>
            <a:ext cx="10251518" cy="47426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Person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string name_;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Person (string name) : name_(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::move(name))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Person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Person&amp;) = default;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Ivan (</a:t>
            </a:r>
            <a:r>
              <a:rPr lang="sv-SE" dirty="0">
                <a:latin typeface="Consolas" panose="020B0609020204030204" pitchFamily="49" charset="0"/>
              </a:rPr>
              <a:t>"</a:t>
            </a:r>
            <a:r>
              <a:rPr lang="sv-SE" dirty="0" smtClean="0">
                <a:latin typeface="Consolas" panose="020B0609020204030204" pitchFamily="49" charset="0"/>
              </a:rPr>
              <a:t>Ivan"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перемещение вместо копирования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Person Vanya = Ivan</a:t>
            </a:r>
            <a:r>
              <a:rPr lang="en-US" dirty="0">
                <a:latin typeface="Consolas" panose="020B0609020204030204" pitchFamily="49" charset="0"/>
              </a:rPr>
              <a:t>; // ok, </a:t>
            </a:r>
            <a:r>
              <a:rPr lang="ru-RU" dirty="0" smtClean="0">
                <a:latin typeface="Consolas" panose="020B0609020204030204" pitchFamily="49" charset="0"/>
              </a:rPr>
              <a:t>сгенерированный конструктор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24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4777"/>
          </a:xfrm>
        </p:spPr>
        <p:txBody>
          <a:bodyPr/>
          <a:lstStyle/>
          <a:p>
            <a:r>
              <a:rPr lang="ru-RU" dirty="0" smtClean="0"/>
              <a:t>Вывод типов шаблонами исторически предшествовал средствам </a:t>
            </a:r>
            <a:r>
              <a:rPr lang="en-US" dirty="0" err="1" smtClean="0"/>
              <a:t>decltype</a:t>
            </a:r>
            <a:r>
              <a:rPr lang="en-US" dirty="0" smtClean="0"/>
              <a:t>/auto </a:t>
            </a:r>
            <a:r>
              <a:rPr lang="ru-RU" dirty="0" smtClean="0"/>
              <a:t>и поэтому он менее развит, но лучше изучен</a:t>
            </a:r>
          </a:p>
          <a:p>
            <a:r>
              <a:rPr lang="ru-RU" dirty="0" smtClean="0"/>
              <a:t>Рекомендуется дома рассмотреть варианты конфликта уточнений при перегрузке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(T&amp; t);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foo </a:t>
            </a:r>
            <a:r>
              <a:rPr lang="fr-FR" dirty="0" smtClean="0"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latin typeface="Consolas" panose="020B0609020204030204" pitchFamily="49" charset="0"/>
              </a:rPr>
              <a:t>const</a:t>
            </a:r>
            <a:r>
              <a:rPr lang="fr-FR" dirty="0" smtClean="0">
                <a:latin typeface="Consolas" panose="020B0609020204030204" pitchFamily="49" charset="0"/>
              </a:rPr>
              <a:t> T&amp; </a:t>
            </a:r>
            <a:r>
              <a:rPr lang="fr-FR" dirty="0">
                <a:latin typeface="Consolas" panose="020B0609020204030204" pitchFamily="49" charset="0"/>
              </a:rPr>
              <a:t>t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Перегрузка по </a:t>
            </a:r>
            <a:r>
              <a:rPr lang="en-US" dirty="0" smtClean="0">
                <a:latin typeface="Consolas" panose="020B0609020204030204" pitchFamily="49" charset="0"/>
              </a:rPr>
              <a:t>forwarding reference</a:t>
            </a:r>
            <a:r>
              <a:rPr lang="ru-RU" dirty="0" smtClean="0">
                <a:latin typeface="Consolas" panose="020B0609020204030204" pitchFamily="49" charset="0"/>
              </a:rPr>
              <a:t> (и почему ее следует избегать) более подробно описана у Майерса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0107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98201"/>
          </a:xfrm>
        </p:spPr>
        <p:txBody>
          <a:bodyPr>
            <a:normAutofit/>
          </a:bodyPr>
          <a:lstStyle/>
          <a:p>
            <a:r>
              <a:rPr lang="ru-RU" dirty="0" smtClean="0"/>
              <a:t>Аргумент, имеющий разный тип в зависимости от контекста вызова функции называется полимфорным аргументом</a:t>
            </a:r>
          </a:p>
          <a:p>
            <a:r>
              <a:rPr lang="ru-RU" dirty="0" smtClean="0"/>
              <a:t>Функция, имеющая хотя бы один полиморфный аргумент это полиморфная функция</a:t>
            </a:r>
          </a:p>
          <a:p>
            <a:r>
              <a:rPr lang="ru-RU" dirty="0" smtClean="0"/>
              <a:t>Каждый аргумент, параметризованный шаблонным типом, является полиморфным в шаблоне функции.</a:t>
            </a:r>
          </a:p>
          <a:p>
            <a:r>
              <a:rPr lang="ru-RU" dirty="0" smtClean="0"/>
              <a:t>Таким образом для шаблонов </a:t>
            </a:r>
            <a:r>
              <a:rPr lang="en-US" dirty="0" smtClean="0"/>
              <a:t>C++</a:t>
            </a:r>
            <a:r>
              <a:rPr lang="ru-RU" dirty="0" smtClean="0"/>
              <a:t> именно шаблон функции полиморфен. Каждый экземляр</a:t>
            </a:r>
            <a:r>
              <a:rPr lang="ru-RU" dirty="0">
                <a:ea typeface="Cambria Math" panose="02040503050406030204" pitchFamily="18" charset="0"/>
              </a:rPr>
              <a:t> ―</a:t>
            </a:r>
            <a:r>
              <a:rPr lang="ru-RU" dirty="0" smtClean="0"/>
              <a:t> уже нет.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63624" y="2944368"/>
            <a:ext cx="9235440" cy="3648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 {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</a:t>
            </a:r>
            <a:r>
              <a:rPr lang="fr-FR" sz="3200" dirty="0" err="1" smtClean="0">
                <a:latin typeface="Consolas" panose="020B0609020204030204" pitchFamily="49" charset="0"/>
              </a:rPr>
              <a:t>assert</a:t>
            </a:r>
            <a:r>
              <a:rPr lang="fr-FR" sz="3200" dirty="0" smtClean="0">
                <a:latin typeface="Consolas" panose="020B0609020204030204" pitchFamily="49" charset="0"/>
              </a:rPr>
              <a:t> (x &lt;= y);</a:t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return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min&lt;T&gt;</a:t>
            </a:r>
            <a:r>
              <a:rPr lang="fr-FR" sz="3200" dirty="0">
                <a:latin typeface="Consolas" panose="020B0609020204030204" pitchFamily="49" charset="0"/>
              </a:rPr>
              <a:t> (x, y) == x) &amp;&amp; 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smtClean="0">
                <a:latin typeface="Consolas" panose="020B0609020204030204" pitchFamily="49" charset="0"/>
              </a:rPr>
              <a:t>         (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max&lt;T&gt;</a:t>
            </a:r>
            <a:r>
              <a:rPr lang="fr-FR" sz="3200" dirty="0">
                <a:latin typeface="Consolas" panose="020B0609020204030204" pitchFamily="49" charset="0"/>
              </a:rPr>
              <a:t> 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5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полиморфизма в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0770"/>
          </a:xfrm>
        </p:spPr>
        <p:txBody>
          <a:bodyPr>
            <a:normAutofit/>
          </a:bodyPr>
          <a:lstStyle/>
          <a:p>
            <a:r>
              <a:rPr lang="ru-RU" dirty="0" smtClean="0"/>
              <a:t>Динамический полиморфизм</a:t>
            </a:r>
          </a:p>
          <a:p>
            <a:pPr lvl="1"/>
            <a:r>
              <a:rPr lang="ru-RU" dirty="0" smtClean="0"/>
              <a:t>Полиморфны все виртуальные функции</a:t>
            </a:r>
          </a:p>
          <a:p>
            <a:pPr lvl="1"/>
            <a:r>
              <a:rPr lang="ru-RU" dirty="0" smtClean="0"/>
              <a:t>Один неявный полиморфный аргумент </a:t>
            </a:r>
            <a:r>
              <a:rPr lang="ru-RU" dirty="0">
                <a:ea typeface="Cambria Math" panose="02040503050406030204" pitchFamily="18" charset="0"/>
              </a:rPr>
              <a:t>―</a:t>
            </a:r>
            <a:r>
              <a:rPr lang="en-US" dirty="0"/>
              <a:t> </a:t>
            </a:r>
            <a:r>
              <a:rPr lang="en-US" dirty="0" smtClean="0"/>
              <a:t>this pointer</a:t>
            </a:r>
          </a:p>
          <a:p>
            <a:pPr lvl="1"/>
            <a:r>
              <a:rPr lang="ru-RU" dirty="0" smtClean="0"/>
              <a:t>Явные интерфейсы</a:t>
            </a:r>
          </a:p>
          <a:p>
            <a:r>
              <a:rPr lang="ru-RU" dirty="0" smtClean="0"/>
              <a:t>Статический полиморфизм</a:t>
            </a:r>
          </a:p>
          <a:p>
            <a:pPr lvl="1"/>
            <a:r>
              <a:rPr lang="ru-RU" dirty="0" smtClean="0"/>
              <a:t>Полиморфны шаблонные функции с параметризованными аргументами</a:t>
            </a:r>
          </a:p>
          <a:p>
            <a:pPr lvl="1"/>
            <a:r>
              <a:rPr lang="ru-RU" dirty="0" smtClean="0"/>
              <a:t>Сколько угодно полиморфных аргументов</a:t>
            </a:r>
          </a:p>
          <a:p>
            <a:pPr lvl="1"/>
            <a:r>
              <a:rPr lang="ru-RU" dirty="0" smtClean="0"/>
              <a:t>Неявные интерфейсы (утиная типизация)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4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УТИНАЯ ТИПИЗАЦИЯ (</a:t>
            </a:r>
            <a:r>
              <a:rPr lang="en-US" dirty="0" smtClean="0"/>
              <a:t>DUCK TYPING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172" y="6272846"/>
            <a:ext cx="9905999" cy="502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«Если нечто плавает как утка и крякает как утка, то это утка»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 (</a:t>
            </a:r>
            <a:r>
              <a:rPr lang="en-US" dirty="0" err="1" smtClean="0">
                <a:latin typeface="Consolas" panose="020B0609020204030204" pitchFamily="49" charset="0"/>
              </a:rPr>
              <a:t>FuncT</a:t>
            </a:r>
            <a:r>
              <a:rPr lang="en-US" dirty="0" smtClean="0">
                <a:latin typeface="Consolas" panose="020B0609020204030204" pitchFamily="49" charset="0"/>
              </a:rPr>
              <a:t> f) { f(); }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ru-RU" dirty="0" smtClean="0"/>
              <a:t>Кажется, что </a:t>
            </a:r>
            <a:r>
              <a:rPr lang="en-US" dirty="0" smtClean="0"/>
              <a:t>f </a:t>
            </a:r>
            <a:r>
              <a:rPr lang="ru-RU" dirty="0" smtClean="0"/>
              <a:t>это функция, верно? Но этого не требуется.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Duckly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operator () ()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err="1">
                <a:latin typeface="Consolas" panose="020B0609020204030204" pitchFamily="49" charset="0"/>
              </a:rPr>
              <a:t>f</a:t>
            </a:r>
            <a:r>
              <a:rPr lang="fr-FR" dirty="0" err="1" smtClean="0">
                <a:latin typeface="Consolas" panose="020B0609020204030204" pitchFamily="49" charset="0"/>
              </a:rPr>
              <a:t>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works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5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Номинативная типизация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572" y="1847087"/>
            <a:ext cx="9905999" cy="419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</a:rPr>
              <a:t>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virtual foo (void(*f)())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Nominative : </a:t>
            </a:r>
            <a:r>
              <a:rPr lang="en-US" dirty="0" err="1" smtClean="0">
                <a:latin typeface="Consolas" panose="020B0609020204030204" pitchFamily="49" charset="0"/>
              </a:rPr>
              <a:t>INominative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(void(*f)()) override { f();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fr-FR" dirty="0" smtClean="0">
                <a:latin typeface="Consolas" panose="020B0609020204030204" pitchFamily="49" charset="0"/>
              </a:rPr>
              <a:t>Nominative n;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n.foo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Duckly</a:t>
            </a:r>
            <a:r>
              <a:rPr lang="fr-FR" dirty="0" smtClean="0">
                <a:latin typeface="Consolas" panose="020B0609020204030204" pitchFamily="49" charset="0"/>
              </a:rPr>
              <a:t> {}); // </a:t>
            </a:r>
            <a:r>
              <a:rPr lang="fr-FR" dirty="0" err="1" smtClean="0">
                <a:latin typeface="Consolas" panose="020B0609020204030204" pitchFamily="49" charset="0"/>
              </a:rPr>
              <a:t>fail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63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динамический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/>
              <a:t>исключает</a:t>
            </a:r>
            <a:r>
              <a:rPr lang="en-US" dirty="0"/>
              <a:t> </a:t>
            </a:r>
            <a:r>
              <a:rPr lang="en-US" dirty="0" err="1"/>
              <a:t>статический</a:t>
            </a:r>
            <a:r>
              <a:rPr lang="en-US" dirty="0"/>
              <a:t> </a:t>
            </a:r>
            <a:r>
              <a:rPr lang="en-US" dirty="0" err="1"/>
              <a:t>полиморфизм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привести</a:t>
            </a:r>
            <a:r>
              <a:rPr lang="en-US" dirty="0"/>
              <a:t> </a:t>
            </a: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 </a:t>
            </a:r>
            <a:r>
              <a:rPr lang="en-US" dirty="0" err="1" smtClean="0"/>
              <a:t>утиную</a:t>
            </a:r>
            <a:r>
              <a:rPr lang="ru-RU" dirty="0" smtClean="0"/>
              <a:t> и </a:t>
            </a:r>
            <a:r>
              <a:rPr lang="en-US" dirty="0" err="1" smtClean="0"/>
              <a:t>исключает</a:t>
            </a:r>
            <a:r>
              <a:rPr lang="en-US" dirty="0" smtClean="0"/>
              <a:t> </a:t>
            </a:r>
            <a:r>
              <a:rPr lang="en-US" dirty="0" err="1"/>
              <a:t>номинативную</a:t>
            </a:r>
            <a:r>
              <a:rPr lang="en-US" dirty="0"/>
              <a:t> </a:t>
            </a:r>
            <a:r>
              <a:rPr lang="en-US" dirty="0" err="1"/>
              <a:t>типизацию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23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Обобщенное программирование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Вывод типов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перегрузки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Статический полиморфизм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Управление инстанцированием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5685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861" y="563654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07172" y="6272846"/>
            <a:ext cx="9905999" cy="5028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${CPPLECTS}/</a:t>
            </a:r>
            <a:r>
              <a:rPr lang="en-US" dirty="0" err="1" smtClean="0"/>
              <a:t>cpp_code</a:t>
            </a:r>
            <a:r>
              <a:rPr lang="en-US" smtClean="0"/>
              <a:t>/lect2-1-talk/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81069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демонстрация инстанцирования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в том, что инстанцирование можно как явно запретить:</a:t>
            </a:r>
          </a:p>
          <a:p>
            <a:pPr marL="0" indent="0">
              <a:buNone/>
            </a:pPr>
            <a:r>
              <a:rPr lang="en-US" dirty="0"/>
              <a:t>extern template </a:t>
            </a:r>
            <a:r>
              <a:rPr lang="en-US" dirty="0" err="1"/>
              <a:t>int</a:t>
            </a:r>
            <a:r>
              <a:rPr lang="en-US" dirty="0"/>
              <a:t> max&lt;</a:t>
            </a:r>
            <a:r>
              <a:rPr lang="en-US" dirty="0" err="1"/>
              <a:t>int</a:t>
            </a:r>
            <a:r>
              <a:rPr lang="en-US" dirty="0"/>
              <a:t>&gt;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 и явно задать:</a:t>
            </a:r>
          </a:p>
          <a:p>
            <a:pPr marL="0" indent="0">
              <a:buNone/>
            </a:pP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max&lt;</a:t>
            </a:r>
            <a:r>
              <a:rPr lang="fr-FR" dirty="0" err="1"/>
              <a:t>int</a:t>
            </a:r>
            <a:r>
              <a:rPr lang="fr-FR" dirty="0"/>
              <a:t>&gt;(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</a:p>
          <a:p>
            <a:r>
              <a:rPr lang="en-US" dirty="0"/>
              <a:t>Alexander </a:t>
            </a:r>
            <a:r>
              <a:rPr lang="en-US" dirty="0" err="1"/>
              <a:t>Stepanov</a:t>
            </a:r>
            <a:r>
              <a:rPr lang="en-US" dirty="0"/>
              <a:t>, Paul </a:t>
            </a:r>
            <a:r>
              <a:rPr lang="en-US" dirty="0" err="1"/>
              <a:t>McJones</a:t>
            </a:r>
            <a:r>
              <a:rPr lang="en-US" dirty="0"/>
              <a:t>, </a:t>
            </a:r>
            <a:r>
              <a:rPr lang="en-US" dirty="0" smtClean="0"/>
              <a:t>Elements </a:t>
            </a:r>
            <a:r>
              <a:rPr lang="en-US" dirty="0"/>
              <a:t>of </a:t>
            </a:r>
            <a:r>
              <a:rPr lang="en-US" dirty="0" smtClean="0"/>
              <a:t>Programming, </a:t>
            </a:r>
            <a:r>
              <a:rPr lang="en-US" dirty="0"/>
              <a:t>Addison-Wesley, </a:t>
            </a:r>
            <a:r>
              <a:rPr lang="en-US" dirty="0" smtClean="0"/>
              <a:t>2009</a:t>
            </a:r>
          </a:p>
          <a:p>
            <a:r>
              <a:rPr lang="en-US" dirty="0"/>
              <a:t>Scott Meyers, </a:t>
            </a:r>
            <a:r>
              <a:rPr lang="en-US" dirty="0" smtClean="0"/>
              <a:t>Effective </a:t>
            </a:r>
            <a:r>
              <a:rPr lang="en-US" dirty="0"/>
              <a:t>Modern C++: 42 Specific Ways to Improve Your Use of C++11 and C++</a:t>
            </a:r>
            <a:r>
              <a:rPr lang="en-US" dirty="0" smtClean="0"/>
              <a:t>14, </a:t>
            </a:r>
            <a:r>
              <a:rPr lang="en-US" dirty="0"/>
              <a:t>O'Reilly Media, 2014</a:t>
            </a:r>
          </a:p>
        </p:txBody>
      </p:sp>
    </p:spTree>
    <p:extLst>
      <p:ext uri="{BB962C8B-B14F-4D97-AF65-F5344CB8AC3E}">
        <p14:creationId xmlns:p14="http://schemas.microsoft.com/office/powerpoint/2010/main" val="360149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Тестирование корректности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 smtClean="0">
                <a:latin typeface="Consolas" panose="020B0609020204030204" pitchFamily="49" charset="0"/>
              </a:rPr>
              <a:t>&gt;(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'b')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latin typeface="Consolas" panose="020B0609020204030204" pitchFamily="49" charset="0"/>
              </a:rPr>
              <a:t>&gt;(5, 5)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&lt;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 smtClean="0">
                <a:latin typeface="Consolas" panose="020B0609020204030204" pitchFamily="49" charset="0"/>
              </a:rPr>
              <a:t>&gt;(3.0,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76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latin typeface="Consolas" panose="020B0609020204030204" pitchFamily="49" charset="0"/>
              </a:rPr>
              <a:t>typename</a:t>
            </a:r>
            <a:r>
              <a:rPr lang="fr-FR" sz="3200" dirty="0">
                <a:latin typeface="Consolas" panose="020B0609020204030204" pitchFamily="49" charset="0"/>
              </a:rPr>
              <a:t> T&gt; </a:t>
            </a:r>
            <a:r>
              <a:rPr lang="fr-FR" sz="3200" dirty="0" err="1" smtClean="0">
                <a:latin typeface="Consolas" panose="020B0609020204030204" pitchFamily="49" charset="0"/>
              </a:rPr>
              <a:t>bool</a:t>
            </a:r>
            <a:r>
              <a:rPr lang="fr-FR" sz="3200" dirty="0" smtClean="0">
                <a:latin typeface="Consolas" panose="020B0609020204030204" pitchFamily="49" charset="0"/>
              </a:rPr>
              <a:t/>
            </a:r>
            <a:br>
              <a:rPr lang="fr-FR" sz="3200" dirty="0" smtClean="0">
                <a:latin typeface="Consolas" panose="020B0609020204030204" pitchFamily="49" charset="0"/>
              </a:rPr>
            </a:br>
            <a:r>
              <a:rPr lang="fr-FR" sz="3200" dirty="0" err="1" smtClean="0">
                <a:latin typeface="Consolas" panose="020B0609020204030204" pitchFamily="49" charset="0"/>
              </a:rPr>
              <a:t>test_minmax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</a:t>
            </a:r>
            <a:r>
              <a:rPr lang="fr-FR" sz="3200" dirty="0" smtClean="0">
                <a:latin typeface="Consolas" panose="020B0609020204030204" pitchFamily="49" charset="0"/>
              </a:rPr>
              <a:t>);</a:t>
            </a:r>
            <a:endParaRPr lang="en-US" sz="3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', </a:t>
            </a:r>
            <a:r>
              <a:rPr lang="en-US" sz="3200" dirty="0">
                <a:latin typeface="Consolas" panose="020B0609020204030204" pitchFamily="49" charset="0"/>
              </a:rPr>
              <a:t>'a</a:t>
            </a:r>
            <a:r>
              <a:rPr lang="en-US" sz="3200" dirty="0" smtClean="0">
                <a:latin typeface="Consolas" panose="020B0609020204030204" pitchFamily="49" charset="0"/>
              </a:rPr>
              <a:t>')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(5, 6)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assert(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(3.0, 7.2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977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3139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Простой вывод типов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92871"/>
                <a:ext cx="9905999" cy="9234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12"/>
          <p:cNvSpPr txBox="1">
            <a:spLocks/>
          </p:cNvSpPr>
          <p:nvPr/>
        </p:nvSpPr>
        <p:spPr>
          <a:xfrm>
            <a:off x="1590261" y="2953512"/>
            <a:ext cx="9235440" cy="347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200" dirty="0" err="1">
                <a:latin typeface="Consolas" panose="020B0609020204030204" pitchFamily="49" charset="0"/>
              </a:rPr>
              <a:t>template</a:t>
            </a:r>
            <a:r>
              <a:rPr lang="fr-FR" sz="3200" dirty="0">
                <a:latin typeface="Consolas" panose="020B0609020204030204" pitchFamily="49" charset="0"/>
              </a:rPr>
              <a:t> &lt;</a:t>
            </a:r>
            <a:r>
              <a:rPr lang="fr-FR" sz="3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fr-FR" sz="3200" dirty="0">
                <a:latin typeface="Consolas" panose="020B0609020204030204" pitchFamily="49" charset="0"/>
              </a:rPr>
              <a:t>&gt; </a:t>
            </a:r>
            <a:r>
              <a:rPr lang="fr-FR" sz="3200" dirty="0" err="1">
                <a:latin typeface="Consolas" panose="020B0609020204030204" pitchFamily="49" charset="0"/>
              </a:rPr>
              <a:t>bool</a:t>
            </a:r>
            <a:r>
              <a:rPr lang="fr-FR" sz="3200" dirty="0">
                <a:latin typeface="Consolas" panose="020B0609020204030204" pitchFamily="49" charset="0"/>
              </a:rPr>
              <a:t/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 err="1">
                <a:latin typeface="Consolas" panose="020B0609020204030204" pitchFamily="49" charset="0"/>
              </a:rPr>
              <a:t>test_minmax</a:t>
            </a:r>
            <a:r>
              <a:rPr lang="fr-FR" sz="3200" dirty="0">
                <a:latin typeface="Consolas" panose="020B0609020204030204" pitchFamily="49" charset="0"/>
              </a:rPr>
              <a:t> (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&amp;x, </a:t>
            </a:r>
            <a:r>
              <a:rPr lang="fr-FR" sz="3200" dirty="0" err="1">
                <a:latin typeface="Consolas" panose="020B0609020204030204" pitchFamily="49" charset="0"/>
              </a:rPr>
              <a:t>const</a:t>
            </a:r>
            <a:r>
              <a:rPr lang="fr-FR" sz="3200" dirty="0">
                <a:latin typeface="Consolas" panose="020B0609020204030204" pitchFamily="49" charset="0"/>
              </a:rPr>
              <a:t> T &amp;y) {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</a:t>
            </a:r>
            <a:r>
              <a:rPr lang="fr-FR" sz="3200" dirty="0" err="1">
                <a:latin typeface="Consolas" panose="020B0609020204030204" pitchFamily="49" charset="0"/>
              </a:rPr>
              <a:t>assert</a:t>
            </a:r>
            <a:r>
              <a:rPr lang="fr-FR" sz="3200" dirty="0">
                <a:latin typeface="Consolas" panose="020B0609020204030204" pitchFamily="49" charset="0"/>
              </a:rPr>
              <a:t> (x &lt;=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return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min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x) &amp;&amp; 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         (</a:t>
            </a:r>
            <a:r>
              <a:rPr lang="fr-FR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</a:t>
            </a:r>
            <a:r>
              <a:rPr lang="fr-FR" sz="3200" dirty="0" smtClean="0">
                <a:latin typeface="Consolas" panose="020B0609020204030204" pitchFamily="49" charset="0"/>
              </a:rPr>
              <a:t> </a:t>
            </a:r>
            <a:r>
              <a:rPr lang="fr-FR" sz="3200" dirty="0">
                <a:latin typeface="Consolas" panose="020B0609020204030204" pitchFamily="49" charset="0"/>
              </a:rPr>
              <a:t>(x, y) == y);</a:t>
            </a:r>
            <a:br>
              <a:rPr lang="fr-FR" sz="3200" dirty="0">
                <a:latin typeface="Consolas" panose="020B0609020204030204" pitchFamily="49" charset="0"/>
              </a:rPr>
            </a:br>
            <a:r>
              <a:rPr lang="fr-FR" sz="3200" dirty="0">
                <a:latin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4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Пользовательский тип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60020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struct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Person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{  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 smtClean="0">
                <a:latin typeface="Consolas" panose="020B0609020204030204" pitchFamily="49" charset="0"/>
              </a:rPr>
              <a:t>const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char *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;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  </a:t>
            </a:r>
            <a:r>
              <a:rPr lang="en-US" sz="3200" dirty="0">
                <a:latin typeface="Consolas" panose="020B0609020204030204" pitchFamily="49" charset="0"/>
              </a:rPr>
              <a:t>Person (</a:t>
            </a:r>
            <a:r>
              <a:rPr lang="en-US" sz="3200" dirty="0" err="1">
                <a:latin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</a:rPr>
              <a:t> char </a:t>
            </a:r>
            <a:r>
              <a:rPr lang="en-US" sz="3200" dirty="0" smtClean="0">
                <a:latin typeface="Consolas" panose="020B0609020204030204" pitchFamily="49" charset="0"/>
              </a:rPr>
              <a:t>*name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 err="1">
                <a:latin typeface="Consolas" panose="020B0609020204030204" pitchFamily="49" charset="0"/>
              </a:rPr>
              <a:t>int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age)</a:t>
            </a:r>
            <a:r>
              <a:rPr lang="ru-RU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</a:rPr>
              <a:t>:       </a:t>
            </a:r>
            <a:r>
              <a:rPr lang="ru-RU" sz="3200" dirty="0" smtClean="0">
                <a:latin typeface="Consolas" panose="020B0609020204030204" pitchFamily="49" charset="0"/>
              </a:rPr>
              <a:t>  </a:t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ru-RU" sz="3200" dirty="0" smtClean="0">
                <a:latin typeface="Consolas" panose="020B0609020204030204" pitchFamily="49" charset="0"/>
              </a:rPr>
              <a:t>    </a:t>
            </a:r>
            <a:r>
              <a:rPr lang="en-US" sz="3200" dirty="0" smtClean="0">
                <a:latin typeface="Consolas" panose="020B0609020204030204" pitchFamily="49" charset="0"/>
              </a:rPr>
              <a:t>name</a:t>
            </a:r>
            <a:r>
              <a:rPr lang="ru-RU" sz="3200" dirty="0" smtClean="0">
                <a:latin typeface="Consolas" panose="020B0609020204030204" pitchFamily="49" charset="0"/>
              </a:rPr>
              <a:t>_</a:t>
            </a:r>
            <a:r>
              <a:rPr lang="en-US" sz="3200" dirty="0" smtClean="0">
                <a:latin typeface="Consolas" panose="020B0609020204030204" pitchFamily="49" charset="0"/>
              </a:rPr>
              <a:t> (name</a:t>
            </a:r>
            <a:r>
              <a:rPr lang="en-US" sz="3200" dirty="0">
                <a:latin typeface="Consolas" panose="020B0609020204030204" pitchFamily="49" charset="0"/>
              </a:rPr>
              <a:t>), </a:t>
            </a:r>
            <a:r>
              <a:rPr lang="en-US" sz="3200" dirty="0" smtClean="0">
                <a:latin typeface="Consolas" panose="020B0609020204030204" pitchFamily="49" charset="0"/>
              </a:rPr>
              <a:t>age</a:t>
            </a:r>
            <a:r>
              <a:rPr lang="ru-RU" sz="3200" dirty="0" smtClean="0">
                <a:latin typeface="Consolas" panose="020B0609020204030204" pitchFamily="49" charset="0"/>
              </a:rPr>
              <a:t>_ </a:t>
            </a:r>
            <a:r>
              <a:rPr lang="en-US" sz="3200" dirty="0" smtClean="0">
                <a:latin typeface="Consolas" panose="020B0609020204030204" pitchFamily="49" charset="0"/>
              </a:rPr>
              <a:t>(age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dirty="0" smtClean="0">
                <a:latin typeface="Consolas" panose="020B0609020204030204" pitchFamily="49" charset="0"/>
              </a:rPr>
              <a:t>{}</a:t>
            </a:r>
            <a:r>
              <a:rPr lang="ru-RU" sz="3200" dirty="0" smtClean="0">
                <a:latin typeface="Consolas" panose="020B0609020204030204" pitchFamily="49" charset="0"/>
              </a:rPr>
              <a:t/>
            </a:r>
            <a:br>
              <a:rPr lang="ru-RU" sz="3200" dirty="0" smtClean="0">
                <a:latin typeface="Consolas" panose="020B0609020204030204" pitchFamily="49" charset="0"/>
              </a:rPr>
            </a:br>
            <a:r>
              <a:rPr lang="en-US" sz="3200" dirty="0" smtClean="0">
                <a:latin typeface="Consolas" panose="020B0609020204030204" pitchFamily="49" charset="0"/>
              </a:rPr>
              <a:t>};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24);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197894"/>
            <a:ext cx="9921240" cy="147857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Поведение для </a:t>
            </a:r>
            <a:r>
              <a:rPr lang="en-US" sz="4000" dirty="0" smtClean="0"/>
              <a:t>person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463040" y="1484440"/>
            <a:ext cx="9006840" cy="49529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Ivan ("Ivan",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r>
              <a:rPr lang="ru-RU" sz="3200" dirty="0">
                <a:latin typeface="Consolas" panose="020B0609020204030204" pitchFamily="49" charset="0"/>
              </a:rPr>
              <a:t/>
            </a:r>
            <a:br>
              <a:rPr lang="ru-RU" sz="3200" dirty="0">
                <a:latin typeface="Consolas" panose="020B0609020204030204" pitchFamily="49" charset="0"/>
              </a:rPr>
            </a:br>
            <a:r>
              <a:rPr lang="sv-SE" sz="3200" dirty="0" smtClean="0">
                <a:latin typeface="Consolas" panose="020B0609020204030204" pitchFamily="49" charset="0"/>
              </a:rPr>
              <a:t>Person </a:t>
            </a:r>
            <a:r>
              <a:rPr lang="sv-SE" sz="3200" dirty="0">
                <a:latin typeface="Consolas" panose="020B0609020204030204" pitchFamily="49" charset="0"/>
              </a:rPr>
              <a:t>Danila ("Danila", 24</a:t>
            </a:r>
            <a:r>
              <a:rPr lang="sv-SE" sz="3200" dirty="0" smtClean="0">
                <a:latin typeface="Consolas" panose="020B0609020204030204" pitchFamily="49" charset="0"/>
              </a:rPr>
              <a:t>);</a:t>
            </a:r>
            <a:endParaRPr lang="ru-RU" sz="32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</a:t>
            </a:r>
            <a:r>
              <a:rPr lang="en-US" sz="3200" dirty="0" smtClean="0">
                <a:latin typeface="Consolas" panose="020B0609020204030204" pitchFamily="49" charset="0"/>
              </a:rPr>
              <a:t>ssert (</a:t>
            </a:r>
            <a:r>
              <a:rPr lang="en-US" sz="3200" dirty="0" err="1" smtClean="0">
                <a:latin typeface="Consolas" panose="020B0609020204030204" pitchFamily="49" charset="0"/>
              </a:rPr>
              <a:t>test_minmax</a:t>
            </a:r>
            <a:r>
              <a:rPr lang="en-US" sz="3200" dirty="0" smtClean="0">
                <a:latin typeface="Consolas" panose="020B0609020204030204" pitchFamily="49" charset="0"/>
              </a:rPr>
              <a:t> (Ivan, Danila));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774936" y="1938635"/>
            <a:ext cx="1216152" cy="15270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144806" y="2377440"/>
            <a:ext cx="41651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ru-R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</m:t>
                      </m:r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5" y="5863030"/>
                <a:ext cx="9905999" cy="9234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5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349</TotalTime>
  <Words>1077</Words>
  <Application>Microsoft Office PowerPoint</Application>
  <PresentationFormat>Widescreen</PresentationFormat>
  <Paragraphs>241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функций В С++</vt:lpstr>
      <vt:lpstr>PowerPoint Presentation</vt:lpstr>
      <vt:lpstr>ПроСтые шаблоны: max, min</vt:lpstr>
      <vt:lpstr>Тестирование корректности</vt:lpstr>
      <vt:lpstr>Тестирование корректности</vt:lpstr>
      <vt:lpstr>Простой вывод типов</vt:lpstr>
      <vt:lpstr>Простой вывод типов</vt:lpstr>
      <vt:lpstr>Пользовательский тип</vt:lpstr>
      <vt:lpstr>Поведение для person</vt:lpstr>
      <vt:lpstr>Увы...</vt:lpstr>
      <vt:lpstr>ОПРЕДЕЛение ОПЕРАТОРов</vt:lpstr>
      <vt:lpstr>И снова иван и данила</vt:lpstr>
      <vt:lpstr>И снова Увы...</vt:lpstr>
      <vt:lpstr>Нестабильное определение</vt:lpstr>
      <vt:lpstr>стабильное определение</vt:lpstr>
      <vt:lpstr>Обсуждение</vt:lpstr>
      <vt:lpstr>PowerPoint Presentation</vt:lpstr>
      <vt:lpstr>Вывод типов шаблонами функций</vt:lpstr>
      <vt:lpstr>Примеры вывода типов</vt:lpstr>
      <vt:lpstr>Ограничения на вывод типов</vt:lpstr>
      <vt:lpstr>Задача на вывод типов</vt:lpstr>
      <vt:lpstr>Задача на вывод типов: ответ</vt:lpstr>
      <vt:lpstr>Задача на FORWARDING ссылки</vt:lpstr>
      <vt:lpstr>Задача на FORWARDING ссылки: ответ</vt:lpstr>
      <vt:lpstr>PowerPoint Presentation</vt:lpstr>
      <vt:lpstr>Порядок перегрузки</vt:lpstr>
      <vt:lpstr>Порядок перегрузки с учетом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Задача на перегрузку шаблонов</vt:lpstr>
      <vt:lpstr>ответ</vt:lpstr>
      <vt:lpstr>проблемы перегрузки конструкторов</vt:lpstr>
      <vt:lpstr>проблемы перегрузки конструкторов</vt:lpstr>
      <vt:lpstr>проблемы перегрузки конструкторов</vt:lpstr>
      <vt:lpstr>КРАСивый выход из положения</vt:lpstr>
      <vt:lpstr>обсуждение</vt:lpstr>
      <vt:lpstr>PowerPoint Presentation</vt:lpstr>
      <vt:lpstr>Полиморфизм</vt:lpstr>
      <vt:lpstr>Два полиморфизма в C++</vt:lpstr>
      <vt:lpstr>УТИНАЯ ТИПИЗАЦИЯ (DUCK TYPING)</vt:lpstr>
      <vt:lpstr>Номинативная типизация</vt:lpstr>
      <vt:lpstr>обсуждение</vt:lpstr>
      <vt:lpstr>PowerPoint Presentation</vt:lpstr>
      <vt:lpstr>демонстрация инстанцирования</vt:lpstr>
      <vt:lpstr>демонстрация инстанцирования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функций В С++</dc:title>
  <dc:creator>Vladimirov, Konstantin</dc:creator>
  <cp:lastModifiedBy>Vladimirov, Konstantin</cp:lastModifiedBy>
  <cp:revision>147</cp:revision>
  <dcterms:created xsi:type="dcterms:W3CDTF">2017-01-27T18:27:21Z</dcterms:created>
  <dcterms:modified xsi:type="dcterms:W3CDTF">2017-02-14T15:33:25Z</dcterms:modified>
</cp:coreProperties>
</file>