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58" r:id="rId12"/>
    <p:sldId id="260" r:id="rId13"/>
    <p:sldId id="259" r:id="rId14"/>
    <p:sldId id="261" r:id="rId15"/>
    <p:sldId id="275" r:id="rId16"/>
    <p:sldId id="262" r:id="rId17"/>
    <p:sldId id="276" r:id="rId18"/>
    <p:sldId id="263" r:id="rId19"/>
    <p:sldId id="277" r:id="rId20"/>
    <p:sldId id="264" r:id="rId21"/>
    <p:sldId id="265" r:id="rId22"/>
    <p:sldId id="348" r:id="rId23"/>
    <p:sldId id="266" r:id="rId24"/>
    <p:sldId id="286" r:id="rId25"/>
    <p:sldId id="287" r:id="rId26"/>
    <p:sldId id="267" r:id="rId27"/>
    <p:sldId id="342" r:id="rId28"/>
    <p:sldId id="288" r:id="rId29"/>
    <p:sldId id="270" r:id="rId30"/>
    <p:sldId id="268" r:id="rId31"/>
    <p:sldId id="349" r:id="rId32"/>
    <p:sldId id="271" r:id="rId33"/>
    <p:sldId id="273" r:id="rId34"/>
    <p:sldId id="272" r:id="rId35"/>
    <p:sldId id="350" r:id="rId36"/>
    <p:sldId id="351" r:id="rId37"/>
    <p:sldId id="274" r:id="rId38"/>
    <p:sldId id="290" r:id="rId39"/>
    <p:sldId id="291" r:id="rId40"/>
    <p:sldId id="292" r:id="rId41"/>
    <p:sldId id="293" r:id="rId42"/>
    <p:sldId id="294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4" r:id="rId52"/>
    <p:sldId id="305" r:id="rId53"/>
    <p:sldId id="307" r:id="rId54"/>
    <p:sldId id="308" r:id="rId55"/>
    <p:sldId id="309" r:id="rId56"/>
    <p:sldId id="306" r:id="rId57"/>
    <p:sldId id="310" r:id="rId58"/>
    <p:sldId id="317" r:id="rId59"/>
    <p:sldId id="347" r:id="rId60"/>
    <p:sldId id="318" r:id="rId61"/>
    <p:sldId id="319" r:id="rId62"/>
    <p:sldId id="320" r:id="rId63"/>
    <p:sldId id="321" r:id="rId64"/>
    <p:sldId id="322" r:id="rId65"/>
    <p:sldId id="323" r:id="rId66"/>
    <p:sldId id="326" r:id="rId67"/>
    <p:sldId id="324" r:id="rId68"/>
    <p:sldId id="325" r:id="rId69"/>
    <p:sldId id="338" r:id="rId70"/>
    <p:sldId id="339" r:id="rId71"/>
    <p:sldId id="340" r:id="rId72"/>
    <p:sldId id="311" r:id="rId73"/>
    <p:sldId id="312" r:id="rId74"/>
    <p:sldId id="313" r:id="rId75"/>
    <p:sldId id="314" r:id="rId76"/>
    <p:sldId id="315" r:id="rId77"/>
    <p:sldId id="316" r:id="rId78"/>
    <p:sldId id="327" r:id="rId79"/>
    <p:sldId id="352" r:id="rId80"/>
    <p:sldId id="328" r:id="rId81"/>
    <p:sldId id="329" r:id="rId82"/>
    <p:sldId id="335" r:id="rId83"/>
    <p:sldId id="336" r:id="rId84"/>
    <p:sldId id="295" r:id="rId85"/>
    <p:sldId id="330" r:id="rId86"/>
    <p:sldId id="333" r:id="rId87"/>
    <p:sldId id="331" r:id="rId88"/>
    <p:sldId id="341" r:id="rId89"/>
    <p:sldId id="332" r:id="rId90"/>
    <p:sldId id="334" r:id="rId91"/>
    <p:sldId id="337" r:id="rId92"/>
    <p:sldId id="343" r:id="rId93"/>
    <p:sldId id="344" r:id="rId94"/>
    <p:sldId id="345" r:id="rId95"/>
    <p:sldId id="346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204B-F840-4E37-B58B-C7FD67B9EB6B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AA72-261F-4487-8462-A4086746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AA72-261F-4487-8462-A4086746FE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7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654" y="3491964"/>
            <a:ext cx="9144000" cy="1641490"/>
          </a:xfrm>
        </p:spPr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654" y="5133454"/>
            <a:ext cx="9144000" cy="754025"/>
          </a:xfrm>
        </p:spPr>
        <p:txBody>
          <a:bodyPr/>
          <a:lstStyle/>
          <a:p>
            <a:r>
              <a:rPr lang="ru-RU" smtClean="0"/>
              <a:t>Обработка ошибок и гарантии безопасности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2877" y="6116716"/>
            <a:ext cx="4548326" cy="7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/>
              <a:t>К. Владимиров, </a:t>
            </a:r>
            <a:r>
              <a:rPr lang="en-US" sz="1400" dirty="0" smtClean="0"/>
              <a:t>intel</a:t>
            </a:r>
            <a:r>
              <a:rPr lang="en-US" sz="1400" smtClean="0"/>
              <a:t>, 2017</a:t>
            </a:r>
          </a:p>
          <a:p>
            <a:pPr algn="r"/>
            <a:r>
              <a:rPr lang="en-US" sz="1400" cap="none" smtClean="0"/>
              <a:t>mail-to: konstantin.vladimirov@gmail.com</a:t>
            </a:r>
          </a:p>
        </p:txBody>
      </p:sp>
    </p:spTree>
    <p:extLst>
      <p:ext uri="{BB962C8B-B14F-4D97-AF65-F5344CB8AC3E}">
        <p14:creationId xmlns:p14="http://schemas.microsoft.com/office/powerpoint/2010/main" val="102541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Основная идея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Выйти из конструктора сразу в вызывающий код, не завершая конструктор и следовательно не создавая объект</a:t>
            </a:r>
          </a:p>
          <a:p>
            <a:r>
              <a:rPr lang="ru-RU" smtClean="0"/>
              <a:t>Аннотировать этот </a:t>
            </a:r>
            <a:r>
              <a:rPr lang="ru-RU" smtClean="0">
                <a:solidFill>
                  <a:srgbClr val="FFFF00"/>
                </a:solidFill>
              </a:rPr>
              <a:t>нелокальный</a:t>
            </a:r>
            <a:r>
              <a:rPr lang="ru-RU" smtClean="0"/>
              <a:t> выход информацией о случившемся</a:t>
            </a:r>
          </a:p>
          <a:p>
            <a:r>
              <a:rPr lang="ru-RU" smtClean="0"/>
              <a:t>Но что вообще мы знаем о нелокальных переходах?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передачи управления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r>
              <a:rPr lang="ru-RU" smtClean="0"/>
              <a:t>Локальная передача управления</a:t>
            </a:r>
          </a:p>
          <a:p>
            <a:pPr lvl="1"/>
            <a:r>
              <a:rPr lang="ru-RU" smtClean="0"/>
              <a:t>условные операторы</a:t>
            </a:r>
          </a:p>
          <a:p>
            <a:pPr lvl="1"/>
            <a:r>
              <a:rPr lang="ru-RU" smtClean="0"/>
              <a:t>циклы</a:t>
            </a:r>
          </a:p>
          <a:p>
            <a:pPr lvl="1"/>
            <a:r>
              <a:rPr lang="ru-RU" smtClean="0"/>
              <a:t>локальный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прямой вызов функций и возврат из них</a:t>
            </a:r>
          </a:p>
          <a:p>
            <a:r>
              <a:rPr lang="ru-RU" smtClean="0"/>
              <a:t>Нелокальная передача управления</a:t>
            </a:r>
          </a:p>
          <a:p>
            <a:pPr lvl="1"/>
            <a:r>
              <a:rPr lang="ru-RU" smtClean="0"/>
              <a:t>нелокальный</a:t>
            </a:r>
            <a:r>
              <a:rPr lang="en-US" smtClean="0"/>
              <a:t> longjmp</a:t>
            </a:r>
            <a:r>
              <a:rPr lang="ru-RU" smtClean="0"/>
              <a:t> и вычисляемый </a:t>
            </a:r>
            <a:r>
              <a:rPr lang="en-US" smtClean="0"/>
              <a:t>goto</a:t>
            </a:r>
          </a:p>
          <a:p>
            <a:pPr lvl="1"/>
            <a:r>
              <a:rPr lang="ru-RU" smtClean="0"/>
              <a:t>косвенный вызов функций (напр. по указателю)</a:t>
            </a:r>
          </a:p>
          <a:p>
            <a:pPr lvl="1"/>
            <a:r>
              <a:rPr lang="ru-RU" smtClean="0"/>
              <a:t>переключение контекста потоков</a:t>
            </a:r>
          </a:p>
          <a:p>
            <a:pPr lvl="1"/>
            <a:r>
              <a:rPr lang="ru-RU" smtClean="0">
                <a:solidFill>
                  <a:srgbClr val="FFFF00"/>
                </a:solidFill>
              </a:rPr>
              <a:t>исключения</a:t>
            </a:r>
          </a:p>
          <a:p>
            <a:pPr lvl="1"/>
            <a:r>
              <a:rPr lang="ru-RU" smtClean="0">
                <a:solidFill>
                  <a:schemeClr val="tx1"/>
                </a:solidFill>
              </a:rPr>
              <a:t>сопрограммы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Исключительные ситуации уровня аппаратуры</a:t>
            </a:r>
            <a:r>
              <a:rPr lang="en-US" smtClean="0"/>
              <a:t> (</a:t>
            </a:r>
            <a:r>
              <a:rPr lang="ru-RU" smtClean="0"/>
              <a:t>например </a:t>
            </a:r>
            <a:r>
              <a:rPr lang="en-US" smtClean="0"/>
              <a:t>undefined instruction exception)</a:t>
            </a:r>
            <a:endParaRPr lang="ru-RU" smtClean="0"/>
          </a:p>
          <a:p>
            <a:r>
              <a:rPr lang="ru-RU" smtClean="0"/>
              <a:t>Исключительные ситуации уровня операционной системы</a:t>
            </a:r>
            <a:r>
              <a:rPr lang="en-US"/>
              <a:t> </a:t>
            </a:r>
            <a:r>
              <a:rPr lang="ru-RU" smtClean="0"/>
              <a:t>(например </a:t>
            </a:r>
            <a:r>
              <a:rPr lang="en-US"/>
              <a:t>data page fault</a:t>
            </a:r>
            <a:r>
              <a:rPr lang="en-US" smtClean="0"/>
              <a:t>)</a:t>
            </a:r>
          </a:p>
          <a:p>
            <a:r>
              <a:rPr lang="ru-RU" smtClean="0"/>
              <a:t>Исключения </a:t>
            </a:r>
            <a:r>
              <a:rPr lang="en-US" smtClean="0"/>
              <a:t>C++ </a:t>
            </a:r>
            <a:r>
              <a:rPr lang="ru-RU" smtClean="0"/>
              <a:t>(только они и будут нас далее интересовать)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Исключительные ситуации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55093"/>
          </a:xfrm>
        </p:spPr>
        <p:txBody>
          <a:bodyPr/>
          <a:lstStyle/>
          <a:p>
            <a:r>
              <a:rPr lang="ru-RU" smtClean="0"/>
              <a:t>Ошибки (исключительными ситуациями не являются)</a:t>
            </a:r>
          </a:p>
          <a:p>
            <a:pPr lvl="1"/>
            <a:r>
              <a:rPr lang="ru-RU" smtClean="0"/>
              <a:t>рантайм ошибки, после которых состояние не восстановимо (например </a:t>
            </a:r>
            <a:r>
              <a:rPr lang="en-US" smtClean="0"/>
              <a:t>segmentation fault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ru-RU" smtClean="0"/>
              <a:t>ошибки контракта функции (</a:t>
            </a:r>
            <a:r>
              <a:rPr lang="en-US"/>
              <a:t>assertion </a:t>
            </a:r>
            <a:r>
              <a:rPr lang="en-US" smtClean="0"/>
              <a:t>failure</a:t>
            </a:r>
            <a:r>
              <a:rPr lang="ru-RU" smtClean="0"/>
              <a:t> из-за неверных аргументов, невыполненные предусловия вызова)</a:t>
            </a:r>
          </a:p>
          <a:p>
            <a:r>
              <a:rPr lang="ru-RU" smtClean="0"/>
              <a:t>Исключительные ситуации</a:t>
            </a:r>
          </a:p>
          <a:p>
            <a:pPr lvl="1"/>
            <a:r>
              <a:rPr lang="ru-RU" smtClean="0"/>
              <a:t>Состояние программы должно быть восстановимо (например: исчерпание памяти или отсутствие файла на диске)</a:t>
            </a:r>
          </a:p>
          <a:p>
            <a:pPr lvl="1"/>
            <a:r>
              <a:rPr lang="ru-RU" smtClean="0"/>
              <a:t>Исключительная ситуация не может быть обработана на том уровне, на котором возникла (программа сортировки не обязана знать что делать при нехватке памяти на временный буфер)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() { </a:t>
            </a:r>
            <a:r>
              <a:rPr lang="en-US" smtClean="0">
                <a:latin typeface="Consolas" panose="020B0609020204030204" pitchFamily="49" charset="0"/>
              </a:rPr>
              <a:t>cout &lt;&lt; "ctor\n";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~</a:t>
            </a:r>
            <a:r>
              <a:rPr lang="en-US">
                <a:latin typeface="Consolas" panose="020B0609020204030204" pitchFamily="49" charset="0"/>
              </a:rPr>
              <a:t>UnwShow () </a:t>
            </a:r>
            <a:r>
              <a:rPr lang="en-US" smtClean="0">
                <a:latin typeface="Consolas" panose="020B0609020204030204" pitchFamily="49" charset="0"/>
              </a:rPr>
              <a:t>{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"dtor\n";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ошибки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0) </a:t>
            </a:r>
            <a:r>
              <a:rPr lang="en-US" smtClean="0">
                <a:latin typeface="Consolas" panose="020B0609020204030204" pitchFamily="49" charset="0"/>
              </a:rPr>
              <a:t>return 1 /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4823927"/>
            <a:ext cx="3498979" cy="178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ru-RU" smtClean="0"/>
              <a:t>тут программа прерывается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97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вызов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внутри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блока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8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Порождение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77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UnwShow{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UnwShow () { cout &lt;&lt; "ctor\n";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~UnwShow () { cout &lt;&lt; "dtor\n";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n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UnwShow </a:t>
            </a:r>
            <a:r>
              <a:rPr lang="en-US">
                <a:latin typeface="Consolas" panose="020B0609020204030204" pitchFamily="49" charset="0"/>
              </a:rPr>
              <a:t>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(n </a:t>
            </a:r>
            <a:r>
              <a:rPr lang="en-US">
                <a:latin typeface="Consolas" panose="020B0609020204030204" pitchFamily="49" charset="0"/>
              </a:rPr>
              <a:t>== 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throw 1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foo </a:t>
            </a:r>
            <a:r>
              <a:rPr lang="en-US">
                <a:latin typeface="Consolas" panose="020B0609020204030204" pitchFamily="49" charset="0"/>
              </a:rPr>
              <a:t>(n - 1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внутри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try-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блока</a:t>
            </a:r>
            <a:endParaRPr lang="en-US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(4);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1894" y="3405673"/>
            <a:ext cx="3498979" cy="32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</a:p>
          <a:p>
            <a:r>
              <a:rPr lang="en-US" smtClean="0"/>
              <a:t>ctor</a:t>
            </a:r>
            <a:endParaRPr lang="ru-RU" smtClean="0"/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</a:p>
          <a:p>
            <a:r>
              <a:rPr lang="en-US" smtClean="0"/>
              <a:t>dtor</a:t>
            </a:r>
            <a:endParaRPr lang="ru-RU" smtClean="0"/>
          </a:p>
          <a:p>
            <a:r>
              <a:rPr lang="ru-RU" smtClean="0"/>
              <a:t>тут программа входит в </a:t>
            </a:r>
            <a:r>
              <a:rPr lang="en-US" smtClean="0">
                <a:solidFill>
                  <a:srgbClr val="FFFF00"/>
                </a:solidFill>
              </a:rPr>
              <a:t>try </a:t>
            </a:r>
            <a:r>
              <a:rPr lang="ru-RU" smtClean="0">
                <a:solidFill>
                  <a:srgbClr val="FFFF00"/>
                </a:solidFill>
              </a:rPr>
              <a:t>блок</a:t>
            </a:r>
            <a:endParaRPr lang="en-US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6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0080" y="2286000"/>
            <a:ext cx="0" cy="343366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26537" y="4878763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>
                <a:latin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8453" y="5288881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с7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this=0x74fc70)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#1  </a:t>
            </a:r>
            <a:r>
              <a:rPr lang="en-US" sz="1800" smtClean="0">
                <a:latin typeface="Consolas" panose="020B0609020204030204" pitchFamily="49" charset="0"/>
              </a:rPr>
              <a:t>0x0000000000401627 </a:t>
            </a:r>
            <a:r>
              <a:rPr lang="en-US" sz="1800">
                <a:latin typeface="Consolas" panose="020B0609020204030204" pitchFamily="49" charset="0"/>
              </a:rPr>
              <a:t>in foo (n=0) at 01a-exception.cc:15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#2  0x0000000000401627 in foo (n=1)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#3  0x0000000000401627 in foo (n=2) at 01a-exception.cc:21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#4  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26538" y="3160028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26538" y="230145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Раскрутка стека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50387" y="3549579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s:0x74fd10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0387" y="2719585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s:0x74fd60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6537" y="4018444"/>
            <a:ext cx="2276669" cy="8584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mtClean="0">
                <a:latin typeface="Consolas" panose="020B0609020204030204" pitchFamily="49" charset="0"/>
              </a:rPr>
              <a:t>foo(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8453" y="4458887"/>
            <a:ext cx="1634176" cy="335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s:0x74f</a:t>
            </a:r>
            <a:r>
              <a:rPr lang="ru-RU" smtClean="0">
                <a:solidFill>
                  <a:schemeClr val="bg2"/>
                </a:solidFill>
                <a:latin typeface="Consolas" panose="020B0609020204030204" pitchFamily="49" charset="0"/>
              </a:rPr>
              <a:t>сс</a:t>
            </a:r>
            <a:r>
              <a:rPr lang="en-US" smtClean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727056" y="3209732"/>
            <a:ext cx="8225458" cy="203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#0  UnwShow::~UnwShow (</a:t>
            </a:r>
            <a:r>
              <a:rPr lang="en-US" sz="1800" smtClean="0">
                <a:latin typeface="Consolas" panose="020B0609020204030204" pitchFamily="49" charset="0"/>
              </a:rPr>
              <a:t>this=0x74fcc0) </a:t>
            </a:r>
            <a:r>
              <a:rPr lang="en-US" sz="1800">
                <a:latin typeface="Consolas" panose="020B0609020204030204" pitchFamily="49" charset="0"/>
              </a:rPr>
              <a:t>at 01a-exception.cc:10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#1  </a:t>
            </a:r>
            <a:r>
              <a:rPr lang="en-US" sz="1800">
                <a:latin typeface="Consolas" panose="020B0609020204030204" pitchFamily="49" charset="0"/>
              </a:rPr>
              <a:t>0x0000000000401627 in foo (n=1)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#2  </a:t>
            </a:r>
            <a:r>
              <a:rPr lang="en-US" sz="1800">
                <a:latin typeface="Consolas" panose="020B0609020204030204" pitchFamily="49" charset="0"/>
              </a:rPr>
              <a:t>0x0000000000401627 in foo (n=2) at 01a-exception.cc:21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#3  </a:t>
            </a:r>
            <a:r>
              <a:rPr lang="en-US" sz="1800">
                <a:latin typeface="Consolas" panose="020B0609020204030204" pitchFamily="49" charset="0"/>
              </a:rPr>
              <a:t>0x0000000000401627 in foo (n=3) at </a:t>
            </a:r>
            <a:r>
              <a:rPr lang="en-US" sz="1800" smtClean="0">
                <a:latin typeface="Consolas" panose="020B0609020204030204" pitchFamily="49" charset="0"/>
              </a:rPr>
              <a:t>01a-exception.cc:21</a:t>
            </a:r>
            <a:endParaRPr lang="en-US" sz="180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40080" y="2286000"/>
            <a:ext cx="1458" cy="256912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Отделение реализации</a:t>
            </a:r>
            <a:endParaRPr lang="en-US" sz="400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66110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Больше про </a:t>
            </a:r>
            <a:r>
              <a:rPr lang="en-US" smtClean="0"/>
              <a:t>throw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синтаксис: 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throw &lt;expression&gt;;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Примеры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throw 1;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throw new int(1);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throw MyClass(1, 1);</a:t>
            </a:r>
          </a:p>
          <a:p>
            <a:r>
              <a:rPr lang="en-US" smtClean="0"/>
              <a:t>throw </a:t>
            </a:r>
            <a:r>
              <a:rPr lang="ru-RU" smtClean="0"/>
              <a:t>создаёт и отдаёт дальше </a:t>
            </a:r>
            <a:r>
              <a:rPr lang="en-US" smtClean="0">
                <a:solidFill>
                  <a:srgbClr val="FFFF00"/>
                </a:solidFill>
              </a:rPr>
              <a:t>exception object</a:t>
            </a:r>
            <a:r>
              <a:rPr lang="en-US" smtClean="0"/>
              <a:t>, </a:t>
            </a:r>
            <a:r>
              <a:rPr lang="ru-RU" smtClean="0"/>
              <a:t>тип которого выводится из выражения</a:t>
            </a:r>
            <a:endParaRPr lang="en-US" smtClean="0"/>
          </a:p>
          <a:p>
            <a:r>
              <a:rPr lang="ru-RU" smtClean="0"/>
              <a:t>Обсуждение: хорошие и плохие идеи для </a:t>
            </a:r>
            <a:r>
              <a:rPr lang="en-US" smtClean="0"/>
              <a:t>throw</a:t>
            </a:r>
            <a:r>
              <a:rPr lang="ru-RU" smtClean="0"/>
              <a:t> </a:t>
            </a:r>
            <a:r>
              <a:rPr lang="en-US" smtClean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403317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MathErr { </a:t>
            </a:r>
            <a:r>
              <a:rPr lang="ru-RU" smtClean="0">
                <a:latin typeface="Consolas" panose="020B0609020204030204" pitchFamily="49" charset="0"/>
              </a:rPr>
              <a:t>тут его тело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divide (int x, int y)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(y == 0) throw MathErr();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/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далее: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try {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c = </a:t>
            </a:r>
            <a:r>
              <a:rPr lang="en-US" smtClean="0">
                <a:latin typeface="Consolas" panose="020B0609020204030204" pitchFamily="49" charset="0"/>
              </a:rPr>
              <a:t>divide (a, b);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 catch (MathErr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m) {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тут можно что-то сделать с </a:t>
            </a:r>
            <a:r>
              <a:rPr lang="en-US">
                <a:latin typeface="Consolas" panose="020B0609020204030204" pitchFamily="49" charset="0"/>
              </a:rPr>
              <a:t>m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3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Ловля исключения</a:t>
            </a:r>
            <a:r>
              <a:rPr lang="en-US" smtClean="0"/>
              <a:t>: </a:t>
            </a:r>
            <a:r>
              <a:rPr lang="ru-RU" smtClean="0"/>
              <a:t>варианты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7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class MathErr { </a:t>
            </a:r>
            <a:r>
              <a:rPr lang="ru-RU" sz="2400" smtClean="0">
                <a:latin typeface="Consolas" panose="020B0609020204030204" pitchFamily="49" charset="0"/>
              </a:rPr>
              <a:t>тут его тело </a:t>
            </a: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class NetworkErr </a:t>
            </a:r>
            <a:r>
              <a:rPr lang="en-US" sz="2400">
                <a:latin typeface="Consolas" panose="020B0609020204030204" pitchFamily="49" charset="0"/>
              </a:rPr>
              <a:t>{ </a:t>
            </a:r>
            <a:r>
              <a:rPr lang="ru-RU" sz="2400">
                <a:latin typeface="Consolas" panose="020B0609020204030204" pitchFamily="49" charset="0"/>
              </a:rPr>
              <a:t>тут его тело </a:t>
            </a:r>
            <a:r>
              <a:rPr lang="en-US" sz="24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где-то далее:</a:t>
            </a:r>
            <a:endParaRPr lang="en-US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try {</a:t>
            </a:r>
            <a:b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  c = divide (a, b);</a:t>
            </a:r>
            <a:b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} catch (MathErr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m) {</a:t>
            </a:r>
            <a:b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тут можно что-то сделать с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} catch 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(NetworkErr &amp;n)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sz="2400">
                <a:solidFill>
                  <a:schemeClr val="tx1"/>
                </a:solidFill>
                <a:latin typeface="Consolas" panose="020B0609020204030204" pitchFamily="49" charset="0"/>
              </a:rPr>
              <a:t>тут можно что-то сделать с 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catch (int i) {</a:t>
            </a:r>
            <a:b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2400">
                <a:solidFill>
                  <a:schemeClr val="tx1"/>
                </a:solidFill>
                <a:latin typeface="Consolas" panose="020B0609020204030204" pitchFamily="49" charset="0"/>
              </a:rPr>
              <a:t>тут можно что-то сделать с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80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e) {</a:t>
            </a:r>
            <a:r>
              <a:rPr lang="ru-RU" smtClean="0"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0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Некоторые неприятности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Какие проблемы вы видите в этом коде?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class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Overflow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срезается</a:t>
            </a:r>
            <a:r>
              <a:rPr lang="ru-RU" smtClean="0">
                <a:latin typeface="Consolas" panose="020B0609020204030204" pitchFamily="49" charset="0"/>
              </a:rPr>
              <a:t> до </a:t>
            </a:r>
            <a:r>
              <a:rPr lang="en-US" smtClean="0">
                <a:latin typeface="Consolas" panose="020B0609020204030204" pitchFamily="49" charset="0"/>
              </a:rPr>
              <a:t>MathErr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catch </a:t>
            </a:r>
            <a:r>
              <a:rPr lang="en-US">
                <a:solidFill>
                  <a:srgbClr val="FF9999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MathErr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e) {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} 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Overflow o) {</a:t>
            </a:r>
            <a:r>
              <a:rPr lang="ru-RU" smtClean="0"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1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Избегаем неприятностей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748539" cy="4845763"/>
          </a:xfrm>
        </p:spPr>
        <p:txBody>
          <a:bodyPr/>
          <a:lstStyle/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lass </a:t>
            </a:r>
            <a:r>
              <a:rPr lang="en-US">
                <a:latin typeface="Consolas" panose="020B0609020204030204" pitchFamily="49" charset="0"/>
              </a:rPr>
              <a:t>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информация об ошибке 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1. Правильный порядок: от частных к общим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2. </a:t>
            </a:r>
            <a:r>
              <a:rPr lang="ru-RU" smtClean="0">
                <a:latin typeface="Consolas" panose="020B0609020204030204" pitchFamily="49" charset="0"/>
              </a:rPr>
              <a:t>Ловим строго по косвенности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catch (const Overflow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o) {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catch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(const MathErr&amp;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0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60033" y="188478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0033" y="500513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std::bad_weak_ptr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8954" y="4007502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30103" y="3022715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60033" y="3009870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std::bad_function_call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0033" y="4007502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std::bad_typeid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1112" y="5005134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std::bad_exception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1112" y="4007502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std::bad_cast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1112" y="2998013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std::bad_alloc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91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Стандартные классы исключений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80803" y="1789750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std::logic_error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7772" y="1811258"/>
            <a:ext cx="2864498" cy="6997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std::runtime_error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8454" y="3006250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std::overflow_error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8454" y="4003882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std::underflow_error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7772" y="502160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std::system_error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5523" y="4015739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std::regex_error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5523" y="3006250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std::range_error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456281" y="3006250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std::length_error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56281" y="4003882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std::out_of_range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85599" y="5021608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std::future_error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3350" y="4015739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std::invalid_argument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350" y="3006250"/>
            <a:ext cx="2418561" cy="699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bg1"/>
                </a:solidFill>
              </a:rPr>
              <a:t>std::domain_error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5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ru-RU" smtClean="0"/>
              <a:t>Почти хороший код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748539" cy="48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с</a:t>
            </a:r>
            <a:r>
              <a:rPr lang="en-US" smtClean="0">
                <a:latin typeface="Consolas" panose="020B0609020204030204" pitchFamily="49" charset="0"/>
              </a:rPr>
              <a:t>lass MathErr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: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public std::runtime_error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информация об ошибке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Overflow : public MathErr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расширение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где-то дальше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catch (const Overflow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o) {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обработка переполнения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catch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(const MathErr&amp;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e) {</a:t>
            </a:r>
            <a:r>
              <a:rPr lang="ru-RU">
                <a:solidFill>
                  <a:schemeClr val="tx1"/>
                </a:solidFill>
                <a:latin typeface="Consolas" panose="020B0609020204030204" pitchFamily="49" charset="0"/>
              </a:rPr>
              <a:t> обработка всех ошибок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30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Исключения по указателю?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3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E_OK 0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E_NO_MEM 1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E_UNEXPECTED 2</a:t>
            </a:r>
          </a:p>
          <a:p>
            <a:r>
              <a:rPr lang="ru-RU" smtClean="0"/>
              <a:t>Иногда используется </a:t>
            </a:r>
            <a:r>
              <a:rPr lang="en-US" smtClean="0"/>
              <a:t>enum </a:t>
            </a:r>
            <a:r>
              <a:rPr lang="ru-RU" smtClean="0"/>
              <a:t>вместо препроцессора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304195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Перехват всех исключений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Обещанный при обсуждении вариабельных шаблонов ещё один смысл троеточия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>catch 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...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обрабатываются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все</a:t>
            </a:r>
            <a:r>
              <a:rPr lang="ru-RU" smtClean="0">
                <a:latin typeface="Consolas" panose="020B0609020204030204" pitchFamily="49" charset="0"/>
              </a:rPr>
              <a:t> исключения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Сама идея, что можно как-то осмысленно обработать любое исключение (</a:t>
            </a:r>
            <a:r>
              <a:rPr lang="en-US" smtClean="0"/>
              <a:t>throw 42?) </a:t>
            </a:r>
            <a:r>
              <a:rPr lang="ru-RU" smtClean="0"/>
              <a:t>очень сомнительна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4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Нейтральность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964606" cy="4351338"/>
          </a:xfrm>
        </p:spPr>
        <p:txBody>
          <a:bodyPr/>
          <a:lstStyle/>
          <a:p>
            <a:r>
              <a:rPr lang="ru-RU" smtClean="0"/>
              <a:t>Функция называется нейтральной относительно исключений, если она не ловит чужих исключений</a:t>
            </a:r>
          </a:p>
          <a:p>
            <a:r>
              <a:rPr lang="ru-RU" smtClean="0"/>
              <a:t>Хорошо написанная функция в хорошо спроектированном коде как минимум  нейтральна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78009" y="4704354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bg1"/>
                </a:solidFill>
              </a:rPr>
              <a:t>У меня проблема</a:t>
            </a:r>
            <a:r>
              <a:rPr lang="en-US" sz="2000" smtClean="0">
                <a:solidFill>
                  <a:schemeClr val="bg1"/>
                </a:solidFill>
              </a:rPr>
              <a:t>!</a:t>
            </a:r>
            <a:r>
              <a:rPr lang="ru-RU" sz="2000" smtClean="0">
                <a:solidFill>
                  <a:schemeClr val="bg1"/>
                </a:solidFill>
              </a:rPr>
              <a:t/>
            </a:r>
            <a:br>
              <a:rPr lang="ru-RU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throw MyException()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8011" y="1400430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bg1"/>
                </a:solidFill>
              </a:rPr>
              <a:t>Я знаю как решить проблему!</a:t>
            </a:r>
            <a:br>
              <a:rPr lang="ru-RU" sz="2000" smtClean="0">
                <a:solidFill>
                  <a:schemeClr val="bg1"/>
                </a:solidFill>
              </a:rPr>
            </a:b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  <a:t>что-то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catch (MyException&amp; e)</a:t>
            </a:r>
            <a: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  <a:t> обработка 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8010" y="3052392"/>
            <a:ext cx="5415185" cy="12333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smtClean="0">
                <a:solidFill>
                  <a:schemeClr val="bg1"/>
                </a:solidFill>
              </a:rPr>
              <a:t>А я испорчу вам праздник</a:t>
            </a:r>
          </a:p>
          <a:p>
            <a:pPr algn="ctr"/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try { </a:t>
            </a:r>
            <a: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  <a:t>что-то</a:t>
            </a: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 } </a:t>
            </a:r>
            <a: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ru-RU" sz="200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bg1"/>
                </a:solidFill>
                <a:latin typeface="Consolas" panose="020B0609020204030204" pitchFamily="49" charset="0"/>
              </a:rPr>
              <a:t>catch(...) { }</a:t>
            </a:r>
            <a:endParaRPr lang="en-US" sz="20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91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Перевыброс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24465"/>
          </a:xfrm>
        </p:spPr>
        <p:txBody>
          <a:bodyPr/>
          <a:lstStyle/>
          <a:p>
            <a:r>
              <a:rPr lang="ru-RU" smtClean="0"/>
              <a:t>Единственное (!) разумное применение </a:t>
            </a:r>
            <a:r>
              <a:rPr lang="en-US" smtClean="0"/>
              <a:t>catch-all </a:t>
            </a:r>
            <a:r>
              <a:rPr lang="ru-RU" smtClean="0"/>
              <a:t>это очистка критического ресурса и перевыброс исключения</a:t>
            </a:r>
            <a:endParaRPr lang="en-US" smtClean="0"/>
          </a:p>
          <a:p>
            <a:r>
              <a:rPr lang="ru-RU" smtClean="0"/>
              <a:t>Синтаксис перевыброса: </a:t>
            </a:r>
            <a:r>
              <a:rPr lang="en-US" smtClean="0"/>
              <a:t>throw</a:t>
            </a:r>
            <a:r>
              <a:rPr lang="ru-RU" smtClean="0"/>
              <a:t> без аргументов</a:t>
            </a:r>
            <a:endParaRPr lang="en-US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*critical = new int[10000]();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try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опасного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delete [] critical;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throw;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Альтернативы перевыбросу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Неприятные эффекты </a:t>
            </a:r>
            <a:r>
              <a:rPr lang="en-US" smtClean="0"/>
              <a:t>MI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916490" cy="4873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struct my_exc1 : std::exception 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char </a:t>
            </a:r>
            <a:r>
              <a:rPr lang="en-US" sz="2400">
                <a:latin typeface="Consolas" panose="020B0609020204030204" pitchFamily="49" charset="0"/>
              </a:rPr>
              <a:t>const* what() const throw();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struct </a:t>
            </a:r>
            <a:r>
              <a:rPr lang="en-US" sz="2400">
                <a:latin typeface="Consolas" panose="020B0609020204030204" pitchFamily="49" charset="0"/>
              </a:rPr>
              <a:t>my_exc2 : std::exception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с</a:t>
            </a:r>
            <a:r>
              <a:rPr lang="en-US" sz="2400" smtClean="0">
                <a:latin typeface="Consolas" panose="020B0609020204030204" pitchFamily="49" charset="0"/>
              </a:rPr>
              <a:t>har </a:t>
            </a:r>
            <a:r>
              <a:rPr lang="en-US" sz="2400">
                <a:latin typeface="Consolas" panose="020B0609020204030204" pitchFamily="49" charset="0"/>
              </a:rPr>
              <a:t>const* what() const throw();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struct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your_exc3 : my_exc1, my_exc2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{};</a:t>
            </a:r>
            <a:endParaRPr lang="ru-RU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</a:t>
            </a:r>
            <a:r>
              <a:rPr lang="en-US" sz="2400">
                <a:latin typeface="Consolas" panose="020B0609020204030204" pitchFamily="49" charset="0"/>
              </a:rPr>
              <a:t>main</a:t>
            </a:r>
            <a:r>
              <a:rPr lang="en-US" sz="2400" smtClean="0">
                <a:latin typeface="Consolas" panose="020B0609020204030204" pitchFamily="49" charset="0"/>
              </a:rPr>
              <a:t>(){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r>
              <a:rPr lang="en-US" sz="2400">
                <a:latin typeface="Consolas" panose="020B0609020204030204" pitchFamily="49" charset="0"/>
              </a:rPr>
              <a:t>try { throw your_exc3();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r>
              <a:rPr lang="en-US" sz="2400">
                <a:latin typeface="Consolas" panose="020B0609020204030204" pitchFamily="49" charset="0"/>
              </a:rPr>
              <a:t>catch(std::exception const&amp; e) </a:t>
            </a:r>
            <a:r>
              <a:rPr lang="en-US" sz="2400" smtClean="0">
                <a:latin typeface="Consolas" panose="020B0609020204030204" pitchFamily="49" charset="0"/>
              </a:rPr>
              <a:t>{ cout &lt;&lt; e.what() &lt;&lt; endl; 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 </a:t>
            </a:r>
            <a:r>
              <a:rPr lang="en-US" sz="2400">
                <a:latin typeface="Consolas" panose="020B0609020204030204" pitchFamily="49" charset="0"/>
              </a:rPr>
              <a:t>catch(...)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cerr &lt;&lt; "whoops</a:t>
            </a:r>
            <a:r>
              <a:rPr lang="en-US" sz="2400">
                <a:latin typeface="Consolas" panose="020B0609020204030204" pitchFamily="49" charset="0"/>
              </a:rPr>
              <a:t>!\n</a:t>
            </a:r>
            <a:r>
              <a:rPr lang="en-US" sz="2400" smtClean="0">
                <a:latin typeface="Consolas" panose="020B0609020204030204" pitchFamily="49" charset="0"/>
              </a:rPr>
              <a:t>"; }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51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Выброс исключения связывает тип статически</a:t>
            </a:r>
          </a:p>
          <a:p>
            <a:r>
              <a:rPr lang="ru-RU" smtClean="0"/>
              <a:t>Можно ли добиться выброса динамического типа исключения:</a:t>
            </a:r>
          </a:p>
          <a:p>
            <a:pPr marL="0" indent="0">
              <a:buNone/>
            </a:pPr>
            <a:r>
              <a:rPr lang="en-US" smtClean="0"/>
              <a:t>class Base;</a:t>
            </a:r>
          </a:p>
          <a:p>
            <a:pPr marL="0" indent="0">
              <a:buNone/>
            </a:pPr>
            <a:r>
              <a:rPr lang="en-US" smtClean="0"/>
              <a:t>class Derived : public Base;</a:t>
            </a:r>
          </a:p>
          <a:p>
            <a:pPr marL="0" indent="0">
              <a:buNone/>
            </a:pPr>
            <a:r>
              <a:rPr lang="en-US" smtClean="0"/>
              <a:t>void foo (Base &amp;b) {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  </a:t>
            </a:r>
            <a:r>
              <a:rPr lang="ru-RU" smtClean="0"/>
              <a:t>здесь </a:t>
            </a:r>
            <a:r>
              <a:rPr lang="en-US" smtClean="0"/>
              <a:t>b </a:t>
            </a:r>
            <a:r>
              <a:rPr lang="ru-RU" smtClean="0"/>
              <a:t>может иметь динамический тип </a:t>
            </a:r>
            <a:r>
              <a:rPr lang="en-US" smtClean="0"/>
              <a:t>Base&amp; </a:t>
            </a:r>
            <a:r>
              <a:rPr lang="ru-RU" smtClean="0"/>
              <a:t>или </a:t>
            </a:r>
            <a:r>
              <a:rPr lang="en-US" smtClean="0"/>
              <a:t>Derived&amp;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можно ли сделать выброс динамического типа?</a:t>
            </a:r>
            <a:endParaRPr lang="en-US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throw b; // </a:t>
            </a:r>
            <a:r>
              <a:rPr lang="ru-RU" smtClean="0"/>
              <a:t>всегда </a:t>
            </a:r>
            <a:r>
              <a:rPr lang="en-US" smtClean="0"/>
              <a:t>Base</a:t>
            </a:r>
            <a:r>
              <a:rPr lang="ru-RU" smtClean="0"/>
              <a:t/>
            </a:r>
            <a:br>
              <a:rPr lang="ru-RU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1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Base;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Derived : public Base;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Base::raise() { throw *this; } // virtual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</a:t>
            </a:r>
            <a:r>
              <a:rPr lang="en-US" smtClean="0">
                <a:latin typeface="Consolas" panose="020B0609020204030204" pitchFamily="49" charset="0"/>
              </a:rPr>
              <a:t>Derived::</a:t>
            </a:r>
            <a:r>
              <a:rPr lang="en-US">
                <a:latin typeface="Consolas" panose="020B0609020204030204" pitchFamily="49" charset="0"/>
              </a:rPr>
              <a:t>raise() { throw *this; </a:t>
            </a:r>
            <a:r>
              <a:rPr lang="en-US" smtClean="0">
                <a:latin typeface="Consolas" panose="020B0609020204030204" pitchFamily="49" charset="0"/>
              </a:rPr>
              <a:t>} // overriden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(Base &amp;b)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b.raise();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2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Отделение реализации</a:t>
            </a:r>
            <a:endParaRPr lang="en-US" sz="400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6657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      //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и что здесь делать?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b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76364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исходной проблеме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  assert (sz &gt; 0);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    throw std::bad_alloc ();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b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29666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9325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Упростим код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size_t size_, used_;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 //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всегда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&gt;= 0</a:t>
            </a:r>
            <a:b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T[sz];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FF00"/>
                </a:solidFill>
                <a:latin typeface="Consolas" panose="020B0609020204030204" pitchFamily="49" charset="0"/>
              </a:rPr>
              <a:t>бросает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std::bad_alloc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mtClean="0"/>
              <a:t>Задача: написать копирующий конструктор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192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Cargill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785861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(const MyVector &amp;rhs)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new T[rhs.size_];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здесь утечка памяти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for (size_t i = 0; i != rhs.size_; ++i)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arr_[i] = rhs.arr_[i];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если здесь исключение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82723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smtClean="0"/>
              <a:t>Безопасность относительно исключений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421967" cy="4351338"/>
          </a:xfrm>
        </p:spPr>
        <p:txBody>
          <a:bodyPr/>
          <a:lstStyle/>
          <a:p>
            <a:r>
              <a:rPr lang="ru-RU" smtClean="0"/>
              <a:t>Код, в котором при исключении могут утечь ресурсы, оказаться в несогласованном состоянии объекты и прочее</a:t>
            </a:r>
            <a:r>
              <a:rPr lang="en-US" smtClean="0"/>
              <a:t>,</a:t>
            </a:r>
            <a:r>
              <a:rPr lang="ru-RU" smtClean="0"/>
              <a:t> называется </a:t>
            </a:r>
            <a:r>
              <a:rPr lang="ru-RU" smtClean="0">
                <a:solidFill>
                  <a:srgbClr val="FFFF00"/>
                </a:solidFill>
              </a:rPr>
              <a:t>небезопасным</a:t>
            </a:r>
            <a:r>
              <a:rPr lang="ru-RU" smtClean="0"/>
              <a:t> относительно исключений</a:t>
            </a:r>
          </a:p>
          <a:p>
            <a:r>
              <a:rPr lang="ru-RU" smtClean="0"/>
              <a:t>Каргилл писал: "</a:t>
            </a:r>
            <a:r>
              <a:rPr lang="en-US" i="1">
                <a:solidFill>
                  <a:schemeClr val="tx1"/>
                </a:solidFill>
              </a:rPr>
              <a:t>I suspect that most members of the C++ community vastly underestimate the skills needed to program with exceptions and therefore underestimate the true costs of their use</a:t>
            </a:r>
            <a:r>
              <a:rPr lang="ru-RU" smtClean="0"/>
              <a:t>" </a:t>
            </a:r>
            <a:r>
              <a:rPr lang="en-US" smtClean="0"/>
              <a:t>[3]</a:t>
            </a:r>
            <a:endParaRPr lang="ru-RU" smtClean="0"/>
          </a:p>
          <a:p>
            <a:r>
              <a:rPr lang="ru-RU" smtClean="0"/>
              <a:t>И в общем это до сих пор так</a:t>
            </a:r>
            <a:r>
              <a:rPr lang="en-US" smtClean="0"/>
              <a:t>, </a:t>
            </a:r>
            <a:r>
              <a:rPr lang="ru-RU" smtClean="0"/>
              <a:t>хотя прекрасные книги Саттера </a:t>
            </a:r>
            <a:r>
              <a:rPr lang="en-US" smtClean="0"/>
              <a:t>[5] </a:t>
            </a:r>
            <a:r>
              <a:rPr lang="ru-RU" smtClean="0"/>
              <a:t>и </a:t>
            </a:r>
            <a:r>
              <a:rPr lang="en-US" smtClean="0"/>
              <a:t>[6] </a:t>
            </a:r>
            <a:r>
              <a:rPr lang="ru-RU" smtClean="0"/>
              <a:t>сильно улучшили общую грамотность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4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Безопасное копирование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</a:t>
            </a:r>
            <a:r>
              <a:rPr lang="en-US" sz="2400" smtClean="0">
                <a:latin typeface="Consolas" panose="020B0609020204030204" pitchFamily="49" charset="0"/>
              </a:rPr>
              <a:t>&gt;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*safe_copy (const </a:t>
            </a:r>
            <a:r>
              <a:rPr lang="en-US" sz="2400">
                <a:latin typeface="Consolas" panose="020B0609020204030204" pitchFamily="49" charset="0"/>
              </a:rPr>
              <a:t>T* src, size_t </a:t>
            </a:r>
            <a:r>
              <a:rPr lang="en-US" sz="2400" smtClean="0">
                <a:latin typeface="Consolas" panose="020B0609020204030204" pitchFamily="49" charset="0"/>
              </a:rPr>
              <a:t>srcsize)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 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T *dest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= new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T[srcsize];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try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for </a:t>
            </a:r>
            <a:r>
              <a:rPr lang="en-US" sz="2400" smtClean="0">
                <a:latin typeface="Consolas" panose="020B0609020204030204" pitchFamily="49" charset="0"/>
              </a:rPr>
              <a:t>(size_t idx </a:t>
            </a:r>
            <a:r>
              <a:rPr lang="en-US" sz="2400">
                <a:latin typeface="Consolas" panose="020B0609020204030204" pitchFamily="49" charset="0"/>
              </a:rPr>
              <a:t>= 0; idx != srcsize, ++idx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dest[idx] = src[idx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];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catch (...) 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delete </a:t>
            </a:r>
            <a:r>
              <a:rPr lang="en-US" sz="2400">
                <a:latin typeface="Consolas" panose="020B0609020204030204" pitchFamily="49" charset="0"/>
              </a:rPr>
              <a:t>[]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throw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dest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конструктор копирования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size_t 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MyVector 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</a:t>
            </a:r>
            <a:r>
              <a:rPr lang="en-US" sz="2400">
                <a:latin typeface="Consolas" panose="020B0609020204030204" pitchFamily="49" charset="0"/>
              </a:rPr>
              <a:t>_ = </a:t>
            </a:r>
            <a:r>
              <a:rPr lang="en-US" sz="2400" smtClean="0">
                <a:latin typeface="Consolas" panose="020B0609020204030204" pitchFamily="49" charset="0"/>
              </a:rPr>
              <a:t>safe_copy (rhs, rhs.sz);</a:t>
            </a:r>
            <a:r>
              <a:rPr lang="ru-RU" sz="2400">
                <a:latin typeface="Consolas" panose="020B0609020204030204" pitchFamily="49" charset="0"/>
              </a:rPr>
              <a:t/>
            </a:r>
            <a:br>
              <a:rPr lang="ru-RU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size_ = rhs.sz</a:t>
            </a:r>
            <a:r>
              <a:rPr lang="en-US" sz="2400" smtClean="0">
                <a:latin typeface="Consolas" panose="020B0609020204030204" pitchFamily="49" charset="0"/>
              </a:rPr>
              <a:t>; used_ = rhs.used_;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Следующий шаг: оператор присваивания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Но сначала проанализируем как себя ведёт конструктор копирования с точки зрения </a:t>
            </a:r>
            <a:r>
              <a:rPr lang="ru-RU" sz="2400" smtClean="0">
                <a:solidFill>
                  <a:srgbClr val="FFFF00"/>
                </a:solidFill>
                <a:latin typeface="Consolas" panose="020B0609020204030204" pitchFamily="49" charset="0"/>
              </a:rPr>
              <a:t>гарантий безопасности</a:t>
            </a:r>
            <a:endParaRPr 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6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Гарантии безопасности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Базовая гарантия: </a:t>
            </a:r>
            <a:r>
              <a:rPr lang="ru-RU" smtClean="0"/>
              <a:t>исключение </a:t>
            </a:r>
            <a:r>
              <a:rPr lang="ru-RU"/>
              <a:t>при выполнении операции может изменить состояние программы, но не вызывает утечек и оставляет все объекты в согласованном (</a:t>
            </a:r>
            <a:r>
              <a:rPr lang="ru-RU">
                <a:solidFill>
                  <a:srgbClr val="FF9999"/>
                </a:solidFill>
              </a:rPr>
              <a:t>но не обязательно предсказуемом</a:t>
            </a:r>
            <a:r>
              <a:rPr lang="ru-RU"/>
              <a:t>) </a:t>
            </a:r>
            <a:r>
              <a:rPr lang="ru-RU" smtClean="0"/>
              <a:t>состоянии</a:t>
            </a:r>
          </a:p>
          <a:p>
            <a:r>
              <a:rPr lang="ru-RU"/>
              <a:t>Строгая гарантия: при исключении </a:t>
            </a:r>
            <a:r>
              <a:rPr lang="ru-RU" smtClean="0"/>
              <a:t>гарантируется </a:t>
            </a:r>
            <a:r>
              <a:rPr lang="ru-RU" smtClean="0">
                <a:solidFill>
                  <a:srgbClr val="FFFF00"/>
                </a:solidFill>
              </a:rPr>
              <a:t>неизменность </a:t>
            </a:r>
            <a:r>
              <a:rPr lang="ru-RU">
                <a:solidFill>
                  <a:srgbClr val="FFFF00"/>
                </a:solidFill>
              </a:rPr>
              <a:t>состояния </a:t>
            </a:r>
            <a:r>
              <a:rPr lang="ru-RU"/>
              <a:t>программы относительно задействованных в операции </a:t>
            </a:r>
            <a:r>
              <a:rPr lang="ru-RU" smtClean="0"/>
              <a:t>объектов</a:t>
            </a:r>
            <a:r>
              <a:rPr lang="en-US" smtClean="0"/>
              <a:t> (commit/rollback)</a:t>
            </a:r>
            <a:endParaRPr lang="ru-RU" smtClean="0"/>
          </a:p>
          <a:p>
            <a:r>
              <a:rPr lang="ru-RU"/>
              <a:t>Гарантия бессбойности: функция не генерирует </a:t>
            </a:r>
            <a:r>
              <a:rPr lang="ru-RU" smtClean="0"/>
              <a:t>исключений (см. далее про </a:t>
            </a:r>
            <a:r>
              <a:rPr lang="en-US" smtClean="0"/>
              <a:t>noexcept)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6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r>
              <a:rPr lang="ru-RU" smtClean="0"/>
              <a:t>Возможная реализация: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FF9999"/>
                </a:solidFill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_;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уже стёрли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исключение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// </a:t>
            </a:r>
            <a:r>
              <a:rPr lang="ru-RU" sz="2400" smtClean="0">
                <a:solidFill>
                  <a:srgbClr val="FF9999"/>
                </a:solidFill>
                <a:latin typeface="Consolas" panose="020B0609020204030204" pitchFamily="49" charset="0"/>
              </a:rPr>
              <a:t>объект в неконсистентном состоянии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Вы видите в ней проблемы?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3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v2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</a:t>
            </a:r>
            <a:r>
              <a:rPr lang="en-US" sz="2400" smtClean="0">
                <a:latin typeface="Consolas" panose="020B0609020204030204" pitchFamily="49" charset="0"/>
              </a:rPr>
              <a:t>size_,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(this == &amp;rhs</a:t>
            </a:r>
            <a:r>
              <a:rPr lang="en-US" sz="2400" smtClean="0">
                <a:latin typeface="Consolas" panose="020B0609020204030204" pitchFamily="49" charset="0"/>
              </a:rPr>
              <a:t>) return *this;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T *narr </a:t>
            </a:r>
            <a:r>
              <a:rPr lang="en-US" sz="2400">
                <a:latin typeface="Consolas" panose="020B0609020204030204" pitchFamily="49" charset="0"/>
              </a:rPr>
              <a:t>= safe_copy(rhs.arr_, rhs.size</a:t>
            </a:r>
            <a:r>
              <a:rPr lang="en-US" sz="2400" smtClean="0">
                <a:latin typeface="Consolas" panose="020B0609020204030204" pitchFamily="49" charset="0"/>
              </a:rPr>
              <a:t>_);</a:t>
            </a: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z="2400" smtClean="0">
                <a:solidFill>
                  <a:srgbClr val="FF9999"/>
                </a:solidFill>
                <a:latin typeface="Consolas" panose="020B0609020204030204" pitchFamily="49" charset="0"/>
              </a:rPr>
              <a:t>   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delete [] arr</a:t>
            </a:r>
            <a:r>
              <a:rPr lang="en-US" sz="2400" smtClean="0">
                <a:latin typeface="Consolas" panose="020B0609020204030204" pitchFamily="49" charset="0"/>
              </a:rPr>
              <a:t>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arr_ = narr;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size_ = rhs.size_; used_ = rhs.used_;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 smtClean="0">
              <a:solidFill>
                <a:srgbClr val="FF9999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Теперь </a:t>
            </a:r>
            <a:r>
              <a:rPr lang="en-US" smtClean="0"/>
              <a:t>ok, </a:t>
            </a:r>
            <a:r>
              <a:rPr lang="ru-RU" smtClean="0"/>
              <a:t>но это как-то муторно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9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Интермедия: 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11077"/>
          </a:xfrm>
        </p:spPr>
        <p:txBody>
          <a:bodyPr/>
          <a:lstStyle/>
          <a:p>
            <a:r>
              <a:rPr lang="ru-RU" sz="2400" smtClean="0"/>
              <a:t>Перемещение обычно тривиально безопасно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T *arr_;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size_t size</a:t>
            </a:r>
            <a:r>
              <a:rPr lang="en-US" sz="2000" smtClean="0">
                <a:latin typeface="Consolas" panose="020B0609020204030204" pitchFamily="49" charset="0"/>
              </a:rPr>
              <a:t>_, used_;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public: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MyVector (MyVector &amp;&amp;rhs</a:t>
            </a:r>
            <a:r>
              <a:rPr lang="en-US" sz="2000" smtClean="0">
                <a:latin typeface="Consolas" panose="020B0609020204030204" pitchFamily="49" charset="0"/>
              </a:rPr>
              <a:t>) :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arr_(rhs.arr_), size_(rhs.size_), used_(rhs.used_)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rhs.arr_ = nullptr;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rhs.size_ = 0; rhs.used_ = 0;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MyVector&amp; operator= (MyVector &amp;&amp;rhs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std::swap (arr_, rhs.arr_);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std::swap </a:t>
            </a:r>
            <a:r>
              <a:rPr lang="en-US" sz="2000" smtClean="0">
                <a:latin typeface="Consolas" panose="020B0609020204030204" pitchFamily="49" charset="0"/>
              </a:rPr>
              <a:t>(size_, rhs.size_);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std</a:t>
            </a:r>
            <a:r>
              <a:rPr lang="en-US" sz="2000">
                <a:latin typeface="Consolas" panose="020B0609020204030204" pitchFamily="49" charset="0"/>
              </a:rPr>
              <a:t>::swap </a:t>
            </a:r>
            <a:r>
              <a:rPr lang="en-US" sz="2000" smtClean="0">
                <a:latin typeface="Consolas" panose="020B0609020204030204" pitchFamily="49" charset="0"/>
              </a:rPr>
              <a:t>(used_, rhs.used_);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en-US" sz="2400" smtClean="0">
                <a:solidFill>
                  <a:schemeClr val="tx1"/>
                </a:solidFill>
              </a:rPr>
              <a:t>swap </a:t>
            </a:r>
            <a:r>
              <a:rPr lang="ru-RU" sz="2400" smtClean="0">
                <a:solidFill>
                  <a:schemeClr val="tx1"/>
                </a:solidFill>
              </a:rPr>
              <a:t>гарантированно не генерирует исключений</a:t>
            </a: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724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в стиле </a:t>
            </a:r>
            <a:r>
              <a:rPr lang="en-US" smtClean="0"/>
              <a:t>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Определяется область целочисленных кодов ошибок: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errors { E_OK = 0, E_NO_MEM, E_UNEXPECTED };</a:t>
            </a:r>
          </a:p>
          <a:p>
            <a:r>
              <a:rPr lang="ru-RU" smtClean="0"/>
              <a:t>Один из этих кодов:</a:t>
            </a:r>
          </a:p>
          <a:p>
            <a:pPr lvl="1"/>
            <a:r>
              <a:rPr lang="ru-RU" smtClean="0"/>
              <a:t>Возвращается из функции напрямую</a:t>
            </a:r>
            <a:endParaRPr lang="en-US" smtClean="0"/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open_file (const char *name, FILE **handle);</a:t>
            </a:r>
            <a:endParaRPr lang="ru-RU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Возвращается через </a:t>
            </a:r>
            <a:r>
              <a:rPr lang="en-US" smtClean="0"/>
              <a:t>thread-local facility, </a:t>
            </a:r>
            <a:r>
              <a:rPr lang="ru-RU" smtClean="0"/>
              <a:t>например </a:t>
            </a:r>
            <a:r>
              <a:rPr lang="en-US" smtClean="0"/>
              <a:t>errno/GetLastError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*name);</a:t>
            </a:r>
          </a:p>
          <a:p>
            <a:pPr lvl="1"/>
            <a:r>
              <a:rPr lang="ru-RU" smtClean="0"/>
              <a:t>Возвращается через </a:t>
            </a:r>
            <a:r>
              <a:rPr lang="en-US" smtClean="0">
                <a:latin typeface="Consolas" panose="020B0609020204030204" pitchFamily="49" charset="0"/>
              </a:rPr>
              <a:t>int*</a:t>
            </a:r>
            <a:r>
              <a:rPr lang="en-US" smtClean="0"/>
              <a:t> </a:t>
            </a:r>
            <a:r>
              <a:rPr lang="ru-RU" smtClean="0"/>
              <a:t>в списке параметров</a:t>
            </a:r>
          </a:p>
          <a:p>
            <a:pPr marL="45720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*open_file </a:t>
            </a:r>
            <a:r>
              <a:rPr lang="en-US">
                <a:latin typeface="Consolas" panose="020B0609020204030204" pitchFamily="49" charset="0"/>
              </a:rPr>
              <a:t>(const char </a:t>
            </a:r>
            <a:r>
              <a:rPr lang="en-US" smtClean="0">
                <a:latin typeface="Consolas" panose="020B0609020204030204" pitchFamily="49" charset="0"/>
              </a:rPr>
              <a:t>*name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int *errcode);</a:t>
            </a:r>
            <a:endParaRPr lang="ru-RU">
              <a:latin typeface="Consolas" panose="020B0609020204030204" pitchFamily="49" charset="0"/>
            </a:endParaRP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174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присваивания</a:t>
            </a:r>
            <a:r>
              <a:rPr lang="en-US" smtClean="0"/>
              <a:t> v</a:t>
            </a:r>
            <a:r>
              <a:rPr lang="ru-RU" smtClean="0"/>
              <a:t>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4"/>
            <a:ext cx="10636571" cy="487375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emplate </a:t>
            </a:r>
            <a:r>
              <a:rPr lang="en-US" sz="2400">
                <a:latin typeface="Consolas" panose="020B0609020204030204" pitchFamily="49" charset="0"/>
              </a:rPr>
              <a:t>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</a:t>
            </a:r>
            <a:r>
              <a:rPr lang="en-US" sz="2400" smtClean="0">
                <a:latin typeface="Consolas" panose="020B0609020204030204" pitchFamily="49" charset="0"/>
              </a:rPr>
              <a:t>_, used_;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MyVector (</a:t>
            </a:r>
            <a:r>
              <a:rPr lang="en-US" sz="2400">
                <a:latin typeface="Consolas" panose="020B0609020204030204" pitchFamily="49" charset="0"/>
              </a:rPr>
              <a:t>MyVector &amp;&amp;</a:t>
            </a:r>
            <a:r>
              <a:rPr lang="en-US" sz="2400" smtClean="0">
                <a:latin typeface="Consolas" panose="020B0609020204030204" pitchFamily="49" charset="0"/>
              </a:rPr>
              <a:t>rhs);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MyVector&amp; operator= (MyVector &amp;&amp;rhs);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MyVector&amp; operator= </a:t>
            </a:r>
            <a:r>
              <a:rPr lang="en-US" sz="2400">
                <a:latin typeface="Consolas" panose="020B0609020204030204" pitchFamily="49" charset="0"/>
              </a:rPr>
              <a:t>(const MyVector &amp;rhs) </a:t>
            </a:r>
            <a:r>
              <a:rPr lang="en-US" sz="2400" smtClean="0">
                <a:latin typeface="Consolas" panose="020B0609020204030204" pitchFamily="49" charset="0"/>
              </a:rPr>
              <a:t>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MyVector tmp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(rhs); // </a:t>
            </a:r>
            <a:r>
              <a:rPr lang="ru-RU" sz="2400" smtClean="0">
                <a:latin typeface="Consolas" panose="020B0609020204030204" pitchFamily="49" charset="0"/>
              </a:rPr>
              <a:t>конструктор копирования</a:t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std::swap (this, tmp); // move-ctor, move-assign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  </a:t>
            </a:r>
            <a:r>
              <a:rPr lang="en-US" sz="2400" smtClean="0">
                <a:latin typeface="Consolas" panose="020B0609020204030204" pitchFamily="49" charset="0"/>
              </a:rPr>
              <a:t>return *this;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Теперь близко к идеалу</a:t>
            </a:r>
            <a:endParaRPr 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Саттер предлагал специализировать </a:t>
            </a:r>
            <a:r>
              <a:rPr lang="en-US" sz="2400" smtClean="0">
                <a:solidFill>
                  <a:schemeClr val="tx1"/>
                </a:solidFill>
                <a:latin typeface="Consolas" panose="020B0609020204030204" pitchFamily="49" charset="0"/>
              </a:rPr>
              <a:t>swap, </a:t>
            </a:r>
            <a:r>
              <a:rPr lang="ru-RU" sz="2400" smtClean="0">
                <a:solidFill>
                  <a:schemeClr val="tx1"/>
                </a:solidFill>
                <a:latin typeface="Consolas" panose="020B0609020204030204" pitchFamily="49" charset="0"/>
              </a:rPr>
              <a:t>но это от древности</a:t>
            </a:r>
            <a:endParaRPr 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15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Подумайте про </a:t>
            </a:r>
            <a:r>
              <a:rPr lang="en-US" smtClean="0"/>
              <a:t>push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push (T new_elem);</a:t>
            </a:r>
            <a:endParaRPr lang="en-US" smtClean="0"/>
          </a:p>
          <a:p>
            <a:r>
              <a:rPr lang="ru-RU" smtClean="0"/>
              <a:t>Может потребоваться реаллокация если </a:t>
            </a:r>
            <a:r>
              <a:rPr lang="en-US" smtClean="0"/>
              <a:t>size_ == used_</a:t>
            </a:r>
          </a:p>
          <a:p>
            <a:r>
              <a:rPr lang="ru-RU" smtClean="0"/>
              <a:t>У Саттера подсмотреть можно, но нужно также учесть </a:t>
            </a:r>
            <a:r>
              <a:rPr lang="en-US" smtClean="0"/>
              <a:t>C++11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8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Безопасен ли этот код относительно исключений?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pop (void)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assert(used_ </a:t>
            </a:r>
            <a:r>
              <a:rPr lang="en-US">
                <a:latin typeface="Consolas" panose="020B0609020204030204" pitchFamily="49" charset="0"/>
              </a:rPr>
              <a:t>&gt; 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T result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arr_[used_ </a:t>
            </a:r>
            <a:r>
              <a:rPr lang="en-US">
                <a:latin typeface="Consolas" panose="020B0609020204030204" pitchFamily="49" charset="0"/>
              </a:rPr>
              <a:t>- 1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-=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return result;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7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Кажется, что всё хорошо</a:t>
            </a:r>
          </a:p>
          <a:p>
            <a:r>
              <a:rPr lang="ru-RU" smtClean="0"/>
              <a:t>Но что произойдёт в точке использования?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MyVector&lt;SomeType&gt; v;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</a:p>
          <a:p>
            <a:pPr marL="0" indent="0">
              <a:buNone/>
            </a:pP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SomeType s = v.pop();</a:t>
            </a:r>
            <a:r>
              <a:rPr lang="en-US" smtClean="0">
                <a:latin typeface="Consolas" panose="020B0609020204030204" pitchFamily="49" charset="0"/>
              </a:rPr>
              <a:t> // </a:t>
            </a:r>
            <a:r>
              <a:rPr lang="ru-RU" smtClean="0">
                <a:latin typeface="Consolas" panose="020B0609020204030204" pitchFamily="49" charset="0"/>
              </a:rPr>
              <a:t>что если </a:t>
            </a:r>
            <a:r>
              <a:rPr lang="ru-RU" smtClean="0">
                <a:solidFill>
                  <a:schemeClr val="tx1"/>
                </a:solidFill>
                <a:latin typeface="Consolas" panose="020B0609020204030204" pitchFamily="49" charset="0"/>
              </a:rPr>
              <a:t>тут </a:t>
            </a:r>
            <a:r>
              <a:rPr lang="ru-RU" smtClean="0">
                <a:latin typeface="Consolas" panose="020B0609020204030204" pitchFamily="49" charset="0"/>
              </a:rPr>
              <a:t>исключение?</a:t>
            </a:r>
          </a:p>
          <a:p>
            <a:r>
              <a:rPr lang="ru-RU" smtClean="0"/>
              <a:t>Тогда</a:t>
            </a:r>
            <a:r>
              <a:rPr lang="ru-RU" smtClean="0">
                <a:latin typeface="Consolas" panose="020B0609020204030204" pitchFamily="49" charset="0"/>
              </a:rPr>
              <a:t> окажется, что объект уже удалён, но по месту назначения не пришёл и навсегда потерян</a:t>
            </a:r>
            <a:endParaRPr lang="ru-RU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71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из массива </a:t>
            </a:r>
            <a:r>
              <a:rPr lang="en-US" smtClean="0"/>
              <a:t>v2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65844"/>
          </a:xfrm>
        </p:spPr>
        <p:txBody>
          <a:bodyPr/>
          <a:lstStyle/>
          <a:p>
            <a:r>
              <a:rPr lang="ru-RU" smtClean="0"/>
              <a:t>Тут правильное проектирование</a:t>
            </a:r>
            <a:r>
              <a:rPr lang="en-US" smtClean="0"/>
              <a:t> </a:t>
            </a:r>
            <a:r>
              <a:rPr lang="ru-RU" smtClean="0"/>
              <a:t>страхует от проблем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class MyVector 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T *arr_;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size_t size_, used_;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public</a:t>
            </a:r>
            <a:r>
              <a:rPr lang="en-US" sz="240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 T top () 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</a:t>
            </a:r>
            <a:r>
              <a:rPr lang="en-US" sz="2400">
                <a:latin typeface="Consolas" panose="020B0609020204030204" pitchFamily="49" charset="0"/>
              </a:rPr>
              <a:t>_ &gt; 0);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return arr_[used_ - 1];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  void </a:t>
            </a:r>
            <a:r>
              <a:rPr lang="en-US" sz="2400">
                <a:latin typeface="Consolas" panose="020B0609020204030204" pitchFamily="49" charset="0"/>
              </a:rPr>
              <a:t>pop </a:t>
            </a:r>
            <a:r>
              <a:rPr lang="en-US" sz="2400" smtClean="0">
                <a:latin typeface="Consolas" panose="020B0609020204030204" pitchFamily="49" charset="0"/>
              </a:rPr>
              <a:t>() </a:t>
            </a:r>
            <a:r>
              <a:rPr lang="en-US" sz="2400">
                <a:latin typeface="Consolas" panose="020B0609020204030204" pitchFamily="49" charset="0"/>
              </a:rPr>
              <a:t>{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assert(used_ </a:t>
            </a:r>
            <a:r>
              <a:rPr lang="en-US" sz="2400">
                <a:latin typeface="Consolas" panose="020B0609020204030204" pitchFamily="49" charset="0"/>
              </a:rPr>
              <a:t>&gt; 0);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used_ -= 1;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7086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Оказывается безопасность относительно исключений влияет на проектирование!</a:t>
            </a:r>
          </a:p>
          <a:p>
            <a:r>
              <a:rPr lang="ru-RU" smtClean="0"/>
              <a:t>Если это так, то почему бы сразу не спроектировать нечто, что нам удобно будет делать безопасным?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9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 smtClean="0"/>
              <a:t> </a:t>
            </a:r>
            <a:r>
              <a:rPr lang="ru-RU" sz="4000" smtClean="0"/>
              <a:t>Отделение реализации</a:t>
            </a:r>
            <a:endParaRPr lang="en-US" sz="400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152984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Формы оператора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</a:t>
            </a:r>
            <a:r>
              <a:rPr lang="ru-RU" smtClean="0"/>
              <a:t>с исключением при исчерпании памяти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Widget; // </a:t>
            </a:r>
            <a:r>
              <a:rPr lang="ru-RU" smtClean="0">
                <a:latin typeface="Consolas" panose="020B0609020204030204" pitchFamily="49" charset="0"/>
              </a:rPr>
              <a:t>возможно </a:t>
            </a:r>
            <a:r>
              <a:rPr lang="en-US" smtClean="0">
                <a:latin typeface="Consolas" panose="020B0609020204030204" pitchFamily="49" charset="0"/>
              </a:rPr>
              <a:t>bad_alloc</a:t>
            </a:r>
          </a:p>
          <a:p>
            <a:r>
              <a:rPr lang="en-US" smtClean="0"/>
              <a:t>new </a:t>
            </a:r>
            <a:r>
              <a:rPr lang="ru-RU" smtClean="0"/>
              <a:t>с возвратом нулевого указателя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*w = new (std::nothrow) Widget;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размещающий </a:t>
            </a:r>
            <a:r>
              <a:rPr lang="en-US" smtClean="0"/>
              <a:t>new</a:t>
            </a:r>
            <a:endParaRPr lang="ru-RU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*raw = malloc (sizeof(Widget));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только конструирование в готовой памяти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Widget *w = new (raw) Widget;</a:t>
            </a:r>
          </a:p>
        </p:txBody>
      </p:sp>
    </p:spTree>
    <p:extLst>
      <p:ext uri="{BB962C8B-B14F-4D97-AF65-F5344CB8AC3E}">
        <p14:creationId xmlns:p14="http://schemas.microsoft.com/office/powerpoint/2010/main" val="4120523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размещающим </a:t>
            </a:r>
            <a:r>
              <a:rPr lang="en-US" smtClean="0"/>
              <a:t>new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Работа с памятью отделена от работы с объектом в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*raw = malloc (sizeof(Widget</a:t>
            </a:r>
            <a:r>
              <a:rPr lang="en-US" smtClean="0">
                <a:latin typeface="Consolas" panose="020B0609020204030204" pitchFamily="49" charset="0"/>
              </a:rPr>
              <a:t>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(!raw) { </a:t>
            </a:r>
            <a:r>
              <a:rPr lang="ru-RU" smtClean="0">
                <a:latin typeface="Consolas" panose="020B0609020204030204" pitchFamily="49" charset="0"/>
              </a:rPr>
              <a:t>обработка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Widget </a:t>
            </a:r>
            <a:r>
              <a:rPr lang="en-US">
                <a:latin typeface="Consolas" panose="020B0609020204030204" pitchFamily="49" charset="0"/>
              </a:rPr>
              <a:t>*w = new (raw) Widget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ru-RU" smtClean="0">
                <a:latin typeface="Consolas" panose="020B0609020204030204" pitchFamily="49" charset="0"/>
              </a:rPr>
              <a:t>тут использование </a:t>
            </a:r>
            <a:r>
              <a:rPr lang="en-US" smtClean="0">
                <a:latin typeface="Consolas" panose="020B0609020204030204" pitchFamily="49" charset="0"/>
              </a:rPr>
              <a:t>w ....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w-&gt;~Widget();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free (raw); 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Обсуждение: может ли это помочь проектированию безопасных контейнеров?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0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 </a:t>
            </a:r>
            <a:r>
              <a:rPr lang="en-US" smtClean="0"/>
              <a:t>(Kalb assignment)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таком операторе присваивания</a:t>
            </a:r>
            <a:r>
              <a:rPr lang="en-US" smtClean="0"/>
              <a:t>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T&amp; T::operator=(T const&amp;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</a:t>
            </a:r>
            <a:r>
              <a:rPr lang="en-US">
                <a:latin typeface="Consolas" panose="020B0609020204030204" pitchFamily="49" charset="0"/>
              </a:rPr>
              <a:t>(this != &amp;x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this-</a:t>
            </a:r>
            <a:r>
              <a:rPr lang="en-US">
                <a:latin typeface="Consolas" panose="020B0609020204030204" pitchFamily="49" charset="0"/>
              </a:rPr>
              <a:t>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new </a:t>
            </a:r>
            <a:r>
              <a:rPr lang="en-US">
                <a:latin typeface="Consolas" panose="020B0609020204030204" pitchFamily="49" charset="0"/>
              </a:rPr>
              <a:t>(this) T(x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return </a:t>
            </a:r>
            <a:r>
              <a:rPr lang="en-US">
                <a:latin typeface="Consolas" panose="020B0609020204030204" pitchFamily="49" charset="0"/>
              </a:rPr>
              <a:t>*this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4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Вы видите в чём проблема в этом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2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Полезные хелперы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Создание объекта в сырой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</a:t>
            </a:r>
            <a:r>
              <a:rPr lang="en-US" smtClean="0">
                <a:latin typeface="Consolas" panose="020B0609020204030204" pitchFamily="49" charset="0"/>
              </a:rPr>
              <a:t>&lt;typename T, typename ... Ts&gt; 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construct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*p, </a:t>
            </a:r>
            <a:r>
              <a:rPr lang="en-US" smtClean="0">
                <a:latin typeface="Consolas" panose="020B0609020204030204" pitchFamily="49" charset="0"/>
              </a:rPr>
              <a:t>Ts&amp;&amp; ... values)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new (p) </a:t>
            </a:r>
            <a:r>
              <a:rPr lang="en-US" smtClean="0">
                <a:latin typeface="Consolas" panose="020B0609020204030204" pitchFamily="49" charset="0"/>
              </a:rPr>
              <a:t>T (std::forward&lt;Ts&gt;(values)...);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Разрушение такого объекта без освобождения памяти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destroy(T</a:t>
            </a:r>
            <a:r>
              <a:rPr lang="en-US">
                <a:latin typeface="Consolas" panose="020B0609020204030204" pitchFamily="49" charset="0"/>
              </a:rPr>
              <a:t>* p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p-&gt;~T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81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можно сказать о возможных исключениях в следующем коде, деконструирующем содержимое </a:t>
            </a:r>
            <a:r>
              <a:rPr lang="en-US" smtClean="0"/>
              <a:t>forward-</a:t>
            </a:r>
            <a:r>
              <a:rPr lang="ru-RU" smtClean="0"/>
              <a:t>итерируемого контейнера?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23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Возможна критика: что если деструктор выбросит исключение. Попробуем от этого защититься...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FwdIter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(FwdIter </a:t>
            </a:r>
            <a:r>
              <a:rPr lang="en-US">
                <a:latin typeface="Consolas" panose="020B0609020204030204" pitchFamily="49" charset="0"/>
              </a:rPr>
              <a:t>first, FwdIter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while (first</a:t>
            </a:r>
            <a:r>
              <a:rPr lang="ru-RU" smtClean="0">
                <a:latin typeface="Consolas" panose="020B0609020204030204" pitchFamily="49" charset="0"/>
              </a:rPr>
              <a:t>++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!= </a:t>
            </a:r>
            <a:r>
              <a:rPr lang="en-US" smtClean="0">
                <a:latin typeface="Consolas" panose="020B0609020204030204" pitchFamily="49" charset="0"/>
              </a:rPr>
              <a:t>last)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try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  destroy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(&amp;*first);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} catch (...) {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и что здесь делать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?</a:t>
            </a:r>
            <a:r>
              <a:rPr lang="en-US" smtClean="0">
                <a:latin typeface="Consolas" panose="020B0609020204030204" pitchFamily="49" charset="0"/>
              </a:rPr>
              <a:t>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5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Правило для деструкторов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>
                <a:solidFill>
                  <a:srgbClr val="FFFF00"/>
                </a:solidFill>
              </a:rPr>
              <a:t>Исключения не должны покидать деструктор</a:t>
            </a:r>
          </a:p>
          <a:p>
            <a:r>
              <a:rPr lang="ru-RU" smtClean="0"/>
              <a:t>По стандарту исключение, покинувшее деструктор, приводит к вызову </a:t>
            </a:r>
            <a:r>
              <a:rPr lang="en-US" smtClean="0"/>
              <a:t>std::terminate </a:t>
            </a:r>
            <a:r>
              <a:rPr lang="ru-RU" smtClean="0"/>
              <a:t>и завершению программы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0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Отделение реализации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вопросах безопасности исключений бывает полезно отделить реализацию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WidgetImpl { </a:t>
            </a:r>
            <a:r>
              <a:rPr lang="ru-RU" smtClean="0">
                <a:latin typeface="Consolas" panose="020B0609020204030204" pitchFamily="49" charset="0"/>
              </a:rPr>
              <a:t>реализация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Widget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WidgetImpl 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Тут открытый интерфейс в терминах </a:t>
            </a:r>
            <a:r>
              <a:rPr lang="en-US" smtClean="0">
                <a:latin typeface="Consolas" panose="020B0609020204030204" pitchFamily="49" charset="0"/>
              </a:rPr>
              <a:t>WidgetImpl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01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Отделённая реализация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891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MyVectorImpl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</a:t>
            </a:r>
            <a:r>
              <a:rPr lang="en-US" smtClean="0"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MyVectorImpl (size_t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if (!arr_) throw bad_alloc();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~MyVectorImpl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free (arr_);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0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Чуть лучший код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4891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struct MyVectorImpl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</a:t>
            </a:r>
            <a:r>
              <a:rPr lang="en-US" smtClean="0"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MyVectorImpl (size_t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operator new</a:t>
            </a:r>
            <a:r>
              <a:rPr lang="en-US" smtClean="0">
                <a:latin typeface="Consolas" panose="020B0609020204030204" pitchFamily="49" charset="0"/>
              </a:rPr>
              <a:t>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if (!arr_) throw bad_alloc();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~MyVectorImpl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operator delete</a:t>
            </a:r>
            <a:r>
              <a:rPr lang="en-US" smtClean="0">
                <a:latin typeface="Consolas" panose="020B0609020204030204" pitchFamily="49" charset="0"/>
              </a:rPr>
              <a:t> (arr_);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34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Конструкторы в терминах </a:t>
            </a:r>
            <a:r>
              <a:rPr lang="en-US" smtClean="0"/>
              <a:t>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81291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</a:t>
            </a:r>
            <a:r>
              <a:rPr lang="en-US" smtClean="0">
                <a:latin typeface="Consolas" panose="020B0609020204030204" pitchFamily="49" charset="0"/>
              </a:rPr>
              <a:t>class MyVector 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  MyVectorImpl&lt;T&gt; impl_;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MyVector(size_t sz) : impl_(sz) {}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MyVector(const MyVector&amp; rhs) : impl_(rhs.size_){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while (impl_.used_ &lt; rhs.used_)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construct (impl_.arr_ + impl_.used_,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rhs.arr_[impl_.used]);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impl_.used += 1;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}     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1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Допишите вариант </a:t>
            </a:r>
            <a:r>
              <a:rPr lang="en-US" smtClean="0"/>
              <a:t>MyVector</a:t>
            </a:r>
            <a:r>
              <a:rPr lang="ru-RU" smtClean="0"/>
              <a:t> с отделённой реализацией</a:t>
            </a:r>
            <a:r>
              <a:rPr lang="en-US" smtClean="0"/>
              <a:t>, </a:t>
            </a:r>
            <a:r>
              <a:rPr lang="ru-RU" smtClean="0"/>
              <a:t>сравните с обычным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0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Идиома </a:t>
            </a:r>
            <a:r>
              <a:rPr lang="en-US" smtClean="0"/>
              <a:t>PImpl, "pointer to implementation" </a:t>
            </a:r>
            <a:r>
              <a:rPr lang="ru-RU" smtClean="0"/>
              <a:t>это паттерн проектирования, предполагающий, что класс </a:t>
            </a:r>
            <a:r>
              <a:rPr lang="en-US" smtClean="0"/>
              <a:t>Widget </a:t>
            </a:r>
            <a:r>
              <a:rPr lang="ru-RU" smtClean="0"/>
              <a:t>реализован через вспомогательный класс </a:t>
            </a:r>
            <a:r>
              <a:rPr lang="en-US" smtClean="0"/>
              <a:t>WidgetImpl </a:t>
            </a:r>
            <a:r>
              <a:rPr lang="ru-RU" smtClean="0"/>
              <a:t>и не содержит данных, кроме </a:t>
            </a:r>
            <a:r>
              <a:rPr lang="en-US" smtClean="0"/>
              <a:t>WidgetImpl* impl.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WidgetImpl { </a:t>
            </a:r>
            <a:r>
              <a:rPr lang="ru-RU" smtClean="0">
                <a:latin typeface="Consolas" panose="020B0609020204030204" pitchFamily="49" charset="0"/>
              </a:rPr>
              <a:t>реализация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Widget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WidgetImpl *</a:t>
            </a:r>
            <a:r>
              <a:rPr lang="en-US" smtClean="0">
                <a:latin typeface="Consolas" panose="020B0609020204030204" pitchFamily="49" charset="0"/>
              </a:rPr>
              <a:t>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Тут открытый интерфейс в терминах </a:t>
            </a:r>
            <a:r>
              <a:rPr lang="en-US" smtClean="0">
                <a:latin typeface="Consolas" panose="020B0609020204030204" pitchFamily="49" charset="0"/>
              </a:rPr>
              <a:t>WidgetImpl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2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    // 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тут должна быть обработка ошибки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....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тут всё остальное ....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FF9999"/>
                </a:solidFill>
              </a:rPr>
              <a:t>Не обработана ситуация когда </a:t>
            </a:r>
            <a:r>
              <a:rPr lang="en-US" smtClean="0">
                <a:solidFill>
                  <a:srgbClr val="FF9999"/>
                </a:solidFill>
              </a:rPr>
              <a:t>malloc </a:t>
            </a:r>
            <a:r>
              <a:rPr lang="ru-RU" smtClean="0">
                <a:solidFill>
                  <a:srgbClr val="FF9999"/>
                </a:solidFill>
              </a:rPr>
              <a:t>возвращает </a:t>
            </a:r>
            <a:r>
              <a:rPr lang="en-US" smtClean="0">
                <a:solidFill>
                  <a:srgbClr val="FF9999"/>
                </a:solidFill>
              </a:rPr>
              <a:t>NULL</a:t>
            </a:r>
            <a:endParaRPr lang="en-US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813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PImpl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Обычно используется с умными указателями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WidgetImpl { </a:t>
            </a:r>
            <a:r>
              <a:rPr lang="ru-RU" smtClean="0">
                <a:latin typeface="Consolas" panose="020B0609020204030204" pitchFamily="49" charset="0"/>
              </a:rPr>
              <a:t>реализация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r>
              <a:rPr lang="ru-RU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Widget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unique_ptr&lt;WidgetImpl&gt; </a:t>
            </a:r>
            <a:r>
              <a:rPr lang="en-US" smtClean="0">
                <a:latin typeface="Consolas" panose="020B0609020204030204" pitchFamily="49" charset="0"/>
              </a:rPr>
              <a:t>impl_;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ru-RU" smtClean="0">
                <a:latin typeface="Consolas" panose="020B0609020204030204" pitchFamily="49" charset="0"/>
              </a:rPr>
              <a:t>Тут открытый интерфейс в терминах </a:t>
            </a:r>
            <a:r>
              <a:rPr lang="en-US" smtClean="0">
                <a:latin typeface="Consolas" panose="020B0609020204030204" pitchFamily="49" charset="0"/>
              </a:rPr>
              <a:t>WidgetImpl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33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PImpl </a:t>
            </a:r>
            <a:r>
              <a:rPr lang="ru-RU" smtClean="0"/>
              <a:t>создаёт куда лучший барьер, чем простое отделение реализации, потоу что это в том числе постоянство размера интерфейсного класса</a:t>
            </a:r>
          </a:p>
          <a:p>
            <a:r>
              <a:rPr lang="ru-RU" smtClean="0"/>
              <a:t>Есть ли у </a:t>
            </a:r>
            <a:r>
              <a:rPr lang="en-US" smtClean="0"/>
              <a:t>PImpl </a:t>
            </a:r>
            <a:r>
              <a:rPr lang="ru-RU" smtClean="0"/>
              <a:t>слабые стороны?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79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716692"/>
            <a:ext cx="10233800" cy="54602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Обработка ошибок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Гарантии безопасности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smtClean="0"/>
              <a:t> </a:t>
            </a:r>
            <a:r>
              <a:rPr lang="ru-RU" sz="4000" smtClean="0"/>
              <a:t>Отделение реализации</a:t>
            </a:r>
            <a:endParaRPr lang="en-US" sz="400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/>
              <a:t>Аннотация </a:t>
            </a:r>
            <a:r>
              <a:rPr lang="en-US" sz="4000" smtClean="0"/>
              <a:t>noexcept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756719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Коды ошибок возвращаются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Исключения имеют свои преимущества и есть места, где они необходимы</a:t>
            </a:r>
          </a:p>
          <a:p>
            <a:r>
              <a:rPr lang="ru-RU" smtClean="0"/>
              <a:t>Но выбросить исключение это бывает дорого в терминах времени, а поддерживать обвязку для работы исключений бывает дорого в терминах размера кода</a:t>
            </a:r>
          </a:p>
          <a:p>
            <a:r>
              <a:rPr lang="ru-RU" smtClean="0"/>
              <a:t>Поэтому </a:t>
            </a:r>
            <a:r>
              <a:rPr lang="en-US" smtClean="0"/>
              <a:t>C++11 </a:t>
            </a:r>
            <a:r>
              <a:rPr lang="ru-RU" smtClean="0"/>
              <a:t>затащили </a:t>
            </a:r>
            <a:r>
              <a:rPr lang="en-US" smtClean="0">
                <a:latin typeface="Consolas" panose="020B0609020204030204" pitchFamily="49" charset="0"/>
              </a:rPr>
              <a:t>&lt;system_error&gt;</a:t>
            </a:r>
            <a:r>
              <a:rPr lang="en-US" smtClean="0"/>
              <a:t> </a:t>
            </a:r>
            <a:r>
              <a:rPr lang="ru-RU" smtClean="0"/>
              <a:t>как цивилизованный способ работать с кодами ошибок и спецификацию </a:t>
            </a:r>
            <a:r>
              <a:rPr lang="en-US" smtClean="0"/>
              <a:t>noexcept, </a:t>
            </a:r>
            <a:r>
              <a:rPr lang="ru-RU" smtClean="0"/>
              <a:t>чтобы дать гарантию</a:t>
            </a:r>
            <a:r>
              <a:rPr lang="en-US" smtClean="0"/>
              <a:t> </a:t>
            </a:r>
            <a:r>
              <a:rPr lang="ru-RU" smtClean="0"/>
              <a:t>бессбойности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80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исключений:</a:t>
            </a:r>
          </a:p>
          <a:p>
            <a:pPr marL="0" indent="0">
              <a:buNone/>
            </a:pPr>
            <a:r>
              <a:rPr lang="ru-RU" sz="2400">
                <a:latin typeface="Consolas" panose="020B0609020204030204" pitchFamily="49" charset="0"/>
              </a:rPr>
              <a:t>с</a:t>
            </a:r>
            <a:r>
              <a:rPr lang="en-US" sz="2400">
                <a:latin typeface="Consolas" panose="020B0609020204030204" pitchFamily="49" charset="0"/>
              </a:rPr>
              <a:t>lass MathErr : </a:t>
            </a:r>
            <a:r>
              <a:rPr lang="en-US" sz="2400">
                <a:solidFill>
                  <a:srgbClr val="FFFF00"/>
                </a:solidFill>
                <a:latin typeface="Consolas" panose="020B0609020204030204" pitchFamily="49" charset="0"/>
              </a:rPr>
              <a:t>public std::runtime_error</a:t>
            </a:r>
            <a:r>
              <a:rPr lang="en-US" sz="2400">
                <a:latin typeface="Consolas" panose="020B0609020204030204" pitchFamily="49" charset="0"/>
              </a:rPr>
              <a:t> {</a:t>
            </a:r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</a:t>
            </a:r>
            <a:r>
              <a:rPr lang="ru-RU" sz="2400">
                <a:latin typeface="Consolas" panose="020B0609020204030204" pitchFamily="49" charset="0"/>
              </a:rPr>
              <a:t>информация об ошибке  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class Overflow : public MathErr {</a:t>
            </a:r>
            <a:r>
              <a:rPr lang="ru-RU" sz="2400">
                <a:latin typeface="Consolas" panose="020B0609020204030204" pitchFamily="49" charset="0"/>
              </a:rPr>
              <a:t> расширение </a:t>
            </a:r>
            <a:r>
              <a:rPr lang="en-US" sz="2400" smtClean="0">
                <a:latin typeface="Consolas" panose="020B0609020204030204" pitchFamily="49" charset="0"/>
              </a:rPr>
              <a:t>};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try {</a:t>
            </a:r>
            <a:r>
              <a:rPr lang="ru-RU" sz="2400" smtClean="0">
                <a:latin typeface="Consolas" panose="020B0609020204030204" pitchFamily="49" charset="0"/>
              </a:rPr>
              <a:t> тут много опасного кода</a:t>
            </a:r>
            <a:r>
              <a:rPr lang="en-US" sz="240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catch (std::runtime_error&amp; e) { cerr &lt;&lt; e.what(); throw; }</a:t>
            </a:r>
          </a:p>
          <a:p>
            <a:r>
              <a:rPr lang="ru-RU" smtClean="0"/>
              <a:t>Под этот обработчик подходит любая </a:t>
            </a:r>
            <a:r>
              <a:rPr lang="en-US" smtClean="0"/>
              <a:t>runtime error</a:t>
            </a:r>
          </a:p>
        </p:txBody>
      </p:sp>
    </p:spTree>
    <p:extLst>
      <p:ext uri="{BB962C8B-B14F-4D97-AF65-F5344CB8AC3E}">
        <p14:creationId xmlns:p14="http://schemas.microsoft.com/office/powerpoint/2010/main" val="2145835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Семантические группы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Catch </a:t>
            </a:r>
            <a:r>
              <a:rPr lang="ru-RU" smtClean="0"/>
              <a:t>и механизм классов-наследников позволяет ловить целые группы исключений</a:t>
            </a:r>
          </a:p>
          <a:p>
            <a:r>
              <a:rPr lang="ru-RU" smtClean="0"/>
              <a:t>Для кодов возврата это тоже можно сделать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error_code ec = make_error_code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(errc::not_enough_memory);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</a:t>
            </a:r>
            <a:r>
              <a:rPr lang="en-US" smtClean="0"/>
              <a:t>errc </a:t>
            </a:r>
            <a:r>
              <a:rPr lang="ru-RU" smtClean="0"/>
              <a:t>это категория ошибки, а </a:t>
            </a:r>
            <a:r>
              <a:rPr lang="en-US" smtClean="0"/>
              <a:t>error_code </a:t>
            </a:r>
            <a:r>
              <a:rPr lang="ru-RU" smtClean="0"/>
              <a:t>может быть платформенно зависимым</a:t>
            </a:r>
          </a:p>
          <a:p>
            <a:r>
              <a:rPr lang="ru-RU" smtClean="0"/>
              <a:t>Сравнение через простое </a:t>
            </a:r>
            <a:r>
              <a:rPr lang="en-US" smtClean="0"/>
              <a:t>== </a:t>
            </a:r>
            <a:r>
              <a:rPr lang="ru-RU" smtClean="0"/>
              <a:t>сравнивает код со своей группой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(ec == </a:t>
            </a:r>
            <a:r>
              <a:rPr lang="en-US" sz="2400">
                <a:latin typeface="Consolas" panose="020B0609020204030204" pitchFamily="49" charset="0"/>
              </a:rPr>
              <a:t>errc::</a:t>
            </a:r>
            <a:r>
              <a:rPr lang="en-US" sz="2400" smtClean="0">
                <a:latin typeface="Consolas" panose="020B0609020204030204" pitchFamily="49" charset="0"/>
              </a:rPr>
              <a:t>not_enough_memory) { </a:t>
            </a:r>
            <a:r>
              <a:rPr lang="ru-RU" sz="2400" smtClean="0">
                <a:latin typeface="Consolas" panose="020B0609020204030204" pitchFamily="49" charset="0"/>
              </a:rPr>
              <a:t>код какой-то из десятка, имеющих отношение к нехватке памяти </a:t>
            </a:r>
            <a:r>
              <a:rPr lang="en-US" sz="24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775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по </a:t>
            </a:r>
            <a:r>
              <a:rPr lang="en-US" smtClean="0"/>
              <a:t>error_code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class MyVector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*arr_;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size_, used_;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public: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void push (T new_elem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void push (T new_elem, error_code &amp;ec) 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До 2011 года вместо </a:t>
            </a:r>
            <a:r>
              <a:rPr lang="en-US" smtClean="0"/>
              <a:t>noexcept </a:t>
            </a:r>
            <a:r>
              <a:rPr lang="ru-RU" smtClean="0"/>
              <a:t>была </a:t>
            </a:r>
            <a:r>
              <a:rPr lang="en-US" smtClean="0"/>
              <a:t>throw() </a:t>
            </a:r>
            <a:r>
              <a:rPr lang="ru-RU" smtClean="0"/>
              <a:t>и она была плоха</a:t>
            </a:r>
          </a:p>
          <a:p>
            <a:r>
              <a:rPr lang="ru-RU" smtClean="0"/>
              <a:t>Забудьте о </a:t>
            </a:r>
            <a:r>
              <a:rPr lang="en-US" smtClean="0"/>
              <a:t>throw(). </a:t>
            </a:r>
            <a:r>
              <a:rPr lang="ru-RU" smtClean="0"/>
              <a:t>Будущее наступило. Используйте </a:t>
            </a:r>
            <a:r>
              <a:rPr lang="en-US" smtClean="0"/>
              <a:t>noexcept.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41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бы вы предписали (на месте комитета) для случаев, когда в </a:t>
            </a:r>
            <a:r>
              <a:rPr lang="en-US" smtClean="0"/>
              <a:t>noexcept </a:t>
            </a:r>
            <a:r>
              <a:rPr lang="ru-RU" smtClean="0"/>
              <a:t>функции всё-таки было сгенерировано исключение?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56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647559" cy="4351338"/>
          </a:xfrm>
        </p:spPr>
        <p:txBody>
          <a:bodyPr/>
          <a:lstStyle/>
          <a:p>
            <a:r>
              <a:rPr lang="ru-RU" smtClean="0"/>
              <a:t>Некоторые </a:t>
            </a:r>
            <a:r>
              <a:rPr lang="ru-RU" smtClean="0"/>
              <a:t>функции непонятно аннотировать </a:t>
            </a:r>
            <a:r>
              <a:rPr lang="en-US" smtClean="0"/>
              <a:t>noexcept </a:t>
            </a:r>
            <a:r>
              <a:rPr lang="ru-RU" smtClean="0"/>
              <a:t>или нет</a:t>
            </a:r>
            <a:r>
              <a:rPr lang="en-US" smtClean="0"/>
              <a:t>?</a:t>
            </a:r>
            <a:endParaRPr lang="ru-RU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copy(T const&amp; original</a:t>
            </a:r>
            <a:r>
              <a:rPr lang="en-US" smtClean="0">
                <a:latin typeface="Consolas" panose="020B0609020204030204" pitchFamily="49" charset="0"/>
              </a:rPr>
              <a:t>) // noexcept?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original;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36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613376" cy="4351338"/>
          </a:xfrm>
        </p:spPr>
        <p:txBody>
          <a:bodyPr/>
          <a:lstStyle/>
          <a:p>
            <a:r>
              <a:rPr lang="ru-RU"/>
              <a:t>Некоторые функции непонятно аннотировать </a:t>
            </a:r>
            <a:r>
              <a:rPr lang="en-US"/>
              <a:t>noexcept </a:t>
            </a:r>
            <a:r>
              <a:rPr lang="ru-RU"/>
              <a:t>или нет</a:t>
            </a:r>
            <a:r>
              <a:rPr lang="en-US"/>
              <a:t>?</a:t>
            </a:r>
            <a:endParaRPr lang="ru-RU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T&gt;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copy(T const&amp; original</a:t>
            </a:r>
            <a:r>
              <a:rPr lang="en-US" smtClean="0">
                <a:latin typeface="Consolas" panose="020B0609020204030204" pitchFamily="49" charset="0"/>
              </a:rPr>
              <a:t>) // noexcept?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original;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функция </a:t>
            </a:r>
            <a:r>
              <a:rPr lang="en-US" smtClean="0"/>
              <a:t>noexcept </a:t>
            </a:r>
            <a:r>
              <a:rPr lang="ru-RU" smtClean="0"/>
              <a:t>если копирующий конструктор </a:t>
            </a:r>
            <a:r>
              <a:rPr lang="en-US" smtClean="0"/>
              <a:t>T </a:t>
            </a:r>
            <a:r>
              <a:rPr lang="ru-RU" smtClean="0"/>
              <a:t>не генерирует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46250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Чем нам грозит эта ситуация?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MyVector v (100);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ru-RU" smtClean="0"/>
              <a:t>тут объект </a:t>
            </a:r>
            <a:r>
              <a:rPr lang="en-US" smtClean="0"/>
              <a:t>v </a:t>
            </a:r>
            <a:r>
              <a:rPr lang="ru-RU" smtClean="0"/>
              <a:t>может оказаться в </a:t>
            </a:r>
            <a:r>
              <a:rPr lang="ru-RU" smtClean="0">
                <a:solidFill>
                  <a:srgbClr val="FFFF00"/>
                </a:solidFill>
              </a:rPr>
              <a:t>несогласованном состоянии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en-US" smtClean="0">
                <a:latin typeface="Consolas" panose="020B0609020204030204" pitchFamily="49" charset="0"/>
              </a:rPr>
              <a:t>v.arr_ = </a:t>
            </a:r>
            <a:r>
              <a:rPr lang="ru-RU" smtClean="0">
                <a:latin typeface="Consolas" panose="020B0609020204030204" pitchFamily="49" charset="0"/>
              </a:rPr>
              <a:t>0</a:t>
            </a:r>
            <a:r>
              <a:rPr lang="en-US" smtClean="0"/>
              <a:t> </a:t>
            </a:r>
            <a:r>
              <a:rPr lang="ru-RU" smtClean="0"/>
              <a:t> т.к. память кончилась</a:t>
            </a:r>
          </a:p>
          <a:p>
            <a:pPr marL="0" indent="0">
              <a:buNone/>
            </a:pPr>
            <a:r>
              <a:rPr lang="en-US" smtClean="0"/>
              <a:t>// </a:t>
            </a:r>
            <a:r>
              <a:rPr lang="en-US" smtClean="0">
                <a:latin typeface="Consolas" panose="020B0609020204030204" pitchFamily="49" charset="0"/>
              </a:rPr>
              <a:t>v.size_ = 100</a:t>
            </a:r>
            <a:r>
              <a:rPr lang="en-US" smtClean="0"/>
              <a:t> </a:t>
            </a:r>
            <a:r>
              <a:rPr lang="ru-RU" smtClean="0"/>
              <a:t> т.к. конструктор никак не обработал ошибку</a:t>
            </a:r>
          </a:p>
          <a:p>
            <a:r>
              <a:rPr lang="ru-RU" smtClean="0"/>
              <a:t>Хуже всего то, что объект в несогласованном состоянии никак не отличается от нормального объекта</a:t>
            </a:r>
          </a:p>
          <a:p>
            <a:r>
              <a:rPr lang="ru-RU" smtClean="0"/>
              <a:t>Несогласованность может проявиться через тысячи строк кода</a:t>
            </a:r>
          </a:p>
          <a:p>
            <a:r>
              <a:rPr lang="ru-RU" smtClean="0"/>
              <a:t>Это даже не </a:t>
            </a:r>
            <a:r>
              <a:rPr lang="en-US" smtClean="0"/>
              <a:t>UB. </a:t>
            </a:r>
            <a:r>
              <a:rPr lang="ru-RU" smtClean="0"/>
              <a:t>Несогласованное состояние вполне корректно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191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Условный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Некоторые функции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FFFF00"/>
                </a:solidFill>
              </a:rPr>
              <a:t>noexcept(std::is_fundamental&lt;T</a:t>
            </a:r>
            <a:r>
              <a:rPr lang="en-US" sz="2400">
                <a:solidFill>
                  <a:srgbClr val="FFFF00"/>
                </a:solidFill>
              </a:rPr>
              <a:t>&gt;::value</a:t>
            </a:r>
            <a:r>
              <a:rPr lang="en-US" sz="2400" smtClean="0">
                <a:solidFill>
                  <a:srgbClr val="FFFF00"/>
                </a:solidFill>
              </a:rPr>
              <a:t>)</a:t>
            </a:r>
            <a:r>
              <a:rPr lang="ru-RU" sz="2400" smtClean="0">
                <a:solidFill>
                  <a:srgbClr val="FFFF00"/>
                </a:solidFill>
              </a:rPr>
              <a:t/>
            </a:r>
            <a:br>
              <a:rPr lang="ru-RU" sz="2400" smtClean="0">
                <a:solidFill>
                  <a:srgbClr val="FFFF00"/>
                </a:solidFill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Решение рабочее, но недостаточно точное. Даже у типов, не являющихся фундаментальными, копирующий конструктор может не бросать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2718429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Некоторые функции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&lt;class T&gt;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 </a:t>
            </a:r>
            <a:r>
              <a:rPr lang="en-US" sz="2400">
                <a:latin typeface="Consolas" panose="020B0609020204030204" pitchFamily="49" charset="0"/>
              </a:rPr>
              <a:t>copy(T const&amp; original</a:t>
            </a:r>
            <a:r>
              <a:rPr lang="en-US" sz="2400" smtClean="0">
                <a:latin typeface="Consolas" panose="020B0609020204030204" pitchFamily="49" charset="0"/>
              </a:rPr>
              <a:t>)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/>
              <a:t>noexcept(</a:t>
            </a:r>
            <a:r>
              <a:rPr lang="en-US" sz="2400">
                <a:solidFill>
                  <a:srgbClr val="FFFF00"/>
                </a:solidFill>
              </a:rPr>
              <a:t>noexcept( T(original) )</a:t>
            </a:r>
            <a:r>
              <a:rPr lang="en-US" sz="2400"/>
              <a:t>) </a:t>
            </a:r>
            <a:r>
              <a:rPr lang="ru-RU" sz="2400" smtClean="0">
                <a:solidFill>
                  <a:srgbClr val="FFFF00"/>
                </a:solidFill>
              </a:rPr>
              <a:t/>
            </a:r>
            <a:br>
              <a:rPr lang="ru-RU" sz="2400" smtClean="0">
                <a:solidFill>
                  <a:srgbClr val="FFFF00"/>
                </a:solidFill>
              </a:rPr>
            </a:br>
            <a:r>
              <a:rPr lang="en-US" sz="2400" smtClean="0">
                <a:latin typeface="Consolas" panose="020B0609020204030204" pitchFamily="49" charset="0"/>
              </a:rPr>
              <a:t>{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original;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mtClean="0"/>
              <a:t>Оператор </a:t>
            </a:r>
            <a:r>
              <a:rPr lang="en-US" smtClean="0"/>
              <a:t>noexcept </a:t>
            </a:r>
            <a:r>
              <a:rPr lang="ru-RU" smtClean="0"/>
              <a:t>возвращает </a:t>
            </a:r>
            <a:r>
              <a:rPr lang="en-US" smtClean="0"/>
              <a:t>true </a:t>
            </a:r>
            <a:r>
              <a:rPr lang="ru-RU" smtClean="0"/>
              <a:t>или </a:t>
            </a:r>
            <a:r>
              <a:rPr lang="en-US" smtClean="0"/>
              <a:t>false </a:t>
            </a:r>
            <a:r>
              <a:rPr lang="ru-RU" smtClean="0"/>
              <a:t>в зависимости от вычисления выражения под ним на этапе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38471748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Оператор </a:t>
            </a:r>
            <a:r>
              <a:rPr lang="en-US"/>
              <a:t>n</a:t>
            </a:r>
            <a:r>
              <a:rPr lang="en-US" smtClean="0"/>
              <a:t>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Оценивает каждую функцию, задействованную в выражении, но не вычисляет выражение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ThrowingCtor { ThrowingCtor(){}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foo (ThrowingCtor) noexcept;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foo </a:t>
            </a:r>
            <a:r>
              <a:rPr lang="en-US" smtClean="0">
                <a:latin typeface="Consolas" panose="020B0609020204030204" pitchFamily="49" charset="0"/>
              </a:rPr>
              <a:t>(int)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 (foo(1)) == true);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assert (noexcept (</a:t>
            </a:r>
            <a:r>
              <a:rPr lang="en-US" smtClean="0">
                <a:latin typeface="Consolas" panose="020B0609020204030204" pitchFamily="49" charset="0"/>
              </a:rPr>
              <a:t>foo(ThrowingCtor{}))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false);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Возвращает </a:t>
            </a:r>
            <a:r>
              <a:rPr lang="en-US" smtClean="0"/>
              <a:t>false </a:t>
            </a:r>
            <a:r>
              <a:rPr lang="ru-RU" smtClean="0"/>
              <a:t>для </a:t>
            </a:r>
            <a:r>
              <a:rPr lang="en-US" smtClean="0"/>
              <a:t>constant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0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void increment (int&amp;) noexcept;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(noexcept(increment(*((int *)0))) == 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447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643632" cy="468226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000"/>
              <a:t>ISO/IEC, "Information technology –</a:t>
            </a:r>
            <a:r>
              <a:rPr lang="en-US" sz="2000" smtClean="0"/>
              <a:t> </a:t>
            </a:r>
            <a:r>
              <a:rPr lang="en-US" sz="2000"/>
              <a:t>Programming languages – C++", ISO/IEC 14882:2014, 2014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/>
              <a:t>The C++ Programming Language (4th Edition</a:t>
            </a:r>
            <a:r>
              <a:rPr lang="en-US" sz="2000" smtClean="0"/>
              <a:t>)</a:t>
            </a:r>
            <a:endParaRPr lang="ru-RU" sz="200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000" smtClean="0"/>
              <a:t>Tom Cargill, Exception handling: a false sense of security, C++Report '1994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David Abrahams, Exception-safety in generic components </a:t>
            </a:r>
            <a:r>
              <a:rPr lang="en-US" sz="2000" smtClean="0"/>
              <a:t>'1998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smtClean="0"/>
              <a:t>Herb Sutter, </a:t>
            </a:r>
            <a:r>
              <a:rPr lang="en-US" sz="2000"/>
              <a:t>Exceptional C++: 47 engineering puzzles, programming problems, and </a:t>
            </a:r>
            <a:r>
              <a:rPr lang="en-US" sz="2000" smtClean="0"/>
              <a:t>solutions, Addison-Wesley, 2000</a:t>
            </a:r>
            <a:endParaRPr lang="en-US" sz="2000"/>
          </a:p>
          <a:p>
            <a:pPr marL="514350" lvl="0" indent="-514350">
              <a:buFont typeface="+mj-lt"/>
              <a:buAutoNum type="arabicPeriod"/>
            </a:pPr>
            <a:r>
              <a:rPr lang="en-US" sz="2000" smtClean="0"/>
              <a:t>Herb Sutter, </a:t>
            </a:r>
            <a:r>
              <a:rPr lang="en-US" sz="2000"/>
              <a:t>More exceptional C++: 40 new engineering puzzles, programming problems, and </a:t>
            </a:r>
            <a:r>
              <a:rPr lang="en-US" sz="2000" smtClean="0"/>
              <a:t>solutions, </a:t>
            </a:r>
            <a:r>
              <a:rPr lang="en-US" sz="2000"/>
              <a:t>Addison-Wesley, </a:t>
            </a:r>
            <a:r>
              <a:rPr lang="en-US" sz="2000" smtClean="0"/>
              <a:t>2002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smtClean="0"/>
              <a:t>Jon Kalb, Exception Safe code (3 parts), CppCon'2014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Arne </a:t>
            </a:r>
            <a:r>
              <a:rPr lang="en-US" sz="2000"/>
              <a:t>Mertz, Modern C++ features – keyword `noexcept</a:t>
            </a:r>
            <a:r>
              <a:rPr lang="en-US" sz="2000" smtClean="0"/>
              <a:t>`, blog post, Jan'2016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smtClean="0"/>
              <a:t>Roland Bock, Variants of variadic AND, CppCon'2016</a:t>
            </a:r>
            <a:endParaRPr lang="en-US" sz="2000"/>
          </a:p>
          <a:p>
            <a:pPr marL="514350" lvl="0" indent="-514350">
              <a:buFont typeface="+mj-lt"/>
              <a:buAutoNum type="arabicPeriod"/>
            </a:pPr>
            <a:r>
              <a:rPr lang="en-US" sz="2000" smtClean="0"/>
              <a:t>Niall Douglas, Mongrel Monads, ACCU'2017</a:t>
            </a:r>
          </a:p>
        </p:txBody>
      </p:sp>
    </p:spTree>
    <p:extLst>
      <p:ext uri="{BB962C8B-B14F-4D97-AF65-F5344CB8AC3E}">
        <p14:creationId xmlns:p14="http://schemas.microsoft.com/office/powerpoint/2010/main" val="3663971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4531" y="4464028"/>
            <a:ext cx="10900863" cy="1641490"/>
          </a:xfrm>
        </p:spPr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метапрограммирование </a:t>
            </a:r>
            <a:r>
              <a:rPr lang="en-US" smtClean="0"/>
              <a:t>revisited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866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</a:t>
            </a:r>
            <a:r>
              <a:rPr lang="en-US" smtClean="0"/>
              <a:t>all_true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mtClean="0"/>
              <a:t>Задача:</a:t>
            </a:r>
            <a:endParaRPr lang="en-US" smtClean="0"/>
          </a:p>
          <a:p>
            <a:r>
              <a:rPr lang="ru-RU" smtClean="0"/>
              <a:t>Все аргументы </a:t>
            </a:r>
            <a:r>
              <a:rPr lang="en-US" smtClean="0"/>
              <a:t>bool (</a:t>
            </a:r>
            <a:r>
              <a:rPr lang="ru-RU" smtClean="0"/>
              <a:t>мы уже решали вариант это</a:t>
            </a:r>
            <a:r>
              <a:rPr lang="ru-RU"/>
              <a:t>й</a:t>
            </a:r>
            <a:r>
              <a:rPr lang="ru-RU" smtClean="0"/>
              <a:t> задачи для </a:t>
            </a:r>
            <a:r>
              <a:rPr lang="en-US" smtClean="0"/>
              <a:t>true_type)</a:t>
            </a:r>
            <a:endParaRPr lang="ru-RU" smtClean="0"/>
          </a:p>
          <a:p>
            <a:r>
              <a:rPr lang="en-US"/>
              <a:t>all_true &lt;</a:t>
            </a:r>
            <a:r>
              <a:rPr lang="ru-RU"/>
              <a:t>произвольное количество аргументов</a:t>
            </a:r>
            <a:r>
              <a:rPr lang="en-US"/>
              <a:t>&gt;::</a:t>
            </a:r>
            <a:r>
              <a:rPr lang="en-US" smtClean="0"/>
              <a:t>value == true </a:t>
            </a:r>
            <a:r>
              <a:rPr lang="ru-RU" smtClean="0"/>
              <a:t>только если все аргументы </a:t>
            </a:r>
            <a:r>
              <a:rPr lang="en-US" smtClean="0"/>
              <a:t>true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35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1. Структуры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5"/>
            <a:ext cx="106106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</a:t>
            </a:r>
            <a:r>
              <a:rPr lang="en-US" sz="2400" smtClean="0">
                <a:latin typeface="Consolas" panose="020B0609020204030204" pitchFamily="49" charset="0"/>
              </a:rPr>
              <a:t>Args&gt; struct all_true;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template&lt;&gt; struct all_true&lt;&gt;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value = true;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template&lt;bool </a:t>
            </a:r>
            <a:r>
              <a:rPr lang="en-US" sz="2400">
                <a:latin typeface="Consolas" panose="020B0609020204030204" pitchFamily="49" charset="0"/>
              </a:rPr>
              <a:t>Arg, bool... </a:t>
            </a:r>
            <a:r>
              <a:rPr lang="en-US" sz="2400" smtClean="0">
                <a:latin typeface="Consolas" panose="020B0609020204030204" pitchFamily="49" charset="0"/>
              </a:rPr>
              <a:t>Rest&gt; 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struct all_true&lt;Arg</a:t>
            </a:r>
            <a:r>
              <a:rPr lang="en-US" sz="2400">
                <a:latin typeface="Consolas" panose="020B0609020204030204" pitchFamily="49" charset="0"/>
              </a:rPr>
              <a:t>, Rest</a:t>
            </a:r>
            <a:r>
              <a:rPr lang="en-US" sz="2400" smtClean="0">
                <a:latin typeface="Consolas" panose="020B0609020204030204" pitchFamily="49" charset="0"/>
              </a:rPr>
              <a:t>...&gt;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static </a:t>
            </a:r>
            <a:r>
              <a:rPr lang="en-US" sz="2400">
                <a:latin typeface="Consolas" panose="020B0609020204030204" pitchFamily="49" charset="0"/>
              </a:rPr>
              <a:t>constexpr bool 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  value </a:t>
            </a:r>
            <a:r>
              <a:rPr lang="en-US" sz="2400">
                <a:latin typeface="Consolas" panose="020B0609020204030204" pitchFamily="49" charset="0"/>
              </a:rPr>
              <a:t>= Arg &amp;&amp; </a:t>
            </a:r>
            <a:r>
              <a:rPr lang="en-US" sz="2400" smtClean="0">
                <a:latin typeface="Consolas" panose="020B0609020204030204" pitchFamily="49" charset="0"/>
              </a:rPr>
              <a:t>all_true&lt;Rest</a:t>
            </a:r>
            <a:r>
              <a:rPr lang="en-US" sz="2400">
                <a:latin typeface="Consolas" panose="020B0609020204030204" pitchFamily="49" charset="0"/>
              </a:rPr>
              <a:t>...&gt;::value;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400" smtClean="0"/>
              <a:t>Все ли помнят как сделать этот вариант лучше?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86821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1а. </a:t>
            </a:r>
            <a:r>
              <a:rPr lang="en-US" smtClean="0"/>
              <a:t>std::is_same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791914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all_helper 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template&lt;bool... Args&gt;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using </a:t>
            </a:r>
            <a:r>
              <a:rPr lang="en-US" smtClean="0">
                <a:latin typeface="Consolas" panose="020B0609020204030204" pitchFamily="49" charset="0"/>
              </a:rPr>
              <a:t>all_true </a:t>
            </a:r>
            <a:r>
              <a:rPr lang="en-US">
                <a:latin typeface="Consolas" panose="020B0609020204030204" pitchFamily="49" charset="0"/>
              </a:rPr>
              <a:t>= is_same&lt;all_helper&lt;true, Args</a:t>
            </a:r>
            <a:r>
              <a:rPr lang="en-US" smtClean="0">
                <a:latin typeface="Consolas" panose="020B0609020204030204" pitchFamily="49" charset="0"/>
              </a:rPr>
              <a:t>...&gt;,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   all_helper&lt;Args</a:t>
            </a:r>
            <a:r>
              <a:rPr lang="en-US">
                <a:latin typeface="Consolas" panose="020B0609020204030204" pitchFamily="49" charset="0"/>
              </a:rPr>
              <a:t>..., true&gt;&gt;;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380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2. </a:t>
            </a:r>
            <a:r>
              <a:rPr lang="en-US"/>
              <a:t>C</a:t>
            </a:r>
            <a:r>
              <a:rPr lang="en-US" smtClean="0"/>
              <a:t>onstexpr</a:t>
            </a:r>
            <a:r>
              <a:rPr lang="ru-RU" smtClean="0"/>
              <a:t>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503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constexpr bool all_truef() { return true; }</a:t>
            </a:r>
          </a:p>
          <a:p>
            <a:pPr marL="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template&lt;typename </a:t>
            </a:r>
            <a:r>
              <a:rPr lang="en-US" sz="2400">
                <a:latin typeface="Consolas" panose="020B0609020204030204" pitchFamily="49" charset="0"/>
              </a:rPr>
              <a:t>Arg, typename... </a:t>
            </a:r>
            <a:r>
              <a:rPr lang="en-US" sz="2400" smtClean="0">
                <a:latin typeface="Consolas" panose="020B0609020204030204" pitchFamily="49" charset="0"/>
              </a:rPr>
              <a:t>Rest&gt;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constexpr bool all_truef(Arg </a:t>
            </a:r>
            <a:r>
              <a:rPr lang="en-US" sz="2400">
                <a:latin typeface="Consolas" panose="020B0609020204030204" pitchFamily="49" charset="0"/>
              </a:rPr>
              <a:t>arg, Rest... rest</a:t>
            </a:r>
            <a:r>
              <a:rPr lang="en-US" sz="2400" smtClean="0">
                <a:latin typeface="Consolas" panose="020B0609020204030204" pitchFamily="49" charset="0"/>
              </a:rPr>
              <a:t>) {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return </a:t>
            </a:r>
            <a:r>
              <a:rPr lang="en-US" sz="2400">
                <a:latin typeface="Consolas" panose="020B0609020204030204" pitchFamily="49" charset="0"/>
              </a:rPr>
              <a:t>arg &amp;&amp; </a:t>
            </a:r>
            <a:r>
              <a:rPr lang="en-US" sz="2400" smtClean="0">
                <a:latin typeface="Consolas" panose="020B0609020204030204" pitchFamily="49" charset="0"/>
              </a:rPr>
              <a:t>all_truef(rest...);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template&lt;bool... Args&gt;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using </a:t>
            </a:r>
            <a:r>
              <a:rPr lang="en-US" sz="2400" smtClean="0">
                <a:latin typeface="Consolas" panose="020B0609020204030204" pitchFamily="49" charset="0"/>
              </a:rPr>
              <a:t>all_true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smtClean="0">
                <a:latin typeface="Consolas" panose="020B0609020204030204" pitchFamily="49" charset="0"/>
              </a:rPr>
              <a:t>integral_constant&lt;bool, all_truef(Args</a:t>
            </a:r>
            <a:r>
              <a:rPr lang="en-US" sz="2400">
                <a:latin typeface="Consolas" panose="020B0609020204030204" pitchFamily="49" charset="0"/>
              </a:rPr>
              <a:t>...)&gt;; </a:t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9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33795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MyVector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*arr_;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size_, used_;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MyVector (int sz)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arr_ = (T*) malloc (sizeof(T) * sz);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if (!arr_)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>      //</a:t>
            </a:r>
            <a:r>
              <a:rPr lang="ru-RU" smtClean="0">
                <a:solidFill>
                  <a:srgbClr val="FF9999"/>
                </a:solidFill>
                <a:latin typeface="Consolas" panose="020B0609020204030204" pitchFamily="49" charset="0"/>
              </a:rPr>
              <a:t> и что здесь делать?</a:t>
            </a:r>
            <a: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FF9999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  <a:b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size_ = 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used_ =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719268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3. </a:t>
            </a:r>
            <a:r>
              <a:rPr lang="en-US" smtClean="0"/>
              <a:t>Noexcept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</a:t>
            </a:r>
            <a:r>
              <a:rPr lang="en-US" smtClean="0">
                <a:latin typeface="Consolas" panose="020B0609020204030204" pitchFamily="49" charset="0"/>
              </a:rPr>
              <a:t>Arg&gt; struct nx_helper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constexpr </a:t>
            </a:r>
            <a:r>
              <a:rPr lang="en-US">
                <a:latin typeface="Consolas" panose="020B0609020204030204" pitchFamily="49" charset="0"/>
              </a:rPr>
              <a:t>explicit nx_helper() noexcept(Arg)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...</a:t>
            </a:r>
            <a:r>
              <a:rPr lang="en-US" smtClean="0">
                <a:latin typeface="Consolas" panose="020B0609020204030204" pitchFamily="49" charset="0"/>
              </a:rPr>
              <a:t>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nx_join(T const&amp;...) noexcept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&lt;bool ...</a:t>
            </a:r>
            <a:r>
              <a:rPr lang="en-US" smtClean="0">
                <a:latin typeface="Consolas" panose="020B0609020204030204" pitchFamily="49" charset="0"/>
              </a:rPr>
              <a:t>Args&gt;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all_true : integral_constant&lt;bool,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noexcept(nx_join(nx_helper&lt;Args&gt;{}...))&gt; {};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6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</a:t>
            </a:r>
            <a:r>
              <a:rPr lang="en-US" smtClean="0"/>
              <a:t>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Здесь показываются замеры</a:t>
            </a:r>
            <a:endParaRPr lang="en-US" smtClean="0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g++ test-meta.cc -</a:t>
            </a:r>
            <a:r>
              <a:rPr lang="en-US" smtClean="0">
                <a:latin typeface="Consolas" panose="020B0609020204030204" pitchFamily="49" charset="0"/>
              </a:rPr>
              <a:t>ftime-report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544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4531" y="4464028"/>
            <a:ext cx="10900863" cy="1641490"/>
          </a:xfrm>
        </p:spPr>
        <p:txBody>
          <a:bodyPr/>
          <a:lstStyle/>
          <a:p>
            <a:r>
              <a:rPr lang="ru-RU" smtClean="0"/>
              <a:t>секретный уровень</a:t>
            </a:r>
            <a:r>
              <a:rPr lang="en-US" smtClean="0"/>
              <a:t> 2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запоминание исключений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061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Заворачивание в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void do_raise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throw runtime_error("Exception</a:t>
            </a:r>
            <a:r>
              <a:rPr lang="en-US" smtClean="0">
                <a:latin typeface="Consolas" panose="020B0609020204030204" pitchFamily="49" charset="0"/>
              </a:rPr>
              <a:t>!");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exception_ptr </a:t>
            </a:r>
            <a:r>
              <a:rPr lang="en-US">
                <a:latin typeface="Consolas" panose="020B0609020204030204" pitchFamily="49" charset="0"/>
              </a:rPr>
              <a:t>get_exception ()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try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do_raise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catch (...)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return current_exception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nullptr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75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</a:t>
            </a:r>
            <a:r>
              <a:rPr lang="en-US" smtClean="0"/>
              <a:t>exception_ptr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0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void do_raise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throw runtime_error("Exception</a:t>
            </a:r>
            <a:r>
              <a:rPr lang="en-US" sz="2000" smtClean="0">
                <a:latin typeface="Consolas" panose="020B0609020204030204" pitchFamily="49" charset="0"/>
              </a:rPr>
              <a:t>!");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get_exception ()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do_raise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catch (...)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current_exception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nullptr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где-то далее в коде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exception_ptr </a:t>
            </a:r>
            <a:r>
              <a:rPr lang="en-US" sz="2000">
                <a:latin typeface="Consolas" panose="020B0609020204030204" pitchFamily="49" charset="0"/>
              </a:rPr>
              <a:t>e = get_exception </a:t>
            </a:r>
            <a:r>
              <a:rPr lang="en-US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rethrow_exception(e);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709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передача таким образом исключений между </a:t>
            </a:r>
            <a:r>
              <a:rPr lang="en-US" smtClean="0"/>
              <a:t>threads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396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5177</TotalTime>
  <Words>2417</Words>
  <Application>Microsoft Office PowerPoint</Application>
  <PresentationFormat>Widescreen</PresentationFormat>
  <Paragraphs>490</Paragraphs>
  <Slides>95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Consolas</vt:lpstr>
      <vt:lpstr>Corbel</vt:lpstr>
      <vt:lpstr>Wingdings</vt:lpstr>
      <vt:lpstr>Depth</vt:lpstr>
      <vt:lpstr>Исключения</vt:lpstr>
      <vt:lpstr>PowerPoint Presentation</vt:lpstr>
      <vt:lpstr>Обработка ошибок в стиле C</vt:lpstr>
      <vt:lpstr>Обработка ошибок в стиле C</vt:lpstr>
      <vt:lpstr>Обработка ошибок в стиле C</vt:lpstr>
      <vt:lpstr>Проблема в C++</vt:lpstr>
      <vt:lpstr>Проблема в C++</vt:lpstr>
      <vt:lpstr>Чем нам грозит эта ситуация?</vt:lpstr>
      <vt:lpstr>Попытка решения</vt:lpstr>
      <vt:lpstr>Основная идея решения</vt:lpstr>
      <vt:lpstr>Типы передачи управления</vt:lpstr>
      <vt:lpstr>Исключения</vt:lpstr>
      <vt:lpstr>Исключительные ситуации</vt:lpstr>
      <vt:lpstr>Порождение ошибки</vt:lpstr>
      <vt:lpstr>Порождение ошибки</vt:lpstr>
      <vt:lpstr>Порождение исключения</vt:lpstr>
      <vt:lpstr>Порождение исключения</vt:lpstr>
      <vt:lpstr>Раскрутка стека</vt:lpstr>
      <vt:lpstr>Раскрутка стека</vt:lpstr>
      <vt:lpstr>Больше про throw</vt:lpstr>
      <vt:lpstr>Ловля исключения</vt:lpstr>
      <vt:lpstr>Ловля исключения: варианты</vt:lpstr>
      <vt:lpstr>Некоторые неприятности</vt:lpstr>
      <vt:lpstr>Некоторые неприятности</vt:lpstr>
      <vt:lpstr>Избегаем неприятностей</vt:lpstr>
      <vt:lpstr>Стандартные классы исключений</vt:lpstr>
      <vt:lpstr>Стандартные классы исключений</vt:lpstr>
      <vt:lpstr>Почти хороший код</vt:lpstr>
      <vt:lpstr>Обсуждение</vt:lpstr>
      <vt:lpstr>Перехват всех исключений</vt:lpstr>
      <vt:lpstr>Нейтральность</vt:lpstr>
      <vt:lpstr>Перевыброс</vt:lpstr>
      <vt:lpstr>Обсуждение</vt:lpstr>
      <vt:lpstr>Неприятные эффекты MI</vt:lpstr>
      <vt:lpstr>Обсуждение</vt:lpstr>
      <vt:lpstr>Обсуждение</vt:lpstr>
      <vt:lpstr>PowerPoint Presentation</vt:lpstr>
      <vt:lpstr>Вернёмся к исходной проблеме</vt:lpstr>
      <vt:lpstr>Вернёмся к исходной проблеме</vt:lpstr>
      <vt:lpstr>Упростим код</vt:lpstr>
      <vt:lpstr>Cargill case</vt:lpstr>
      <vt:lpstr>Безопасность относительно исключений</vt:lpstr>
      <vt:lpstr>Безопасное копирование</vt:lpstr>
      <vt:lpstr>Теперь конструктор копирования</vt:lpstr>
      <vt:lpstr>Гарантии безопасности</vt:lpstr>
      <vt:lpstr>Оператор присваивания</vt:lpstr>
      <vt:lpstr>Оператор присваивания</vt:lpstr>
      <vt:lpstr>Оператор присваивания v2</vt:lpstr>
      <vt:lpstr>Интермедия: перемещение</vt:lpstr>
      <vt:lpstr>Оператор присваивания v3</vt:lpstr>
      <vt:lpstr>Домашняя наработка</vt:lpstr>
      <vt:lpstr>Извлечение из массива</vt:lpstr>
      <vt:lpstr>Внезапная проблема</vt:lpstr>
      <vt:lpstr>Извлечение из массива v2</vt:lpstr>
      <vt:lpstr>Обсуждение</vt:lpstr>
      <vt:lpstr>PowerPoint Presentation</vt:lpstr>
      <vt:lpstr>Формы оператора new</vt:lpstr>
      <vt:lpstr>Работа с размещающим new</vt:lpstr>
      <vt:lpstr>Обсуждение (Kalb assignment)</vt:lpstr>
      <vt:lpstr>Полезные хелперы</vt:lpstr>
      <vt:lpstr>Обсуждение</vt:lpstr>
      <vt:lpstr>Обсуждение</vt:lpstr>
      <vt:lpstr>Правило для деструкторов</vt:lpstr>
      <vt:lpstr>Отделение реализации</vt:lpstr>
      <vt:lpstr>Отделённая реализация</vt:lpstr>
      <vt:lpstr>Чуть лучший код</vt:lpstr>
      <vt:lpstr>Конструкторы в терминах impl</vt:lpstr>
      <vt:lpstr>Домашняя наработка</vt:lpstr>
      <vt:lpstr>PImpl</vt:lpstr>
      <vt:lpstr>PImpl</vt:lpstr>
      <vt:lpstr>Обсуждение</vt:lpstr>
      <vt:lpstr>PowerPoint Presentation</vt:lpstr>
      <vt:lpstr>Коды ошибок возвращаются</vt:lpstr>
      <vt:lpstr>Семантические группы ошибок</vt:lpstr>
      <vt:lpstr>Семантические группы ошибок</vt:lpstr>
      <vt:lpstr>Перегрузка по error_code</vt:lpstr>
      <vt:lpstr>Обсуждение</vt:lpstr>
      <vt:lpstr>Условный noexcept</vt:lpstr>
      <vt:lpstr>Условный noexcept</vt:lpstr>
      <vt:lpstr>Условный noexcept</vt:lpstr>
      <vt:lpstr>Оператор noexcept</vt:lpstr>
      <vt:lpstr>Оператор noexcept</vt:lpstr>
      <vt:lpstr>Обсуждение</vt:lpstr>
      <vt:lpstr>Литература</vt:lpstr>
      <vt:lpstr>секретный уровень</vt:lpstr>
      <vt:lpstr>Снова all_true</vt:lpstr>
      <vt:lpstr>Вариант 1. Структуры</vt:lpstr>
      <vt:lpstr>Вариант 1а. std::is_same</vt:lpstr>
      <vt:lpstr>Вариант 2. Constexpr функции</vt:lpstr>
      <vt:lpstr>Вариант 3. Noexcept</vt:lpstr>
      <vt:lpstr>Обсуждение: performance</vt:lpstr>
      <vt:lpstr>секретный уровень 2</vt:lpstr>
      <vt:lpstr>Заворачивание в exception_ptr</vt:lpstr>
      <vt:lpstr>Использование exception_ptr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</dc:title>
  <dc:creator>Vladimirov, Konstantin</dc:creator>
  <cp:keywords>CTPClassification=CTP_PUBLIC:VisualMarkings=</cp:keywords>
  <cp:lastModifiedBy>Vladimirov, Konstantin</cp:lastModifiedBy>
  <cp:revision>267</cp:revision>
  <dcterms:created xsi:type="dcterms:W3CDTF">2017-04-29T14:44:06Z</dcterms:created>
  <dcterms:modified xsi:type="dcterms:W3CDTF">2017-05-12T08:29:53Z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d1201f2d-e2b4-4467-a590-12da7a13e9a6</vt:lpwstr>
  </property>
  <property fmtid="{D5CDD505-2E9C-101B-9397-08002B2CF9AE}" pid="3" name="CTP_TimeStamp">
    <vt:lpwstr>2017-05-12 08:29:52Z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