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91" r:id="rId4"/>
    <p:sldId id="292" r:id="rId5"/>
    <p:sldId id="317" r:id="rId6"/>
    <p:sldId id="293" r:id="rId7"/>
    <p:sldId id="295" r:id="rId8"/>
    <p:sldId id="294" r:id="rId9"/>
    <p:sldId id="323" r:id="rId10"/>
    <p:sldId id="296" r:id="rId11"/>
    <p:sldId id="299" r:id="rId12"/>
    <p:sldId id="308" r:id="rId13"/>
    <p:sldId id="300" r:id="rId14"/>
    <p:sldId id="303" r:id="rId15"/>
    <p:sldId id="301" r:id="rId16"/>
    <p:sldId id="310" r:id="rId17"/>
    <p:sldId id="311" r:id="rId18"/>
    <p:sldId id="302" r:id="rId19"/>
    <p:sldId id="304" r:id="rId20"/>
    <p:sldId id="305" r:id="rId21"/>
    <p:sldId id="306" r:id="rId22"/>
    <p:sldId id="314" r:id="rId23"/>
    <p:sldId id="307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2760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CRTP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взаимодействие обобщенного и объектно ориентированного программирования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34096" y="6245352"/>
            <a:ext cx="4125088" cy="46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317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CRTP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CRTP (</a:t>
            </a:r>
            <a:r>
              <a:rPr lang="en-US" dirty="0"/>
              <a:t>curiously recurring template </a:t>
            </a:r>
            <a:r>
              <a:rPr lang="en-US" dirty="0" smtClean="0"/>
              <a:t>pattern) </a:t>
            </a:r>
            <a:r>
              <a:rPr lang="ru-RU" dirty="0" smtClean="0"/>
              <a:t>означает параметризацию </a:t>
            </a:r>
            <a:r>
              <a:rPr lang="ru-RU" dirty="0"/>
              <a:t>шаблона, являющегося базовым классом в строчке объявления производного класса, шаблонным параметром, являющимся самим производным </a:t>
            </a:r>
            <a:r>
              <a:rPr lang="ru-RU" dirty="0" smtClean="0"/>
              <a:t>классом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template &lt;class T&gt; class Base ....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class Derived : public Base &lt;Derived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....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1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Применимость </a:t>
            </a:r>
            <a:r>
              <a:rPr lang="en-US" sz="4000" dirty="0" smtClean="0"/>
              <a:t>CRTP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Ограничение статического полиморфизма (замена виртуальных функций)</a:t>
            </a:r>
            <a:endParaRPr lang="ru-RU" sz="2800" dirty="0"/>
          </a:p>
          <a:p>
            <a:r>
              <a:rPr lang="ru-RU" sz="2800" dirty="0" smtClean="0"/>
              <a:t>Красивое решение многих проблем (например параметризации методов)</a:t>
            </a:r>
          </a:p>
          <a:p>
            <a:r>
              <a:rPr lang="ru-RU" sz="2800" dirty="0" smtClean="0"/>
              <a:t>Примешиваемые классы для уменьшения количества однотипного (</a:t>
            </a:r>
            <a:r>
              <a:rPr lang="en-US" sz="2800" dirty="0" smtClean="0"/>
              <a:t>boilerplate</a:t>
            </a:r>
            <a:r>
              <a:rPr lang="ru-RU" sz="2800" dirty="0" smtClean="0"/>
              <a:t>) кода</a:t>
            </a:r>
          </a:p>
        </p:txBody>
      </p:sp>
    </p:spTree>
    <p:extLst>
      <p:ext uri="{BB962C8B-B14F-4D97-AF65-F5344CB8AC3E}">
        <p14:creationId xmlns:p14="http://schemas.microsoft.com/office/powerpoint/2010/main" val="331588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замена виртуальных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Child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interface () </a:t>
            </a:r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&lt;Child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*&gt;(this)-&gt;implementation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Base&lt;Derived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  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implementation 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/*</a:t>
            </a:r>
            <a:r>
              <a:rPr lang="ru-RU" sz="2000" dirty="0" smtClean="0">
                <a:latin typeface="Consolas" panose="020B0609020204030204" pitchFamily="49" charset="0"/>
              </a:rPr>
              <a:t> тут какая-то реализация </a:t>
            </a:r>
            <a:r>
              <a:rPr lang="en-US" sz="2000" dirty="0" smtClean="0">
                <a:latin typeface="Consolas" panose="020B0609020204030204" pitchFamily="49" charset="0"/>
              </a:rPr>
              <a:t>*/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(Base&lt;T&gt; *b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{ b-</a:t>
            </a:r>
            <a:r>
              <a:rPr lang="en-US" sz="2000" dirty="0">
                <a:latin typeface="Consolas" panose="020B0609020204030204" pitchFamily="49" charset="0"/>
              </a:rPr>
              <a:t>&gt;interface </a:t>
            </a:r>
            <a:r>
              <a:rPr lang="en-US" sz="2000" dirty="0" smtClean="0">
                <a:latin typeface="Consolas" panose="020B0609020204030204" pitchFamily="49" charset="0"/>
              </a:rPr>
              <a:t>();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d; 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(&amp;d);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вызывает </a:t>
            </a:r>
            <a:r>
              <a:rPr lang="en-US" sz="2000" dirty="0" smtClean="0">
                <a:latin typeface="Consolas" panose="020B0609020204030204" pitchFamily="49" charset="0"/>
              </a:rPr>
              <a:t>Derived::implementation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снова 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параметризовать</a:t>
            </a:r>
            <a:r>
              <a:rPr lang="ru-RU" sz="2000" dirty="0" smtClean="0">
                <a:latin typeface="Consolas" panose="020B0609020204030204" pitchFamily="49" charset="0"/>
              </a:rPr>
              <a:t> 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6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</a:t>
            </a:r>
            <a:r>
              <a:rPr lang="ru-RU" dirty="0" smtClean="0"/>
              <a:t>методов: </a:t>
            </a:r>
            <a:r>
              <a:rPr lang="en-US" dirty="0" err="1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&lt;S,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&gt;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 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&lt;S*&gt;(this)-&gt;forint();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: public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&lt;A&lt;T1, T2&gt;, T1</a:t>
            </a:r>
            <a:r>
              <a:rPr lang="en-US" sz="2000" dirty="0" smtClean="0">
                <a:latin typeface="Consolas" panose="020B0609020204030204" pitchFamily="49" charset="0"/>
              </a:rPr>
              <a:t>&gt;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проблема в том, что эти методы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forint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Вопрос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ru-RU" sz="2000" dirty="0" smtClean="0">
                <a:latin typeface="Consolas" panose="020B0609020204030204" pitchFamily="49" charset="0"/>
              </a:rPr>
              <a:t>как сделать их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</a:rPr>
              <a:t>?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6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/lect2-2-talk/CRTP/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Основная идея: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S,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ABase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ACC : S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static void 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 (S* derived)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void </a:t>
            </a:r>
            <a:r>
              <a:rPr lang="en-US" dirty="0">
                <a:latin typeface="Consolas" panose="020B0609020204030204" pitchFamily="49" charset="0"/>
              </a:rPr>
              <a:t>(S::*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)() = &amp;ACC::</a:t>
            </a:r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(</a:t>
            </a:r>
            <a:r>
              <a:rPr lang="en-US" dirty="0">
                <a:latin typeface="Consolas" panose="020B0609020204030204" pitchFamily="49" charset="0"/>
              </a:rPr>
              <a:t>derived-&gt;*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)();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(void) { ACC::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&lt;S*&gt;(this));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7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Vehicle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= 0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Car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Car(*this);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Plane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Plane(*this);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8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</a:t>
            </a:r>
            <a:r>
              <a:rPr lang="en-US" sz="2000" dirty="0">
                <a:latin typeface="Consolas" panose="020B0609020204030204" pitchFamily="49" charset="0"/>
              </a:rPr>
              <a:t>Vehicle 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en-US" sz="2000" dirty="0" smtClean="0">
                <a:latin typeface="Consolas" panose="020B0609020204030204" pitchFamily="49" charset="0"/>
              </a:rPr>
              <a:t>&lt;Car&gt;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en-US" sz="2000" dirty="0" smtClean="0">
                <a:latin typeface="Consolas" panose="020B0609020204030204" pitchFamily="49" charset="0"/>
              </a:rPr>
              <a:t>&lt;Plane&gt;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5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61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Vehicle, </a:t>
            </a:r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en-US" sz="2000" dirty="0" smtClean="0">
                <a:latin typeface="Consolas" panose="020B0609020204030204" pitchFamily="49" charset="0"/>
              </a:rPr>
              <a:t>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public Vehicle, public </a:t>
            </a:r>
            <a:r>
              <a:rPr lang="en-US" sz="2000" dirty="0" err="1">
                <a:latin typeface="Consolas" panose="020B0609020204030204" pitchFamily="49" charset="0"/>
              </a:rPr>
              <a:t>MixClonable</a:t>
            </a:r>
            <a:r>
              <a:rPr lang="en-US" sz="2000" dirty="0">
                <a:latin typeface="Consolas" panose="020B0609020204030204" pitchFamily="49" charset="0"/>
              </a:rPr>
              <a:t>&lt;Vehicle,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4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: public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 Base::Base; //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делегирование конструкторов</a:t>
            </a:r>
            <a:b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8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чем основные проблемы ограничения статического полиморфизма через </a:t>
            </a:r>
            <a:r>
              <a:rPr lang="en-US" dirty="0" smtClean="0"/>
              <a:t>CRTP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880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  <a:endParaRPr lang="ru-RU" dirty="0" smtClean="0"/>
          </a:p>
          <a:p>
            <a:r>
              <a:rPr lang="en-US" dirty="0" smtClean="0"/>
              <a:t>K. Coe, C</a:t>
            </a:r>
            <a:r>
              <a:rPr lang="en-US" dirty="0"/>
              <a:t>++: Polymorphic cloning and the </a:t>
            </a:r>
            <a:r>
              <a:rPr lang="en-US" dirty="0" smtClean="0"/>
              <a:t>CRTP, katyscode.wordpress.com/2013/08/22/c-polymorphic-cloning-and-the-crtp-curiously-recurring-template-pattern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Nasonov</a:t>
            </a:r>
            <a:r>
              <a:rPr lang="en-US" dirty="0"/>
              <a:t>: Better Encapsulation for the Curiously Recurring Template </a:t>
            </a:r>
            <a:r>
              <a:rPr lang="en-US" dirty="0" smtClean="0"/>
              <a:t>Pattern, accu.org/</a:t>
            </a:r>
            <a:r>
              <a:rPr lang="en-US" dirty="0" err="1" smtClean="0"/>
              <a:t>index.php</a:t>
            </a:r>
            <a:r>
              <a:rPr lang="en-US" dirty="0" smtClean="0"/>
              <a:t>/journals/296</a:t>
            </a:r>
          </a:p>
        </p:txBody>
      </p:sp>
    </p:spTree>
    <p:extLst>
      <p:ext uri="{BB962C8B-B14F-4D97-AF65-F5344CB8AC3E}">
        <p14:creationId xmlns:p14="http://schemas.microsoft.com/office/powerpoint/2010/main" val="2489193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СЕКРЕТНЫЙ УРОВЕНЬ</a:t>
            </a:r>
            <a:r>
              <a:rPr lang="en-US" dirty="0" smtClean="0"/>
              <a:t>: </a:t>
            </a:r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/lect2-2-talk/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0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Инстанцирование можно явно запретить</a:t>
            </a:r>
          </a:p>
          <a:p>
            <a:pPr marL="0" indent="0">
              <a:buNone/>
            </a:pPr>
            <a:r>
              <a:rPr lang="en-US" dirty="0" smtClean="0"/>
              <a:t>extern </a:t>
            </a:r>
            <a:r>
              <a:rPr lang="en-US" dirty="0"/>
              <a:t>template class Stack&lt;</a:t>
            </a:r>
            <a:r>
              <a:rPr lang="en-US" dirty="0" err="1"/>
              <a:t>int</a:t>
            </a:r>
            <a:r>
              <a:rPr lang="en-US" dirty="0" smtClean="0"/>
              <a:t>&gt;;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extern </a:t>
            </a:r>
            <a:r>
              <a:rPr lang="en-US" dirty="0"/>
              <a:t>template Stack&lt;double&gt;::Stack (Stack&lt;float&gt; </a:t>
            </a:r>
            <a:r>
              <a:rPr lang="en-US" dirty="0" err="1"/>
              <a:t>const</a:t>
            </a:r>
            <a:r>
              <a:rPr lang="en-US" dirty="0"/>
              <a:t> &amp;</a:t>
            </a:r>
            <a:r>
              <a:rPr lang="en-US" dirty="0" err="1"/>
              <a:t>rhs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Или явно задать</a:t>
            </a:r>
          </a:p>
          <a:p>
            <a:pPr marL="0" indent="0">
              <a:buNone/>
            </a:pPr>
            <a:r>
              <a:rPr lang="en-US" dirty="0" smtClean="0"/>
              <a:t>template </a:t>
            </a:r>
            <a:r>
              <a:rPr lang="en-US" dirty="0"/>
              <a:t>class Stack&lt;</a:t>
            </a:r>
            <a:r>
              <a:rPr lang="en-US" dirty="0" err="1"/>
              <a:t>int</a:t>
            </a:r>
            <a:r>
              <a:rPr lang="en-US" dirty="0" smtClean="0"/>
              <a:t>&gt;;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template </a:t>
            </a:r>
            <a:r>
              <a:rPr lang="en-US" dirty="0"/>
              <a:t>Stack&lt;double&gt;::Stack (Stack&lt;float&gt; </a:t>
            </a:r>
            <a:r>
              <a:rPr lang="en-US" dirty="0" err="1"/>
              <a:t>const</a:t>
            </a:r>
            <a:r>
              <a:rPr lang="en-US" dirty="0"/>
              <a:t> &amp;</a:t>
            </a:r>
            <a:r>
              <a:rPr lang="en-US" dirty="0" err="1"/>
              <a:t>rhs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ru-RU" dirty="0" smtClean="0"/>
              <a:t>Дополнительно: полезная опция </a:t>
            </a:r>
            <a:r>
              <a:rPr lang="en-US" dirty="0" err="1" smtClean="0"/>
              <a:t>frepo</a:t>
            </a:r>
            <a:r>
              <a:rPr lang="en-US" dirty="0" smtClean="0"/>
              <a:t> (</a:t>
            </a:r>
            <a:r>
              <a:rPr lang="ru-RU" dirty="0" smtClean="0"/>
              <a:t>расширение </a:t>
            </a:r>
            <a:r>
              <a:rPr lang="en-US" dirty="0" smtClean="0"/>
              <a:t>GNU)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0635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и инкапсуляция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Надежно ли здесь скрыто состояние класса?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контрпример саттера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namespace 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Y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X::</a:t>
            </a:r>
            <a:r>
              <a:rPr lang="en-US" sz="2000" dirty="0" smtClean="0">
                <a:latin typeface="Consolas" panose="020B0609020204030204" pitchFamily="49" charset="0"/>
              </a:rPr>
              <a:t>f&lt;Y&gt;(const </a:t>
            </a:r>
            <a:r>
              <a:rPr lang="en-US" sz="2000" dirty="0">
                <a:latin typeface="Consolas" panose="020B0609020204030204" pitchFamily="49" charset="0"/>
              </a:rPr>
              <a:t>Y&amp;)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_ = 2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Контрпример Саттера казалось бы запрещает публичные шаблонные методы. Есть ли видимые исключения?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0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или 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вариант 1. Типы </a:t>
            </a:r>
            <a:r>
              <a:rPr lang="en-US" sz="2000" dirty="0" smtClean="0">
                <a:latin typeface="Consolas" panose="020B0609020204030204" pitchFamily="49" charset="0"/>
              </a:rPr>
              <a:t>T1 </a:t>
            </a:r>
            <a:r>
              <a:rPr lang="ru-RU" sz="2000" dirty="0" smtClean="0">
                <a:latin typeface="Consolas" panose="020B0609020204030204" pitchFamily="49" charset="0"/>
              </a:rPr>
              <a:t>и </a:t>
            </a:r>
            <a:r>
              <a:rPr lang="en-US" sz="2000" dirty="0" smtClean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могут быть совершенно любыми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err="1" smtClean="0">
                <a:latin typeface="Consolas" panose="020B0609020204030204" pitchFamily="49" charset="0"/>
              </a:rPr>
              <a:t>template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T1, 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T2&gt; class </a:t>
            </a:r>
            <a:r>
              <a:rPr lang="fr-FR" sz="2000" dirty="0" err="1">
                <a:latin typeface="Consolas" panose="020B0609020204030204" pitchFamily="49" charset="0"/>
              </a:rPr>
              <a:t>MyClass</a:t>
            </a:r>
            <a:r>
              <a:rPr lang="fr-FR" sz="2000" dirty="0">
                <a:latin typeface="Consolas" panose="020B0609020204030204" pitchFamily="49" charset="0"/>
              </a:rPr>
              <a:t>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smtClean="0">
                <a:latin typeface="Consolas" panose="020B0609020204030204" pitchFamily="49" charset="0"/>
              </a:rPr>
              <a:t>T1 </a:t>
            </a:r>
            <a:r>
              <a:rPr lang="fr-FR" sz="2000" dirty="0">
                <a:latin typeface="Consolas" panose="020B0609020204030204" pitchFamily="49" charset="0"/>
              </a:rPr>
              <a:t>a; </a:t>
            </a:r>
            <a:r>
              <a:rPr lang="fr-FR" sz="2000" dirty="0" smtClean="0">
                <a:latin typeface="Consolas" panose="020B0609020204030204" pitchFamily="49" charset="0"/>
              </a:rPr>
              <a:t>T2 </a:t>
            </a:r>
            <a:r>
              <a:rPr lang="fr-FR" sz="2000" dirty="0">
                <a:latin typeface="Consolas" panose="020B0609020204030204" pitchFamily="49" charset="0"/>
              </a:rPr>
              <a:t>b;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}; 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вариант </a:t>
            </a:r>
            <a:r>
              <a:rPr lang="ru-RU" sz="2000" dirty="0" smtClean="0">
                <a:latin typeface="Consolas" panose="020B0609020204030204" pitchFamily="49" charset="0"/>
              </a:rPr>
              <a:t>2. </a:t>
            </a:r>
            <a:r>
              <a:rPr lang="ru-RU" sz="2000" dirty="0">
                <a:latin typeface="Consolas" panose="020B0609020204030204" pitchFamily="49" charset="0"/>
              </a:rPr>
              <a:t>Типы </a:t>
            </a:r>
            <a:r>
              <a:rPr lang="en-US" sz="2000" dirty="0">
                <a:latin typeface="Consolas" panose="020B0609020204030204" pitchFamily="49" charset="0"/>
              </a:rPr>
              <a:t>T1 </a:t>
            </a:r>
            <a:r>
              <a:rPr lang="ru-RU" sz="2000" dirty="0">
                <a:latin typeface="Consolas" panose="020B0609020204030204" pitchFamily="49" charset="0"/>
              </a:rPr>
              <a:t>и </a:t>
            </a:r>
            <a:r>
              <a:rPr lang="en-US" sz="2000" dirty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ограничены классами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 : private T1, private T2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</a:rPr>
              <a:t>всё остальное</a:t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 случае шаблонов появляется разница!</a:t>
            </a:r>
          </a:p>
        </p:txBody>
      </p:sp>
    </p:spTree>
    <p:extLst>
      <p:ext uri="{BB962C8B-B14F-4D97-AF65-F5344CB8AC3E}">
        <p14:creationId xmlns:p14="http://schemas.microsoft.com/office/powerpoint/2010/main" val="173842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шаблонные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Виртуальные шаблонные методы невозможны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Dynamic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copy (T2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&amp;);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// fail!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Обсуждение: вы в комитете по стандартизации и вам предлагают добавить в язык виртуальные шаблонные методы как показано выше. Ваши возражения?</a:t>
            </a:r>
          </a:p>
        </p:txBody>
      </p:sp>
    </p:spTree>
    <p:extLst>
      <p:ext uri="{BB962C8B-B14F-4D97-AF65-F5344CB8AC3E}">
        <p14:creationId xmlns:p14="http://schemas.microsoft.com/office/powerpoint/2010/main" val="10065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виртуальности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 { };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VirtualFoo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foo() {} </a:t>
            </a: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 : private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V&gt;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public Base&lt;V&gt; {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Base&lt;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&gt;* p1 = new Derived&lt;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&gt;;    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p1-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Base::foo()   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Base&lt;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&gt;* </a:t>
            </a:r>
            <a:r>
              <a:rPr lang="en-US" sz="2000" dirty="0">
                <a:latin typeface="Consolas" panose="020B0609020204030204" pitchFamily="49" charset="0"/>
              </a:rPr>
              <a:t>p2 = new </a:t>
            </a:r>
            <a:r>
              <a:rPr lang="en-US" sz="2000" dirty="0" smtClean="0">
                <a:latin typeface="Consolas" panose="020B0609020204030204" pitchFamily="49" charset="0"/>
              </a:rPr>
              <a:t>Derived&lt;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p2-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Derived::foo()</a:t>
            </a:r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 увидели вот такой код: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BaseClass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YourClass</a:t>
            </a:r>
            <a:r>
              <a:rPr lang="en-US" dirty="0">
                <a:latin typeface="Consolas" panose="020B0609020204030204" pitchFamily="49" charset="0"/>
              </a:rPr>
              <a:t> : public </a:t>
            </a:r>
            <a:r>
              <a:rPr lang="en-US" dirty="0" err="1">
                <a:latin typeface="Consolas" panose="020B0609020204030204" pitchFamily="49" charset="0"/>
              </a:rPr>
              <a:t>BaseClass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>
                <a:latin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smtClean="0">
                <a:latin typeface="Consolas" panose="020B0609020204030204" pitchFamily="49" charset="0"/>
              </a:rPr>
              <a:t>Function </a:t>
            </a:r>
            <a:r>
              <a:rPr lang="ru-RU" dirty="0" smtClean="0">
                <a:latin typeface="Consolas" panose="020B0609020204030204" pitchFamily="49" charset="0"/>
              </a:rPr>
              <a:t>виртуальная или нет? Можно ли переделать </a:t>
            </a:r>
            <a:r>
              <a:rPr lang="en-US" dirty="0" err="1" smtClean="0">
                <a:latin typeface="Consolas" panose="020B0609020204030204" pitchFamily="49" charset="0"/>
              </a:rPr>
              <a:t>YourClass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так, чтобы гарантировать, что нет?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1277</TotalTime>
  <Words>411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Trebuchet MS</vt:lpstr>
      <vt:lpstr>Tw Cen MT</vt:lpstr>
      <vt:lpstr>Wingdings</vt:lpstr>
      <vt:lpstr>Circuit</vt:lpstr>
      <vt:lpstr>CRTP</vt:lpstr>
      <vt:lpstr>PowerPoint Presentation</vt:lpstr>
      <vt:lpstr>шаблонные методы и инкапсуляция</vt:lpstr>
      <vt:lpstr>контрпример саттера</vt:lpstr>
      <vt:lpstr>Обсуждение</vt:lpstr>
      <vt:lpstr>Композиция или наследование</vt:lpstr>
      <vt:lpstr>Виртуальные шаблонные методы</vt:lpstr>
      <vt:lpstr>Параметризация виртуальности</vt:lpstr>
      <vt:lpstr>Обсуждение</vt:lpstr>
      <vt:lpstr>PowerPoint Presentation</vt:lpstr>
      <vt:lpstr>CRTP</vt:lpstr>
      <vt:lpstr>Применимость CRTP</vt:lpstr>
      <vt:lpstr>замена виртуальных функций</vt:lpstr>
      <vt:lpstr>снова параметризация методов</vt:lpstr>
      <vt:lpstr>Параметризация методов: crtp</vt:lpstr>
      <vt:lpstr>Параметризация методов: решение</vt:lpstr>
      <vt:lpstr>Параметризация методов: решение</vt:lpstr>
      <vt:lpstr>виртуальное копирование</vt:lpstr>
      <vt:lpstr>виртуальное копирование : CRTP</vt:lpstr>
      <vt:lpstr>виртуальное копирование : MIXINs</vt:lpstr>
      <vt:lpstr>виртуальное копирование : MIXINs</vt:lpstr>
      <vt:lpstr>обсуждение</vt:lpstr>
      <vt:lpstr>литература</vt:lpstr>
      <vt:lpstr>СЕКРЕТНЫЙ УРОВЕНЬ: демонстрация инстанцирования</vt:lpstr>
      <vt:lpstr>демонстрация инстанцирования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классов в C++</dc:title>
  <dc:creator>Vladimirov, Konstantin</dc:creator>
  <cp:lastModifiedBy>Vladimirov, Konstantin</cp:lastModifiedBy>
  <cp:revision>259</cp:revision>
  <dcterms:created xsi:type="dcterms:W3CDTF">2017-01-28T18:39:40Z</dcterms:created>
  <dcterms:modified xsi:type="dcterms:W3CDTF">2017-04-10T19:20:31Z</dcterms:modified>
</cp:coreProperties>
</file>