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326" r:id="rId8"/>
    <p:sldId id="263" r:id="rId9"/>
    <p:sldId id="264" r:id="rId10"/>
    <p:sldId id="296" r:id="rId11"/>
    <p:sldId id="297" r:id="rId12"/>
    <p:sldId id="311" r:id="rId13"/>
    <p:sldId id="324" r:id="rId14"/>
    <p:sldId id="298" r:id="rId15"/>
    <p:sldId id="275" r:id="rId16"/>
    <p:sldId id="325" r:id="rId17"/>
    <p:sldId id="276" r:id="rId18"/>
    <p:sldId id="283" r:id="rId19"/>
    <p:sldId id="284" r:id="rId20"/>
    <p:sldId id="285" r:id="rId21"/>
    <p:sldId id="299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303" r:id="rId32"/>
    <p:sldId id="305" r:id="rId33"/>
    <p:sldId id="306" r:id="rId34"/>
    <p:sldId id="312" r:id="rId35"/>
    <p:sldId id="313" r:id="rId36"/>
    <p:sldId id="280" r:id="rId37"/>
    <p:sldId id="286" r:id="rId38"/>
    <p:sldId id="301" r:id="rId39"/>
    <p:sldId id="314" r:id="rId40"/>
    <p:sldId id="281" r:id="rId41"/>
    <p:sldId id="288" r:id="rId42"/>
    <p:sldId id="319" r:id="rId43"/>
    <p:sldId id="287" r:id="rId44"/>
    <p:sldId id="289" r:id="rId45"/>
    <p:sldId id="320" r:id="rId46"/>
    <p:sldId id="290" r:id="rId47"/>
    <p:sldId id="291" r:id="rId48"/>
    <p:sldId id="292" r:id="rId49"/>
    <p:sldId id="321" r:id="rId50"/>
    <p:sldId id="294" r:id="rId51"/>
    <p:sldId id="274" r:id="rId52"/>
    <p:sldId id="277" r:id="rId53"/>
    <p:sldId id="278" r:id="rId54"/>
    <p:sldId id="279" r:id="rId55"/>
    <p:sldId id="295" r:id="rId56"/>
    <p:sldId id="322" r:id="rId57"/>
    <p:sldId id="323" r:id="rId58"/>
    <p:sldId id="302" r:id="rId59"/>
    <p:sldId id="282" r:id="rId60"/>
    <p:sldId id="304" r:id="rId61"/>
    <p:sldId id="307" r:id="rId62"/>
    <p:sldId id="308" r:id="rId63"/>
    <p:sldId id="309" r:id="rId64"/>
    <p:sldId id="317" r:id="rId65"/>
    <p:sldId id="310" r:id="rId66"/>
    <p:sldId id="316" r:id="rId67"/>
    <p:sldId id="315" r:id="rId68"/>
    <p:sldId id="318" r:id="rId69"/>
    <p:sldId id="258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итераторы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Обобщённый обход и модификация контейнеров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/>
              <p:cNvSpPr txBox="1">
                <a:spLocks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10000"/>
                  </a:lnSpc>
                </a:pPr>
                <a:r>
                  <a:rPr lang="ru-RU" sz="1800" smtClean="0"/>
                  <a:t>К. Владимиров, </a:t>
                </a:r>
                <a:r>
                  <a:rPr lang="en-US" sz="1800" smtClean="0"/>
                  <a:t>Intel,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2018</m:t>
                    </m:r>
                  </m:oMath>
                </a14:m>
                <a:r>
                  <a:rPr lang="en-US" sz="1800" smtClean="0"/>
                  <a:t/>
                </a:r>
                <a:br>
                  <a:rPr lang="en-US" sz="1800" smtClean="0"/>
                </a:br>
                <a:r>
                  <a:rPr lang="en-US" sz="1800" smtClean="0"/>
                  <a:t>mail-to: konstantin.vladimirov@gmail.com</a:t>
                </a:r>
                <a:endParaRPr lang="en-US" sz="1800"/>
              </a:p>
            </p:txBody>
          </p:sp>
        </mc:Choice>
        <mc:Fallback xmlns="">
          <p:sp>
            <p:nvSpPr>
              <p:cNvPr id="4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  <a:blipFill rotWithShape="0">
                <a:blip r:embed="rId2"/>
                <a:stretch>
                  <a:fillRect t="-3125" r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18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Конструирование из диапазона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Возможность сконструировать из произвольного диапазона делает контейнер "приводимым" к другому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Iter</a:t>
            </a:r>
            <a:r>
              <a:rPr lang="en-US" smtClean="0">
                <a:latin typeface="Consolas" panose="020B0609020204030204" pitchFamily="49" charset="0"/>
              </a:rPr>
              <a:t>&gt; MyArray </a:t>
            </a:r>
            <a:r>
              <a:rPr lang="en-US">
                <a:latin typeface="Consolas" panose="020B0609020204030204" pitchFamily="49" charset="0"/>
              </a:rPr>
              <a:t>(Iter fst, Iter lst)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</a:t>
            </a:r>
            <a:r>
              <a:rPr lang="en-US">
                <a:latin typeface="Consolas" panose="020B0609020204030204" pitchFamily="49" charset="0"/>
              </a:rPr>
              <a:t>idx = 0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for </a:t>
            </a:r>
            <a:r>
              <a:rPr lang="en-US">
                <a:latin typeface="Consolas" panose="020B0609020204030204" pitchFamily="49" charset="0"/>
              </a:rPr>
              <a:t>(auto it = fst; it != lst; ++i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assert </a:t>
            </a:r>
            <a:r>
              <a:rPr lang="en-US">
                <a:latin typeface="Consolas" panose="020B0609020204030204" pitchFamily="49" charset="0"/>
              </a:rPr>
              <a:t>(idx &lt; S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arr[idx</a:t>
            </a:r>
            <a:r>
              <a:rPr lang="en-US">
                <a:latin typeface="Consolas" panose="020B0609020204030204" pitchFamily="49" charset="0"/>
              </a:rPr>
              <a:t>++] = *it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vector&lt;int&gt; v = {1, 2, 3, 4, 5, 6};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MyArray m(v.begin(), v.end());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0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Внезапная проблема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</a:t>
            </a:r>
            <a:r>
              <a:rPr lang="en-US" smtClean="0">
                <a:latin typeface="Consolas" panose="020B0609020204030204" pitchFamily="49" charset="0"/>
              </a:rPr>
              <a:t>&gt; class MyVector </a:t>
            </a:r>
            <a:r>
              <a:rPr lang="en-US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 *arr</a:t>
            </a:r>
            <a:r>
              <a:rPr lang="en-US" smtClean="0">
                <a:latin typeface="Consolas" panose="020B0609020204030204" pitchFamily="49" charset="0"/>
              </a:rPr>
              <a:t>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</a:t>
            </a:r>
            <a:r>
              <a:rPr lang="en-US">
                <a:latin typeface="Consolas" panose="020B0609020204030204" pitchFamily="49" charset="0"/>
              </a:rPr>
              <a:t>size_;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MyVector (size_t nelts, T value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template </a:t>
            </a:r>
            <a:r>
              <a:rPr lang="en-US">
                <a:latin typeface="Consolas" panose="020B0609020204030204" pitchFamily="49" charset="0"/>
              </a:rPr>
              <a:t>&lt;typename </a:t>
            </a:r>
            <a:r>
              <a:rPr lang="en-US" smtClean="0">
                <a:latin typeface="Consolas" panose="020B0609020204030204" pitchFamily="49" charset="0"/>
              </a:rPr>
              <a:t>Iter&gt;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MyVector </a:t>
            </a:r>
            <a:r>
              <a:rPr lang="en-US">
                <a:latin typeface="Consolas" panose="020B0609020204030204" pitchFamily="49" charset="0"/>
              </a:rPr>
              <a:t>(Iter fst, Iter lst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.... </a:t>
            </a:r>
            <a:r>
              <a:rPr lang="ru-RU" smtClean="0">
                <a:latin typeface="Consolas" panose="020B0609020204030204" pitchFamily="49" charset="0"/>
              </a:rPr>
              <a:t>остальные методы </a:t>
            </a:r>
            <a:r>
              <a:rPr lang="en-US" smtClean="0">
                <a:latin typeface="Consolas" panose="020B0609020204030204" pitchFamily="49" charset="0"/>
              </a:rPr>
              <a:t>....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MyVector&lt;int&gt; </a:t>
            </a:r>
            <a:r>
              <a:rPr lang="en-US" smtClean="0">
                <a:latin typeface="Consolas" panose="020B0609020204030204" pitchFamily="49" charset="0"/>
              </a:rPr>
              <a:t>mvec </a:t>
            </a:r>
            <a:r>
              <a:rPr lang="en-US">
                <a:latin typeface="Consolas" panose="020B0609020204030204" pitchFamily="49" charset="0"/>
              </a:rPr>
              <a:t>(2, 2</a:t>
            </a:r>
            <a:r>
              <a:rPr lang="en-US" smtClean="0">
                <a:latin typeface="Consolas" panose="020B0609020204030204" pitchFamily="49" charset="0"/>
              </a:rPr>
              <a:t>);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ошибка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98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</a:t>
            </a:r>
            <a:r>
              <a:rPr lang="en-US" smtClean="0"/>
              <a:t>SFINAE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89973" cy="4335162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MyVector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 *arr_;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size_t size_;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MyVector (size_t nelts, T value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Iter,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typename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 decltype(*declval&lt;Iter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&amp;&gt;(),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  ++declval&lt;Iter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&amp;&gt;(),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          void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())&gt;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MyVector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(Iter fst, Iter lst);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.... </a:t>
            </a:r>
            <a:r>
              <a:rPr lang="ru-RU">
                <a:latin typeface="Consolas" panose="020B0609020204030204" pitchFamily="49" charset="0"/>
              </a:rPr>
              <a:t>остальные методы </a:t>
            </a:r>
            <a:r>
              <a:rPr lang="en-US">
                <a:latin typeface="Consolas" panose="020B0609020204030204" pitchFamily="49" charset="0"/>
              </a:rPr>
              <a:t>....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MyVector&lt;int&gt; mvec (2, 2);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ok</a:t>
            </a:r>
            <a:endParaRPr 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74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</a:t>
            </a:r>
            <a:r>
              <a:rPr lang="en-US" smtClean="0"/>
              <a:t>SFINAE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89973" cy="4335162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MyVector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 *arr_;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size_t size_;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MyVector (size_t nelts, T value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Iter,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typename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void_t&lt;decltype(*declval&lt;Iter&amp;&gt;()),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        decltype(++declval&lt;Iter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&amp;&gt;())&gt;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MyVector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(Iter fst, Iter lst);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.... </a:t>
            </a:r>
            <a:r>
              <a:rPr lang="ru-RU">
                <a:latin typeface="Consolas" panose="020B0609020204030204" pitchFamily="49" charset="0"/>
              </a:rPr>
              <a:t>остальные методы </a:t>
            </a:r>
            <a:r>
              <a:rPr lang="en-US">
                <a:latin typeface="Consolas" panose="020B0609020204030204" pitchFamily="49" charset="0"/>
              </a:rPr>
              <a:t>....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MyVector&lt;int&gt; mvec (2, 2);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ok</a:t>
            </a:r>
            <a:endParaRPr 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9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Диапазоны</a:t>
            </a:r>
            <a:r>
              <a:rPr lang="en-US" smtClean="0"/>
              <a:t> </a:t>
            </a:r>
            <a:r>
              <a:rPr lang="ru-RU" smtClean="0"/>
              <a:t>удобнее представлять одним </a:t>
            </a:r>
            <a:r>
              <a:rPr lang="en-US" smtClean="0"/>
              <a:t>range-</a:t>
            </a:r>
            <a:r>
              <a:rPr lang="ru-RU" smtClean="0"/>
              <a:t>объектом, чем парой </a:t>
            </a:r>
            <a:r>
              <a:rPr lang="en-US" smtClean="0"/>
              <a:t>begin-end. </a:t>
            </a:r>
            <a:r>
              <a:rPr lang="ru-RU" smtClean="0"/>
              <a:t>Например: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sort (v.begin(), v.end());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sort (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__</a:t>
            </a:r>
            <a:r>
              <a:rPr lang="en-US" i="1" smtClean="0">
                <a:solidFill>
                  <a:srgbClr val="FF0000"/>
                </a:solidFill>
                <a:latin typeface="Consolas" panose="020B0609020204030204" pitchFamily="49" charset="0"/>
              </a:rPr>
              <a:t>range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v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Предложение </a:t>
            </a:r>
            <a:r>
              <a:rPr lang="en-US" smtClean="0"/>
              <a:t>Ranges TS</a:t>
            </a:r>
            <a:r>
              <a:rPr lang="ru-RU" smtClean="0"/>
              <a:t> является частью </a:t>
            </a:r>
            <a:r>
              <a:rPr lang="en-US" smtClean="0"/>
              <a:t>STL </a:t>
            </a:r>
            <a:r>
              <a:rPr lang="en-US" smtClean="0">
                <a:latin typeface="Consolas" panose="020B0609020204030204" pitchFamily="49" charset="0"/>
              </a:rPr>
              <a:t>2.0</a:t>
            </a:r>
            <a:r>
              <a:rPr lang="en-US" smtClean="0"/>
              <a:t>, </a:t>
            </a:r>
            <a:r>
              <a:rPr lang="ru-RU" smtClean="0"/>
              <a:t>к сожалению не принято в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17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7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инкремента для векторов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Е</a:t>
            </a:r>
            <a:r>
              <a:rPr lang="ru-RU" smtClean="0"/>
              <a:t>сть алгоритм </a:t>
            </a:r>
            <a:r>
              <a:rPr lang="en-US" smtClean="0"/>
              <a:t>sort </a:t>
            </a:r>
            <a:r>
              <a:rPr lang="ru-RU" smtClean="0"/>
              <a:t>с сигнатурой: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Iter&gt; sort (Iter fst, Iter lst);</a:t>
            </a:r>
          </a:p>
          <a:p>
            <a:r>
              <a:rPr lang="ru-RU" smtClean="0"/>
              <a:t>Как его вызвать для всех элементов вектора кроме первого?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vector&lt;int&gt; v = {10, 2, 5, 7, 3, 9};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sort (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US" smtClean="0">
                <a:latin typeface="Consolas" panose="020B0609020204030204" pitchFamily="49" charset="0"/>
              </a:rPr>
              <a:t>); //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v == </a:t>
            </a:r>
            <a:r>
              <a:rPr lang="en-US">
                <a:latin typeface="Consolas" panose="020B0609020204030204" pitchFamily="49" charset="0"/>
              </a:rPr>
              <a:t>{10, 2, </a:t>
            </a:r>
            <a:r>
              <a:rPr lang="en-US" smtClean="0">
                <a:latin typeface="Consolas" panose="020B0609020204030204" pitchFamily="49" charset="0"/>
              </a:rPr>
              <a:t>3,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5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7, </a:t>
            </a:r>
            <a:r>
              <a:rPr lang="en-US">
                <a:latin typeface="Consolas" panose="020B0609020204030204" pitchFamily="49" charset="0"/>
              </a:rPr>
              <a:t>9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18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инкремента для векторов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Е</a:t>
            </a:r>
            <a:r>
              <a:rPr lang="ru-RU" smtClean="0"/>
              <a:t>сть алгоритм </a:t>
            </a:r>
            <a:r>
              <a:rPr lang="en-US" smtClean="0"/>
              <a:t>sort </a:t>
            </a:r>
            <a:r>
              <a:rPr lang="ru-RU" smtClean="0"/>
              <a:t>с сигнатурой: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Iter&gt; sort (Iter fst, Iter lst);</a:t>
            </a:r>
          </a:p>
          <a:p>
            <a:r>
              <a:rPr lang="ru-RU" smtClean="0"/>
              <a:t>Как его вызвать для всех элементов вектора кроме первого?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vector&lt;int&gt; v = {10, 2, 5, 7, 3, 9};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sort (???, ???); //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v == </a:t>
            </a:r>
            <a:r>
              <a:rPr lang="en-US">
                <a:latin typeface="Consolas" panose="020B0609020204030204" pitchFamily="49" charset="0"/>
              </a:rPr>
              <a:t>{10, 2, </a:t>
            </a:r>
            <a:r>
              <a:rPr lang="en-US" smtClean="0">
                <a:latin typeface="Consolas" panose="020B0609020204030204" pitchFamily="49" charset="0"/>
              </a:rPr>
              <a:t>3,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5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7, </a:t>
            </a:r>
            <a:r>
              <a:rPr lang="en-US">
                <a:latin typeface="Consolas" panose="020B0609020204030204" pitchFamily="49" charset="0"/>
              </a:rPr>
              <a:t>9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Возможный вариант ответа: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sort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v.begin()</a:t>
            </a:r>
            <a:r>
              <a:rPr lang="en-US" smtClean="0">
                <a:latin typeface="Consolas" panose="020B0609020204030204" pitchFamily="49" charset="0"/>
              </a:rPr>
              <a:t>, v.end());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6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инкремента для векторов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Есть алгоритм </a:t>
            </a:r>
            <a:r>
              <a:rPr lang="en-US" smtClean="0"/>
              <a:t>sort </a:t>
            </a:r>
            <a:r>
              <a:rPr lang="ru-RU" smtClean="0"/>
              <a:t>с сигнатурой: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Iter&gt; sort (Iter fst, Iter lst);</a:t>
            </a:r>
          </a:p>
          <a:p>
            <a:r>
              <a:rPr lang="ru-RU" smtClean="0"/>
              <a:t>Как его вызвать для всех элементов вектора кроме первого?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vector&lt;int&gt; v = {10, 2, 5, 7, 3, 9};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sort (???, ???); // v == </a:t>
            </a:r>
            <a:r>
              <a:rPr lang="en-US">
                <a:latin typeface="Consolas" panose="020B0609020204030204" pitchFamily="49" charset="0"/>
              </a:rPr>
              <a:t>{10, 2, </a:t>
            </a:r>
            <a:r>
              <a:rPr lang="en-US" smtClean="0">
                <a:latin typeface="Consolas" panose="020B0609020204030204" pitchFamily="49" charset="0"/>
              </a:rPr>
              <a:t>3,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5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7, </a:t>
            </a:r>
            <a:r>
              <a:rPr lang="en-US">
                <a:latin typeface="Consolas" panose="020B0609020204030204" pitchFamily="49" charset="0"/>
              </a:rPr>
              <a:t>9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Правильный вариант ответа: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sort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std::next(v.begin())</a:t>
            </a:r>
            <a:r>
              <a:rPr lang="en-US" smtClean="0">
                <a:latin typeface="Consolas" panose="020B0609020204030204" pitchFamily="49" charset="0"/>
              </a:rPr>
              <a:t>, v.end());</a:t>
            </a:r>
          </a:p>
        </p:txBody>
      </p:sp>
    </p:spTree>
    <p:extLst>
      <p:ext uri="{BB962C8B-B14F-4D97-AF65-F5344CB8AC3E}">
        <p14:creationId xmlns:p14="http://schemas.microsoft.com/office/powerpoint/2010/main" val="28737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Вспомогательные функции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078081" cy="4038600"/>
          </a:xfrm>
        </p:spPr>
        <p:txBody>
          <a:bodyPr/>
          <a:lstStyle/>
          <a:p>
            <a:r>
              <a:rPr lang="ru-RU" smtClean="0"/>
              <a:t>Основные функции</a:t>
            </a:r>
          </a:p>
          <a:p>
            <a:r>
              <a:rPr lang="en-US" smtClean="0">
                <a:latin typeface="Consolas" panose="020B0609020204030204" pitchFamily="49" charset="0"/>
              </a:rPr>
              <a:t>distance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fst, lst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ru-RU" smtClean="0"/>
              <a:t> </a:t>
            </a:r>
            <a:r>
              <a:rPr lang="ru-RU" smtClean="0">
                <a:latin typeface="Corbel" panose="020B0503020204020204" pitchFamily="34" charset="0"/>
              </a:rPr>
              <a:t>– расстояние между элементами в порядке итерирования</a:t>
            </a:r>
            <a:endParaRPr lang="en-US" smtClean="0"/>
          </a:p>
          <a:p>
            <a:r>
              <a:rPr lang="en-US" smtClean="0">
                <a:latin typeface="Consolas" panose="020B0609020204030204" pitchFamily="49" charset="0"/>
              </a:rPr>
              <a:t>advance(it, n)</a:t>
            </a:r>
            <a:r>
              <a:rPr lang="ru-RU" smtClean="0"/>
              <a:t> </a:t>
            </a:r>
            <a:r>
              <a:rPr lang="ru-RU" smtClean="0">
                <a:latin typeface="Corbel" panose="020B0503020204020204" pitchFamily="34" charset="0"/>
              </a:rPr>
              <a:t>– продвинуться от текущего элемента на </a:t>
            </a:r>
            <a:r>
              <a:rPr lang="en-US" smtClean="0">
                <a:latin typeface="Corbel" panose="020B0503020204020204" pitchFamily="34" charset="0"/>
              </a:rPr>
              <a:t>n </a:t>
            </a:r>
            <a:r>
              <a:rPr lang="ru-RU" smtClean="0">
                <a:latin typeface="Corbel" panose="020B0503020204020204" pitchFamily="34" charset="0"/>
              </a:rPr>
              <a:t>позиций.</a:t>
            </a:r>
            <a:endParaRPr lang="en-US" smtClean="0">
              <a:latin typeface="Corbel" panose="020B0503020204020204" pitchFamily="34" charset="0"/>
            </a:endParaRPr>
          </a:p>
          <a:p>
            <a:r>
              <a:rPr lang="en-US" smtClean="0">
                <a:latin typeface="Consolas" panose="020B0609020204030204" pitchFamily="49" charset="0"/>
              </a:rPr>
              <a:t>next(it</a:t>
            </a:r>
            <a:r>
              <a:rPr lang="en-US">
                <a:latin typeface="Consolas" panose="020B0609020204030204" pitchFamily="49" charset="0"/>
              </a:rPr>
              <a:t>)</a:t>
            </a:r>
            <a:r>
              <a:rPr lang="ru-RU"/>
              <a:t> </a:t>
            </a:r>
            <a:r>
              <a:rPr lang="ru-RU">
                <a:latin typeface="Corbel" panose="020B0503020204020204" pitchFamily="34" charset="0"/>
              </a:rPr>
              <a:t>– следующий элемент в порядке </a:t>
            </a:r>
            <a:r>
              <a:rPr lang="ru-RU" smtClean="0">
                <a:latin typeface="Corbel" panose="020B0503020204020204" pitchFamily="34" charset="0"/>
              </a:rPr>
              <a:t>итерирования</a:t>
            </a:r>
            <a:r>
              <a:rPr lang="en-US" smtClean="0">
                <a:latin typeface="Corbel" panose="020B0503020204020204" pitchFamily="34" charset="0"/>
              </a:rPr>
              <a:t>, </a:t>
            </a:r>
            <a:r>
              <a:rPr lang="ru-RU" smtClean="0">
                <a:latin typeface="Corbel" panose="020B0503020204020204" pitchFamily="34" charset="0"/>
              </a:rPr>
              <a:t>как </a:t>
            </a:r>
            <a:r>
              <a:rPr lang="en-US" smtClean="0">
                <a:latin typeface="Consolas" panose="020B0609020204030204" pitchFamily="49" charset="0"/>
              </a:rPr>
              <a:t>advance(1)</a:t>
            </a:r>
            <a:endParaRPr lang="en-US">
              <a:latin typeface="Consolas" panose="020B0609020204030204" pitchFamily="49" charset="0"/>
            </a:endParaRPr>
          </a:p>
          <a:p>
            <a:r>
              <a:rPr lang="en-US" smtClean="0">
                <a:latin typeface="Consolas" panose="020B0609020204030204" pitchFamily="49" charset="0"/>
              </a:rPr>
              <a:t>prev(it</a:t>
            </a:r>
            <a:r>
              <a:rPr lang="en-US">
                <a:latin typeface="Consolas" panose="020B0609020204030204" pitchFamily="49" charset="0"/>
              </a:rPr>
              <a:t>)</a:t>
            </a:r>
            <a:r>
              <a:rPr lang="ru-RU"/>
              <a:t> </a:t>
            </a:r>
            <a:r>
              <a:rPr lang="ru-RU">
                <a:latin typeface="Corbel" panose="020B0503020204020204" pitchFamily="34" charset="0"/>
              </a:rPr>
              <a:t>– предыдущий элемент в порядке </a:t>
            </a:r>
            <a:r>
              <a:rPr lang="ru-RU" smtClean="0">
                <a:latin typeface="Corbel" panose="020B0503020204020204" pitchFamily="34" charset="0"/>
              </a:rPr>
              <a:t>итерирования</a:t>
            </a:r>
            <a:r>
              <a:rPr lang="en-US" smtClean="0">
                <a:latin typeface="Corbel" panose="020B0503020204020204" pitchFamily="34" charset="0"/>
              </a:rPr>
              <a:t>, </a:t>
            </a:r>
            <a:r>
              <a:rPr lang="ru-RU">
                <a:latin typeface="Corbel" panose="020B0503020204020204" pitchFamily="34" charset="0"/>
              </a:rPr>
              <a:t>как </a:t>
            </a:r>
            <a:r>
              <a:rPr lang="en-US">
                <a:latin typeface="Consolas" panose="020B0609020204030204" pitchFamily="49" charset="0"/>
              </a:rPr>
              <a:t>advance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ru-RU" smtClean="0">
                <a:latin typeface="Consolas" panose="020B0609020204030204" pitchFamily="49" charset="0"/>
              </a:rPr>
              <a:t>-</a:t>
            </a:r>
            <a:r>
              <a:rPr lang="en-US" smtClean="0"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)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Все они работают с той сложностью, </a:t>
            </a:r>
            <a:r>
              <a:rPr lang="ru-RU" smtClean="0">
                <a:solidFill>
                  <a:srgbClr val="FF0000"/>
                </a:solidFill>
              </a:rPr>
              <a:t>с которой получится</a:t>
            </a:r>
            <a:r>
              <a:rPr lang="ru-RU" smtClean="0"/>
              <a:t>. То есть </a:t>
            </a:r>
            <a:r>
              <a:rPr lang="en-US" smtClean="0">
                <a:latin typeface="Consolas" panose="020B0609020204030204" pitchFamily="49" charset="0"/>
              </a:rPr>
              <a:t>distance</a:t>
            </a:r>
            <a:r>
              <a:rPr lang="en-US" smtClean="0"/>
              <a:t> </a:t>
            </a:r>
            <a:r>
              <a:rPr lang="ru-RU" smtClean="0"/>
              <a:t>для </a:t>
            </a:r>
            <a:r>
              <a:rPr lang="en-US" smtClean="0">
                <a:latin typeface="Consolas" panose="020B0609020204030204" pitchFamily="49" charset="0"/>
              </a:rPr>
              <a:t>list</a:t>
            </a:r>
            <a:r>
              <a:rPr lang="en-US" smtClean="0"/>
              <a:t> </a:t>
            </a:r>
            <a:r>
              <a:rPr lang="ru-RU" smtClean="0"/>
              <a:t>это </a:t>
            </a:r>
            <a:r>
              <a:rPr lang="en-US" smtClean="0">
                <a:latin typeface="Consolas" panose="020B0609020204030204" pitchFamily="49" charset="0"/>
              </a:rPr>
              <a:t>O(N)</a:t>
            </a:r>
            <a:r>
              <a:rPr lang="en-US" smtClean="0"/>
              <a:t> </a:t>
            </a:r>
            <a:r>
              <a:rPr lang="ru-RU" smtClean="0"/>
              <a:t>и т.д.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предпочтёте</a:t>
            </a:r>
            <a:r>
              <a:rPr lang="en-US" smtClean="0"/>
              <a:t> </a:t>
            </a:r>
            <a:r>
              <a:rPr lang="ru-RU" smtClean="0"/>
              <a:t>и почему:</a:t>
            </a:r>
          </a:p>
          <a:p>
            <a:pPr marL="50292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it - vec.begin()</a:t>
            </a:r>
          </a:p>
          <a:p>
            <a:pPr marL="50292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std::distance(vec.begin(), it)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5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Диапазоны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Категории итераторов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Преобразования и адаптеры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 smtClean="0"/>
              <a:t> </a:t>
            </a:r>
            <a:r>
              <a:rPr lang="ru-RU" sz="4800" smtClean="0"/>
              <a:t>Инвалидация</a:t>
            </a:r>
          </a:p>
        </p:txBody>
      </p:sp>
    </p:spTree>
    <p:extLst>
      <p:ext uri="{BB962C8B-B14F-4D97-AF65-F5344CB8AC3E}">
        <p14:creationId xmlns:p14="http://schemas.microsoft.com/office/powerpoint/2010/main" val="228541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smtClean="0"/>
                  <a:t>Что вы предпочтёте</a:t>
                </a:r>
                <a:r>
                  <a:rPr lang="en-US" smtClean="0"/>
                  <a:t> </a:t>
                </a:r>
                <a:r>
                  <a:rPr lang="ru-RU" smtClean="0"/>
                  <a:t>и почему:</a:t>
                </a:r>
              </a:p>
              <a:p>
                <a:pPr marL="502920" indent="-457200">
                  <a:buFont typeface="+mj-lt"/>
                  <a:buAutoNum type="arabicPeriod"/>
                </a:pPr>
                <a:r>
                  <a:rPr lang="en-US">
                    <a:latin typeface="Consolas" panose="020B0609020204030204" pitchFamily="49" charset="0"/>
                  </a:rPr>
                  <a:t>it - vec.begin()</a:t>
                </a:r>
              </a:p>
              <a:p>
                <a:pPr marL="502920" indent="-457200">
                  <a:buFont typeface="+mj-lt"/>
                  <a:buAutoNum type="arabicPeriod"/>
                </a:pPr>
                <a:r>
                  <a:rPr lang="en-US">
                    <a:latin typeface="Consolas" panose="020B0609020204030204" pitchFamily="49" charset="0"/>
                  </a:rPr>
                  <a:t>std::distance(vec.begin(), it)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ru-RU" smtClean="0"/>
                  <a:t>Два варианта ответа верны в равной степени:</a:t>
                </a:r>
              </a:p>
              <a:p>
                <a:pPr marL="502920" indent="-457200">
                  <a:buFont typeface="+mj-lt"/>
                  <a:buAutoNum type="arabicPeriod"/>
                </a:pPr>
                <a:r>
                  <a:rPr lang="ru-RU" smtClean="0"/>
                  <a:t>Предпочту (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ru-RU" smtClean="0"/>
                  <a:t>), так как туда можно поставить любой контейнер</a:t>
                </a:r>
              </a:p>
              <a:p>
                <a:pPr marL="502920" indent="-457200">
                  <a:buFont typeface="+mj-lt"/>
                  <a:buAutoNum type="arabicPeriod"/>
                </a:pPr>
                <a:r>
                  <a:rPr lang="ru-RU" smtClean="0"/>
                  <a:t>Предпочту (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smtClean="0"/>
                  <a:t>), так как в этом случае я точно не нарвусь на внезапное повышение сложности операции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941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Диапазоны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Категории итераторов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Преобразования и адаптеры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 smtClean="0"/>
              <a:t> </a:t>
            </a:r>
            <a:r>
              <a:rPr lang="ru-RU" sz="4800" smtClean="0"/>
              <a:t>Инвалидация</a:t>
            </a:r>
          </a:p>
        </p:txBody>
      </p:sp>
    </p:spTree>
    <p:extLst>
      <p:ext uri="{BB962C8B-B14F-4D97-AF65-F5344CB8AC3E}">
        <p14:creationId xmlns:p14="http://schemas.microsoft.com/office/powerpoint/2010/main" val="27174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Свойства указателей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57400"/>
                <a:ext cx="9872871" cy="4335162"/>
              </a:xfrm>
            </p:spPr>
            <p:txBody>
              <a:bodyPr/>
              <a:lstStyle/>
              <a:p>
                <a:r>
                  <a:rPr lang="ru-RU" smtClean="0"/>
                  <a:t>Создание по умолчанию, копирование, копирующее присваивание</a:t>
                </a:r>
              </a:p>
              <a:p>
                <a:r>
                  <a:rPr lang="ru-RU" smtClean="0"/>
                  <a:t>Разыменование как </a:t>
                </a:r>
                <a:r>
                  <a:rPr lang="en-US" smtClean="0"/>
                  <a:t>rvalue </a:t>
                </a:r>
                <a:r>
                  <a:rPr lang="ru-RU" smtClean="0"/>
                  <a:t>и доступ к полям по разыменованию</a:t>
                </a:r>
              </a:p>
              <a:p>
                <a:r>
                  <a:rPr lang="ru-RU" smtClean="0"/>
                  <a:t>Разыменование как </a:t>
                </a:r>
                <a:r>
                  <a:rPr lang="en-US" smtClean="0"/>
                  <a:t>lvalue </a:t>
                </a:r>
                <a:r>
                  <a:rPr lang="ru-RU" smtClean="0"/>
                  <a:t>и присваивание значения элементу под ним</a:t>
                </a:r>
              </a:p>
              <a:p>
                <a:r>
                  <a:rPr lang="ru-RU" smtClean="0"/>
                  <a:t>Инкремент и постинкремент</a:t>
                </a:r>
              </a:p>
              <a:p>
                <a:r>
                  <a:rPr lang="ru-RU" smtClean="0"/>
                  <a:t>Сравнимость на равенство и неравенство</a:t>
                </a:r>
              </a:p>
              <a:p>
                <a:r>
                  <a:rPr lang="ru-RU" smtClean="0"/>
                  <a:t>Декремент и постдекремент</a:t>
                </a:r>
              </a:p>
              <a:p>
                <a:r>
                  <a:rPr lang="ru-RU" smtClean="0"/>
                  <a:t>Индексирование квадратными скобками, сложение с целыми, сравнение </a:t>
                </a:r>
                <a:r>
                  <a:rPr lang="en-US" smtClean="0"/>
                  <a:t>&lt;.</a:t>
                </a:r>
              </a:p>
              <a:p>
                <a:r>
                  <a:rPr lang="ru-RU" smtClean="0"/>
                  <a:t>Многократный проход по одной и той же последовательности</a:t>
                </a:r>
                <a:endParaRPr lang="en-US" smtClean="0"/>
              </a:p>
              <a:p>
                <a:pPr marL="45720" indent="0">
                  <a:buNone/>
                </a:pPr>
                <a:r>
                  <a:rPr lang="ru-RU" smtClean="0"/>
                  <a:t>Всё перечисленное выше (кроме последнего пункта) </a:t>
                </a:r>
                <a:r>
                  <a:rPr lang="ru-RU" smtClean="0">
                    <a:solidFill>
                      <a:srgbClr val="FF0000"/>
                    </a:solidFill>
                  </a:rPr>
                  <a:t>строго </a:t>
                </a:r>
                <a:r>
                  <a:rPr lang="en-US" smtClean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57400"/>
                <a:ext cx="9872871" cy="4335162"/>
              </a:xfrm>
              <a:blipFill rotWithShape="0">
                <a:blip r:embed="rId2"/>
                <a:stretch>
                  <a:fillRect l="-309" t="-1828" b="-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95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Output </a:t>
            </a:r>
            <a:r>
              <a:rPr lang="ru-RU" smtClean="0"/>
              <a:t>итераторы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Создание по умолчанию, копирование, копирующее присваивание</a:t>
            </a:r>
          </a:p>
          <a:p>
            <a:r>
              <a:rPr lang="ru-RU" smtClean="0">
                <a:solidFill>
                  <a:schemeClr val="bg2"/>
                </a:solidFill>
              </a:rPr>
              <a:t>Разыменование как </a:t>
            </a:r>
            <a:r>
              <a:rPr lang="en-US" smtClean="0">
                <a:solidFill>
                  <a:schemeClr val="bg2"/>
                </a:solidFill>
              </a:rPr>
              <a:t>rvalue </a:t>
            </a:r>
            <a:r>
              <a:rPr lang="ru-RU" smtClean="0">
                <a:solidFill>
                  <a:schemeClr val="bg2"/>
                </a:solidFill>
              </a:rPr>
              <a:t>и доступ к полям по разыменованию</a:t>
            </a:r>
          </a:p>
          <a:p>
            <a:r>
              <a:rPr lang="ru-RU" smtClean="0"/>
              <a:t>Разыменование как </a:t>
            </a:r>
            <a:r>
              <a:rPr lang="en-US" smtClean="0"/>
              <a:t>lvalue </a:t>
            </a:r>
            <a:r>
              <a:rPr lang="ru-RU" smtClean="0"/>
              <a:t>и присваивание значения элементу под ним</a:t>
            </a:r>
          </a:p>
          <a:p>
            <a:r>
              <a:rPr lang="ru-RU" smtClean="0"/>
              <a:t>Инкремент и постинкремент</a:t>
            </a:r>
          </a:p>
          <a:p>
            <a:r>
              <a:rPr lang="ru-RU" smtClean="0">
                <a:solidFill>
                  <a:schemeClr val="bg2"/>
                </a:solidFill>
              </a:rPr>
              <a:t>Сравнимость на равенство и неравенство</a:t>
            </a:r>
          </a:p>
          <a:p>
            <a:r>
              <a:rPr lang="ru-RU" smtClean="0">
                <a:solidFill>
                  <a:schemeClr val="bg2"/>
                </a:solidFill>
              </a:rPr>
              <a:t>Декремент и постдекремент</a:t>
            </a:r>
          </a:p>
          <a:p>
            <a:r>
              <a:rPr lang="ru-RU" smtClean="0">
                <a:solidFill>
                  <a:schemeClr val="bg2"/>
                </a:solidFill>
              </a:rPr>
              <a:t>Индексирование квадратными скобками, сложение с целыми, сравнение </a:t>
            </a:r>
            <a:r>
              <a:rPr lang="en-US" smtClean="0">
                <a:solidFill>
                  <a:schemeClr val="bg2"/>
                </a:solidFill>
              </a:rPr>
              <a:t>&lt;.</a:t>
            </a:r>
            <a:endParaRPr lang="ru-RU" smtClean="0">
              <a:solidFill>
                <a:schemeClr val="bg2"/>
              </a:solidFill>
            </a:endParaRPr>
          </a:p>
          <a:p>
            <a:r>
              <a:rPr lang="ru-RU">
                <a:solidFill>
                  <a:schemeClr val="bg2"/>
                </a:solidFill>
              </a:rPr>
              <a:t>Многократный проход по одной и той же </a:t>
            </a:r>
            <a:r>
              <a:rPr lang="ru-RU" smtClean="0">
                <a:solidFill>
                  <a:schemeClr val="bg2"/>
                </a:solidFill>
              </a:rPr>
              <a:t>последовательности</a:t>
            </a:r>
            <a:endParaRPr lang="en-US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7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</a:t>
            </a:r>
            <a:r>
              <a:rPr lang="ru-RU" smtClean="0"/>
              <a:t>итераторы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Создание по умолчанию, копирование, копирующее присваивание</a:t>
            </a:r>
          </a:p>
          <a:p>
            <a:r>
              <a:rPr lang="ru-RU" smtClean="0"/>
              <a:t>Разыменование как </a:t>
            </a:r>
            <a:r>
              <a:rPr lang="en-US" smtClean="0"/>
              <a:t>rvalue </a:t>
            </a:r>
            <a:r>
              <a:rPr lang="ru-RU" smtClean="0"/>
              <a:t>и доступ к полям по разыменованию</a:t>
            </a:r>
          </a:p>
          <a:p>
            <a:r>
              <a:rPr lang="ru-RU" smtClean="0">
                <a:solidFill>
                  <a:schemeClr val="bg2"/>
                </a:solidFill>
              </a:rPr>
              <a:t>Разыменование как </a:t>
            </a:r>
            <a:r>
              <a:rPr lang="en-US" smtClean="0">
                <a:solidFill>
                  <a:schemeClr val="bg2"/>
                </a:solidFill>
              </a:rPr>
              <a:t>lvalue </a:t>
            </a:r>
            <a:r>
              <a:rPr lang="ru-RU" smtClean="0">
                <a:solidFill>
                  <a:schemeClr val="bg2"/>
                </a:solidFill>
              </a:rPr>
              <a:t>и присваивание значения элементу под ним</a:t>
            </a:r>
          </a:p>
          <a:p>
            <a:r>
              <a:rPr lang="ru-RU" smtClean="0"/>
              <a:t>Инкремент и постинкремент</a:t>
            </a:r>
          </a:p>
          <a:p>
            <a:r>
              <a:rPr lang="ru-RU" smtClean="0"/>
              <a:t>Сравнимость на равенство и неравенство</a:t>
            </a:r>
          </a:p>
          <a:p>
            <a:r>
              <a:rPr lang="ru-RU" smtClean="0">
                <a:solidFill>
                  <a:schemeClr val="bg2"/>
                </a:solidFill>
              </a:rPr>
              <a:t>Декремент и постдекремент</a:t>
            </a:r>
          </a:p>
          <a:p>
            <a:r>
              <a:rPr lang="ru-RU" smtClean="0">
                <a:solidFill>
                  <a:schemeClr val="bg2"/>
                </a:solidFill>
              </a:rPr>
              <a:t>Индексирование квадратными скобками, сложение с целыми, сравнение </a:t>
            </a:r>
            <a:r>
              <a:rPr lang="en-US" smtClean="0">
                <a:solidFill>
                  <a:schemeClr val="bg2"/>
                </a:solidFill>
              </a:rPr>
              <a:t>&lt;.</a:t>
            </a:r>
            <a:endParaRPr lang="ru-RU" smtClean="0">
              <a:solidFill>
                <a:schemeClr val="bg2"/>
              </a:solidFill>
            </a:endParaRPr>
          </a:p>
          <a:p>
            <a:r>
              <a:rPr lang="ru-RU">
                <a:solidFill>
                  <a:schemeClr val="bg2"/>
                </a:solidFill>
              </a:rPr>
              <a:t>Многократный проход по одной и той же </a:t>
            </a:r>
            <a:r>
              <a:rPr lang="ru-RU" smtClean="0">
                <a:solidFill>
                  <a:schemeClr val="bg2"/>
                </a:solidFill>
              </a:rPr>
              <a:t>последовательности</a:t>
            </a:r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94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Forward </a:t>
            </a:r>
            <a:r>
              <a:rPr lang="ru-RU" smtClean="0"/>
              <a:t>итераторы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Создание по умолчанию, копирование, копирующее присваивание</a:t>
            </a:r>
          </a:p>
          <a:p>
            <a:r>
              <a:rPr lang="ru-RU" smtClean="0"/>
              <a:t>Разыменование как </a:t>
            </a:r>
            <a:r>
              <a:rPr lang="en-US" smtClean="0"/>
              <a:t>rvalue </a:t>
            </a:r>
            <a:r>
              <a:rPr lang="ru-RU" smtClean="0"/>
              <a:t>и доступ к полям по разыменованию</a:t>
            </a:r>
          </a:p>
          <a:p>
            <a:r>
              <a:rPr lang="ru-RU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Разыменование как </a:t>
            </a: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lvalue </a:t>
            </a:r>
            <a:r>
              <a:rPr lang="ru-RU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и присваивание значения элементу под ним</a:t>
            </a:r>
          </a:p>
          <a:p>
            <a:r>
              <a:rPr lang="ru-RU" smtClean="0"/>
              <a:t>Инкремент и постинкремент</a:t>
            </a:r>
          </a:p>
          <a:p>
            <a:r>
              <a:rPr lang="ru-RU" smtClean="0"/>
              <a:t>Сравнимость на равенство и неравенство</a:t>
            </a:r>
          </a:p>
          <a:p>
            <a:r>
              <a:rPr lang="ru-RU" smtClean="0">
                <a:solidFill>
                  <a:schemeClr val="bg2"/>
                </a:solidFill>
              </a:rPr>
              <a:t>Декремент и постдекремент</a:t>
            </a:r>
          </a:p>
          <a:p>
            <a:r>
              <a:rPr lang="ru-RU" smtClean="0">
                <a:solidFill>
                  <a:schemeClr val="bg2"/>
                </a:solidFill>
              </a:rPr>
              <a:t>Индексирование квадратными скобками, сложение с целыми, сравнение </a:t>
            </a:r>
            <a:r>
              <a:rPr lang="en-US" smtClean="0">
                <a:solidFill>
                  <a:schemeClr val="bg2"/>
                </a:solidFill>
              </a:rPr>
              <a:t>&lt;.</a:t>
            </a:r>
            <a:endParaRPr lang="ru-RU" smtClean="0">
              <a:solidFill>
                <a:schemeClr val="bg2"/>
              </a:solidFill>
            </a:endParaRPr>
          </a:p>
          <a:p>
            <a:r>
              <a:rPr lang="ru-RU"/>
              <a:t>Многократный проход по одной и той же </a:t>
            </a:r>
            <a:r>
              <a:rPr lang="ru-RU" smtClean="0"/>
              <a:t>последовательности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8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Bidirectional </a:t>
            </a:r>
            <a:r>
              <a:rPr lang="ru-RU" smtClean="0"/>
              <a:t>итераторы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Создание по умолчанию, копирование, копирующее присваивание</a:t>
            </a:r>
          </a:p>
          <a:p>
            <a:r>
              <a:rPr lang="ru-RU" smtClean="0"/>
              <a:t>Разыменование как </a:t>
            </a:r>
            <a:r>
              <a:rPr lang="en-US" smtClean="0"/>
              <a:t>rvalue </a:t>
            </a:r>
            <a:r>
              <a:rPr lang="ru-RU" smtClean="0"/>
              <a:t>и доступ к полям по разыменованию</a:t>
            </a:r>
          </a:p>
          <a:p>
            <a:r>
              <a:rPr lang="ru-RU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Разыменование как </a:t>
            </a: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lvalue </a:t>
            </a:r>
            <a:r>
              <a:rPr lang="ru-RU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и присваивание значения элементу под ним</a:t>
            </a:r>
          </a:p>
          <a:p>
            <a:r>
              <a:rPr lang="ru-RU" smtClean="0"/>
              <a:t>Инкремент и постинкремент</a:t>
            </a:r>
          </a:p>
          <a:p>
            <a:r>
              <a:rPr lang="ru-RU" smtClean="0"/>
              <a:t>Сравнимость на равенство и неравенство</a:t>
            </a:r>
          </a:p>
          <a:p>
            <a:r>
              <a:rPr lang="ru-RU" smtClean="0"/>
              <a:t>Декремент и постдекремент</a:t>
            </a:r>
          </a:p>
          <a:p>
            <a:r>
              <a:rPr lang="ru-RU" smtClean="0">
                <a:solidFill>
                  <a:schemeClr val="bg2"/>
                </a:solidFill>
              </a:rPr>
              <a:t>Индексирование квадратными скобками, сложение с целыми, сравнение </a:t>
            </a:r>
            <a:r>
              <a:rPr lang="en-US" smtClean="0">
                <a:solidFill>
                  <a:schemeClr val="bg2"/>
                </a:solidFill>
              </a:rPr>
              <a:t>&lt;.</a:t>
            </a:r>
          </a:p>
          <a:p>
            <a:r>
              <a:rPr lang="ru-RU" smtClean="0"/>
              <a:t>Многократный проход по одной и той же последовательности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6048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Random-access</a:t>
            </a:r>
            <a:r>
              <a:rPr lang="ru-RU" smtClean="0"/>
              <a:t> итераторы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Создание по умолчанию, копирование, копирующее присваивание</a:t>
            </a:r>
          </a:p>
          <a:p>
            <a:r>
              <a:rPr lang="ru-RU" smtClean="0"/>
              <a:t>Разыменование как </a:t>
            </a:r>
            <a:r>
              <a:rPr lang="en-US" smtClean="0"/>
              <a:t>rvalue </a:t>
            </a:r>
            <a:r>
              <a:rPr lang="ru-RU" smtClean="0"/>
              <a:t>и доступ к полям по разыменованию</a:t>
            </a:r>
          </a:p>
          <a:p>
            <a:r>
              <a:rPr lang="ru-RU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Разыменование как </a:t>
            </a: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lvalue </a:t>
            </a:r>
            <a:r>
              <a:rPr lang="ru-RU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и присваивание значения элементу под ним</a:t>
            </a:r>
          </a:p>
          <a:p>
            <a:r>
              <a:rPr lang="ru-RU" smtClean="0"/>
              <a:t>Инкремент и постинкремент</a:t>
            </a:r>
          </a:p>
          <a:p>
            <a:r>
              <a:rPr lang="ru-RU" smtClean="0"/>
              <a:t>Сравнимость на равенство и неравенство</a:t>
            </a:r>
          </a:p>
          <a:p>
            <a:r>
              <a:rPr lang="ru-RU" smtClean="0"/>
              <a:t>Декремент и постдекремент</a:t>
            </a:r>
          </a:p>
          <a:p>
            <a:r>
              <a:rPr lang="ru-RU" smtClean="0"/>
              <a:t>Индексирование квадратными скобками, сложение с целыми, сравнение </a:t>
            </a:r>
            <a:r>
              <a:rPr lang="en-US" smtClean="0"/>
              <a:t>&lt;.</a:t>
            </a:r>
          </a:p>
          <a:p>
            <a:r>
              <a:rPr lang="ru-RU" smtClean="0"/>
              <a:t>Многократный проход по одной и той же последовательности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6565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Определение категории итераторов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Используется класс характеристик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typename iterator_traits&lt;Iter</a:t>
            </a:r>
            <a:r>
              <a:rPr lang="en-US">
                <a:latin typeface="Consolas" panose="020B0609020204030204" pitchFamily="49" charset="0"/>
              </a:rPr>
              <a:t>&gt;::</a:t>
            </a:r>
            <a:r>
              <a:rPr lang="en-US" smtClean="0">
                <a:latin typeface="Consolas" panose="020B0609020204030204" pitchFamily="49" charset="0"/>
              </a:rPr>
              <a:t>iterator_category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Возможные значения</a:t>
            </a:r>
          </a:p>
          <a:p>
            <a:r>
              <a:rPr lang="en-US" smtClean="0">
                <a:latin typeface="Consolas" panose="020B0609020204030204" pitchFamily="49" charset="0"/>
              </a:rPr>
              <a:t>input_iterator_tag</a:t>
            </a:r>
            <a:endParaRPr lang="ru-RU">
              <a:latin typeface="Consolas" panose="020B0609020204030204" pitchFamily="49" charset="0"/>
            </a:endParaRPr>
          </a:p>
          <a:p>
            <a:r>
              <a:rPr lang="en-US" smtClean="0">
                <a:latin typeface="Consolas" panose="020B0609020204030204" pitchFamily="49" charset="0"/>
              </a:rPr>
              <a:t>output_iterator_tag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en-US" smtClean="0">
                <a:latin typeface="Consolas" panose="020B0609020204030204" pitchFamily="49" charset="0"/>
              </a:rPr>
              <a:t>forward_iterator_tag</a:t>
            </a:r>
            <a:r>
              <a:rPr lang="en-US">
                <a:latin typeface="Consolas" panose="020B0609020204030204" pitchFamily="49" charset="0"/>
              </a:rPr>
              <a:t>: public </a:t>
            </a:r>
            <a:r>
              <a:rPr lang="en-US" smtClean="0">
                <a:latin typeface="Consolas" panose="020B0609020204030204" pitchFamily="49" charset="0"/>
              </a:rPr>
              <a:t>input_iterator_tag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en-US" smtClean="0">
                <a:latin typeface="Consolas" panose="020B0609020204030204" pitchFamily="49" charset="0"/>
              </a:rPr>
              <a:t>bidirectional_iterator_tag</a:t>
            </a:r>
            <a:r>
              <a:rPr lang="en-US">
                <a:latin typeface="Consolas" panose="020B0609020204030204" pitchFamily="49" charset="0"/>
              </a:rPr>
              <a:t>: public </a:t>
            </a:r>
            <a:r>
              <a:rPr lang="en-US" smtClean="0">
                <a:latin typeface="Consolas" panose="020B0609020204030204" pitchFamily="49" charset="0"/>
              </a:rPr>
              <a:t>forward_iterator_tag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en-US" smtClean="0">
                <a:latin typeface="Consolas" panose="020B0609020204030204" pitchFamily="49" charset="0"/>
              </a:rPr>
              <a:t>random_access_iterator_tag</a:t>
            </a:r>
            <a:r>
              <a:rPr lang="en-US">
                <a:latin typeface="Consolas" panose="020B0609020204030204" pitchFamily="49" charset="0"/>
              </a:rPr>
              <a:t>: public </a:t>
            </a:r>
            <a:r>
              <a:rPr lang="en-US" smtClean="0">
                <a:latin typeface="Consolas" panose="020B0609020204030204" pitchFamily="49" charset="0"/>
              </a:rPr>
              <a:t>bidirectional_iterator_tag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59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Вопрос: категории для контейнеров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99" y="2057400"/>
            <a:ext cx="10447639" cy="4359876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ostream</a:t>
            </a:r>
            <a:r>
              <a:rPr lang="en-US" sz="1800">
                <a:latin typeface="Consolas" panose="020B0609020204030204" pitchFamily="49" charset="0"/>
              </a:rPr>
              <a:t>&amp; operator &lt;&lt; </a:t>
            </a:r>
            <a:r>
              <a:rPr lang="en-US" sz="1800" smtClean="0">
                <a:latin typeface="Consolas" panose="020B0609020204030204" pitchFamily="49" charset="0"/>
              </a:rPr>
              <a:t>(ostream</a:t>
            </a:r>
            <a:r>
              <a:rPr lang="en-US" sz="1800">
                <a:latin typeface="Consolas" panose="020B0609020204030204" pitchFamily="49" charset="0"/>
              </a:rPr>
              <a:t>&amp; out, </a:t>
            </a:r>
            <a:r>
              <a:rPr lang="en-US" sz="1800" smtClean="0">
                <a:latin typeface="Consolas" panose="020B0609020204030204" pitchFamily="49" charset="0"/>
              </a:rPr>
              <a:t>random_access_iterator_tag) 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 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</a:rPr>
              <a:t>out </a:t>
            </a:r>
            <a:r>
              <a:rPr lang="en-US" sz="1800">
                <a:latin typeface="Consolas" panose="020B0609020204030204" pitchFamily="49" charset="0"/>
              </a:rPr>
              <a:t>&lt;&lt; "random access</a:t>
            </a:r>
            <a:r>
              <a:rPr lang="en-US" sz="1800" smtClean="0">
                <a:latin typeface="Consolas" panose="020B0609020204030204" pitchFamily="49" charset="0"/>
              </a:rPr>
              <a:t>"; return </a:t>
            </a:r>
            <a:r>
              <a:rPr lang="en-US" sz="1800">
                <a:latin typeface="Consolas" panose="020B0609020204030204" pitchFamily="49" charset="0"/>
              </a:rPr>
              <a:t>out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ru-RU" sz="18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o</a:t>
            </a:r>
            <a:r>
              <a:rPr lang="en-US" sz="1800" smtClean="0">
                <a:latin typeface="Consolas" panose="020B0609020204030204" pitchFamily="49" charset="0"/>
              </a:rPr>
              <a:t>stream</a:t>
            </a:r>
            <a:r>
              <a:rPr lang="en-US" sz="1800">
                <a:latin typeface="Consolas" panose="020B0609020204030204" pitchFamily="49" charset="0"/>
              </a:rPr>
              <a:t>&amp; operator &lt;&lt; </a:t>
            </a:r>
            <a:r>
              <a:rPr lang="en-US" sz="1800" smtClean="0">
                <a:latin typeface="Consolas" panose="020B0609020204030204" pitchFamily="49" charset="0"/>
              </a:rPr>
              <a:t>(ostream</a:t>
            </a:r>
            <a:r>
              <a:rPr lang="en-US" sz="1800">
                <a:latin typeface="Consolas" panose="020B0609020204030204" pitchFamily="49" charset="0"/>
              </a:rPr>
              <a:t>&amp; out, </a:t>
            </a:r>
            <a:r>
              <a:rPr lang="en-US" sz="1800" smtClean="0">
                <a:latin typeface="Consolas" panose="020B0609020204030204" pitchFamily="49" charset="0"/>
              </a:rPr>
              <a:t>bidirectional_iterator_tag)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{ out </a:t>
            </a:r>
            <a:r>
              <a:rPr lang="en-US" sz="1800">
                <a:latin typeface="Consolas" panose="020B0609020204030204" pitchFamily="49" charset="0"/>
              </a:rPr>
              <a:t>&lt;&lt; "bidirectional</a:t>
            </a:r>
            <a:r>
              <a:rPr lang="en-US" sz="1800" smtClean="0">
                <a:latin typeface="Consolas" panose="020B0609020204030204" pitchFamily="49" charset="0"/>
              </a:rPr>
              <a:t>"; </a:t>
            </a:r>
            <a:r>
              <a:rPr lang="en-US" sz="1800">
                <a:latin typeface="Consolas" panose="020B0609020204030204" pitchFamily="49" charset="0"/>
              </a:rPr>
              <a:t>return out</a:t>
            </a:r>
            <a:r>
              <a:rPr lang="en-US" sz="1800" smtClean="0">
                <a:latin typeface="Consolas" panose="020B0609020204030204" pitchFamily="49" charset="0"/>
              </a:rPr>
              <a:t>; }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//</a:t>
            </a:r>
            <a:r>
              <a:rPr lang="ru-RU" sz="1800" smtClean="0">
                <a:latin typeface="Consolas" panose="020B0609020204030204" pitchFamily="49" charset="0"/>
              </a:rPr>
              <a:t> ....</a:t>
            </a:r>
            <a:r>
              <a:rPr lang="en-US" sz="1800" smtClean="0">
                <a:latin typeface="Consolas" panose="020B0609020204030204" pitchFamily="49" charset="0"/>
              </a:rPr>
              <a:t> </a:t>
            </a:r>
            <a:r>
              <a:rPr lang="ru-RU" sz="1800" smtClean="0">
                <a:latin typeface="Consolas" panose="020B0609020204030204" pitchFamily="49" charset="0"/>
              </a:rPr>
              <a:t>и так далее для всех тегов ....</a:t>
            </a:r>
            <a:endParaRPr lang="en-US" sz="18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template </a:t>
            </a:r>
            <a:r>
              <a:rPr lang="en-US" sz="1800">
                <a:latin typeface="Consolas" panose="020B0609020204030204" pitchFamily="49" charset="0"/>
              </a:rPr>
              <a:t>&lt;typename </a:t>
            </a:r>
            <a:r>
              <a:rPr lang="en-US" sz="1800" smtClean="0">
                <a:latin typeface="Consolas" panose="020B0609020204030204" pitchFamily="49" charset="0"/>
              </a:rPr>
              <a:t>Iter&gt; void </a:t>
            </a:r>
            <a:r>
              <a:rPr lang="en-US" sz="1800">
                <a:latin typeface="Consolas" panose="020B0609020204030204" pitchFamily="49" charset="0"/>
              </a:rPr>
              <a:t>print_iterator_type (Iter it</a:t>
            </a:r>
            <a:r>
              <a:rPr lang="en-US" sz="1800" smtClean="0">
                <a:latin typeface="Consolas" panose="020B0609020204030204" pitchFamily="49" charset="0"/>
              </a:rPr>
              <a:t>) 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cout &lt;&lt; typename iterator_traits&lt;Iter&gt;::iterator_category{} &lt;&lt; endl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en-US" sz="1800">
              <a:latin typeface="Consolas" panose="020B0609020204030204" pitchFamily="49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sz="1800" smtClean="0">
                <a:latin typeface="Consolas" panose="020B0609020204030204" pitchFamily="49" charset="0"/>
              </a:rPr>
              <a:t>print_iterator_type </a:t>
            </a:r>
            <a:r>
              <a:rPr lang="en-US" sz="1800">
                <a:latin typeface="Consolas" panose="020B0609020204030204" pitchFamily="49" charset="0"/>
              </a:rPr>
              <a:t>(deque&lt;int&gt;{}.begin</a:t>
            </a:r>
            <a:r>
              <a:rPr lang="en-US" sz="1800" smtClean="0">
                <a:latin typeface="Consolas" panose="020B0609020204030204" pitchFamily="49" charset="0"/>
              </a:rPr>
              <a:t>());        </a:t>
            </a:r>
            <a:r>
              <a:rPr lang="en-US" sz="1800" smtClean="0">
                <a:solidFill>
                  <a:srgbClr val="FF0000"/>
                </a:solidFill>
                <a:latin typeface="Consolas" panose="020B0609020204030204" pitchFamily="49" charset="0"/>
              </a:rPr>
              <a:t>// ???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1800" smtClean="0">
                <a:latin typeface="Consolas" panose="020B0609020204030204" pitchFamily="49" charset="0"/>
              </a:rPr>
              <a:t>print_iterator_type </a:t>
            </a:r>
            <a:r>
              <a:rPr lang="en-US" sz="1800">
                <a:latin typeface="Consolas" panose="020B0609020204030204" pitchFamily="49" charset="0"/>
              </a:rPr>
              <a:t>(forward_list&lt;int&gt;{}.begin</a:t>
            </a:r>
            <a:r>
              <a:rPr lang="en-US" sz="1800" smtClean="0">
                <a:latin typeface="Consolas" panose="020B0609020204030204" pitchFamily="49" charset="0"/>
              </a:rPr>
              <a:t>());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// ???</a:t>
            </a:r>
            <a:endParaRPr lang="en-US" sz="180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sz="1800" smtClean="0">
                <a:latin typeface="Consolas" panose="020B0609020204030204" pitchFamily="49" charset="0"/>
              </a:rPr>
              <a:t>print_iterator_type </a:t>
            </a:r>
            <a:r>
              <a:rPr lang="en-US" sz="1800">
                <a:latin typeface="Consolas" panose="020B0609020204030204" pitchFamily="49" charset="0"/>
              </a:rPr>
              <a:t>(list&lt;int&gt;{}.begin</a:t>
            </a:r>
            <a:r>
              <a:rPr lang="en-US" sz="1800" smtClean="0">
                <a:latin typeface="Consolas" panose="020B0609020204030204" pitchFamily="49" charset="0"/>
              </a:rPr>
              <a:t>());         </a:t>
            </a:r>
            <a:r>
              <a:rPr lang="en-US" sz="1800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endParaRPr lang="en-US" sz="180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sz="1800" smtClean="0">
                <a:latin typeface="Consolas" panose="020B0609020204030204" pitchFamily="49" charset="0"/>
              </a:rPr>
              <a:t>print_iterator_type </a:t>
            </a:r>
            <a:r>
              <a:rPr lang="en-US" sz="1800">
                <a:latin typeface="Consolas" panose="020B0609020204030204" pitchFamily="49" charset="0"/>
              </a:rPr>
              <a:t>(vector&lt;int&gt;{}.begin</a:t>
            </a:r>
            <a:r>
              <a:rPr lang="en-US" sz="1800" smtClean="0">
                <a:latin typeface="Consolas" panose="020B0609020204030204" pitchFamily="49" charset="0"/>
              </a:rPr>
              <a:t>());       </a:t>
            </a:r>
            <a:r>
              <a:rPr lang="en-US" sz="1800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94152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Первый пример: обход вектора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Задача: пока функция </a:t>
            </a:r>
            <a:r>
              <a:rPr lang="en-US" smtClean="0"/>
              <a:t>func </a:t>
            </a:r>
            <a:r>
              <a:rPr lang="ru-RU" smtClean="0"/>
              <a:t>возвращает </a:t>
            </a:r>
            <a:r>
              <a:rPr lang="en-US" smtClean="0"/>
              <a:t>true </a:t>
            </a:r>
            <a:r>
              <a:rPr lang="ru-RU" smtClean="0"/>
              <a:t>применять её к элементам вектора </a:t>
            </a:r>
            <a:r>
              <a:rPr lang="en-US" smtClean="0"/>
              <a:t>v.</a:t>
            </a:r>
          </a:p>
          <a:p>
            <a:r>
              <a:rPr lang="ru-RU" smtClean="0"/>
              <a:t>Возможное решение</a:t>
            </a:r>
            <a:r>
              <a:rPr lang="en-US" smtClean="0"/>
              <a:t> (</a:t>
            </a:r>
            <a:r>
              <a:rPr lang="ru-RU" smtClean="0"/>
              <a:t>видите ли вы в нём проблемы?</a:t>
            </a:r>
            <a:r>
              <a:rPr lang="en-US" smtClean="0"/>
              <a:t>)</a:t>
            </a:r>
            <a:r>
              <a:rPr lang="ru-RU" smtClean="0"/>
              <a:t>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F&gt;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size_t traverse </a:t>
            </a:r>
            <a:r>
              <a:rPr lang="en-US">
                <a:latin typeface="Consolas" panose="020B0609020204030204" pitchFamily="49" charset="0"/>
              </a:rPr>
              <a:t>(vector&lt;int&gt; &amp;v, F func)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</a:t>
            </a:r>
            <a:r>
              <a:rPr lang="en-US">
                <a:latin typeface="Consolas" panose="020B0609020204030204" pitchFamily="49" charset="0"/>
              </a:rPr>
              <a:t>nelts = v.size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for (size_t i = 0; i != nelts; ++i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if (!func(v[i</a:t>
            </a:r>
            <a:r>
              <a:rPr lang="en-US" smtClean="0">
                <a:latin typeface="Consolas" panose="020B0609020204030204" pitchFamily="49" charset="0"/>
              </a:rPr>
              <a:t>]))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</a:t>
            </a:r>
            <a:r>
              <a:rPr lang="en-US">
                <a:latin typeface="Consolas" panose="020B0609020204030204" pitchFamily="49" charset="0"/>
              </a:rPr>
              <a:t>return i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nelts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95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Категории для контейнеров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99" y="2057400"/>
            <a:ext cx="10447639" cy="4359876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ostream</a:t>
            </a:r>
            <a:r>
              <a:rPr lang="en-US" sz="1800">
                <a:latin typeface="Consolas" panose="020B0609020204030204" pitchFamily="49" charset="0"/>
              </a:rPr>
              <a:t>&amp; operator &lt;&lt; </a:t>
            </a:r>
            <a:r>
              <a:rPr lang="en-US" sz="1800" smtClean="0">
                <a:latin typeface="Consolas" panose="020B0609020204030204" pitchFamily="49" charset="0"/>
              </a:rPr>
              <a:t>(ostream</a:t>
            </a:r>
            <a:r>
              <a:rPr lang="en-US" sz="1800">
                <a:latin typeface="Consolas" panose="020B0609020204030204" pitchFamily="49" charset="0"/>
              </a:rPr>
              <a:t>&amp; out, </a:t>
            </a:r>
            <a:r>
              <a:rPr lang="en-US" sz="1800" smtClean="0">
                <a:latin typeface="Consolas" panose="020B0609020204030204" pitchFamily="49" charset="0"/>
              </a:rPr>
              <a:t>random_access_iterator_tag) 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 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</a:rPr>
              <a:t>out </a:t>
            </a:r>
            <a:r>
              <a:rPr lang="en-US" sz="1800">
                <a:latin typeface="Consolas" panose="020B0609020204030204" pitchFamily="49" charset="0"/>
              </a:rPr>
              <a:t>&lt;&lt; "random access</a:t>
            </a:r>
            <a:r>
              <a:rPr lang="en-US" sz="1800" smtClean="0">
                <a:latin typeface="Consolas" panose="020B0609020204030204" pitchFamily="49" charset="0"/>
              </a:rPr>
              <a:t>"; return </a:t>
            </a:r>
            <a:r>
              <a:rPr lang="en-US" sz="1800">
                <a:latin typeface="Consolas" panose="020B0609020204030204" pitchFamily="49" charset="0"/>
              </a:rPr>
              <a:t>out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ru-RU" sz="18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o</a:t>
            </a:r>
            <a:r>
              <a:rPr lang="en-US" sz="1800" smtClean="0">
                <a:latin typeface="Consolas" panose="020B0609020204030204" pitchFamily="49" charset="0"/>
              </a:rPr>
              <a:t>stream</a:t>
            </a:r>
            <a:r>
              <a:rPr lang="en-US" sz="1800">
                <a:latin typeface="Consolas" panose="020B0609020204030204" pitchFamily="49" charset="0"/>
              </a:rPr>
              <a:t>&amp; operator &lt;&lt; </a:t>
            </a:r>
            <a:r>
              <a:rPr lang="en-US" sz="1800" smtClean="0">
                <a:latin typeface="Consolas" panose="020B0609020204030204" pitchFamily="49" charset="0"/>
              </a:rPr>
              <a:t>(ostream</a:t>
            </a:r>
            <a:r>
              <a:rPr lang="en-US" sz="1800">
                <a:latin typeface="Consolas" panose="020B0609020204030204" pitchFamily="49" charset="0"/>
              </a:rPr>
              <a:t>&amp; out, </a:t>
            </a:r>
            <a:r>
              <a:rPr lang="en-US" sz="1800" smtClean="0">
                <a:latin typeface="Consolas" panose="020B0609020204030204" pitchFamily="49" charset="0"/>
              </a:rPr>
              <a:t>bidirectional_iterator_tag)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{ out </a:t>
            </a:r>
            <a:r>
              <a:rPr lang="en-US" sz="1800">
                <a:latin typeface="Consolas" panose="020B0609020204030204" pitchFamily="49" charset="0"/>
              </a:rPr>
              <a:t>&lt;&lt; "bidirectional</a:t>
            </a:r>
            <a:r>
              <a:rPr lang="en-US" sz="1800" smtClean="0">
                <a:latin typeface="Consolas" panose="020B0609020204030204" pitchFamily="49" charset="0"/>
              </a:rPr>
              <a:t>"; </a:t>
            </a:r>
            <a:r>
              <a:rPr lang="en-US" sz="1800">
                <a:latin typeface="Consolas" panose="020B0609020204030204" pitchFamily="49" charset="0"/>
              </a:rPr>
              <a:t>return out</a:t>
            </a:r>
            <a:r>
              <a:rPr lang="en-US" sz="1800" smtClean="0">
                <a:latin typeface="Consolas" panose="020B0609020204030204" pitchFamily="49" charset="0"/>
              </a:rPr>
              <a:t>; }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//</a:t>
            </a:r>
            <a:r>
              <a:rPr lang="ru-RU" sz="1800" smtClean="0">
                <a:latin typeface="Consolas" panose="020B0609020204030204" pitchFamily="49" charset="0"/>
              </a:rPr>
              <a:t> ....</a:t>
            </a:r>
            <a:r>
              <a:rPr lang="en-US" sz="1800" smtClean="0">
                <a:latin typeface="Consolas" panose="020B0609020204030204" pitchFamily="49" charset="0"/>
              </a:rPr>
              <a:t> </a:t>
            </a:r>
            <a:r>
              <a:rPr lang="ru-RU" sz="1800" smtClean="0">
                <a:latin typeface="Consolas" panose="020B0609020204030204" pitchFamily="49" charset="0"/>
              </a:rPr>
              <a:t>и так далее для всех тегов ....</a:t>
            </a:r>
            <a:endParaRPr lang="en-US" sz="18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template </a:t>
            </a:r>
            <a:r>
              <a:rPr lang="en-US" sz="1800">
                <a:latin typeface="Consolas" panose="020B0609020204030204" pitchFamily="49" charset="0"/>
              </a:rPr>
              <a:t>&lt;typename </a:t>
            </a:r>
            <a:r>
              <a:rPr lang="en-US" sz="1800" smtClean="0">
                <a:latin typeface="Consolas" panose="020B0609020204030204" pitchFamily="49" charset="0"/>
              </a:rPr>
              <a:t>Iter&gt; void </a:t>
            </a:r>
            <a:r>
              <a:rPr lang="en-US" sz="1800">
                <a:latin typeface="Consolas" panose="020B0609020204030204" pitchFamily="49" charset="0"/>
              </a:rPr>
              <a:t>print_iterator_type (Iter it</a:t>
            </a:r>
            <a:r>
              <a:rPr lang="en-US" sz="1800" smtClean="0">
                <a:latin typeface="Consolas" panose="020B0609020204030204" pitchFamily="49" charset="0"/>
              </a:rPr>
              <a:t>) 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cout &lt;&lt; typename iterator_traits&lt;Iter&gt;::iterator_category{} &lt;&lt; endl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en-US" sz="1800">
              <a:latin typeface="Consolas" panose="020B0609020204030204" pitchFamily="49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sz="1800" smtClean="0">
                <a:latin typeface="Consolas" panose="020B0609020204030204" pitchFamily="49" charset="0"/>
              </a:rPr>
              <a:t>print_iterator_type </a:t>
            </a:r>
            <a:r>
              <a:rPr lang="en-US" sz="1800">
                <a:latin typeface="Consolas" panose="020B0609020204030204" pitchFamily="49" charset="0"/>
              </a:rPr>
              <a:t>(deque&lt;int&gt;{}.begin</a:t>
            </a:r>
            <a:r>
              <a:rPr lang="en-US" sz="1800" smtClean="0">
                <a:latin typeface="Consolas" panose="020B0609020204030204" pitchFamily="49" charset="0"/>
              </a:rPr>
              <a:t>());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</a:rPr>
              <a:t>      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random access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1800" smtClean="0">
                <a:latin typeface="Consolas" panose="020B0609020204030204" pitchFamily="49" charset="0"/>
              </a:rPr>
              <a:t>print_iterator_type </a:t>
            </a:r>
            <a:r>
              <a:rPr lang="en-US" sz="1800">
                <a:latin typeface="Consolas" panose="020B0609020204030204" pitchFamily="49" charset="0"/>
              </a:rPr>
              <a:t>(forward_list&lt;int&gt;{}.begin</a:t>
            </a:r>
            <a:r>
              <a:rPr lang="en-US" sz="1800" smtClean="0">
                <a:latin typeface="Consolas" panose="020B0609020204030204" pitchFamily="49" charset="0"/>
              </a:rPr>
              <a:t>());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forward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1800" smtClean="0">
                <a:latin typeface="Consolas" panose="020B0609020204030204" pitchFamily="49" charset="0"/>
              </a:rPr>
              <a:t>print_iterator_type </a:t>
            </a:r>
            <a:r>
              <a:rPr lang="en-US" sz="1800">
                <a:latin typeface="Consolas" panose="020B0609020204030204" pitchFamily="49" charset="0"/>
              </a:rPr>
              <a:t>(list&lt;int&gt;{}.begin</a:t>
            </a:r>
            <a:r>
              <a:rPr lang="en-US" sz="1800" smtClean="0">
                <a:latin typeface="Consolas" panose="020B0609020204030204" pitchFamily="49" charset="0"/>
              </a:rPr>
              <a:t>());        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bidirectional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1800" smtClean="0">
                <a:latin typeface="Consolas" panose="020B0609020204030204" pitchFamily="49" charset="0"/>
              </a:rPr>
              <a:t>print_iterator_type </a:t>
            </a:r>
            <a:r>
              <a:rPr lang="en-US" sz="1800">
                <a:latin typeface="Consolas" panose="020B0609020204030204" pitchFamily="49" charset="0"/>
              </a:rPr>
              <a:t>(vector&lt;int&gt;{}.begin</a:t>
            </a:r>
            <a:r>
              <a:rPr lang="en-US" sz="1800" smtClean="0">
                <a:latin typeface="Consolas" panose="020B0609020204030204" pitchFamily="49" charset="0"/>
              </a:rPr>
              <a:t>());      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random access</a:t>
            </a:r>
            <a:endParaRPr lang="en-US" sz="18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9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Итераторы потоков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istream_iterator&lt;string&gt; </a:t>
            </a:r>
            <a:r>
              <a:rPr lang="en-US">
                <a:latin typeface="Consolas" panose="020B0609020204030204" pitchFamily="49" charset="0"/>
              </a:rPr>
              <a:t>beg(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cin</a:t>
            </a:r>
            <a:r>
              <a:rPr lang="en-US">
                <a:latin typeface="Consolas" panose="020B0609020204030204" pitchFamily="49" charset="0"/>
              </a:rPr>
              <a:t>),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ostream_iterator&lt;string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outbeg(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, "\n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vector&lt;string</a:t>
            </a:r>
            <a:r>
              <a:rPr lang="en-US">
                <a:latin typeface="Consolas" panose="020B0609020204030204" pitchFamily="49" charset="0"/>
              </a:rPr>
              <a:t>&gt; vec (beg,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copy (vec.begin</a:t>
            </a:r>
            <a:r>
              <a:rPr lang="en-US">
                <a:latin typeface="Consolas" panose="020B0609020204030204" pitchFamily="49" charset="0"/>
              </a:rPr>
              <a:t>(), </a:t>
            </a:r>
            <a:r>
              <a:rPr lang="en-US" smtClean="0">
                <a:latin typeface="Consolas" panose="020B0609020204030204" pitchFamily="49" charset="0"/>
              </a:rPr>
              <a:t>vec.end</a:t>
            </a:r>
            <a:r>
              <a:rPr lang="en-US">
                <a:latin typeface="Consolas" panose="020B0609020204030204" pitchFamily="49" charset="0"/>
              </a:rPr>
              <a:t>(), </a:t>
            </a:r>
            <a:r>
              <a:rPr lang="en-US" smtClean="0">
                <a:latin typeface="Consolas" panose="020B0609020204030204" pitchFamily="49" charset="0"/>
              </a:rPr>
              <a:t>outbeg);</a:t>
            </a:r>
          </a:p>
          <a:p>
            <a:pPr marL="45720" indent="0">
              <a:buNone/>
            </a:pP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print_iterator_type (beg);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???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print_iterator_type (outbeg);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???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98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Сингулярные итераторы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istringstream </a:t>
            </a:r>
            <a:r>
              <a:rPr lang="en-US">
                <a:latin typeface="Consolas" panose="020B0609020204030204" pitchFamily="49" charset="0"/>
              </a:rPr>
              <a:t>str("0.1 0.2 0.3 0.4</a:t>
            </a:r>
            <a:r>
              <a:rPr lang="en-US" smtClean="0">
                <a:latin typeface="Consolas" panose="020B0609020204030204" pitchFamily="49" charset="0"/>
              </a:rPr>
              <a:t>");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copy </a:t>
            </a:r>
            <a:r>
              <a:rPr lang="en-US">
                <a:latin typeface="Consolas" panose="020B0609020204030204" pitchFamily="49" charset="0"/>
              </a:rPr>
              <a:t>(istream_iterator&lt;double&gt;(str</a:t>
            </a:r>
            <a:r>
              <a:rPr lang="en-US" smtClean="0">
                <a:latin typeface="Consolas" panose="020B0609020204030204" pitchFamily="49" charset="0"/>
              </a:rPr>
              <a:t>),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istream_iterator&lt;double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&gt;()</a:t>
            </a:r>
            <a:r>
              <a:rPr lang="en-US" smtClean="0">
                <a:latin typeface="Consolas" panose="020B0609020204030204" pitchFamily="49" charset="0"/>
              </a:rPr>
              <a:t>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latin typeface="Consolas" panose="020B0609020204030204" pitchFamily="49" charset="0"/>
              </a:rPr>
              <a:t>ostream_iterator&lt;double</a:t>
            </a:r>
            <a:r>
              <a:rPr lang="en-US">
                <a:latin typeface="Consolas" panose="020B0609020204030204" pitchFamily="49" charset="0"/>
              </a:rPr>
              <a:t>&gt;(std::cout, " </a:t>
            </a:r>
            <a:r>
              <a:rPr lang="en-US" smtClean="0">
                <a:latin typeface="Consolas" panose="020B0609020204030204" pitchFamily="49" charset="0"/>
              </a:rPr>
              <a:t>"));</a:t>
            </a:r>
          </a:p>
          <a:p>
            <a:pPr marL="45720" indent="0">
              <a:buNone/>
            </a:pPr>
            <a:r>
              <a:rPr lang="ru-RU" smtClean="0"/>
              <a:t>В данном (и в прошлом) примере маркером конца потока является </a:t>
            </a:r>
            <a:r>
              <a:rPr lang="ru-RU" smtClean="0">
                <a:solidFill>
                  <a:srgbClr val="0000FF"/>
                </a:solidFill>
              </a:rPr>
              <a:t>сингулярный итератор</a:t>
            </a:r>
            <a:r>
              <a:rPr lang="ru-RU" smtClean="0"/>
              <a:t>, не привязанный ни к какому потоку. </a:t>
            </a:r>
            <a:endParaRPr lang="en-US" smtClean="0"/>
          </a:p>
          <a:p>
            <a:pPr marL="45720" indent="0">
              <a:buNone/>
            </a:pPr>
            <a:r>
              <a:rPr lang="ru-RU" smtClean="0"/>
              <a:t>Своего рода "общий </a:t>
            </a:r>
            <a:r>
              <a:rPr lang="en-US" smtClean="0"/>
              <a:t>end</a:t>
            </a:r>
            <a:r>
              <a:rPr lang="ru-RU" smtClean="0"/>
              <a:t>"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9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Ранее было рассмотрено </a:t>
            </a:r>
            <a:r>
              <a:rPr lang="en-US" smtClean="0"/>
              <a:t>SFINAE </a:t>
            </a:r>
            <a:r>
              <a:rPr lang="ru-RU" smtClean="0"/>
              <a:t>для перегрузки конструкторов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class MyVector 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T *arr_;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size_t size_;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public: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MyVector (size_t nelts, T value);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template &lt;typename Iter, typename = decltype(*declval&lt;Iter&amp;&gt;(),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                                  ++declval&lt;Iter&amp;&gt;(),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                                  void())&gt; &gt;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MyVector (Iter fst, Iter lst);</a:t>
            </a:r>
          </a:p>
          <a:p>
            <a:r>
              <a:rPr lang="ru-RU" smtClean="0"/>
              <a:t>Теперь допустим, что нам хотелось бы указать, что диапазон </a:t>
            </a:r>
            <a:r>
              <a:rPr lang="en-US" smtClean="0"/>
              <a:t>fst-lst </a:t>
            </a:r>
            <a:r>
              <a:rPr lang="ru-RU" smtClean="0"/>
              <a:t>должен быть задан </a:t>
            </a:r>
            <a:r>
              <a:rPr lang="en-US" b="1" smtClean="0"/>
              <a:t>input</a:t>
            </a:r>
            <a:r>
              <a:rPr lang="en-US" smtClean="0"/>
              <a:t> </a:t>
            </a:r>
            <a:r>
              <a:rPr lang="ru-RU" smtClean="0"/>
              <a:t>итераторами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2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2000" smtClean="0">
                <a:latin typeface="Consolas" panose="020B0609020204030204" pitchFamily="49" charset="0"/>
              </a:rPr>
              <a:t>Используя стандартные функторы можно выразить весьма непосредственно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Iter, typename = </a:t>
            </a:r>
            <a:r>
              <a:rPr lang="en-US" smtClean="0">
                <a:latin typeface="Consolas" panose="020B0609020204030204" pitchFamily="49" charset="0"/>
              </a:rPr>
              <a:t>enable_if_t&lt;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!is_integral&lt;Iter&gt;::value &amp;&amp;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is_base_of &lt;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input_iterator_tag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typename iterator_traits&lt;Iter&gt;::iterator_category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&gt;::value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&gt; 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MyVector </a:t>
            </a:r>
            <a:r>
              <a:rPr lang="en-US">
                <a:latin typeface="Consolas" panose="020B0609020204030204" pitchFamily="49" charset="0"/>
              </a:rPr>
              <a:t>(Iter fst, Iter lst);</a:t>
            </a:r>
          </a:p>
        </p:txBody>
      </p:sp>
    </p:spTree>
    <p:extLst>
      <p:ext uri="{BB962C8B-B14F-4D97-AF65-F5344CB8AC3E}">
        <p14:creationId xmlns:p14="http://schemas.microsoft.com/office/powerpoint/2010/main" val="70101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Категории итераторов это не единственный признак, по которому они могут различаться. Какие ещё признаки приходят на ум для различия итераторов внутри </a:t>
            </a:r>
            <a:r>
              <a:rPr lang="ru-RU" b="1" smtClean="0"/>
              <a:t>одно</a:t>
            </a:r>
            <a:r>
              <a:rPr lang="ru-RU" b="1"/>
              <a:t>й</a:t>
            </a:r>
            <a:r>
              <a:rPr lang="ru-RU" b="1" smtClean="0"/>
              <a:t> и той</a:t>
            </a:r>
            <a:r>
              <a:rPr lang="ru-RU" smtClean="0"/>
              <a:t> </a:t>
            </a:r>
            <a:r>
              <a:rPr lang="ru-RU" b="1" smtClean="0"/>
              <a:t>же</a:t>
            </a:r>
            <a:r>
              <a:rPr lang="ru-RU" smtClean="0"/>
              <a:t> категории, например </a:t>
            </a:r>
            <a:r>
              <a:rPr lang="en-US" smtClean="0"/>
              <a:t>bidirectional</a:t>
            </a:r>
            <a:r>
              <a:rPr lang="ru-RU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0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Направления и константность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smtClean="0"/>
              <a:t>По направлению:</a:t>
            </a:r>
          </a:p>
          <a:p>
            <a:pPr lvl="1"/>
            <a:r>
              <a:rPr lang="en-US" sz="2800" smtClean="0"/>
              <a:t>cont.begin()</a:t>
            </a:r>
          </a:p>
          <a:p>
            <a:pPr lvl="1"/>
            <a:r>
              <a:rPr lang="en-US" sz="2800" smtClean="0"/>
              <a:t>cont.rbegin()</a:t>
            </a:r>
          </a:p>
          <a:p>
            <a:r>
              <a:rPr lang="ru-RU" sz="2800" smtClean="0"/>
              <a:t>Константные</a:t>
            </a:r>
          </a:p>
          <a:p>
            <a:pPr lvl="1"/>
            <a:r>
              <a:rPr lang="en-US" sz="2800" smtClean="0"/>
              <a:t>cont.cbegin()</a:t>
            </a:r>
          </a:p>
          <a:p>
            <a:pPr lvl="1"/>
            <a:r>
              <a:rPr lang="en-US" sz="2800" smtClean="0"/>
              <a:t>cont.crbegin()</a:t>
            </a:r>
            <a:endParaRPr lang="en-US" sz="2800"/>
          </a:p>
        </p:txBody>
      </p:sp>
      <p:sp>
        <p:nvSpPr>
          <p:cNvPr id="4" name="Rectangle 3"/>
          <p:cNvSpPr/>
          <p:nvPr/>
        </p:nvSpPr>
        <p:spPr>
          <a:xfrm>
            <a:off x="5576404" y="317644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09804" y="317644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43204" y="317644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76604" y="317644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10004" y="317644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43404" y="317644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76804" y="317644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endCxn id="4" idx="2"/>
          </p:cNvCxnSpPr>
          <p:nvPr/>
        </p:nvCxnSpPr>
        <p:spPr>
          <a:xfrm flipV="1">
            <a:off x="5842551" y="3583460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510104" y="2309320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rbegin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5050689" y="3176002"/>
            <a:ext cx="533400" cy="407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301966" y="3182411"/>
            <a:ext cx="533400" cy="407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9479557" y="3615220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089480" y="4000419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en</a:t>
            </a:r>
            <a:r>
              <a:rPr lang="en-US" sz="2000"/>
              <a:t>d</a:t>
            </a:r>
            <a:r>
              <a:rPr lang="en-US" sz="2000" smtClean="0"/>
              <a:t>()</a:t>
            </a:r>
            <a:endParaRPr lang="en-US" sz="2000" dirty="0"/>
          </a:p>
        </p:txBody>
      </p:sp>
      <p:cxnSp>
        <p:nvCxnSpPr>
          <p:cNvPr id="30" name="Straight Arrow Connector 29"/>
          <p:cNvCxnSpPr>
            <a:endCxn id="10" idx="0"/>
          </p:cNvCxnSpPr>
          <p:nvPr/>
        </p:nvCxnSpPr>
        <p:spPr>
          <a:xfrm>
            <a:off x="9033626" y="2735151"/>
            <a:ext cx="9878" cy="4412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04874" y="4121059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begin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4790720" y="2320673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rend()</a:t>
            </a:r>
            <a:endParaRPr lang="en-US" sz="20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314242" y="2746504"/>
            <a:ext cx="9878" cy="4412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28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обратных итераторов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получить вектор обратный данному?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vector&lt;int&gt; vecf = {1, 2, 3, 4, 5, 6};</a:t>
            </a:r>
          </a:p>
          <a:p>
            <a:r>
              <a:rPr lang="ru-RU" smtClean="0"/>
              <a:t>Плохой вариант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vecb</a:t>
            </a:r>
            <a:r>
              <a:rPr lang="ru-RU" smtClean="0">
                <a:latin typeface="Consolas" panose="020B0609020204030204" pitchFamily="49" charset="0"/>
              </a:rPr>
              <a:t> (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vecf.end(), vecf.begin()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r>
              <a:rPr lang="ru-RU" smtClean="0"/>
              <a:t>Хороший вариант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vector&lt;int&gt; </a:t>
            </a:r>
            <a:r>
              <a:rPr lang="en-US" smtClean="0">
                <a:latin typeface="Consolas" panose="020B0609020204030204" pitchFamily="49" charset="0"/>
              </a:rPr>
              <a:t>vecb</a:t>
            </a:r>
            <a:r>
              <a:rPr lang="ru-RU" smtClean="0">
                <a:latin typeface="Consolas" panose="020B0609020204030204" pitchFamily="49" charset="0"/>
              </a:rPr>
              <a:t> 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vecf.rbegin(), vecf.rend()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5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Диапазоны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Категории итераторов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Преобразования и адаптеры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 smtClean="0"/>
              <a:t> </a:t>
            </a:r>
            <a:r>
              <a:rPr lang="ru-RU" sz="4800" smtClean="0"/>
              <a:t>Инвалидация</a:t>
            </a:r>
          </a:p>
        </p:txBody>
      </p:sp>
    </p:spTree>
    <p:extLst>
      <p:ext uri="{BB962C8B-B14F-4D97-AF65-F5344CB8AC3E}">
        <p14:creationId xmlns:p14="http://schemas.microsoft.com/office/powerpoint/2010/main" val="30926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Преобразования указателей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4102442"/>
            <a:ext cx="9872871" cy="1993557"/>
          </a:xfrm>
        </p:spPr>
        <p:txBody>
          <a:bodyPr/>
          <a:lstStyle/>
          <a:p>
            <a:r>
              <a:rPr lang="ru-RU" smtClean="0"/>
              <a:t>Как будет выглядеть (видимо более сложная) диаграмма преобразований итераторов?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46157" y="2481192"/>
            <a:ext cx="1708934" cy="52322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800" smtClean="0"/>
              <a:t>pointer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888260" y="2481192"/>
            <a:ext cx="2578444" cy="52322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800" smtClean="0"/>
              <a:t>const pointer</a:t>
            </a:r>
            <a:endParaRPr lang="en-US" sz="2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743200" y="2611395"/>
            <a:ext cx="10626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669061" y="3004412"/>
            <a:ext cx="11368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69062" y="2150626"/>
            <a:ext cx="1136820" cy="3385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smtClean="0"/>
              <a:t>static_cast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2706130" y="3128232"/>
            <a:ext cx="1136820" cy="3385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smtClean="0"/>
              <a:t>const_cast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854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Обобщение обхода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07408"/>
          </a:xfrm>
        </p:spPr>
        <p:txBody>
          <a:bodyPr/>
          <a:lstStyle/>
          <a:p>
            <a:r>
              <a:rPr lang="ru-RU" smtClean="0"/>
              <a:t>Задача: пока функция </a:t>
            </a:r>
            <a:r>
              <a:rPr lang="en-US" smtClean="0"/>
              <a:t>func </a:t>
            </a:r>
            <a:r>
              <a:rPr lang="ru-RU" smtClean="0"/>
              <a:t>возвращает </a:t>
            </a:r>
            <a:r>
              <a:rPr lang="en-US" smtClean="0"/>
              <a:t>true </a:t>
            </a:r>
            <a:r>
              <a:rPr lang="ru-RU" smtClean="0"/>
              <a:t>применять её к элементам </a:t>
            </a:r>
            <a:r>
              <a:rPr lang="ru-RU" smtClean="0">
                <a:solidFill>
                  <a:srgbClr val="0000FF"/>
                </a:solidFill>
              </a:rPr>
              <a:t>произвольного контейнера с</a:t>
            </a:r>
            <a:r>
              <a:rPr lang="en-US" smtClean="0">
                <a:solidFill>
                  <a:srgbClr val="0000FF"/>
                </a:solidFill>
              </a:rPr>
              <a:t>ont</a:t>
            </a:r>
            <a:r>
              <a:rPr lang="en-US" smtClean="0"/>
              <a:t>.</a:t>
            </a:r>
          </a:p>
          <a:p>
            <a:r>
              <a:rPr lang="ru-RU" smtClean="0"/>
              <a:t>Попытка обобщения делает очевидными недостатки: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 Cont, typename </a:t>
            </a:r>
            <a:r>
              <a:rPr lang="en-US">
                <a:latin typeface="Consolas" panose="020B0609020204030204" pitchFamily="49" charset="0"/>
              </a:rPr>
              <a:t>F&gt;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size_t traverse (Cont &amp;cont, </a:t>
            </a:r>
            <a:r>
              <a:rPr lang="en-US">
                <a:latin typeface="Consolas" panose="020B0609020204030204" pitchFamily="49" charset="0"/>
              </a:rPr>
              <a:t>F func)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</a:t>
            </a:r>
            <a:r>
              <a:rPr lang="en-US">
                <a:latin typeface="Consolas" panose="020B0609020204030204" pitchFamily="49" charset="0"/>
              </a:rPr>
              <a:t>nelts = </a:t>
            </a:r>
            <a:r>
              <a:rPr lang="en-US" smtClean="0">
                <a:latin typeface="Consolas" panose="020B0609020204030204" pitchFamily="49" charset="0"/>
              </a:rPr>
              <a:t>cont.size();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for (size_t i = 0; i != nelts; ++i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if (!</a:t>
            </a:r>
            <a:r>
              <a:rPr lang="en-US" smtClean="0">
                <a:latin typeface="Consolas" panose="020B0609020204030204" pitchFamily="49" charset="0"/>
              </a:rPr>
              <a:t>func(cont[i]))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</a:t>
            </a:r>
            <a:r>
              <a:rPr lang="en-US">
                <a:latin typeface="Consolas" panose="020B0609020204030204" pitchFamily="49" charset="0"/>
              </a:rPr>
              <a:t>return i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nelts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Что если </a:t>
            </a:r>
            <a:r>
              <a:rPr lang="en-US" smtClean="0"/>
              <a:t>Cont </a:t>
            </a:r>
            <a:r>
              <a:rPr lang="ru-RU" smtClean="0"/>
              <a:t>это </a:t>
            </a:r>
            <a:r>
              <a:rPr lang="en-US" smtClean="0"/>
              <a:t>std::list?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4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Диаграмма Майерса</a:t>
            </a:r>
            <a:endParaRPr lang="en-US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5410561" y="2127014"/>
            <a:ext cx="6456319" cy="4334745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(1</a:t>
            </a:r>
            <a:r>
              <a:rPr lang="ru-RU" sz="2400" smtClean="0">
                <a:solidFill>
                  <a:srgbClr val="0000FF"/>
                </a:solidFill>
                <a:latin typeface="Consolas" panose="020B0609020204030204" pitchFamily="49" charset="0"/>
              </a:rPr>
              <a:t>,2,3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,4) </a:t>
            </a:r>
            <a:r>
              <a:rPr lang="ru-RU" sz="2400" smtClean="0">
                <a:solidFill>
                  <a:srgbClr val="0000FF"/>
                </a:solidFill>
                <a:latin typeface="Consolas" panose="020B0609020204030204" pitchFamily="49" charset="0"/>
              </a:rPr>
              <a:t>Обращение итератора</a:t>
            </a:r>
            <a:endParaRPr lang="ru-RU" sz="24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auto rit = make_reverse_iterator(it);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auto it = rit.base();</a:t>
            </a:r>
          </a:p>
          <a:p>
            <a:pPr marL="45720" indent="0">
              <a:buNone/>
            </a:pP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ru-RU" sz="2400" smtClean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6) </a:t>
            </a:r>
            <a:r>
              <a:rPr lang="ru-RU" sz="2400" smtClean="0">
                <a:solidFill>
                  <a:srgbClr val="0000FF"/>
                </a:solidFill>
                <a:latin typeface="Consolas" panose="020B0609020204030204" pitchFamily="49" charset="0"/>
              </a:rPr>
              <a:t>Добавление константности</a:t>
            </a:r>
          </a:p>
          <a:p>
            <a:pPr marL="45720" indent="0">
              <a:buNone/>
            </a:pPr>
            <a:r>
              <a:rPr lang="en-US" sz="2400" smtClean="0">
                <a:solidFill>
                  <a:srgbClr val="FF0000"/>
                </a:solidFill>
                <a:latin typeface="Consolas" panose="020B0609020204030204" pitchFamily="49" charset="0"/>
              </a:rPr>
              <a:t>Cont</a:t>
            </a:r>
            <a:r>
              <a:rPr lang="en-US" sz="2400" smtClean="0">
                <a:latin typeface="Consolas" panose="020B0609020204030204" pitchFamily="49" charset="0"/>
              </a:rPr>
              <a:t>::const_iterator cit = it;</a:t>
            </a:r>
          </a:p>
          <a:p>
            <a:pPr marL="45720" indent="0">
              <a:buNone/>
            </a:pP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Cont</a:t>
            </a:r>
            <a:r>
              <a:rPr lang="en-US" sz="2400">
                <a:latin typeface="Consolas" panose="020B0609020204030204" pitchFamily="49" charset="0"/>
              </a:rPr>
              <a:t>::const_reverse_iterator crit = rit</a:t>
            </a:r>
            <a:r>
              <a:rPr lang="en-US" sz="2400" smtClean="0">
                <a:latin typeface="Consolas" panose="020B0609020204030204" pitchFamily="49" charset="0"/>
              </a:rPr>
              <a:t>;</a:t>
            </a:r>
            <a:endParaRPr lang="en-US" sz="240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1962" y="4294386"/>
            <a:ext cx="1708934" cy="52322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800" smtClean="0"/>
              <a:t>iterator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347986" y="2304165"/>
            <a:ext cx="3500665" cy="52322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800" smtClean="0"/>
              <a:t>const_iterator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5938539"/>
            <a:ext cx="2948730" cy="52322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800" smtClean="0"/>
              <a:t>reverse_iterator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936216" y="3529250"/>
            <a:ext cx="3519818" cy="52322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800" smtClean="0"/>
              <a:t>const_reverse_iterator</a:t>
            </a:r>
            <a:endParaRPr lang="en-US" sz="28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13223" y="2940455"/>
            <a:ext cx="809397" cy="1274604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857521" y="2859123"/>
            <a:ext cx="240797" cy="660581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593045" y="4081106"/>
            <a:ext cx="697740" cy="1768261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 descr="1" title="1"/>
          <p:cNvCxnSpPr/>
          <p:nvPr/>
        </p:nvCxnSpPr>
        <p:spPr>
          <a:xfrm>
            <a:off x="946336" y="4862900"/>
            <a:ext cx="414787" cy="1058231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265040" y="4855804"/>
            <a:ext cx="388142" cy="993563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3502" y="5293788"/>
            <a:ext cx="583375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smtClean="0"/>
              <a:t>(1)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1557099" y="5104491"/>
            <a:ext cx="583375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smtClean="0"/>
              <a:t>(2)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3098318" y="2925115"/>
            <a:ext cx="583375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smtClean="0"/>
              <a:t>(3)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2169672" y="2994132"/>
            <a:ext cx="583375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smtClean="0"/>
              <a:t>(4)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3160005" y="4904436"/>
            <a:ext cx="583375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smtClean="0"/>
              <a:t>(5)</a:t>
            </a:r>
            <a:endParaRPr lang="en-US" sz="20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548634" y="2859123"/>
            <a:ext cx="227901" cy="718634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21863" y="3260243"/>
            <a:ext cx="583375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smtClean="0"/>
              <a:t>(6)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946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Предложение Майерса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Актуальная проблема: </a:t>
            </a:r>
            <a:r>
              <a:rPr lang="en-US" smtClean="0">
                <a:latin typeface="Consolas" panose="020B0609020204030204" pitchFamily="49" charset="0"/>
              </a:rPr>
              <a:t>const_cast</a:t>
            </a:r>
            <a:r>
              <a:rPr lang="en-US" smtClean="0"/>
              <a:t> </a:t>
            </a:r>
            <a:r>
              <a:rPr lang="ru-RU" smtClean="0"/>
              <a:t>для итераторов. То есть как привести</a:t>
            </a:r>
            <a:r>
              <a:rPr lang="en-US" smtClean="0"/>
              <a:t> </a:t>
            </a:r>
            <a:r>
              <a:rPr lang="en-US" smtClean="0">
                <a:latin typeface="Consolas" panose="020B0609020204030204" pitchFamily="49" charset="0"/>
              </a:rPr>
              <a:t>const_iterator</a:t>
            </a:r>
            <a:r>
              <a:rPr lang="en-US" smtClean="0"/>
              <a:t> </a:t>
            </a:r>
            <a:r>
              <a:rPr lang="ru-RU" smtClean="0"/>
              <a:t>к обычному?</a:t>
            </a:r>
          </a:p>
          <a:p>
            <a:r>
              <a:rPr lang="ru-RU" smtClean="0"/>
              <a:t>Майерс предлагает использовать </a:t>
            </a:r>
            <a:r>
              <a:rPr lang="en-US" smtClean="0"/>
              <a:t>advance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Iter i(cont.begin());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advance(i, distance&lt;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decltype(ci)</a:t>
            </a:r>
            <a:r>
              <a:rPr lang="en-US" smtClean="0">
                <a:latin typeface="Consolas" panose="020B0609020204030204" pitchFamily="49" charset="0"/>
              </a:rPr>
              <a:t>&gt;(i, ci));</a:t>
            </a:r>
          </a:p>
          <a:p>
            <a:r>
              <a:rPr lang="ru-RU" smtClean="0"/>
              <a:t>Вопросы:</a:t>
            </a:r>
          </a:p>
          <a:p>
            <a:pPr lvl="1"/>
            <a:r>
              <a:rPr lang="ru-RU" smtClean="0"/>
              <a:t>Зачем явно указан шаблонный параметр</a:t>
            </a:r>
            <a:r>
              <a:rPr lang="en-US" smtClean="0"/>
              <a:t>?</a:t>
            </a:r>
            <a:endParaRPr lang="ru-RU" smtClean="0"/>
          </a:p>
          <a:p>
            <a:pPr lvl="1"/>
            <a:r>
              <a:rPr lang="ru-RU" smtClean="0"/>
              <a:t>Проблемы с этим подходом?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7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Предложение Майерса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Актуальная проблема: </a:t>
            </a:r>
            <a:r>
              <a:rPr lang="en-US" smtClean="0">
                <a:latin typeface="Consolas" panose="020B0609020204030204" pitchFamily="49" charset="0"/>
              </a:rPr>
              <a:t>const_cast</a:t>
            </a:r>
            <a:r>
              <a:rPr lang="en-US" smtClean="0"/>
              <a:t> </a:t>
            </a:r>
            <a:r>
              <a:rPr lang="ru-RU" smtClean="0"/>
              <a:t>для итераторов. То есть как привести</a:t>
            </a:r>
            <a:r>
              <a:rPr lang="en-US" smtClean="0"/>
              <a:t> </a:t>
            </a:r>
            <a:r>
              <a:rPr lang="en-US" smtClean="0">
                <a:latin typeface="Consolas" panose="020B0609020204030204" pitchFamily="49" charset="0"/>
              </a:rPr>
              <a:t>const_iterator</a:t>
            </a:r>
            <a:r>
              <a:rPr lang="en-US" smtClean="0"/>
              <a:t> </a:t>
            </a:r>
            <a:r>
              <a:rPr lang="ru-RU" smtClean="0"/>
              <a:t>к обычному?</a:t>
            </a:r>
          </a:p>
          <a:p>
            <a:r>
              <a:rPr lang="ru-RU" smtClean="0"/>
              <a:t>Майерс предлагает использовать </a:t>
            </a:r>
            <a:r>
              <a:rPr lang="en-US" smtClean="0"/>
              <a:t>advance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Iter i(cont.begin());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advance(i, distance&lt;decltype(ci)&gt;(i, ci));</a:t>
            </a:r>
          </a:p>
          <a:p>
            <a:r>
              <a:rPr lang="ru-RU" smtClean="0"/>
              <a:t>Явный шаблонный параметр, чтобы избежать неоднозначного вывода типов</a:t>
            </a:r>
            <a:r>
              <a:rPr lang="en-US" smtClean="0"/>
              <a:t>.</a:t>
            </a:r>
          </a:p>
          <a:p>
            <a:r>
              <a:rPr lang="ru-RU" smtClean="0"/>
              <a:t>Основная проблема: время </a:t>
            </a:r>
            <a:r>
              <a:rPr lang="en-US" smtClean="0"/>
              <a:t>O(N) </a:t>
            </a:r>
            <a:r>
              <a:rPr lang="ru-RU" smtClean="0"/>
              <a:t>для "неудачных" контейнеров, таких, как списки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2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Трюк Хинанта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template &lt;typename Container, typename </a:t>
                </a:r>
                <a:r>
                  <a:rPr lang="en-US" smtClean="0">
                    <a:latin typeface="Consolas" panose="020B0609020204030204" pitchFamily="49" charset="0"/>
                  </a:rPr>
                  <a:t>ConstIterator&gt;</a:t>
                </a:r>
                <a:r>
                  <a:rPr lang="ru-RU" smtClean="0">
                    <a:latin typeface="Consolas" panose="020B0609020204030204" pitchFamily="49" charset="0"/>
                  </a:rPr>
                  <a:t/>
                </a:r>
                <a:br>
                  <a:rPr lang="ru-RU" smtClean="0">
                    <a:latin typeface="Consolas" panose="020B0609020204030204" pitchFamily="49" charset="0"/>
                  </a:rPr>
                </a:br>
                <a:r>
                  <a:rPr lang="en-US" smtClean="0">
                    <a:latin typeface="Consolas" panose="020B0609020204030204" pitchFamily="49" charset="0"/>
                  </a:rPr>
                  <a:t>typename </a:t>
                </a:r>
                <a:r>
                  <a:rPr lang="en-US">
                    <a:latin typeface="Consolas" panose="020B0609020204030204" pitchFamily="49" charset="0"/>
                  </a:rPr>
                  <a:t>Container::iterator </a:t>
                </a:r>
                <a:r>
                  <a:rPr lang="ru-RU" smtClean="0">
                    <a:latin typeface="Consolas" panose="020B0609020204030204" pitchFamily="49" charset="0"/>
                  </a:rPr>
                  <a:t/>
                </a:r>
                <a:br>
                  <a:rPr lang="ru-RU" smtClean="0">
                    <a:latin typeface="Consolas" panose="020B0609020204030204" pitchFamily="49" charset="0"/>
                  </a:rPr>
                </a:br>
                <a:r>
                  <a:rPr lang="en-US" smtClean="0">
                    <a:latin typeface="Consolas" panose="020B0609020204030204" pitchFamily="49" charset="0"/>
                  </a:rPr>
                  <a:t>remove_constness(Container</a:t>
                </a:r>
                <a:r>
                  <a:rPr lang="en-US">
                    <a:latin typeface="Consolas" panose="020B0609020204030204" pitchFamily="49" charset="0"/>
                  </a:rPr>
                  <a:t>&amp; c, ConstIterator it</a:t>
                </a:r>
                <a:r>
                  <a:rPr lang="en-US" smtClean="0">
                    <a:latin typeface="Consolas" panose="020B0609020204030204" pitchFamily="49" charset="0"/>
                  </a:rPr>
                  <a:t>)</a:t>
                </a:r>
                <a:r>
                  <a:rPr lang="ru-RU">
                    <a:latin typeface="Consolas" panose="020B0609020204030204" pitchFamily="49" charset="0"/>
                  </a:rPr>
                  <a:t> </a:t>
                </a:r>
                <a:r>
                  <a:rPr lang="en-US" smtClean="0">
                    <a:latin typeface="Consolas" panose="020B0609020204030204" pitchFamily="49" charset="0"/>
                  </a:rPr>
                  <a:t>{</a:t>
                </a:r>
                <a:r>
                  <a:rPr lang="ru-RU" smtClean="0">
                    <a:latin typeface="Consolas" panose="020B0609020204030204" pitchFamily="49" charset="0"/>
                  </a:rPr>
                  <a:t/>
                </a:r>
                <a:br>
                  <a:rPr lang="ru-RU" smtClean="0">
                    <a:latin typeface="Consolas" panose="020B0609020204030204" pitchFamily="49" charset="0"/>
                  </a:rPr>
                </a:br>
                <a:r>
                  <a:rPr lang="ru-RU" smtClean="0">
                    <a:latin typeface="Consolas" panose="020B0609020204030204" pitchFamily="49" charset="0"/>
                  </a:rPr>
                  <a:t>  </a:t>
                </a:r>
                <a:r>
                  <a:rPr lang="en-US" smtClean="0">
                    <a:latin typeface="Consolas" panose="020B0609020204030204" pitchFamily="49" charset="0"/>
                  </a:rPr>
                  <a:t>return </a:t>
                </a:r>
                <a:r>
                  <a:rPr lang="en-US">
                    <a:latin typeface="Consolas" panose="020B0609020204030204" pitchFamily="49" charset="0"/>
                  </a:rPr>
                  <a:t>c.erase(it, it</a:t>
                </a:r>
                <a:r>
                  <a:rPr lang="en-US" smtClean="0">
                    <a:latin typeface="Consolas" panose="020B0609020204030204" pitchFamily="49" charset="0"/>
                  </a:rPr>
                  <a:t>);</a:t>
                </a:r>
                <a:r>
                  <a:rPr lang="ru-RU" smtClean="0">
                    <a:latin typeface="Consolas" panose="020B0609020204030204" pitchFamily="49" charset="0"/>
                  </a:rPr>
                  <a:t/>
                </a:r>
                <a:br>
                  <a:rPr lang="ru-RU" smtClean="0">
                    <a:latin typeface="Consolas" panose="020B0609020204030204" pitchFamily="49" charset="0"/>
                  </a:rPr>
                </a:br>
                <a:r>
                  <a:rPr lang="en-US" smtClean="0">
                    <a:latin typeface="Consolas" panose="020B0609020204030204" pitchFamily="49" charset="0"/>
                  </a:rPr>
                  <a:t>}</a:t>
                </a:r>
                <a:endParaRPr lang="ru-RU" smtClean="0">
                  <a:latin typeface="Consolas" panose="020B0609020204030204" pitchFamily="49" charset="0"/>
                </a:endParaRPr>
              </a:p>
              <a:p>
                <a:r>
                  <a:rPr lang="ru-RU" smtClean="0"/>
                  <a:t>Идея в том, что начиная с </a:t>
                </a:r>
                <a:r>
                  <a:rPr lang="en-US" smtClean="0"/>
                  <a:t>C++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smtClean="0"/>
                  <a:t>, </a:t>
                </a:r>
                <a:r>
                  <a:rPr lang="ru-RU" smtClean="0"/>
                  <a:t>удаление пустого диапазона позволено, не делает ничего и возвращает </a:t>
                </a:r>
                <a:r>
                  <a:rPr lang="en-US" smtClean="0"/>
                  <a:t>iterator</a:t>
                </a:r>
                <a:endParaRPr lang="ru-RU" smtClean="0"/>
              </a:p>
              <a:p>
                <a:r>
                  <a:rPr lang="ru-RU" smtClean="0"/>
                  <a:t>Это работает за </a:t>
                </a:r>
                <a:r>
                  <a:rPr lang="en-US" smtClean="0"/>
                  <a:t>O(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mtClean="0"/>
                  <a:t>)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1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6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Переход к прямому итерированию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vector&lt;int&gt; v {1, 2, 3, 4, 5, 6, 7};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ri = v.rbegin() + 4; 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it = ri.base();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*ri &lt;&lt; " " &lt;&lt; *it &lt;&lt; endl;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что на экране?</a:t>
            </a:r>
            <a:endParaRPr lang="en-US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03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Переход к прямому итерированию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vector&lt;int&gt; v {1, 2, 3, 4, 5, 6, 7};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ri = v.rbegin() + 4; 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it = ri.base();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*ri &lt;&lt; " " &lt;&lt; *it &lt;&lt; endl;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3 4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5455" y="4908879"/>
            <a:ext cx="533400" cy="407013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endParaRPr lang="en-US" sz="24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88855" y="4908879"/>
            <a:ext cx="533400" cy="407013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endParaRPr lang="en-US" sz="24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22255" y="4908879"/>
            <a:ext cx="533400" cy="407013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endParaRPr lang="en-US" sz="24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55655" y="4908879"/>
            <a:ext cx="533400" cy="407013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endParaRPr lang="en-US" sz="24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89055" y="4908879"/>
            <a:ext cx="533400" cy="407013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endParaRPr lang="en-US" sz="24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22455" y="4908879"/>
            <a:ext cx="533400" cy="407013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6</a:t>
            </a:r>
            <a:endParaRPr lang="en-US" sz="24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55855" y="4908879"/>
            <a:ext cx="533400" cy="407013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  <a:endParaRPr lang="en-US" sz="24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/>
          <p:cNvCxnSpPr>
            <a:endCxn id="4" idx="2"/>
          </p:cNvCxnSpPr>
          <p:nvPr/>
        </p:nvCxnSpPr>
        <p:spPr>
          <a:xfrm flipV="1">
            <a:off x="4421602" y="5315892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89155" y="4041752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rbegin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3629740" y="4908434"/>
            <a:ext cx="533400" cy="407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83129" y="4913088"/>
            <a:ext cx="533400" cy="402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8058608" y="5347652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46723" y="5816547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en</a:t>
            </a:r>
            <a:r>
              <a:rPr lang="en-US" sz="2000"/>
              <a:t>d</a:t>
            </a:r>
            <a:r>
              <a:rPr lang="en-US" sz="2000" smtClean="0"/>
              <a:t>()</a:t>
            </a:r>
            <a:endParaRPr lang="en-US" sz="2000" dirty="0"/>
          </a:p>
        </p:txBody>
      </p:sp>
      <p:cxnSp>
        <p:nvCxnSpPr>
          <p:cNvPr id="17" name="Straight Arrow Connector 16"/>
          <p:cNvCxnSpPr>
            <a:endCxn id="10" idx="0"/>
          </p:cNvCxnSpPr>
          <p:nvPr/>
        </p:nvCxnSpPr>
        <p:spPr>
          <a:xfrm>
            <a:off x="7612677" y="4467583"/>
            <a:ext cx="9878" cy="4412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83925" y="5816547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begin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3369771" y="4053105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rend()</a:t>
            </a:r>
            <a:endParaRPr lang="en-US" sz="20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893293" y="4478936"/>
            <a:ext cx="9878" cy="4412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63707" y="4039915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ri</a:t>
            </a:r>
            <a:endParaRPr lang="en-US" sz="20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514821" y="4478936"/>
            <a:ext cx="9878" cy="4412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6617" y="5797766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ri.base()</a:t>
            </a:r>
            <a:endParaRPr lang="en-US" sz="20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6070384" y="5315447"/>
            <a:ext cx="3006" cy="4605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62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609600"/>
            <a:ext cx="10208741" cy="1356360"/>
          </a:xfrm>
        </p:spPr>
        <p:txBody>
          <a:bodyPr/>
          <a:lstStyle/>
          <a:p>
            <a:r>
              <a:rPr lang="ru-RU" smtClean="0"/>
              <a:t>Адаптация: обратный </a:t>
            </a:r>
            <a:r>
              <a:rPr lang="en-US" smtClean="0"/>
              <a:t>range-based </a:t>
            </a:r>
            <a:r>
              <a:rPr lang="ru-RU" smtClean="0"/>
              <a:t>обход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Задача: сделать адаптер </a:t>
            </a:r>
            <a:r>
              <a:rPr lang="en-US" smtClean="0"/>
              <a:t>reverse_cont, </a:t>
            </a:r>
            <a:r>
              <a:rPr lang="ru-RU" smtClean="0"/>
              <a:t>такой, чтобы работал цикл: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(auto elt : vec)</a:t>
            </a:r>
            <a:r>
              <a:rPr lang="en-US" smtClean="0"/>
              <a:t>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/>
              <a:t>обойти в прямом порядке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(auto elt : reverse_cont(vec))</a:t>
            </a:r>
            <a:r>
              <a:rPr lang="en-US" smtClean="0"/>
              <a:t> </a:t>
            </a:r>
            <a:r>
              <a:rPr lang="en-US">
                <a:latin typeface="Corbel" panose="020B0503020204020204" pitchFamily="34" charset="0"/>
              </a:rPr>
              <a:t>– </a:t>
            </a:r>
            <a:r>
              <a:rPr lang="ru-RU" smtClean="0"/>
              <a:t>обойти в обратном порядке</a:t>
            </a:r>
          </a:p>
        </p:txBody>
      </p:sp>
    </p:spTree>
    <p:extLst>
      <p:ext uri="{BB962C8B-B14F-4D97-AF65-F5344CB8AC3E}">
        <p14:creationId xmlns:p14="http://schemas.microsoft.com/office/powerpoint/2010/main" val="70655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Реализация </a:t>
            </a:r>
            <a:r>
              <a:rPr lang="en-US" smtClean="0"/>
              <a:t>reverse_cont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34256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</a:t>
            </a:r>
            <a:r>
              <a:rPr lang="en-US" sz="2000" smtClean="0">
                <a:latin typeface="Consolas" panose="020B0609020204030204" pitchFamily="49" charset="0"/>
              </a:rPr>
              <a:t>T&gt; struct </a:t>
            </a:r>
            <a:r>
              <a:rPr lang="en-US" sz="2000">
                <a:latin typeface="Consolas" panose="020B0609020204030204" pitchFamily="49" charset="0"/>
              </a:rPr>
              <a:t>reversion_wrapper </a:t>
            </a:r>
            <a:r>
              <a:rPr lang="en-US" sz="2000" smtClean="0">
                <a:latin typeface="Consolas" panose="020B0609020204030204" pitchFamily="49" charset="0"/>
              </a:rPr>
              <a:t>{ 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T</a:t>
            </a:r>
            <a:r>
              <a:rPr lang="en-US" sz="2000">
                <a:latin typeface="Consolas" panose="020B0609020204030204" pitchFamily="49" charset="0"/>
              </a:rPr>
              <a:t>&amp; iterable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</a:t>
            </a:r>
            <a:r>
              <a:rPr lang="en-US" sz="2000" smtClean="0">
                <a:latin typeface="Consolas" panose="020B0609020204030204" pitchFamily="49" charset="0"/>
              </a:rPr>
              <a:t>T&gt; auto </a:t>
            </a:r>
            <a:r>
              <a:rPr lang="en-US" sz="2000">
                <a:latin typeface="Consolas" panose="020B0609020204030204" pitchFamily="49" charset="0"/>
              </a:rPr>
              <a:t>begin (reversion_wrapper&lt;T&gt; w)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return </a:t>
            </a:r>
            <a:r>
              <a:rPr lang="en-US" sz="2000">
                <a:latin typeface="Consolas" panose="020B0609020204030204" pitchFamily="49" charset="0"/>
              </a:rPr>
              <a:t>std::rbegin (w.iterable</a:t>
            </a:r>
            <a:r>
              <a:rPr lang="en-US" sz="2000" smtClean="0">
                <a:latin typeface="Consolas" panose="020B0609020204030204" pitchFamily="49" charset="0"/>
              </a:rPr>
              <a:t>); 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</a:t>
            </a:r>
            <a:r>
              <a:rPr lang="en-US" sz="2000" smtClean="0">
                <a:latin typeface="Consolas" panose="020B0609020204030204" pitchFamily="49" charset="0"/>
              </a:rPr>
              <a:t>T&gt; auto </a:t>
            </a:r>
            <a:r>
              <a:rPr lang="en-US" sz="2000">
                <a:latin typeface="Consolas" panose="020B0609020204030204" pitchFamily="49" charset="0"/>
              </a:rPr>
              <a:t>end (reversion_wrapper&lt;T&gt; w)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return </a:t>
            </a:r>
            <a:r>
              <a:rPr lang="en-US" sz="2000">
                <a:latin typeface="Consolas" panose="020B0609020204030204" pitchFamily="49" charset="0"/>
              </a:rPr>
              <a:t>std::rend (w.iterable</a:t>
            </a:r>
            <a:r>
              <a:rPr lang="en-US" sz="2000" smtClean="0">
                <a:latin typeface="Consolas" panose="020B0609020204030204" pitchFamily="49" charset="0"/>
              </a:rPr>
              <a:t>); 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</a:t>
            </a:r>
            <a:r>
              <a:rPr lang="en-US" sz="2000" smtClean="0">
                <a:latin typeface="Consolas" panose="020B0609020204030204" pitchFamily="49" charset="0"/>
              </a:rPr>
              <a:t>T&gt; 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reversion_wrapper&lt;T</a:t>
            </a:r>
            <a:r>
              <a:rPr lang="en-US" sz="2000">
                <a:latin typeface="Consolas" panose="020B0609020204030204" pitchFamily="49" charset="0"/>
              </a:rPr>
              <a:t>&gt; reverse_cont (T&amp;&amp; iterable) </a:t>
            </a:r>
            <a:r>
              <a:rPr lang="en-US" sz="2000" smtClean="0">
                <a:latin typeface="Consolas" panose="020B0609020204030204" pitchFamily="49" charset="0"/>
              </a:rPr>
              <a:t>{ 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return </a:t>
            </a:r>
            <a:r>
              <a:rPr lang="en-US" sz="2000">
                <a:latin typeface="Consolas" panose="020B0609020204030204" pitchFamily="49" charset="0"/>
              </a:rPr>
              <a:t>{ iterable </a:t>
            </a:r>
            <a:r>
              <a:rPr lang="en-US" sz="2000" smtClean="0">
                <a:latin typeface="Consolas" panose="020B0609020204030204" pitchFamily="49" charset="0"/>
              </a:rPr>
              <a:t>}; 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51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Адаптация: </a:t>
            </a:r>
            <a:r>
              <a:rPr lang="en-US" smtClean="0"/>
              <a:t>inserters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Преобразование записи во вставку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vector&lt;int&gt; vec;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тяжёлый </a:t>
            </a:r>
            <a:r>
              <a:rPr lang="ru-RU" smtClean="0">
                <a:latin typeface="Consolas" panose="020B0609020204030204" pitchFamily="49" charset="0"/>
              </a:rPr>
              <a:t>способ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back_insert_iterator&lt;vector&lt;int&gt;&gt;</a:t>
            </a:r>
            <a:r>
              <a:rPr lang="en-US" smtClean="0">
                <a:latin typeface="Consolas" panose="020B0609020204030204" pitchFamily="49" charset="0"/>
              </a:rPr>
              <a:t> bins(vec);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лёгкий способ, похожий на </a:t>
            </a:r>
            <a:r>
              <a:rPr lang="en-US">
                <a:latin typeface="Consolas" panose="020B0609020204030204" pitchFamily="49" charset="0"/>
              </a:rPr>
              <a:t>reverse_cont </a:t>
            </a:r>
            <a:r>
              <a:rPr lang="ru-RU">
                <a:latin typeface="Consolas" panose="020B0609020204030204" pitchFamily="49" charset="0"/>
              </a:rPr>
              <a:t>выше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bins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= back_inserter </a:t>
            </a:r>
            <a:r>
              <a:rPr lang="en-US" smtClean="0">
                <a:latin typeface="Consolas" panose="020B0609020204030204" pitchFamily="49" charset="0"/>
              </a:rPr>
              <a:t>(vec);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*bins = 1</a:t>
            </a:r>
            <a:r>
              <a:rPr lang="en-US">
                <a:latin typeface="Consolas" panose="020B0609020204030204" pitchFamily="49" charset="0"/>
              </a:rPr>
              <a:t>;</a:t>
            </a:r>
            <a:r>
              <a:rPr lang="en-US" smtClean="0">
                <a:latin typeface="Consolas" panose="020B0609020204030204" pitchFamily="49" charset="0"/>
              </a:rPr>
              <a:t> // </a:t>
            </a:r>
            <a:r>
              <a:rPr lang="ru-RU" smtClean="0">
                <a:latin typeface="Consolas" panose="020B0609020204030204" pitchFamily="49" charset="0"/>
              </a:rPr>
              <a:t>вставка элемента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ru-RU" smtClean="0">
                <a:latin typeface="Consolas" panose="020B0609020204030204" pitchFamily="49" charset="0"/>
              </a:rPr>
              <a:t>как </a:t>
            </a:r>
            <a:r>
              <a:rPr lang="en-US" smtClean="0">
                <a:latin typeface="Consolas" panose="020B0609020204030204" pitchFamily="49" charset="0"/>
              </a:rPr>
              <a:t>vec.push_back(1)</a:t>
            </a:r>
          </a:p>
          <a:p>
            <a:r>
              <a:rPr lang="ru-RU" smtClean="0"/>
              <a:t>Вопрос: что должен делать инкремент </a:t>
            </a:r>
            <a:r>
              <a:rPr lang="en-US" smtClean="0"/>
              <a:t>bins++?</a:t>
            </a:r>
          </a:p>
        </p:txBody>
      </p:sp>
    </p:spTree>
    <p:extLst>
      <p:ext uri="{BB962C8B-B14F-4D97-AF65-F5344CB8AC3E}">
        <p14:creationId xmlns:p14="http://schemas.microsoft.com/office/powerpoint/2010/main" val="393376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Адаптация: </a:t>
            </a:r>
            <a:r>
              <a:rPr lang="en-US" smtClean="0"/>
              <a:t>inserters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66968"/>
          </a:xfrm>
        </p:spPr>
        <p:txBody>
          <a:bodyPr/>
          <a:lstStyle/>
          <a:p>
            <a:r>
              <a:rPr lang="ru-RU" smtClean="0"/>
              <a:t>Преобразование записи во вставку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vector&lt;int&gt; vec;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тяжёлый </a:t>
            </a:r>
            <a:r>
              <a:rPr lang="ru-RU" smtClean="0">
                <a:latin typeface="Consolas" panose="020B0609020204030204" pitchFamily="49" charset="0"/>
              </a:rPr>
              <a:t>способ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back_insert_iterator&lt;vector&lt;int&gt;&gt; bins(vec);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лёгкий способ, похожий на </a:t>
            </a:r>
            <a:r>
              <a:rPr lang="en-US">
                <a:latin typeface="Consolas" panose="020B0609020204030204" pitchFamily="49" charset="0"/>
              </a:rPr>
              <a:t>reverse_cont </a:t>
            </a:r>
            <a:r>
              <a:rPr lang="ru-RU">
                <a:latin typeface="Consolas" panose="020B0609020204030204" pitchFamily="49" charset="0"/>
              </a:rPr>
              <a:t>выше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bins = back_inserter (vec);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bins = 1</a:t>
            </a:r>
            <a:r>
              <a:rPr lang="en-US">
                <a:latin typeface="Consolas" panose="020B0609020204030204" pitchFamily="49" charset="0"/>
              </a:rPr>
              <a:t>;</a:t>
            </a:r>
            <a:r>
              <a:rPr lang="en-US" smtClean="0">
                <a:latin typeface="Consolas" panose="020B0609020204030204" pitchFamily="49" charset="0"/>
              </a:rPr>
              <a:t> // </a:t>
            </a:r>
            <a:r>
              <a:rPr lang="ru-RU" smtClean="0">
                <a:latin typeface="Consolas" panose="020B0609020204030204" pitchFamily="49" charset="0"/>
              </a:rPr>
              <a:t>вставка элемента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ru-RU" smtClean="0">
                <a:latin typeface="Consolas" panose="020B0609020204030204" pitchFamily="49" charset="0"/>
              </a:rPr>
              <a:t>как </a:t>
            </a:r>
            <a:r>
              <a:rPr lang="en-US" smtClean="0">
                <a:latin typeface="Consolas" panose="020B0609020204030204" pitchFamily="49" charset="0"/>
              </a:rPr>
              <a:t>vec.push_back(1)</a:t>
            </a:r>
          </a:p>
          <a:p>
            <a:pPr marL="45720" indent="0">
              <a:buNone/>
            </a:pPr>
            <a:r>
              <a:rPr lang="ru-RU" smtClean="0"/>
              <a:t>Вопрос: что должен делать инкремент </a:t>
            </a:r>
            <a:r>
              <a:rPr lang="en-US" smtClean="0"/>
              <a:t>bins++?</a:t>
            </a:r>
            <a:r>
              <a:rPr lang="ru-RU" smtClean="0"/>
              <a:t> </a:t>
            </a:r>
          </a:p>
          <a:p>
            <a:pPr marL="45720" indent="0">
              <a:buNone/>
            </a:pPr>
            <a:r>
              <a:rPr lang="ru-RU" smtClean="0"/>
              <a:t>Ответ</a:t>
            </a:r>
            <a:r>
              <a:rPr lang="ru-RU"/>
              <a:t>: ничего. Более того, даже разыменование </a:t>
            </a:r>
            <a:r>
              <a:rPr lang="en-US"/>
              <a:t>*bins </a:t>
            </a:r>
            <a:r>
              <a:rPr lang="ru-RU"/>
              <a:t>ничего осмысленного не делает. Поэтому работает </a:t>
            </a:r>
            <a:r>
              <a:rPr lang="ru-RU" smtClean="0"/>
              <a:t>также</a:t>
            </a:r>
            <a:r>
              <a:rPr lang="en-US" smtClean="0"/>
              <a:t> </a:t>
            </a:r>
            <a:r>
              <a:rPr lang="ru-RU" smtClean="0"/>
              <a:t>как показано выше.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9342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Обобщение обхода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07408"/>
          </a:xfrm>
        </p:spPr>
        <p:txBody>
          <a:bodyPr/>
          <a:lstStyle/>
          <a:p>
            <a:r>
              <a:rPr lang="ru-RU" smtClean="0"/>
              <a:t>Задача: пока функция </a:t>
            </a:r>
            <a:r>
              <a:rPr lang="en-US" smtClean="0"/>
              <a:t>func </a:t>
            </a:r>
            <a:r>
              <a:rPr lang="ru-RU" smtClean="0"/>
              <a:t>возвращает </a:t>
            </a:r>
            <a:r>
              <a:rPr lang="en-US" smtClean="0"/>
              <a:t>true </a:t>
            </a:r>
            <a:r>
              <a:rPr lang="ru-RU" smtClean="0"/>
              <a:t>применять её к элементам произвольного контейнера с</a:t>
            </a:r>
            <a:r>
              <a:rPr lang="en-US" smtClean="0"/>
              <a:t>ont.</a:t>
            </a:r>
          </a:p>
          <a:p>
            <a:r>
              <a:rPr lang="ru-RU" smtClean="0"/>
              <a:t>Корректное обобщение использует итераторы: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 Cont, typename </a:t>
            </a:r>
            <a:r>
              <a:rPr lang="en-US">
                <a:latin typeface="Consolas" panose="020B0609020204030204" pitchFamily="49" charset="0"/>
              </a:rPr>
              <a:t>F&gt;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size_t traverse (Cont &amp;cont, </a:t>
            </a:r>
            <a:r>
              <a:rPr lang="en-US">
                <a:latin typeface="Consolas" panose="020B0609020204030204" pitchFamily="49" charset="0"/>
              </a:rPr>
              <a:t>F func)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elts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ru-RU" smtClean="0">
                <a:latin typeface="Consolas" panose="020B0609020204030204" pitchFamily="49" charset="0"/>
              </a:rPr>
              <a:t>0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for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auto it = cont.begin(); it != cont.end(); ++it</a:t>
            </a:r>
            <a:r>
              <a:rPr lang="en-US" smtClean="0">
                <a:latin typeface="Consolas" panose="020B0609020204030204" pitchFamily="49" charset="0"/>
              </a:rPr>
              <a:t>, ++elts)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if (!</a:t>
            </a:r>
            <a:r>
              <a:rPr lang="en-US" smtClean="0">
                <a:latin typeface="Consolas" panose="020B0609020204030204" pitchFamily="49" charset="0"/>
              </a:rPr>
              <a:t>func(*it))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break;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</a:t>
            </a:r>
            <a:r>
              <a:rPr lang="en-US" smtClean="0">
                <a:latin typeface="Consolas" panose="020B0609020204030204" pitchFamily="49" charset="0"/>
              </a:rPr>
              <a:t>elts;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Теперь </a:t>
            </a:r>
            <a:r>
              <a:rPr lang="en-US" smtClean="0"/>
              <a:t>Cont </a:t>
            </a:r>
            <a:r>
              <a:rPr lang="ru-RU" smtClean="0"/>
              <a:t>это любой стандартный контейнер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0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10222992" cy="1356360"/>
          </a:xfrm>
        </p:spPr>
        <p:txBody>
          <a:bodyPr/>
          <a:lstStyle/>
          <a:p>
            <a:r>
              <a:rPr lang="ru-RU" smtClean="0"/>
              <a:t>Виды адаптеров вставки для </a:t>
            </a:r>
            <a:r>
              <a:rPr lang="ru-RU"/>
              <a:t>итераторов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back_inserter </a:t>
            </a:r>
            <a:r>
              <a:rPr lang="ru-RU" smtClean="0"/>
              <a:t>для вставки в конец (предпочтительно для большинства контейнеров)</a:t>
            </a:r>
            <a:endParaRPr lang="en-US" smtClean="0"/>
          </a:p>
          <a:p>
            <a:r>
              <a:rPr lang="en-US" smtClean="0"/>
              <a:t>front_inserter</a:t>
            </a:r>
            <a:r>
              <a:rPr lang="ru-RU" smtClean="0"/>
              <a:t> для вставки в начало (можно попасть на плохую асимптотику)</a:t>
            </a:r>
            <a:endParaRPr lang="en-US" smtClean="0"/>
          </a:p>
          <a:p>
            <a:r>
              <a:rPr lang="en-US" smtClean="0"/>
              <a:t>inserter</a:t>
            </a:r>
            <a:r>
              <a:rPr lang="ru-RU" smtClean="0"/>
              <a:t> для вставки в произвольное место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vector&lt;int&gt; v = {2, 3, 7, 11};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it = find (v.begin(), v.end(), 3);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insit = inserter (v, it);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insit = 5; // </a:t>
            </a:r>
            <a:r>
              <a:rPr lang="ru-RU" smtClean="0">
                <a:latin typeface="Consolas" panose="020B0609020204030204" pitchFamily="49" charset="0"/>
              </a:rPr>
              <a:t>теперь </a:t>
            </a:r>
            <a:r>
              <a:rPr lang="en-US" smtClean="0">
                <a:latin typeface="Consolas" panose="020B0609020204030204" pitchFamily="49" charset="0"/>
              </a:rPr>
              <a:t>v = {2, 3, 5, 7, 11}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48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кросс-копирование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InpIter, typename </a:t>
            </a:r>
            <a:r>
              <a:rPr lang="en-US" smtClean="0">
                <a:latin typeface="Consolas" panose="020B0609020204030204" pitchFamily="49" charset="0"/>
              </a:rPr>
              <a:t>OutIter&gt;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OutIter </a:t>
            </a:r>
            <a:r>
              <a:rPr lang="en-US">
                <a:latin typeface="Consolas" panose="020B0609020204030204" pitchFamily="49" charset="0"/>
              </a:rPr>
              <a:t>cross_copy (InpIter fst, InpIter lst, OutIter dst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while (fst != lst)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*dst = *fst</a:t>
            </a:r>
            <a:r>
              <a:rPr lang="en-US" smtClean="0">
                <a:latin typeface="Consolas" panose="020B0609020204030204" pitchFamily="49" charset="0"/>
              </a:rPr>
              <a:t>; ++</a:t>
            </a:r>
            <a:r>
              <a:rPr lang="en-US">
                <a:latin typeface="Consolas" panose="020B0609020204030204" pitchFamily="49" charset="0"/>
              </a:rPr>
              <a:t>fst</a:t>
            </a:r>
            <a:r>
              <a:rPr lang="en-US" smtClean="0">
                <a:latin typeface="Consolas" panose="020B0609020204030204" pitchFamily="49" charset="0"/>
              </a:rPr>
              <a:t>; ++</a:t>
            </a:r>
            <a:r>
              <a:rPr lang="en-US">
                <a:latin typeface="Consolas" panose="020B0609020204030204" pitchFamily="49" charset="0"/>
              </a:rPr>
              <a:t>dst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dst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list&lt;int&gt; </a:t>
            </a:r>
            <a:r>
              <a:rPr lang="en-US" smtClean="0">
                <a:latin typeface="Consolas" panose="020B0609020204030204" pitchFamily="49" charset="0"/>
              </a:rPr>
              <a:t>lst </a:t>
            </a:r>
            <a:r>
              <a:rPr lang="en-US">
                <a:latin typeface="Consolas" panose="020B0609020204030204" pitchFamily="49" charset="0"/>
              </a:rPr>
              <a:t>= {1, 2, 3, 4, 5, 6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vector&lt;int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vec;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Задача: скопировать содержимое списка </a:t>
            </a:r>
            <a:r>
              <a:rPr lang="en-US" smtClean="0"/>
              <a:t>lst </a:t>
            </a:r>
            <a:r>
              <a:rPr lang="ru-RU" smtClean="0"/>
              <a:t>в вектор </a:t>
            </a:r>
            <a:r>
              <a:rPr lang="en-US" smtClean="0"/>
              <a:t>vec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5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кросс-копирование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96144" cy="40386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InpIter, typename </a:t>
            </a:r>
            <a:r>
              <a:rPr lang="en-US" smtClean="0">
                <a:latin typeface="Consolas" panose="020B0609020204030204" pitchFamily="49" charset="0"/>
              </a:rPr>
              <a:t>OutIter&gt;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OutIter </a:t>
            </a:r>
            <a:r>
              <a:rPr lang="en-US">
                <a:latin typeface="Consolas" panose="020B0609020204030204" pitchFamily="49" charset="0"/>
              </a:rPr>
              <a:t>cross_copy (InpIter fst, InpIter lst, OutIter dst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while (fst != lst)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*dst = *fst</a:t>
            </a:r>
            <a:r>
              <a:rPr lang="en-US" smtClean="0">
                <a:latin typeface="Consolas" panose="020B0609020204030204" pitchFamily="49" charset="0"/>
              </a:rPr>
              <a:t>; ++</a:t>
            </a:r>
            <a:r>
              <a:rPr lang="en-US">
                <a:latin typeface="Consolas" panose="020B0609020204030204" pitchFamily="49" charset="0"/>
              </a:rPr>
              <a:t>fst</a:t>
            </a:r>
            <a:r>
              <a:rPr lang="en-US" smtClean="0">
                <a:latin typeface="Consolas" panose="020B0609020204030204" pitchFamily="49" charset="0"/>
              </a:rPr>
              <a:t>; ++</a:t>
            </a:r>
            <a:r>
              <a:rPr lang="en-US">
                <a:latin typeface="Consolas" panose="020B0609020204030204" pitchFamily="49" charset="0"/>
              </a:rPr>
              <a:t>dst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dst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list&lt;int&gt; </a:t>
            </a:r>
            <a:r>
              <a:rPr lang="en-US" smtClean="0">
                <a:latin typeface="Consolas" panose="020B0609020204030204" pitchFamily="49" charset="0"/>
              </a:rPr>
              <a:t>lst </a:t>
            </a:r>
            <a:r>
              <a:rPr lang="en-US">
                <a:latin typeface="Consolas" panose="020B0609020204030204" pitchFamily="49" charset="0"/>
              </a:rPr>
              <a:t>= {1, 2, 3, 4, 5, 6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vector&lt;int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vec;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vec.resize (lst.size());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cross_copy (</a:t>
            </a:r>
            <a:r>
              <a:rPr lang="en-US" smtClean="0">
                <a:latin typeface="Consolas" panose="020B0609020204030204" pitchFamily="49" charset="0"/>
              </a:rPr>
              <a:t>lst.begin</a:t>
            </a:r>
            <a:r>
              <a:rPr lang="en-US">
                <a:latin typeface="Consolas" panose="020B0609020204030204" pitchFamily="49" charset="0"/>
              </a:rPr>
              <a:t>(), </a:t>
            </a:r>
            <a:r>
              <a:rPr lang="en-US" smtClean="0">
                <a:latin typeface="Consolas" panose="020B0609020204030204" pitchFamily="49" charset="0"/>
              </a:rPr>
              <a:t>lst.end</a:t>
            </a:r>
            <a:r>
              <a:rPr lang="en-US">
                <a:latin typeface="Consolas" panose="020B0609020204030204" pitchFamily="49" charset="0"/>
              </a:rPr>
              <a:t>(), </a:t>
            </a:r>
            <a:r>
              <a:rPr lang="en-US" smtClean="0">
                <a:latin typeface="Consolas" panose="020B0609020204030204" pitchFamily="49" charset="0"/>
              </a:rPr>
              <a:t>vec.begin</a:t>
            </a:r>
            <a:r>
              <a:rPr lang="en-US"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23433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кросс-копирование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99" y="2057400"/>
            <a:ext cx="10579443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InpIter, typename </a:t>
            </a:r>
            <a:r>
              <a:rPr lang="en-US" smtClean="0">
                <a:latin typeface="Consolas" panose="020B0609020204030204" pitchFamily="49" charset="0"/>
              </a:rPr>
              <a:t>OutIter&gt;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OutIter </a:t>
            </a:r>
            <a:r>
              <a:rPr lang="en-US">
                <a:latin typeface="Consolas" panose="020B0609020204030204" pitchFamily="49" charset="0"/>
              </a:rPr>
              <a:t>cross_copy (InpIter fst, InpIter lst, OutIter dst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while (fst != lst)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*dst = *fst</a:t>
            </a:r>
            <a:r>
              <a:rPr lang="en-US" smtClean="0">
                <a:latin typeface="Consolas" panose="020B0609020204030204" pitchFamily="49" charset="0"/>
              </a:rPr>
              <a:t>; ++</a:t>
            </a:r>
            <a:r>
              <a:rPr lang="en-US">
                <a:latin typeface="Consolas" panose="020B0609020204030204" pitchFamily="49" charset="0"/>
              </a:rPr>
              <a:t>fst</a:t>
            </a:r>
            <a:r>
              <a:rPr lang="en-US" smtClean="0">
                <a:latin typeface="Consolas" panose="020B0609020204030204" pitchFamily="49" charset="0"/>
              </a:rPr>
              <a:t>; ++</a:t>
            </a:r>
            <a:r>
              <a:rPr lang="en-US">
                <a:latin typeface="Consolas" panose="020B0609020204030204" pitchFamily="49" charset="0"/>
              </a:rPr>
              <a:t>dst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dst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list&lt;int&gt; </a:t>
            </a:r>
            <a:r>
              <a:rPr lang="en-US" smtClean="0">
                <a:latin typeface="Consolas" panose="020B0609020204030204" pitchFamily="49" charset="0"/>
              </a:rPr>
              <a:t>lst </a:t>
            </a:r>
            <a:r>
              <a:rPr lang="en-US">
                <a:latin typeface="Consolas" panose="020B0609020204030204" pitchFamily="49" charset="0"/>
              </a:rPr>
              <a:t>= {1, 2, 3, 4, 5, 6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vector&lt;int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vec;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cross_copy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lst.begin</a:t>
            </a:r>
            <a:r>
              <a:rPr lang="en-US">
                <a:latin typeface="Consolas" panose="020B0609020204030204" pitchFamily="49" charset="0"/>
              </a:rPr>
              <a:t>(), </a:t>
            </a:r>
            <a:r>
              <a:rPr lang="en-US" smtClean="0">
                <a:latin typeface="Consolas" panose="020B0609020204030204" pitchFamily="49" charset="0"/>
              </a:rPr>
              <a:t>lst.end</a:t>
            </a:r>
            <a:r>
              <a:rPr lang="en-US">
                <a:latin typeface="Consolas" panose="020B0609020204030204" pitchFamily="49" charset="0"/>
              </a:rPr>
              <a:t>(),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back_inserter(vec)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1257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кросс-копирование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99" y="2057400"/>
            <a:ext cx="10579443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InpIter, typename </a:t>
            </a:r>
            <a:r>
              <a:rPr lang="en-US" sz="2000" smtClean="0">
                <a:latin typeface="Consolas" panose="020B0609020204030204" pitchFamily="49" charset="0"/>
              </a:rPr>
              <a:t>OutIter&gt;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OutIter </a:t>
            </a:r>
            <a:r>
              <a:rPr lang="en-US" sz="2000">
                <a:latin typeface="Consolas" panose="020B0609020204030204" pitchFamily="49" charset="0"/>
              </a:rPr>
              <a:t>cross_copy (InpIter fst, InpIter lst, OutIter dst</a:t>
            </a:r>
            <a:r>
              <a:rPr lang="en-US" sz="2000" smtClean="0">
                <a:latin typeface="Consolas" panose="020B0609020204030204" pitchFamily="49" charset="0"/>
              </a:rPr>
              <a:t>)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while (fst != lst)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*dst = *fst</a:t>
            </a:r>
            <a:r>
              <a:rPr lang="en-US" sz="2000" smtClean="0">
                <a:latin typeface="Consolas" panose="020B0609020204030204" pitchFamily="49" charset="0"/>
              </a:rPr>
              <a:t>; ++</a:t>
            </a:r>
            <a:r>
              <a:rPr lang="en-US" sz="2000">
                <a:latin typeface="Consolas" panose="020B0609020204030204" pitchFamily="49" charset="0"/>
              </a:rPr>
              <a:t>fst</a:t>
            </a:r>
            <a:r>
              <a:rPr lang="en-US" sz="2000" smtClean="0">
                <a:latin typeface="Consolas" panose="020B0609020204030204" pitchFamily="49" charset="0"/>
              </a:rPr>
              <a:t>; ++</a:t>
            </a:r>
            <a:r>
              <a:rPr lang="en-US" sz="2000">
                <a:latin typeface="Consolas" panose="020B0609020204030204" pitchFamily="49" charset="0"/>
              </a:rPr>
              <a:t>dst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return dst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list&lt;int&gt; </a:t>
            </a:r>
            <a:r>
              <a:rPr lang="en-US" sz="2000" smtClean="0">
                <a:latin typeface="Consolas" panose="020B0609020204030204" pitchFamily="49" charset="0"/>
              </a:rPr>
              <a:t>lst </a:t>
            </a:r>
            <a:r>
              <a:rPr lang="en-US" sz="2000">
                <a:latin typeface="Consolas" panose="020B0609020204030204" pitchFamily="49" charset="0"/>
              </a:rPr>
              <a:t>= {1, 2, 3, 4, 5, 6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vector&lt;int</a:t>
            </a:r>
            <a:r>
              <a:rPr lang="en-US" sz="2000">
                <a:latin typeface="Consolas" panose="020B0609020204030204" pitchFamily="49" charset="0"/>
              </a:rPr>
              <a:t>&gt; </a:t>
            </a:r>
            <a:r>
              <a:rPr lang="en-US" sz="2000" smtClean="0">
                <a:latin typeface="Consolas" panose="020B0609020204030204" pitchFamily="49" charset="0"/>
              </a:rPr>
              <a:t>vec;</a:t>
            </a:r>
          </a:p>
          <a:p>
            <a:pPr marL="45720" indent="0">
              <a:buNone/>
            </a:pP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cross_copy </a:t>
            </a:r>
            <a:r>
              <a:rPr lang="en-US" sz="2000">
                <a:latin typeface="Consolas" panose="020B0609020204030204" pitchFamily="49" charset="0"/>
              </a:rPr>
              <a:t>(</a:t>
            </a:r>
            <a:r>
              <a:rPr lang="en-US" sz="2000" smtClean="0">
                <a:latin typeface="Consolas" panose="020B0609020204030204" pitchFamily="49" charset="0"/>
              </a:rPr>
              <a:t>lst.begin</a:t>
            </a:r>
            <a:r>
              <a:rPr lang="en-US" sz="2000">
                <a:latin typeface="Consolas" panose="020B0609020204030204" pitchFamily="49" charset="0"/>
              </a:rPr>
              <a:t>(), </a:t>
            </a:r>
            <a:r>
              <a:rPr lang="en-US" sz="2000" smtClean="0">
                <a:latin typeface="Consolas" panose="020B0609020204030204" pitchFamily="49" charset="0"/>
              </a:rPr>
              <a:t>lst.end</a:t>
            </a:r>
            <a:r>
              <a:rPr lang="en-US" sz="2000">
                <a:latin typeface="Consolas" panose="020B0609020204030204" pitchFamily="49" charset="0"/>
              </a:rPr>
              <a:t>(),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back_inserter(vec)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cross_copy (</a:t>
            </a:r>
            <a:r>
              <a:rPr lang="en-US" sz="2000" smtClean="0">
                <a:latin typeface="Consolas" panose="020B0609020204030204" pitchFamily="49" charset="0"/>
              </a:rPr>
              <a:t>vec.begin</a:t>
            </a:r>
            <a:r>
              <a:rPr lang="en-US" sz="2000">
                <a:latin typeface="Consolas" panose="020B0609020204030204" pitchFamily="49" charset="0"/>
              </a:rPr>
              <a:t>(), </a:t>
            </a:r>
            <a:r>
              <a:rPr lang="en-US" sz="2000" smtClean="0">
                <a:latin typeface="Consolas" panose="020B0609020204030204" pitchFamily="49" charset="0"/>
              </a:rPr>
              <a:t>vec.end</a:t>
            </a:r>
            <a:r>
              <a:rPr lang="en-US" sz="2000">
                <a:latin typeface="Consolas" panose="020B0609020204030204" pitchFamily="49" charset="0"/>
              </a:rPr>
              <a:t>(),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ostream_iterator&lt;int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&gt; (cout, "\n")</a:t>
            </a:r>
            <a:r>
              <a:rPr lang="en-US" sz="200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Rectangle 3"/>
          <p:cNvSpPr/>
          <p:nvPr/>
        </p:nvSpPr>
        <p:spPr>
          <a:xfrm>
            <a:off x="8402595" y="3797643"/>
            <a:ext cx="3155091" cy="815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/>
              <a:t>Похожая система неспроста. И там и там </a:t>
            </a:r>
            <a:r>
              <a:rPr lang="en-US" smtClean="0"/>
              <a:t>output </a:t>
            </a:r>
            <a:r>
              <a:rPr lang="ru-RU" smtClean="0"/>
              <a:t>итераторы</a:t>
            </a: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559114" y="4613189"/>
            <a:ext cx="650789" cy="51898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308757" y="4613189"/>
            <a:ext cx="873211" cy="108739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91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Простая задача: снова </a:t>
            </a:r>
            <a:r>
              <a:rPr lang="en-US" smtClean="0"/>
              <a:t>cross-copy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8466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InpIter, typename OutIter&gt;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OutIter cross_copy (InpIter fst, InpIter lst, OutIter dst)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while (fst != lst)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*dst = *fst; ++fst; ++dst;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return dst;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list&lt;int&gt; lst = {1, 2, 3, 4, 5, 6};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vector&lt;int&gt; </a:t>
            </a:r>
            <a:r>
              <a:rPr lang="en-US" sz="2000" smtClean="0">
                <a:latin typeface="Consolas" panose="020B0609020204030204" pitchFamily="49" charset="0"/>
              </a:rPr>
              <a:t>vec = {10, 20, 30, 40, 50, 60};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cross_copy (lst.begin(), lst.end(),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       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inserter(vec, vec.begin() + 3)</a:t>
            </a:r>
            <a:r>
              <a:rPr lang="en-US" sz="2000" smtClean="0">
                <a:latin typeface="Consolas" panose="020B0609020204030204" pitchFamily="49" charset="0"/>
              </a:rPr>
              <a:t>); // </a:t>
            </a:r>
            <a:r>
              <a:rPr lang="ru-RU" sz="2000" smtClean="0">
                <a:latin typeface="Consolas" panose="020B0609020204030204" pitchFamily="49" charset="0"/>
              </a:rPr>
              <a:t>что в </a:t>
            </a:r>
            <a:r>
              <a:rPr lang="en-US" sz="2000" smtClean="0">
                <a:latin typeface="Consolas" panose="020B0609020204030204" pitchFamily="49" charset="0"/>
              </a:rPr>
              <a:t>vec?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925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Простая задача: снова </a:t>
            </a:r>
            <a:r>
              <a:rPr lang="en-US" smtClean="0"/>
              <a:t>cross-copy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8466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InpIter, typename OutIter&gt;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OutIter cross_copy (InpIter fst, InpIter lst, OutIter dst)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while (fst != lst)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*dst = *fst; ++fst; ++dst;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return dst;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list&lt;int&gt; lst = {1, 2, 3, 4, 5, 6};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vector&lt;int&gt; </a:t>
            </a:r>
            <a:r>
              <a:rPr lang="en-US" sz="2000" smtClean="0">
                <a:latin typeface="Consolas" panose="020B0609020204030204" pitchFamily="49" charset="0"/>
              </a:rPr>
              <a:t>vec = {10, 20, 30, 40, 50, 60};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cross_copy (lst.begin(), lst.end(),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       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inserter(vec, vec.begin() + 3)</a:t>
            </a:r>
            <a:r>
              <a:rPr lang="en-US" sz="2000" smtClean="0">
                <a:latin typeface="Consolas" panose="020B0609020204030204" pitchFamily="49" charset="0"/>
              </a:rPr>
              <a:t>); // 10, 20, 30, 1, 2, ..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1975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31162" cy="4038600"/>
          </a:xfrm>
        </p:spPr>
        <p:txBody>
          <a:bodyPr/>
          <a:lstStyle/>
          <a:p>
            <a:r>
              <a:rPr lang="ru-RU" smtClean="0"/>
              <a:t>Вариант 1</a:t>
            </a:r>
            <a:r>
              <a:rPr lang="en-US" smtClean="0"/>
              <a:t>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(auto elt : </a:t>
            </a:r>
            <a:r>
              <a:rPr lang="en-US" smtClean="0">
                <a:latin typeface="Consolas" panose="020B0609020204030204" pitchFamily="49" charset="0"/>
              </a:rPr>
              <a:t>vec) </a:t>
            </a:r>
            <a:r>
              <a:rPr lang="en-US">
                <a:latin typeface="Consolas" panose="020B0609020204030204" pitchFamily="49" charset="0"/>
              </a:rPr>
              <a:t>cout &lt;&lt; elt &lt;&lt; "\n";</a:t>
            </a:r>
          </a:p>
          <a:p>
            <a:r>
              <a:rPr lang="ru-RU" smtClean="0"/>
              <a:t>Вариант 2</a:t>
            </a:r>
            <a:r>
              <a:rPr lang="en-US" smtClean="0"/>
              <a:t>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copy (</a:t>
            </a:r>
            <a:r>
              <a:rPr lang="en-US" smtClean="0">
                <a:latin typeface="Consolas" panose="020B0609020204030204" pitchFamily="49" charset="0"/>
              </a:rPr>
              <a:t>vec.begin</a:t>
            </a:r>
            <a:r>
              <a:rPr lang="en-US">
                <a:latin typeface="Consolas" panose="020B0609020204030204" pitchFamily="49" charset="0"/>
              </a:rPr>
              <a:t>(), </a:t>
            </a:r>
            <a:r>
              <a:rPr lang="en-US" smtClean="0">
                <a:latin typeface="Consolas" panose="020B0609020204030204" pitchFamily="49" charset="0"/>
              </a:rPr>
              <a:t>vec.end</a:t>
            </a:r>
            <a:r>
              <a:rPr lang="en-US">
                <a:latin typeface="Consolas" panose="020B0609020204030204" pitchFamily="49" charset="0"/>
              </a:rPr>
              <a:t>(), </a:t>
            </a:r>
            <a:r>
              <a:rPr lang="en-US" smtClean="0">
                <a:latin typeface="Consolas" panose="020B0609020204030204" pitchFamily="49" charset="0"/>
              </a:rPr>
              <a:t>ostream_iterator&lt;int</a:t>
            </a:r>
            <a:r>
              <a:rPr lang="en-US">
                <a:latin typeface="Consolas" panose="020B0609020204030204" pitchFamily="49" charset="0"/>
              </a:rPr>
              <a:t>&gt; (cout, "\n</a:t>
            </a:r>
            <a:r>
              <a:rPr lang="en-US" smtClean="0">
                <a:latin typeface="Consolas" panose="020B0609020204030204" pitchFamily="49" charset="0"/>
              </a:rPr>
              <a:t>"));</a:t>
            </a:r>
          </a:p>
          <a:p>
            <a:r>
              <a:rPr lang="ru-RU" smtClean="0"/>
              <a:t>Ваш выбор?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1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Диапазоны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Категории итераторов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Преобразования и адаптеры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 smtClean="0"/>
              <a:t> </a:t>
            </a:r>
            <a:r>
              <a:rPr lang="ru-RU" sz="4800" smtClean="0"/>
              <a:t>Инвалидация</a:t>
            </a:r>
          </a:p>
        </p:txBody>
      </p:sp>
    </p:spTree>
    <p:extLst>
      <p:ext uri="{BB962C8B-B14F-4D97-AF65-F5344CB8AC3E}">
        <p14:creationId xmlns:p14="http://schemas.microsoft.com/office/powerpoint/2010/main" val="334513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Валидность итераторов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Валидный итератор </a:t>
            </a:r>
          </a:p>
          <a:p>
            <a:pPr lvl="1"/>
            <a:r>
              <a:rPr lang="ru-RU" smtClean="0"/>
              <a:t>конформно поддерживает все операции для своей категории </a:t>
            </a:r>
            <a:r>
              <a:rPr lang="ru-RU" smtClean="0"/>
              <a:t>ит</a:t>
            </a:r>
            <a:r>
              <a:rPr lang="ru-RU" smtClean="0"/>
              <a:t>ераторов</a:t>
            </a:r>
            <a:endParaRPr lang="ru-RU" smtClean="0"/>
          </a:p>
          <a:p>
            <a:r>
              <a:rPr lang="ru-RU" smtClean="0"/>
              <a:t>Валидный диапазон</a:t>
            </a:r>
          </a:p>
          <a:p>
            <a:pPr lvl="1"/>
            <a:r>
              <a:rPr lang="ru-RU" smtClean="0"/>
              <a:t>состоит из двух валидных итераторов</a:t>
            </a:r>
          </a:p>
          <a:p>
            <a:pPr lvl="1"/>
            <a:r>
              <a:rPr lang="ru-RU" smtClean="0"/>
              <a:t>второй итератор достижим из первого</a:t>
            </a:r>
            <a:endParaRPr lang="en-US" smtClean="0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9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Range-based </a:t>
            </a:r>
            <a:r>
              <a:rPr lang="ru-RU" smtClean="0"/>
              <a:t>обход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Идиома "пройти </a:t>
            </a:r>
            <a:r>
              <a:rPr lang="en-US" smtClean="0">
                <a:latin typeface="Consolas" panose="020B0609020204030204" pitchFamily="49" charset="0"/>
              </a:rPr>
              <a:t>it</a:t>
            </a:r>
            <a:r>
              <a:rPr lang="en-US" smtClean="0"/>
              <a:t> </a:t>
            </a:r>
            <a:r>
              <a:rPr lang="ru-RU" smtClean="0"/>
              <a:t>от</a:t>
            </a:r>
            <a:r>
              <a:rPr lang="en-US" smtClean="0"/>
              <a:t> </a:t>
            </a:r>
            <a:r>
              <a:rPr lang="en-US" smtClean="0">
                <a:latin typeface="Consolas" panose="020B0609020204030204" pitchFamily="49" charset="0"/>
              </a:rPr>
              <a:t>begin()</a:t>
            </a:r>
            <a:r>
              <a:rPr lang="ru-RU"/>
              <a:t> до </a:t>
            </a:r>
            <a:r>
              <a:rPr lang="en-US" smtClean="0">
                <a:latin typeface="Consolas" panose="020B0609020204030204" pitchFamily="49" charset="0"/>
              </a:rPr>
              <a:t>end()</a:t>
            </a:r>
            <a:r>
              <a:rPr lang="en-US" smtClean="0"/>
              <a:t>,</a:t>
            </a:r>
            <a:r>
              <a:rPr lang="ru-RU" smtClean="0"/>
              <a:t> шагом</a:t>
            </a:r>
            <a:r>
              <a:rPr lang="en-US" smtClean="0"/>
              <a:t> </a:t>
            </a:r>
            <a:r>
              <a:rPr lang="ru-RU" smtClean="0">
                <a:latin typeface="Consolas" panose="020B0609020204030204" pitchFamily="49" charset="0"/>
              </a:rPr>
              <a:t>1</a:t>
            </a:r>
            <a:r>
              <a:rPr lang="ru-RU" smtClean="0"/>
              <a:t> и что-то сделать с </a:t>
            </a:r>
            <a:r>
              <a:rPr lang="en-US" smtClean="0">
                <a:latin typeface="Consolas" panose="020B0609020204030204" pitchFamily="49" charset="0"/>
              </a:rPr>
              <a:t>*it</a:t>
            </a:r>
            <a:r>
              <a:rPr lang="en-US" smtClean="0"/>
              <a:t>" </a:t>
            </a:r>
            <a:r>
              <a:rPr lang="ru-RU" smtClean="0"/>
              <a:t>настолько распространена, что была дополнительно обобщена. Контейнер который поддерживает такой обход задаёт диапазон (</a:t>
            </a:r>
            <a:r>
              <a:rPr lang="en-US" smtClean="0"/>
              <a:t>range).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C, typename F&gt;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size_t traverse </a:t>
            </a:r>
            <a:r>
              <a:rPr lang="en-US">
                <a:latin typeface="Consolas" panose="020B0609020204030204" pitchFamily="49" charset="0"/>
              </a:rPr>
              <a:t>(C &amp;cont, F func)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size_t nelts = 0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for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auto elt : cont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if (!(++nelts, func(elt</a:t>
            </a:r>
            <a:r>
              <a:rPr lang="en-US" smtClean="0">
                <a:latin typeface="Consolas" panose="020B0609020204030204" pitchFamily="49" charset="0"/>
              </a:rPr>
              <a:t>))) // elt </a:t>
            </a:r>
            <a:r>
              <a:rPr lang="ru-RU" smtClean="0">
                <a:latin typeface="Consolas" panose="020B0609020204030204" pitchFamily="49" charset="0"/>
              </a:rPr>
              <a:t>это </a:t>
            </a:r>
            <a:r>
              <a:rPr lang="en-US" smtClean="0">
                <a:latin typeface="Consolas" panose="020B0609020204030204" pitchFamily="49" charset="0"/>
              </a:rPr>
              <a:t>*it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</a:t>
            </a:r>
            <a:r>
              <a:rPr lang="en-US">
                <a:latin typeface="Consolas" panose="020B0609020204030204" pitchFamily="49" charset="0"/>
              </a:rPr>
              <a:t>break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nelts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30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валиден ли диапазон?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istream_iterator&lt;string&gt; beg(ifstream("in.txt")), end;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cross_copy (beg, end,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ostream_iterator&lt;string&gt;(ofstream("out.txt")));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99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валиден ли диапазон?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475205"/>
          </a:xfrm>
        </p:spPr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istream_iterator&lt;string&gt;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beg(ifstream("in.txt"))</a:t>
            </a:r>
            <a:r>
              <a:rPr lang="en-US" smtClean="0">
                <a:latin typeface="Consolas" panose="020B0609020204030204" pitchFamily="49" charset="0"/>
              </a:rPr>
              <a:t>, end;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cross_copy (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beg</a:t>
            </a:r>
            <a:r>
              <a:rPr lang="en-US" smtClean="0">
                <a:latin typeface="Consolas" panose="020B0609020204030204" pitchFamily="49" charset="0"/>
              </a:rPr>
              <a:t>, end,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ostream_iterator&lt;string&gt;(ofstream("out.txt")));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Нет, здесь "висячий" итератор, который не валиден. Итератор может быть невалиден по ряду причин:</a:t>
            </a:r>
          </a:p>
          <a:p>
            <a:r>
              <a:rPr lang="ru-RU" smtClean="0"/>
              <a:t>Он не инициализирован </a:t>
            </a:r>
            <a:r>
              <a:rPr lang="ru-RU" smtClean="0"/>
              <a:t>(кроме сингулярных итераторов потоков)</a:t>
            </a:r>
            <a:endParaRPr lang="ru-RU" smtClean="0"/>
          </a:p>
          <a:p>
            <a:r>
              <a:rPr lang="ru-RU" smtClean="0"/>
              <a:t>Он подвис, т.е. ссылается на объект с истекшим сроком жизни</a:t>
            </a:r>
          </a:p>
          <a:p>
            <a:r>
              <a:rPr lang="ru-RU" smtClean="0"/>
              <a:t>Он указывает за пределы диапазона</a:t>
            </a:r>
          </a:p>
          <a:p>
            <a:r>
              <a:rPr lang="ru-RU" smtClean="0"/>
              <a:t>Он инвалидирован операциями над контейнером</a:t>
            </a:r>
            <a:endParaRPr lang="en-US" smtClean="0"/>
          </a:p>
          <a:p>
            <a:r>
              <a:rPr lang="ru-RU" smtClean="0"/>
              <a:t>Это использованный итератор ввода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5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Сингулярные итераторы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Уже рассматривались ранее и иногда в них нет ничего плохого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istream_iterator&lt;string&gt; beg(ifstream("in.txt")),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>
                <a:latin typeface="Consolas" panose="020B0609020204030204" pitchFamily="49" charset="0"/>
              </a:rPr>
              <a:t>;</a:t>
            </a:r>
          </a:p>
          <a:p>
            <a:r>
              <a:rPr lang="ru-RU" smtClean="0"/>
              <a:t>Здесь итератор </a:t>
            </a:r>
            <a:r>
              <a:rPr lang="en-US" smtClean="0"/>
              <a:t>end </a:t>
            </a:r>
            <a:r>
              <a:rPr lang="ru-RU" smtClean="0"/>
              <a:t>сингулярен, но вполне валиден</a:t>
            </a:r>
            <a:r>
              <a:rPr lang="en-US" smtClean="0"/>
              <a:t>.</a:t>
            </a:r>
          </a:p>
          <a:p>
            <a:r>
              <a:rPr lang="ru-RU" smtClean="0"/>
              <a:t>Но ниже ситуация хуже: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list&lt;string&gt;::iterator lstit;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cross_copy (vec.begin(), vec.end(),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lstit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r>
              <a:rPr lang="ru-RU" smtClean="0"/>
              <a:t>Здесь сингулярный итератор не валиден и случается </a:t>
            </a:r>
            <a:r>
              <a:rPr lang="en-US" smtClean="0"/>
              <a:t>UB. </a:t>
            </a:r>
            <a:r>
              <a:rPr lang="ru-RU" smtClean="0"/>
              <a:t>Аналог </a:t>
            </a:r>
            <a:r>
              <a:rPr lang="ru-RU" smtClean="0">
                <a:latin typeface="Corbel" panose="020B0503020204020204" pitchFamily="34" charset="0"/>
              </a:rPr>
              <a:t>–</a:t>
            </a:r>
            <a:r>
              <a:rPr lang="ru-RU" smtClean="0"/>
              <a:t> неинициализированный указатель.</a:t>
            </a:r>
            <a:endParaRPr lang="ru-RU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2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Итераторы за границами диапазона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mtClean="0"/>
              <a:t>Два основных типа: </a:t>
            </a:r>
          </a:p>
          <a:p>
            <a:pPr marL="45720" indent="0">
              <a:buNone/>
            </a:pPr>
            <a:r>
              <a:rPr lang="ru-RU" smtClean="0"/>
              <a:t>Итераторы, показывающие на </a:t>
            </a:r>
            <a:r>
              <a:rPr lang="en-US" smtClean="0"/>
              <a:t>end()</a:t>
            </a:r>
            <a:r>
              <a:rPr lang="ru-RU" smtClean="0"/>
              <a:t> или </a:t>
            </a:r>
            <a:r>
              <a:rPr lang="en-US" smtClean="0"/>
              <a:t>rend(), </a:t>
            </a:r>
            <a:r>
              <a:rPr lang="ru-RU" smtClean="0"/>
              <a:t>которые можно использовать но нельзя разыменовать</a:t>
            </a:r>
            <a:r>
              <a:rPr lang="en-US" smtClean="0"/>
              <a:t> (past-the-end) 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list&lt;int&gt; lst;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past_end = lst.begin();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cout &lt;&lt; *past_end &lt;&lt; endl;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 fail</a:t>
            </a:r>
            <a:endParaRPr lang="ru-RU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lst.insert (past_end, 1);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ok</a:t>
            </a:r>
          </a:p>
          <a:p>
            <a:pPr marL="45720" indent="0">
              <a:buNone/>
            </a:pPr>
            <a:r>
              <a:rPr lang="ru-RU" smtClean="0"/>
              <a:t>Итераторы, показывающие далеко после конца или раньше начала, с которыми нельзя делать ничего</a:t>
            </a:r>
            <a:r>
              <a:rPr lang="en-US" smtClean="0"/>
              <a:t> (out-of-range)</a:t>
            </a:r>
            <a:r>
              <a:rPr lang="ru-RU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2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Инвалидация итераторов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Итератор может быть </a:t>
            </a:r>
            <a:r>
              <a:rPr lang="ru-RU" smtClean="0">
                <a:solidFill>
                  <a:srgbClr val="FF0000"/>
                </a:solidFill>
              </a:rPr>
              <a:t>инвалидирован </a:t>
            </a:r>
            <a:r>
              <a:rPr lang="ru-RU" smtClean="0"/>
              <a:t>операциями над контейнером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vector&lt;int&gt; v = {</a:t>
            </a:r>
            <a:r>
              <a:rPr lang="ru-RU" smtClean="0">
                <a:latin typeface="Consolas" panose="020B0609020204030204" pitchFamily="49" charset="0"/>
              </a:rPr>
              <a:t>11</a:t>
            </a:r>
            <a:r>
              <a:rPr lang="en-US" smtClean="0">
                <a:latin typeface="Consolas" panose="020B0609020204030204" pitchFamily="49" charset="0"/>
              </a:rPr>
              <a:t>, 7, 5, 3, 2};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vit = advance (v.begin(), 3);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v.clear();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*vit &lt;&lt; endl;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fail</a:t>
            </a:r>
            <a:endParaRPr lang="ru-RU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Здесь итератор может инвалидирован</a:t>
            </a:r>
            <a:r>
              <a:rPr lang="en-US" smtClean="0"/>
              <a:t> </a:t>
            </a:r>
            <a:r>
              <a:rPr lang="ru-RU" smtClean="0"/>
              <a:t>и куда он указывает не определено. К сожалению, если итератор реализован как указатель, он будет куда-то указывать и ошибка может быть "тихой".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5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Инвалидация итераторов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Самое плохое, что она может быть плавающей. Простой пример: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vector&lt;int&gt; v = {2, 3, 5, 7, 11};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vit = advance (v.begin(), 3);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v.push_back(13);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*vit &lt;&lt; endl; // ok???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Здесь итератор может быть инвалидирован, если </a:t>
            </a:r>
            <a:r>
              <a:rPr lang="en-US" smtClean="0"/>
              <a:t>capacity </a:t>
            </a:r>
            <a:r>
              <a:rPr lang="ru-RU" smtClean="0"/>
              <a:t>закончилось и случился </a:t>
            </a:r>
            <a:r>
              <a:rPr lang="en-US" smtClean="0"/>
              <a:t>realloc. </a:t>
            </a:r>
            <a:r>
              <a:rPr lang="ru-RU" smtClean="0"/>
              <a:t>А может и не быть.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7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Правила базовой инвалидации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Вставка</a:t>
            </a:r>
          </a:p>
          <a:p>
            <a:pPr lvl="1"/>
            <a:r>
              <a:rPr lang="en-US" smtClean="0"/>
              <a:t>vector</a:t>
            </a:r>
            <a:r>
              <a:rPr lang="ru-RU" smtClean="0"/>
              <a:t> </a:t>
            </a:r>
            <a:r>
              <a:rPr lang="ru-RU" smtClean="0">
                <a:latin typeface="Corbel" panose="020B0503020204020204" pitchFamily="34" charset="0"/>
              </a:rPr>
              <a:t>– сохраняются все итераторы до точки вставки кроме случаев перевыделения, кгда все инвалидированы</a:t>
            </a:r>
            <a:endParaRPr lang="en-US" smtClean="0"/>
          </a:p>
          <a:p>
            <a:pPr lvl="1"/>
            <a:r>
              <a:rPr lang="en-US" smtClean="0"/>
              <a:t>deque</a:t>
            </a:r>
            <a:r>
              <a:rPr lang="ru-RU" smtClean="0"/>
              <a:t> </a:t>
            </a:r>
            <a:r>
              <a:rPr lang="ru-RU" smtClean="0">
                <a:latin typeface="Corbel" panose="020B0503020204020204" pitchFamily="34" charset="0"/>
              </a:rPr>
              <a:t>–  все итераторы всегда инвалидированы</a:t>
            </a:r>
            <a:endParaRPr lang="en-US" smtClean="0"/>
          </a:p>
          <a:p>
            <a:pPr lvl="1"/>
            <a:r>
              <a:rPr lang="en-US" smtClean="0"/>
              <a:t>list</a:t>
            </a:r>
            <a:r>
              <a:rPr lang="ru-RU" smtClean="0"/>
              <a:t> </a:t>
            </a:r>
            <a:r>
              <a:rPr lang="ru-RU" smtClean="0">
                <a:latin typeface="Corbel" panose="020B0503020204020204" pitchFamily="34" charset="0"/>
              </a:rPr>
              <a:t>– все итераторы сохраняются</a:t>
            </a:r>
            <a:endParaRPr lang="en-US" smtClean="0"/>
          </a:p>
          <a:p>
            <a:r>
              <a:rPr lang="ru-RU" smtClean="0"/>
              <a:t>Удаление</a:t>
            </a:r>
          </a:p>
          <a:p>
            <a:pPr lvl="1"/>
            <a:r>
              <a:rPr lang="en-US" smtClean="0"/>
              <a:t>vector</a:t>
            </a:r>
            <a:r>
              <a:rPr lang="ru-RU" smtClean="0"/>
              <a:t> </a:t>
            </a:r>
            <a:r>
              <a:rPr lang="ru-RU" smtClean="0">
                <a:latin typeface="Corbel" panose="020B0503020204020204" pitchFamily="34" charset="0"/>
              </a:rPr>
              <a:t>– инвалидируются все итераторы после точки удаления, сохраняются до.</a:t>
            </a:r>
            <a:endParaRPr lang="en-US"/>
          </a:p>
          <a:p>
            <a:pPr lvl="1"/>
            <a:r>
              <a:rPr lang="en-US" smtClean="0"/>
              <a:t>deque</a:t>
            </a:r>
            <a:r>
              <a:rPr lang="ru-RU" smtClean="0"/>
              <a:t> </a:t>
            </a:r>
            <a:r>
              <a:rPr lang="ru-RU" smtClean="0">
                <a:latin typeface="Corbel" panose="020B0503020204020204" pitchFamily="34" charset="0"/>
              </a:rPr>
              <a:t>– инвалидируются все итераторы при удалении из середины. При удалении из начала или конца, все итераторы сохраняются (кроме итертаора на удаляемый).</a:t>
            </a:r>
            <a:endParaRPr lang="en-US"/>
          </a:p>
          <a:p>
            <a:pPr lvl="1"/>
            <a:r>
              <a:rPr lang="en-US" smtClean="0"/>
              <a:t>list</a:t>
            </a:r>
            <a:r>
              <a:rPr lang="ru-RU" smtClean="0"/>
              <a:t> </a:t>
            </a:r>
            <a:r>
              <a:rPr lang="ru-RU" smtClean="0">
                <a:latin typeface="Corbel" panose="020B0503020204020204" pitchFamily="34" charset="0"/>
              </a:rPr>
              <a:t>– сохраняются все итераторы кроме итератора на удаляемый элемент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4830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Использованные итераторы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Эта проблема касается в основном одноразовых итераторов, таких как </a:t>
            </a:r>
            <a:r>
              <a:rPr lang="en-US" smtClean="0"/>
              <a:t>input-</a:t>
            </a:r>
            <a:r>
              <a:rPr lang="ru-RU" smtClean="0"/>
              <a:t>итераторы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ifstream file("in.txt");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istream_iterator&lt;string&gt; beg(file), fin;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cross_copy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beg, fin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ostream_iterator&lt;string&gt;(cout));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ok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vector&lt;string&gt; vec (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beg, fin</a:t>
            </a:r>
            <a:r>
              <a:rPr lang="en-US" smtClean="0">
                <a:latin typeface="Consolas" panose="020B0609020204030204" pitchFamily="49" charset="0"/>
              </a:rPr>
              <a:t>);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fail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47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Поскольку итераторы </a:t>
            </a:r>
            <a:r>
              <a:rPr lang="ru-RU" smtClean="0">
                <a:latin typeface="Corbel" panose="020B0503020204020204" pitchFamily="34" charset="0"/>
              </a:rPr>
              <a:t>– более общая концепция по сравнению с указателями, возможных проблем с ними тоже больше. Но решают они больше проблем, чем создают и в обобщённом коде альтернативы им нет.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6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ISO/IEC 14882:2014, 2014</a:t>
            </a:r>
          </a:p>
          <a:p>
            <a:pPr lvl="0"/>
            <a:r>
              <a:rPr lang="en-US" dirty="0"/>
              <a:t>The C++ Programming Language (4th Edition</a:t>
            </a:r>
            <a:r>
              <a:rPr lang="en-US" dirty="0" smtClean="0"/>
              <a:t>)</a:t>
            </a:r>
            <a:endParaRPr lang="ru-RU" dirty="0" smtClean="0"/>
          </a:p>
          <a:p>
            <a:pPr lvl="0"/>
            <a:r>
              <a:rPr lang="en-US" dirty="0"/>
              <a:t>Nicolai M. </a:t>
            </a:r>
            <a:r>
              <a:rPr lang="en-US" dirty="0" err="1" smtClean="0"/>
              <a:t>Josuttis</a:t>
            </a:r>
            <a:r>
              <a:rPr lang="en-US" dirty="0" smtClean="0"/>
              <a:t>,  </a:t>
            </a:r>
            <a:r>
              <a:rPr lang="en-US" dirty="0"/>
              <a:t>The C++ Standard Library - A Tutorial and Reference, 2nd Edition </a:t>
            </a:r>
            <a:r>
              <a:rPr lang="en-US" dirty="0" smtClean="0"/>
              <a:t>, </a:t>
            </a:r>
            <a:r>
              <a:rPr lang="en-US" dirty="0"/>
              <a:t>Addison-Wesley, </a:t>
            </a:r>
            <a:r>
              <a:rPr lang="en-US" dirty="0" smtClean="0"/>
              <a:t>2012</a:t>
            </a:r>
          </a:p>
          <a:p>
            <a:pPr lvl="0"/>
            <a:r>
              <a:rPr lang="en-US" dirty="0" smtClean="0"/>
              <a:t>Scott </a:t>
            </a:r>
            <a:r>
              <a:rPr lang="en-US" dirty="0"/>
              <a:t>Meyers, Effective STL, 50 specific ways to improve your use of the standard template </a:t>
            </a:r>
            <a:r>
              <a:rPr lang="en-US" dirty="0" smtClean="0"/>
              <a:t>library, Addison-Wesley, 2001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1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Range-based </a:t>
            </a:r>
            <a:r>
              <a:rPr lang="ru-RU" smtClean="0"/>
              <a:t>обход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(</a:t>
            </a:r>
            <a:r>
              <a:rPr lang="en-US" i="1" smtClean="0">
                <a:solidFill>
                  <a:srgbClr val="FF0000"/>
                </a:solidFill>
                <a:latin typeface="Consolas" panose="020B0609020204030204" pitchFamily="49" charset="0"/>
              </a:rPr>
              <a:t>range_declaration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: </a:t>
            </a:r>
            <a:r>
              <a:rPr lang="en-US" i="1" smtClean="0">
                <a:solidFill>
                  <a:srgbClr val="FF0000"/>
                </a:solidFill>
                <a:latin typeface="Consolas" panose="020B0609020204030204" pitchFamily="49" charset="0"/>
              </a:rPr>
              <a:t>range_expression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i="1" smtClean="0">
                <a:solidFill>
                  <a:srgbClr val="FF0000"/>
                </a:solidFill>
                <a:latin typeface="Consolas" panose="020B0609020204030204" pitchFamily="49" charset="0"/>
              </a:rPr>
              <a:t>loop_statement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r>
              <a:rPr lang="ru-RU" smtClean="0"/>
              <a:t>Эквивалентно следующему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&amp;&amp; __range = </a:t>
            </a:r>
            <a:r>
              <a:rPr lang="en-US" i="1" smtClean="0">
                <a:solidFill>
                  <a:srgbClr val="FF0000"/>
                </a:solidFill>
                <a:latin typeface="Consolas" panose="020B0609020204030204" pitchFamily="49" charset="0"/>
              </a:rPr>
              <a:t>range_expression</a:t>
            </a:r>
            <a:r>
              <a:rPr lang="en-US" smtClean="0">
                <a:latin typeface="Consolas" panose="020B0609020204030204" pitchFamily="49" charset="0"/>
              </a:rPr>
              <a:t>; 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__begin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std::begin</a:t>
            </a:r>
            <a:r>
              <a:rPr lang="en-US" smtClean="0">
                <a:latin typeface="Consolas" panose="020B0609020204030204" pitchFamily="49" charset="0"/>
              </a:rPr>
              <a:t>(__range);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__end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std::end</a:t>
            </a:r>
            <a:r>
              <a:rPr lang="en-US" smtClean="0">
                <a:latin typeface="Consolas" panose="020B0609020204030204" pitchFamily="49" charset="0"/>
              </a:rPr>
              <a:t>(__</a:t>
            </a:r>
            <a:r>
              <a:rPr lang="en-US">
                <a:latin typeface="Consolas" panose="020B0609020204030204" pitchFamily="49" charset="0"/>
              </a:rPr>
              <a:t>range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 ( ; __begin != __end; ++__begin) {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i="1" smtClean="0">
                <a:solidFill>
                  <a:srgbClr val="FF0000"/>
                </a:solidFill>
                <a:latin typeface="Consolas" panose="020B0609020204030204" pitchFamily="49" charset="0"/>
              </a:rPr>
              <a:t>range_declaration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= *__begin;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i="1" smtClean="0">
                <a:solidFill>
                  <a:srgbClr val="FF0000"/>
                </a:solidFill>
                <a:latin typeface="Consolas" panose="020B0609020204030204" pitchFamily="49" charset="0"/>
              </a:rPr>
              <a:t>loop_statement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07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Требования к </a:t>
            </a:r>
            <a:r>
              <a:rPr lang="en-US" smtClean="0"/>
              <a:t>range-based </a:t>
            </a:r>
            <a:r>
              <a:rPr lang="ru-RU" smtClean="0"/>
              <a:t>обходу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Поддержка </a:t>
            </a:r>
            <a:r>
              <a:rPr lang="en-US" smtClean="0"/>
              <a:t>begin() </a:t>
            </a:r>
            <a:r>
              <a:rPr lang="ru-RU" smtClean="0"/>
              <a:t>и </a:t>
            </a:r>
            <a:r>
              <a:rPr lang="en-US" smtClean="0"/>
              <a:t>end()</a:t>
            </a:r>
          </a:p>
          <a:p>
            <a:r>
              <a:rPr lang="ru-RU" smtClean="0"/>
              <a:t>Объект возвращаемый </a:t>
            </a:r>
            <a:r>
              <a:rPr lang="en-US" smtClean="0"/>
              <a:t>begin() </a:t>
            </a:r>
            <a:r>
              <a:rPr lang="ru-RU" smtClean="0"/>
              <a:t>должен поддерживать:</a:t>
            </a:r>
          </a:p>
          <a:p>
            <a:pPr lvl="1"/>
            <a:r>
              <a:rPr lang="ru-RU" smtClean="0"/>
              <a:t>инкремент ++</a:t>
            </a:r>
          </a:p>
          <a:p>
            <a:pPr lvl="1"/>
            <a:r>
              <a:rPr lang="ru-RU" smtClean="0"/>
              <a:t>разыменование *</a:t>
            </a:r>
            <a:endParaRPr lang="en-US" smtClean="0"/>
          </a:p>
          <a:p>
            <a:pPr lvl="1"/>
            <a:r>
              <a:rPr lang="ru-RU" smtClean="0"/>
              <a:t>сравнение !=</a:t>
            </a:r>
          </a:p>
          <a:p>
            <a:r>
              <a:rPr lang="ru-RU" smtClean="0"/>
              <a:t>Эти требования называют </a:t>
            </a:r>
            <a:r>
              <a:rPr lang="en-US" smtClean="0"/>
              <a:t>forward-iterability</a:t>
            </a:r>
            <a:endParaRPr lang="ru-RU" smtClean="0"/>
          </a:p>
          <a:p>
            <a:r>
              <a:rPr lang="ru-RU" smtClean="0"/>
              <a:t>Можно заметить, что всем этим требованиям отвечают обычные указатели (если </a:t>
            </a:r>
            <a:r>
              <a:rPr lang="en-US" smtClean="0"/>
              <a:t>begin </a:t>
            </a:r>
            <a:r>
              <a:rPr lang="ru-RU" smtClean="0"/>
              <a:t>и </a:t>
            </a:r>
            <a:r>
              <a:rPr lang="en-US" smtClean="0"/>
              <a:t>end </a:t>
            </a:r>
            <a:r>
              <a:rPr lang="ru-RU" smtClean="0"/>
              <a:t>возвращают их).</a:t>
            </a:r>
          </a:p>
        </p:txBody>
      </p:sp>
    </p:spTree>
    <p:extLst>
      <p:ext uri="{BB962C8B-B14F-4D97-AF65-F5344CB8AC3E}">
        <p14:creationId xmlns:p14="http://schemas.microsoft.com/office/powerpoint/2010/main" val="227805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Указатели как итераторы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04704" cy="4325112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&lt;int </a:t>
            </a:r>
            <a:r>
              <a:rPr lang="en-US" smtClean="0">
                <a:latin typeface="Consolas" panose="020B0609020204030204" pitchFamily="49" charset="0"/>
              </a:rPr>
              <a:t>S&gt;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MyArray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int arr[S</a:t>
            </a:r>
            <a:r>
              <a:rPr lang="en-US" smtClean="0">
                <a:latin typeface="Consolas" panose="020B0609020204030204" pitchFamily="49" charset="0"/>
              </a:rPr>
              <a:t>];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... Ts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MyArray (Ts ... ints) : arr {ints ...}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int *begin() { return arr;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int *end() { return arr + S;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MyArray&lt;6</a:t>
            </a:r>
            <a:r>
              <a:rPr lang="en-US">
                <a:latin typeface="Consolas" panose="020B0609020204030204" pitchFamily="49" charset="0"/>
              </a:rPr>
              <a:t>&gt; marr = {1, 2, 3, 4, 5, 6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ranged-base traverse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работает!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traverse </a:t>
            </a:r>
            <a:r>
              <a:rPr lang="en-US">
                <a:latin typeface="Consolas" panose="020B0609020204030204" pitchFamily="49" charset="0"/>
              </a:rPr>
              <a:t>(marr, [](int&amp; n) { cout &lt;&lt; n &lt;&lt; </a:t>
            </a:r>
            <a:r>
              <a:rPr lang="en-US" smtClean="0">
                <a:latin typeface="Consolas" panose="020B0609020204030204" pitchFamily="49" charset="0"/>
              </a:rPr>
              <a:t>" "; </a:t>
            </a:r>
            <a:r>
              <a:rPr lang="en-US">
                <a:latin typeface="Consolas" panose="020B0609020204030204" pitchFamily="49" charset="0"/>
              </a:rPr>
              <a:t>return true; </a:t>
            </a:r>
            <a:r>
              <a:rPr lang="en-US" smtClean="0">
                <a:latin typeface="Consolas" panose="020B0609020204030204" pitchFamily="49" charset="0"/>
              </a:rPr>
              <a:t>});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00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3044</TotalTime>
  <Words>2482</Words>
  <Application>Microsoft Office PowerPoint</Application>
  <PresentationFormat>Widescreen</PresentationFormat>
  <Paragraphs>441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Cambria Math</vt:lpstr>
      <vt:lpstr>Consolas</vt:lpstr>
      <vt:lpstr>Corbel</vt:lpstr>
      <vt:lpstr>Wingdings</vt:lpstr>
      <vt:lpstr>Basis</vt:lpstr>
      <vt:lpstr>итераторы</vt:lpstr>
      <vt:lpstr>PowerPoint Presentation</vt:lpstr>
      <vt:lpstr>Первый пример: обход вектора</vt:lpstr>
      <vt:lpstr>Обобщение обхода</vt:lpstr>
      <vt:lpstr>Обобщение обхода</vt:lpstr>
      <vt:lpstr>Range-based обход</vt:lpstr>
      <vt:lpstr>Range-based обход</vt:lpstr>
      <vt:lpstr>Требования к range-based обходу</vt:lpstr>
      <vt:lpstr>Указатели как итераторы</vt:lpstr>
      <vt:lpstr>Конструирование из диапазона</vt:lpstr>
      <vt:lpstr>Внезапная проблема</vt:lpstr>
      <vt:lpstr>Решение: SFINAE</vt:lpstr>
      <vt:lpstr>Решение: SFINAE</vt:lpstr>
      <vt:lpstr>Обсуждение</vt:lpstr>
      <vt:lpstr>Проблема инкремента для векторов</vt:lpstr>
      <vt:lpstr>Проблема инкремента для векторов</vt:lpstr>
      <vt:lpstr>Проблема инкремента для векторов</vt:lpstr>
      <vt:lpstr>Вспомогательные функции</vt:lpstr>
      <vt:lpstr>Обсуждение</vt:lpstr>
      <vt:lpstr>Обсуждение</vt:lpstr>
      <vt:lpstr>PowerPoint Presentation</vt:lpstr>
      <vt:lpstr>Свойства указателей</vt:lpstr>
      <vt:lpstr>Output итераторы</vt:lpstr>
      <vt:lpstr>Input итераторы</vt:lpstr>
      <vt:lpstr>Forward итераторы</vt:lpstr>
      <vt:lpstr>Bidirectional итераторы</vt:lpstr>
      <vt:lpstr>Random-access итераторы</vt:lpstr>
      <vt:lpstr>Определение категории итераторов</vt:lpstr>
      <vt:lpstr>Вопрос: категории для контейнеров</vt:lpstr>
      <vt:lpstr>Категории для контейнеров</vt:lpstr>
      <vt:lpstr>Итераторы потоков</vt:lpstr>
      <vt:lpstr>Сингулярные итераторы</vt:lpstr>
      <vt:lpstr>Задача</vt:lpstr>
      <vt:lpstr>Решение</vt:lpstr>
      <vt:lpstr>Обсуждение</vt:lpstr>
      <vt:lpstr>Направления и константность</vt:lpstr>
      <vt:lpstr>Пример обратных итераторов</vt:lpstr>
      <vt:lpstr>PowerPoint Presentation</vt:lpstr>
      <vt:lpstr>Преобразования указателей</vt:lpstr>
      <vt:lpstr>Диаграмма Майерса</vt:lpstr>
      <vt:lpstr>Предложение Майерса</vt:lpstr>
      <vt:lpstr>Предложение Майерса</vt:lpstr>
      <vt:lpstr>Трюк Хинанта</vt:lpstr>
      <vt:lpstr>Переход к прямому итерированию</vt:lpstr>
      <vt:lpstr>Переход к прямому итерированию</vt:lpstr>
      <vt:lpstr>Адаптация: обратный range-based обход</vt:lpstr>
      <vt:lpstr>Реализация reverse_cont</vt:lpstr>
      <vt:lpstr>Адаптация: inserters</vt:lpstr>
      <vt:lpstr>Адаптация: inserters</vt:lpstr>
      <vt:lpstr>Виды адаптеров вставки для итераторов</vt:lpstr>
      <vt:lpstr>Пример: кросс-копирование</vt:lpstr>
      <vt:lpstr>Пример: кросс-копирование</vt:lpstr>
      <vt:lpstr>Пример: кросс-копирование</vt:lpstr>
      <vt:lpstr>Пример: кросс-копирование</vt:lpstr>
      <vt:lpstr>Простая задача: снова cross-copy</vt:lpstr>
      <vt:lpstr>Простая задача: снова cross-copy</vt:lpstr>
      <vt:lpstr>Обсуждение</vt:lpstr>
      <vt:lpstr>PowerPoint Presentation</vt:lpstr>
      <vt:lpstr>Валидность итераторов</vt:lpstr>
      <vt:lpstr>Задача: валиден ли диапазон?</vt:lpstr>
      <vt:lpstr>Задача: валиден ли диапазон?</vt:lpstr>
      <vt:lpstr>Сингулярные итераторы</vt:lpstr>
      <vt:lpstr>Итераторы за границами диапазона</vt:lpstr>
      <vt:lpstr>Инвалидация итераторов</vt:lpstr>
      <vt:lpstr>Инвалидация итераторов</vt:lpstr>
      <vt:lpstr>Правила базовой инвалидации</vt:lpstr>
      <vt:lpstr>Использованные итераторы</vt:lpstr>
      <vt:lpstr>Обсуждение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итераторы</dc:title>
  <dc:creator>Vladimirov, Konstantin</dc:creator>
  <cp:keywords>CTPClassification=CTP_PUBLIC:VisualMarkings=, CTPClassification=CTP_NT</cp:keywords>
  <cp:lastModifiedBy>Vladimirov, Konstantin</cp:lastModifiedBy>
  <cp:revision>277</cp:revision>
  <dcterms:created xsi:type="dcterms:W3CDTF">2017-04-07T17:30:39Z</dcterms:created>
  <dcterms:modified xsi:type="dcterms:W3CDTF">2018-03-14T13:46:58Z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d0f43504-0ba0-4be4-9b8c-789d5b103dac</vt:lpwstr>
  </property>
  <property fmtid="{D5CDD505-2E9C-101B-9397-08002B2CF9AE}" pid="3" name="CTP_TimeStamp">
    <vt:lpwstr>2018-03-14 13:46:56Z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