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60" r:id="rId2"/>
    <p:sldId id="453" r:id="rId3"/>
    <p:sldId id="454" r:id="rId4"/>
    <p:sldId id="455" r:id="rId5"/>
    <p:sldId id="459" r:id="rId6"/>
    <p:sldId id="456" r:id="rId7"/>
    <p:sldId id="457" r:id="rId8"/>
    <p:sldId id="458" r:id="rId9"/>
    <p:sldId id="461" r:id="rId10"/>
    <p:sldId id="462" r:id="rId11"/>
    <p:sldId id="463" r:id="rId12"/>
    <p:sldId id="470" r:id="rId13"/>
    <p:sldId id="471" r:id="rId14"/>
    <p:sldId id="472" r:id="rId15"/>
    <p:sldId id="464" r:id="rId16"/>
    <p:sldId id="465" r:id="rId17"/>
    <p:sldId id="466" r:id="rId18"/>
    <p:sldId id="467" r:id="rId19"/>
    <p:sldId id="468" r:id="rId20"/>
    <p:sldId id="481" r:id="rId21"/>
    <p:sldId id="469" r:id="rId22"/>
    <p:sldId id="477" r:id="rId23"/>
    <p:sldId id="475" r:id="rId24"/>
    <p:sldId id="474" r:id="rId25"/>
    <p:sldId id="476" r:id="rId26"/>
    <p:sldId id="478" r:id="rId27"/>
    <p:sldId id="479" r:id="rId28"/>
    <p:sldId id="482" r:id="rId29"/>
    <p:sldId id="485" r:id="rId30"/>
    <p:sldId id="473" r:id="rId31"/>
    <p:sldId id="486" r:id="rId32"/>
    <p:sldId id="487" r:id="rId33"/>
    <p:sldId id="489" r:id="rId34"/>
    <p:sldId id="488" r:id="rId35"/>
    <p:sldId id="484" r:id="rId36"/>
    <p:sldId id="483" r:id="rId37"/>
    <p:sldId id="480" r:id="rId38"/>
    <p:sldId id="491" r:id="rId39"/>
    <p:sldId id="490" r:id="rId4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D348"/>
    <a:srgbClr val="11A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Тут можно добавить что в схеме такой сложности практически невозможно поддерживать единую версию </a:t>
            </a:r>
            <a:r>
              <a:rPr lang="en-US"/>
              <a:t>LLVM </a:t>
            </a:r>
            <a:r>
              <a:rPr lang="ru-RU"/>
              <a:t>всех компонентов и поэтому нам и нужен более бинарно переносимая и версионируемая версия </a:t>
            </a:r>
            <a:r>
              <a:rPr lang="en-US"/>
              <a:t>LLVM IR, </a:t>
            </a:r>
            <a:r>
              <a:rPr lang="ru-RU"/>
              <a:t>что и приводит нас к </a:t>
            </a:r>
            <a:r>
              <a:rPr lang="en-US"/>
              <a:t>SPIRV.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5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B2D9BCF5-38AE-4C33-8718-D986B85A77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91375"/>
            <a:ext cx="234828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91375"/>
            <a:ext cx="319500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7360" y="7191375"/>
            <a:ext cx="2348280" cy="33167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10D33349-A323-4ED3-BA62-FC8A49702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EnvironmentVariables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SPIR-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SPIR-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api.io/spe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 b="1"/>
              <a:t>Система компиляции </a:t>
            </a:r>
            <a:r>
              <a:rPr lang="en-US" sz="3600" b="1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19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445-8024-2E4F-A0DD-ACBEF7F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Интермедия: </a:t>
            </a:r>
            <a:r>
              <a:rPr lang="en-US" sz="5400"/>
              <a:t>LLVM bitcode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FCACA-613B-F385-E16D-253FDD5A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216468"/>
            <a:ext cx="9071640" cy="2584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Bitcode </a:t>
            </a:r>
            <a:r>
              <a:rPr lang="ru-RU" sz="2400"/>
              <a:t>это двоичное представление </a:t>
            </a:r>
            <a:r>
              <a:rPr lang="en-US" sz="2400"/>
              <a:t>LLVM 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Внутри </a:t>
            </a:r>
            <a:r>
              <a:rPr lang="en-US" sz="2400"/>
              <a:t>LLVM </a:t>
            </a:r>
            <a:r>
              <a:rPr lang="ru-RU" sz="2400"/>
              <a:t>есть масса утилит, которые позволяют работать с биткодом.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Биткод в общем случае не переносим между версиями </a:t>
            </a:r>
            <a:r>
              <a:rPr lang="en-US" sz="2400"/>
              <a:t>LLVM </a:t>
            </a:r>
            <a:r>
              <a:rPr lang="ru-RU" sz="2400"/>
              <a:t>и не имеет внутри себя средств версионирования.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36ACCC-92C6-28CE-8653-69CCEF9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9D2C5-CDDB-A996-BAFE-901274DCD50E}"/>
              </a:ext>
            </a:extLst>
          </p:cNvPr>
          <p:cNvSpPr txBox="1"/>
          <p:nvPr/>
        </p:nvSpPr>
        <p:spPr>
          <a:xfrm>
            <a:off x="503999" y="1837927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hangingPunct="0"/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fact.c -o fact.bc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 -S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main.c -o main.ll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llvm-as main.ll -o main.bc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llvm-link fact.bc main.bc -o combined.bc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combined.bc -o combined.ll</a:t>
            </a:r>
          </a:p>
        </p:txBody>
      </p:sp>
    </p:spTree>
    <p:extLst>
      <p:ext uri="{BB962C8B-B14F-4D97-AF65-F5344CB8AC3E}">
        <p14:creationId xmlns:p14="http://schemas.microsoft.com/office/powerpoint/2010/main" val="355602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D57FF-380E-9F9E-DFE5-1753E654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Device code: </a:t>
            </a:r>
            <a:r>
              <a:rPr lang="ru-RU" sz="4800"/>
              <a:t>упрощаем схему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D020D-E56B-B429-60F5-0F7A813B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2" y="3461577"/>
            <a:ext cx="9071640" cy="2224358"/>
          </a:xfrm>
        </p:spPr>
        <p:txBody>
          <a:bodyPr/>
          <a:lstStyle/>
          <a:p>
            <a:r>
              <a:rPr lang="ru-RU" sz="2600"/>
              <a:t>Теперь мы видим только оптимизированный </a:t>
            </a:r>
            <a:r>
              <a:rPr lang="en-US" sz="2600"/>
              <a:t>IR</a:t>
            </a:r>
            <a:r>
              <a:rPr lang="ru-RU" sz="2600"/>
              <a:t> для </a:t>
            </a:r>
            <a:r>
              <a:rPr lang="en-US" sz="2600"/>
              <a:t>GPU</a:t>
            </a:r>
            <a:r>
              <a:rPr lang="ru-RU" sz="2600"/>
              <a:t>.</a:t>
            </a:r>
            <a:endParaRPr lang="en-US" sz="2600"/>
          </a:p>
          <a:p>
            <a:r>
              <a:rPr lang="ru-RU" sz="2600"/>
              <a:t>К сожалению, инструментов из </a:t>
            </a:r>
            <a:r>
              <a:rPr lang="en-US" sz="2600"/>
              <a:t>LLVM Tools </a:t>
            </a:r>
            <a:r>
              <a:rPr lang="ru-RU" sz="2600"/>
              <a:t>нет в поставке </a:t>
            </a:r>
            <a:r>
              <a:rPr lang="en-US" sz="2600"/>
              <a:t>Intel OneAPI</a:t>
            </a:r>
            <a:r>
              <a:rPr lang="ru-RU" sz="2600"/>
              <a:t>.</a:t>
            </a:r>
            <a:endParaRPr lang="en-US" sz="2600"/>
          </a:p>
          <a:p>
            <a:r>
              <a:rPr lang="ru-RU" sz="2600"/>
              <a:t>Что там есть всегда можно посмотреть в </a:t>
            </a:r>
            <a:r>
              <a:rPr lang="en-US" sz="2600"/>
              <a:t>oneAPI\compiler</a:t>
            </a:r>
            <a:r>
              <a:rPr lang="ru-RU" sz="260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AF069-221D-5E50-B04A-E285EEBA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93E08-2815-81D6-D72B-E931E5F12255}"/>
              </a:ext>
            </a:extLst>
          </p:cNvPr>
          <p:cNvSpPr txBox="1"/>
          <p:nvPr/>
        </p:nvSpPr>
        <p:spPr>
          <a:xfrm>
            <a:off x="503999" y="1751818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-###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-o test.bc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test.bc -o test.ll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0186-E563-54EC-6A3C-1D858BD758AC}"/>
              </a:ext>
            </a:extLst>
          </p:cNvPr>
          <p:cNvSpPr txBox="1"/>
          <p:nvPr/>
        </p:nvSpPr>
        <p:spPr>
          <a:xfrm>
            <a:off x="504000" y="6226558"/>
            <a:ext cx="907163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>
                <a:latin typeface="Consolas" panose="020B0609020204030204" pitchFamily="49" charset="0"/>
              </a:rPr>
              <a:t>oneAPI\compiler\latest\windows\bin-llvm</a:t>
            </a:r>
            <a:endParaRPr lang="ru-RU" sz="26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C482-F06F-A771-E487-1D3C5C9CB439}"/>
              </a:ext>
            </a:extLst>
          </p:cNvPr>
          <p:cNvSpPr txBox="1"/>
          <p:nvPr/>
        </p:nvSpPr>
        <p:spPr>
          <a:xfrm>
            <a:off x="504000" y="5685935"/>
            <a:ext cx="907163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>
                <a:latin typeface="Consolas" panose="020B0609020204030204" pitchFamily="49" charset="0"/>
              </a:rPr>
              <a:t>oneAPI\compiler\latest\windows\bin</a:t>
            </a:r>
            <a:endParaRPr lang="ru-RU" sz="2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5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7D2D-DD8C-E224-C6E1-19B7F312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</a:t>
            </a:r>
            <a:r>
              <a:rPr lang="ru-RU"/>
              <a:t>после ранних оптимизаций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ACACA-FC71-B560-6609-85AEDDA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E5448EF-D210-97D2-3974-A0EDA40B255E}"/>
              </a:ext>
            </a:extLst>
          </p:cNvPr>
          <p:cNvSpPr/>
          <p:nvPr/>
        </p:nvSpPr>
        <p:spPr>
          <a:xfrm>
            <a:off x="503999" y="1563480"/>
            <a:ext cx="9026639" cy="33609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n = global_id[0]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%9 = load &lt;3 x i64&gt;,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&lt;3 x i64&gt; addrspace(4)* @__spirv_BuiltInGlobalInvocationId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%10 = extractelement &lt;3 x i64&gt; %9, i64 0</a:t>
            </a:r>
            <a:endParaRPr lang="ru-RU" sz="200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ANptr = A + n; tmpAN = *ANptr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%arrayidx.A.i = getelementptr inbounds i32,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            </a:t>
            </a:r>
            <a:r>
              <a:rPr lang="en-US" sz="2000">
                <a:latin typeface="Consolas" panose="020B0609020204030204" pitchFamily="49" charset="0"/>
              </a:rPr>
              <a:t>i32 addrspace(1)* %A, i64 %10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%ANptr =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latin typeface="Consolas" panose="020B0609020204030204" pitchFamily="49" charset="0"/>
              </a:rPr>
              <a:t>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addrspace(1)* </a:t>
            </a:r>
            <a:r>
              <a:rPr lang="en-US" sz="2000">
                <a:latin typeface="Consolas" panose="020B0609020204030204" pitchFamily="49" charset="0"/>
              </a:rPr>
              <a:t>%arrayidx.A.i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</a:t>
            </a: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to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addrspace(4)*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%tmpAN = load i32, i32 addrspace(4)* %ANptr</a:t>
            </a:r>
          </a:p>
        </p:txBody>
      </p:sp>
      <p:pic>
        <p:nvPicPr>
          <p:cNvPr id="5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C8BDBE7-5023-A14E-2275-1304C7A6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8345253" y="4010902"/>
            <a:ext cx="1859197" cy="173444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07F9B52-505A-BCCE-BCCD-D566F853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98" y="5149788"/>
            <a:ext cx="9071640" cy="1795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Не очень понятно что это за </a:t>
            </a:r>
            <a:r>
              <a:rPr lang="en-US" sz="2400"/>
              <a:t>addrspaces</a:t>
            </a:r>
            <a:r>
              <a:rPr lang="ru-RU" sz="2400"/>
              <a:t>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Они связаны с самой идеей памяти в </a:t>
            </a:r>
            <a:r>
              <a:rPr lang="en-US" sz="2400"/>
              <a:t>single-source</a:t>
            </a:r>
            <a:br>
              <a:rPr lang="en-US" sz="2400"/>
            </a:br>
            <a:r>
              <a:rPr lang="ru-RU" sz="2400"/>
              <a:t>моделях гетерогенного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8369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B55F1-CF72-F2BC-E29D-9896C73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Пространства адресов в </a:t>
            </a:r>
            <a:r>
              <a:rPr lang="en-US" sz="4800"/>
              <a:t>LLVM</a:t>
            </a:r>
            <a:endParaRPr lang="ru-RU" sz="4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3D30E-5107-9F57-F3ED-F5A9038D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1" y="5880303"/>
            <a:ext cx="9071640" cy="11205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Четвертое адресное пространство: </a:t>
            </a:r>
            <a:r>
              <a:rPr lang="en-US"/>
              <a:t>generic</a:t>
            </a:r>
            <a:r>
              <a:rPr lang="ru-RU"/>
              <a:t> для неизвестных типов адресов.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0CE9C-ABE3-402B-7FD2-4B8BB39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41BE81B-C362-12A1-1C61-D28423C64750}"/>
              </a:ext>
            </a:extLst>
          </p:cNvPr>
          <p:cNvSpPr/>
          <p:nvPr/>
        </p:nvSpPr>
        <p:spPr>
          <a:xfrm>
            <a:off x="1409699" y="1730448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Приватная память (указатель в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C++)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448532C5-D40A-B75F-CC7A-79081B063C0A}"/>
              </a:ext>
            </a:extLst>
          </p:cNvPr>
          <p:cNvSpPr/>
          <p:nvPr/>
        </p:nvSpPr>
        <p:spPr>
          <a:xfrm>
            <a:off x="664211" y="1730447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0</a:t>
            </a:r>
            <a:endParaRPr lang="en-US" sz="3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5F267F1-EAEA-8DAA-47E2-DAB71D110516}"/>
              </a:ext>
            </a:extLst>
          </p:cNvPr>
          <p:cNvSpPr/>
          <p:nvPr/>
        </p:nvSpPr>
        <p:spPr>
          <a:xfrm>
            <a:off x="1409699" y="2747373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ACB22C7-2A07-EE7B-9E18-6BF66BCAF9E2}"/>
              </a:ext>
            </a:extLst>
          </p:cNvPr>
          <p:cNvSpPr/>
          <p:nvPr/>
        </p:nvSpPr>
        <p:spPr>
          <a:xfrm>
            <a:off x="664211" y="2747372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7FD629E-3C37-2B58-A248-596B4264DEB5}"/>
              </a:ext>
            </a:extLst>
          </p:cNvPr>
          <p:cNvSpPr/>
          <p:nvPr/>
        </p:nvSpPr>
        <p:spPr>
          <a:xfrm>
            <a:off x="1409699" y="3764960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костантная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76965E86-E2F1-0EFD-8C06-76852AFB4F04}"/>
              </a:ext>
            </a:extLst>
          </p:cNvPr>
          <p:cNvSpPr/>
          <p:nvPr/>
        </p:nvSpPr>
        <p:spPr>
          <a:xfrm>
            <a:off x="664211" y="3764959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65B48B1-B362-B1D1-A069-C5BEFCAE93D1}"/>
              </a:ext>
            </a:extLst>
          </p:cNvPr>
          <p:cNvSpPr/>
          <p:nvPr/>
        </p:nvSpPr>
        <p:spPr>
          <a:xfrm>
            <a:off x="1409699" y="4822632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Локальная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DF06E62-685D-2999-7F1F-8808613F499C}"/>
              </a:ext>
            </a:extLst>
          </p:cNvPr>
          <p:cNvSpPr/>
          <p:nvPr/>
        </p:nvSpPr>
        <p:spPr>
          <a:xfrm>
            <a:off x="664211" y="4822631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85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C653-F2F6-D3BC-8305-1C671F85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Логическая модель </a:t>
            </a:r>
            <a:r>
              <a:rPr lang="en-US"/>
              <a:t>SYCL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4DEF3-7FED-D1C0-85B0-FF750C3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BBCD28-B3EE-1AC5-47C4-E125A45D1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" y="1563480"/>
            <a:ext cx="8719457" cy="5610048"/>
          </a:xfrm>
        </p:spPr>
      </p:pic>
    </p:spTree>
    <p:extLst>
      <p:ext uri="{BB962C8B-B14F-4D97-AF65-F5344CB8AC3E}">
        <p14:creationId xmlns:p14="http://schemas.microsoft.com/office/powerpoint/2010/main" val="335704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 b="1"/>
              <a:t>JIT </a:t>
            </a:r>
            <a:r>
              <a:rPr lang="ru-RU" sz="3600" b="1"/>
              <a:t>и </a:t>
            </a:r>
            <a:r>
              <a:rPr lang="en-US" sz="3600" b="1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6004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EB40AD-D00C-50CC-0489-6EB3227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Запуск на хосте и девайсе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DBDEF6-4037-803C-E631-B977811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16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E77F2086-BF95-43BC-4C4B-B830ECB58C31}"/>
              </a:ext>
            </a:extLst>
          </p:cNvPr>
          <p:cNvSpPr/>
          <p:nvPr/>
        </p:nvSpPr>
        <p:spPr>
          <a:xfrm>
            <a:off x="526992" y="1917677"/>
            <a:ext cx="9026639" cy="19010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cl::sycl::default_selector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Sel;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cl::sycl::queue Queue{Sel, EH, PropList};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auto &amp;Device = Queue.get_device();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std::cout &lt;&lt; Device.get_info&lt;device::name&gt;();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61F8D-0AD3-6F69-69C6-352AF4A0042A}"/>
              </a:ext>
            </a:extLst>
          </p:cNvPr>
          <p:cNvSpPr txBox="1"/>
          <p:nvPr/>
        </p:nvSpPr>
        <p:spPr>
          <a:xfrm>
            <a:off x="526992" y="4037844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"SYCL_DEVICE_FILTER=host"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SYCL host device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"SYCL_DEVICE_FILTER=gpu"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Intel(R) Graphics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170899-2960-F0E9-BA97-8D2CCF38A0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5CD0FF-708D-6F4D-9877-466E7FC92250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EnvironmentVariables.md</a:t>
            </a:r>
            <a:r>
              <a:rPr lang="ru-RU" sz="2400"/>
              <a:t> в репозитории </a:t>
            </a:r>
            <a:r>
              <a:rPr lang="en-US" sz="2400"/>
              <a:t>intel/llvm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408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4B36-25B9-7982-6783-0B901A5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Plugin interface</a:t>
            </a:r>
            <a:endParaRPr lang="ru-RU" sz="6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0FFCA7-2A08-866D-BC8B-E5B5122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C7F27-725B-9E54-03CA-632A6CDE5826}"/>
              </a:ext>
            </a:extLst>
          </p:cNvPr>
          <p:cNvSpPr txBox="1"/>
          <p:nvPr/>
        </p:nvSpPr>
        <p:spPr>
          <a:xfrm>
            <a:off x="503999" y="1751818"/>
            <a:ext cx="9071640" cy="206610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 env "SYCL_PI_TRACE=2" vadd.exe</a:t>
            </a:r>
          </a:p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---&gt; piKernelCreate(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0x16d97e0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&lt;const char *&gt;: _ZTS14vectoraddIiE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0x7ffd22d3c1c0)</a:t>
            </a:r>
            <a:endParaRPr lang="ru-RU" sz="26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AE906B-5482-D742-6544-C1C22618B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3887945"/>
            <a:ext cx="7058024" cy="30957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2706FC-97CF-98C1-B31A-FCE76069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3" y="4238625"/>
            <a:ext cx="2181862" cy="27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46BF-80B1-D19A-3324-250C14B9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JIT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AF341-6D0B-FC2E-4392-500CA308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04BB05-3E6C-D747-4130-FB60FEFF7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4" y="3676650"/>
            <a:ext cx="9223538" cy="336232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D60DC9-DEEB-53DB-0DC6-93D0D23CD045}"/>
              </a:ext>
            </a:extLst>
          </p:cNvPr>
          <p:cNvSpPr txBox="1">
            <a:spLocks/>
          </p:cNvSpPr>
          <p:nvPr/>
        </p:nvSpPr>
        <p:spPr>
          <a:xfrm>
            <a:off x="481993" y="1563479"/>
            <a:ext cx="9071640" cy="221011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>
                <a:solidFill>
                  <a:sysClr val="windowText" lastClr="000000"/>
                </a:solidFill>
              </a:rPr>
              <a:t>Термин пришёл к нам из </a:t>
            </a:r>
            <a:r>
              <a:rPr lang="en-US" sz="2400">
                <a:solidFill>
                  <a:sysClr val="windowText" lastClr="000000"/>
                </a:solidFill>
              </a:rPr>
              <a:t>OpenCL</a:t>
            </a: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clCreateProgramWithSource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нет аналога в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L0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clCreateProgramWithIL   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JIT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-компиляция из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IL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clCreateProgramWithBinary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AOT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-компилированный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bin</a:t>
            </a:r>
            <a:endParaRPr lang="ru-RU" sz="2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E2B4-FFBE-E179-921E-D090118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</a:t>
            </a:r>
            <a:r>
              <a:rPr lang="en-US"/>
              <a:t>JIT </a:t>
            </a:r>
            <a:r>
              <a:rPr lang="ru-RU"/>
              <a:t>из исходников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C9692E-6AF5-3EEC-B41F-0ADD7C1A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0DCDC7-36B8-8134-F632-BCD22DFCA419}"/>
              </a:ext>
            </a:extLst>
          </p:cNvPr>
          <p:cNvSpPr txBox="1">
            <a:spLocks/>
          </p:cNvSpPr>
          <p:nvPr/>
        </p:nvSpPr>
        <p:spPr>
          <a:xfrm>
            <a:off x="503999" y="1630605"/>
            <a:ext cx="9071640" cy="1846019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Очень многие </a:t>
            </a:r>
            <a:r>
              <a:rPr lang="en-US" sz="2400">
                <a:solidFill>
                  <a:sysClr val="windowText" lastClr="000000"/>
                </a:solidFill>
              </a:rPr>
              <a:t>API </a:t>
            </a:r>
            <a:r>
              <a:rPr lang="ru-RU" sz="2400">
                <a:solidFill>
                  <a:sysClr val="windowText" lastClr="000000"/>
                </a:solidFill>
              </a:rPr>
              <a:t>предоставляют возможность </a:t>
            </a:r>
            <a:r>
              <a:rPr lang="en-US" sz="2400">
                <a:solidFill>
                  <a:sysClr val="windowText" lastClr="000000"/>
                </a:solidFill>
              </a:rPr>
              <a:t>JIT </a:t>
            </a:r>
            <a:r>
              <a:rPr lang="ru-RU" sz="2400">
                <a:solidFill>
                  <a:sysClr val="windowText" lastClr="000000"/>
                </a:solidFill>
              </a:rPr>
              <a:t>компиляции из исходников</a:t>
            </a:r>
            <a:r>
              <a:rPr lang="en-US" sz="2400">
                <a:solidFill>
                  <a:sysClr val="windowText" lastClr="000000"/>
                </a:solidFill>
              </a:rPr>
              <a:t>: OpenCL, OpenGL, etc...</a:t>
            </a:r>
            <a:endParaRPr lang="ru-RU" sz="240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этом случае во время исполнения запускается библиотека фронтенда (обычно </a:t>
            </a:r>
            <a:r>
              <a:rPr lang="en-US" sz="2400">
                <a:solidFill>
                  <a:sysClr val="windowText" lastClr="000000"/>
                </a:solidFill>
              </a:rPr>
              <a:t>clang-based).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8D6012-0FFB-9C9F-873D-9F5040E9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" y="3476624"/>
            <a:ext cx="976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257FE6-B9D5-94B8-F379-3B4728B5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Прежде чем мы начнём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6892F7-3A05-DF09-4A23-F5C00BAB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Мы будем рассматривать </a:t>
            </a:r>
            <a:r>
              <a:rPr lang="en-US"/>
              <a:t>LLVM-based open-source </a:t>
            </a:r>
            <a:r>
              <a:rPr lang="ru-RU"/>
              <a:t>решение для </a:t>
            </a:r>
            <a:r>
              <a:rPr lang="en-US"/>
              <a:t>Intel OneAPI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 должны </a:t>
            </a:r>
            <a:r>
              <a:rPr lang="ru-RU" b="1"/>
              <a:t>уже</a:t>
            </a:r>
            <a:r>
              <a:rPr lang="ru-RU"/>
              <a:t> ориентироваться в мире обычных компиляторов.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CD7D96-5027-DCAE-F055-5953CE7E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F91838-0923-8B91-9373-8AFFEAC0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5791" y="3950185"/>
            <a:ext cx="5009760" cy="33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4F4F5FE-365A-03EE-BE8E-2EB5BBC4DAE9}"/>
              </a:ext>
            </a:extLst>
          </p:cNvPr>
          <p:cNvSpPr/>
          <p:nvPr/>
        </p:nvSpPr>
        <p:spPr>
          <a:xfrm>
            <a:off x="367863" y="4740166"/>
            <a:ext cx="4361792" cy="2225833"/>
          </a:xfrm>
          <a:custGeom>
            <a:avLst>
              <a:gd name="f0" fmla="val 27492"/>
              <a:gd name="f1" fmla="val 172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Идите и смотрите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лекции по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toolchain</a:t>
            </a: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для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91947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B1345-B1E3-30C9-B5EE-31EAD04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AOT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2FDEF7-D872-AFC4-B1F9-E6684A8F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DA48D-2F4F-C7AB-F11E-F72A9C68DB29}"/>
              </a:ext>
            </a:extLst>
          </p:cNvPr>
          <p:cNvSpPr txBox="1"/>
          <p:nvPr/>
        </p:nvSpPr>
        <p:spPr>
          <a:xfrm>
            <a:off x="503999" y="1751818"/>
            <a:ext cx="9071640" cy="135873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ru-RU" sz="2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800">
                <a:latin typeface="Consolas" panose="020B0609020204030204" pitchFamily="49" charset="0"/>
              </a:rPr>
              <a:t>dpcpp -fsycl-targets=spir64_gen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-Xsycl-target-backend "-device tgllp"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vectoradd.cc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37A577-6544-3D71-9AFF-FEC25A75F17B}"/>
              </a:ext>
            </a:extLst>
          </p:cNvPr>
          <p:cNvSpPr txBox="1">
            <a:spLocks/>
          </p:cNvSpPr>
          <p:nvPr/>
        </p:nvSpPr>
        <p:spPr>
          <a:xfrm>
            <a:off x="503999" y="3368742"/>
            <a:ext cx="9071640" cy="257485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Для </a:t>
            </a:r>
            <a:r>
              <a:rPr lang="en-US" sz="2400">
                <a:solidFill>
                  <a:sysClr val="windowText" lastClr="000000"/>
                </a:solidFill>
              </a:rPr>
              <a:t>AOT-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вы должны использовать </a:t>
            </a:r>
            <a:r>
              <a:rPr lang="en-US" sz="2400">
                <a:solidFill>
                  <a:sysClr val="windowText" lastClr="000000"/>
                </a:solidFill>
              </a:rPr>
              <a:t>backend-</a:t>
            </a:r>
            <a:r>
              <a:rPr lang="ru-RU" sz="2400">
                <a:solidFill>
                  <a:sysClr val="windowText" lastClr="000000"/>
                </a:solidFill>
              </a:rPr>
              <a:t>специфичную опцию чтобы подать </a:t>
            </a:r>
            <a:r>
              <a:rPr lang="en-US" sz="2400">
                <a:solidFill>
                  <a:sysClr val="windowText" lastClr="000000"/>
                </a:solidFill>
              </a:rPr>
              <a:t>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отличие от </a:t>
            </a:r>
            <a:r>
              <a:rPr lang="en-US" sz="2400">
                <a:solidFill>
                  <a:sysClr val="windowText" lastClr="000000"/>
                </a:solidFill>
              </a:rPr>
              <a:t>JIT-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полученный бинарник не может быть использован на другой платформе.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Бинарник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AOT.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B8C28-9E2D-33DF-4EE1-63EB2627AB8C}"/>
              </a:ext>
            </a:extLst>
          </p:cNvPr>
          <p:cNvSpPr txBox="1"/>
          <p:nvPr/>
        </p:nvSpPr>
        <p:spPr>
          <a:xfrm>
            <a:off x="503999" y="5957869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"SYCL_DUMP_IMAGES=1" vectoradd.exe</a:t>
            </a:r>
          </a:p>
        </p:txBody>
      </p:sp>
    </p:spTree>
    <p:extLst>
      <p:ext uri="{BB962C8B-B14F-4D97-AF65-F5344CB8AC3E}">
        <p14:creationId xmlns:p14="http://schemas.microsoft.com/office/powerpoint/2010/main" val="97965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 b="1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5547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48D226-E7DD-53A0-F6E4-D0E2DF75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Переносимое представление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69C31-DBBB-B0BB-7DBE-0F4BCD62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2" y="2833951"/>
            <a:ext cx="9071640" cy="2555310"/>
          </a:xfrm>
        </p:spPr>
        <p:txBody>
          <a:bodyPr/>
          <a:lstStyle/>
          <a:p>
            <a:r>
              <a:rPr lang="en-US" sz="2000">
                <a:latin typeface="Consolas" panose="020B0609020204030204" pitchFamily="49" charset="0"/>
              </a:rPr>
              <a:t>%60 = OpLoad %uint %59 Aligned 4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%61 = OpInBoundsPtrAccessChain %_ptr_CrossWorkgroup_uint %52 %42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%62 = OpPtrCastToGeneric %_ptr_Generic_uint %61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%63 = OpLoad %uint %62 Aligned 4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%64 = OpIAdd %uint %60 %63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%65 = OpInBoundsPtrAccessChain %_ptr_CrossWorkgroup_uint %48 %42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%66 = OpPtrCastToGeneric %_ptr_Generic_uint %65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OpStore %66 %64 Aligned 4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3B91DB-BDAA-C71D-9365-059BA926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6407A-143D-D0D2-BCF5-27D25351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A5A5B45-9793-3FA5-6137-DB802009723D}"/>
              </a:ext>
            </a:extLst>
          </p:cNvPr>
          <p:cNvSpPr/>
          <p:nvPr/>
        </p:nvSpPr>
        <p:spPr>
          <a:xfrm>
            <a:off x="2453587" y="6359040"/>
            <a:ext cx="7145045" cy="65036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Спе</a:t>
            </a:r>
            <a:r>
              <a:rPr lang="ru-RU" sz="2400">
                <a:ea typeface="Droid Sans Fallback" pitchFamily="2"/>
                <a:cs typeface="FreeSans" pitchFamily="2"/>
              </a:rPr>
              <a:t>цификация</a:t>
            </a: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khronos.org/registry/SPIR-V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B3AA416-5A3F-D87E-3BB6-FA16D80F5023}"/>
              </a:ext>
            </a:extLst>
          </p:cNvPr>
          <p:cNvSpPr txBox="1">
            <a:spLocks/>
          </p:cNvSpPr>
          <p:nvPr/>
        </p:nvSpPr>
        <p:spPr>
          <a:xfrm>
            <a:off x="526992" y="1903328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Бинарно стабильный </a:t>
            </a:r>
            <a:r>
              <a:rPr lang="en-US" sz="2400">
                <a:solidFill>
                  <a:sysClr val="windowText" lastClr="000000"/>
                </a:solidFill>
              </a:rPr>
              <a:t>IR </a:t>
            </a:r>
            <a:r>
              <a:rPr lang="ru-RU" sz="2400">
                <a:solidFill>
                  <a:sysClr val="windowText" lastClr="000000"/>
                </a:solidFill>
              </a:rPr>
              <a:t>с версионированием, расширениями и механизмами запроса об их наличии.</a:t>
            </a:r>
          </a:p>
        </p:txBody>
      </p:sp>
    </p:spTree>
    <p:extLst>
      <p:ext uri="{BB962C8B-B14F-4D97-AF65-F5344CB8AC3E}">
        <p14:creationId xmlns:p14="http://schemas.microsoft.com/office/powerpoint/2010/main" val="254565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ADDF2-4E6E-913F-F57B-D80961D4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Получение </a:t>
            </a:r>
            <a:r>
              <a:rPr lang="en-US" sz="5400"/>
              <a:t>SPIRV </a:t>
            </a:r>
            <a:r>
              <a:rPr lang="ru-RU" sz="5400"/>
              <a:t>из </a:t>
            </a:r>
            <a:r>
              <a:rPr lang="en-US" sz="5400"/>
              <a:t>SYCL</a:t>
            </a:r>
            <a:endParaRPr lang="ru-RU" sz="54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437A42-F77D-044D-5360-FDBD4C47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5A60-284B-77ED-1C31-FFD853ED8393}"/>
              </a:ext>
            </a:extLst>
          </p:cNvPr>
          <p:cNvSpPr txBox="1"/>
          <p:nvPr/>
        </p:nvSpPr>
        <p:spPr>
          <a:xfrm>
            <a:off x="526992" y="3912046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vectoradd.cc -o vectoradd.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x</a:t>
            </a:r>
            <a:b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SYCL_DUMP_IMAGES=1 vectoradd.x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BCEC1-D8AB-3492-7501-EBF9F13486F3}"/>
              </a:ext>
            </a:extLst>
          </p:cNvPr>
          <p:cNvSpPr txBox="1"/>
          <p:nvPr/>
        </p:nvSpPr>
        <p:spPr>
          <a:xfrm>
            <a:off x="526992" y="2166310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-fsycl-device-only -fno-sycl-use-bitcode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vectoradd.cc -o vectoradd.spv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E8DD87-308A-A4FD-B547-B297703AAE76}"/>
              </a:ext>
            </a:extLst>
          </p:cNvPr>
          <p:cNvSpPr txBox="1">
            <a:spLocks/>
          </p:cNvSpPr>
          <p:nvPr/>
        </p:nvSpPr>
        <p:spPr>
          <a:xfrm>
            <a:off x="526992" y="1563480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исходники есть, их можно скомпилировать до </a:t>
            </a:r>
            <a:r>
              <a:rPr lang="en-US" sz="2400">
                <a:solidFill>
                  <a:sysClr val="windowText" lastClr="000000"/>
                </a:solidFill>
              </a:rPr>
              <a:t>SPIRV.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8DB19EF-7DF3-30DF-6A65-FE0C71739DD3}"/>
              </a:ext>
            </a:extLst>
          </p:cNvPr>
          <p:cNvSpPr txBox="1">
            <a:spLocks/>
          </p:cNvSpPr>
          <p:nvPr/>
        </p:nvSpPr>
        <p:spPr>
          <a:xfrm>
            <a:off x="503999" y="3313491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исходников нет, </a:t>
            </a:r>
            <a:r>
              <a:rPr lang="en-US" sz="2400">
                <a:solidFill>
                  <a:sysClr val="windowText" lastClr="000000"/>
                </a:solidFill>
              </a:rPr>
              <a:t>SPIRV</a:t>
            </a:r>
            <a:r>
              <a:rPr lang="ru-RU" sz="2400">
                <a:solidFill>
                  <a:sysClr val="windowText" lastClr="000000"/>
                </a:solidFill>
              </a:rPr>
              <a:t>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JIT.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FAC8BA-7633-16AB-E6EA-3FBBBE57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05" y="4668801"/>
            <a:ext cx="2348280" cy="2732544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2F0E0F21-CA94-311D-C136-1C1B15B8896E}"/>
              </a:ext>
            </a:extLst>
          </p:cNvPr>
          <p:cNvSpPr txBox="1">
            <a:spLocks/>
          </p:cNvSpPr>
          <p:nvPr/>
        </p:nvSpPr>
        <p:spPr>
          <a:xfrm>
            <a:off x="503999" y="4916959"/>
            <a:ext cx="6782626" cy="878277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Можно также напрямую вытащить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из тех секций, в которых он находится!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DAFB5-C0D7-CA73-E3A1-7F9D69D80370}"/>
              </a:ext>
            </a:extLst>
          </p:cNvPr>
          <p:cNvSpPr txBox="1"/>
          <p:nvPr/>
        </p:nvSpPr>
        <p:spPr>
          <a:xfrm>
            <a:off x="503998" y="5905940"/>
            <a:ext cx="723030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llvm-objcopy --dump-section=.ocl.obj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vectoradd.x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497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276BABB-C4B4-BC7C-90B8-9787691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Экосистема </a:t>
            </a:r>
            <a:r>
              <a:rPr lang="en-US" sz="6000"/>
              <a:t>SPIRV</a:t>
            </a:r>
            <a:endParaRPr lang="ru-RU" sz="6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C1AAC1-40CF-51F2-6164-F73CA498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35661-6740-1710-C15F-962DD711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097"/>
            <a:ext cx="10080625" cy="50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53511-EF86-26DE-E7C9-CD8B3AA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SPIRV Tools</a:t>
            </a:r>
            <a:endParaRPr lang="ru-RU" sz="66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8F0A3B-0E1E-EFAE-03AF-DA9AB0DC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FBAF2AE4-3ABA-4E82-E6A6-2608748B4EFE}"/>
              </a:ext>
            </a:extLst>
          </p:cNvPr>
          <p:cNvSpPr/>
          <p:nvPr/>
        </p:nvSpPr>
        <p:spPr>
          <a:xfrm>
            <a:off x="503999" y="1730448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spirv-dis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9D4D022-E98A-D298-51C7-E95616D1E785}"/>
              </a:ext>
            </a:extLst>
          </p:cNvPr>
          <p:cNvSpPr/>
          <p:nvPr/>
        </p:nvSpPr>
        <p:spPr>
          <a:xfrm>
            <a:off x="503999" y="4933417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spirv-opt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591C6ED-E08F-F49D-7DFC-E1E004758E1B}"/>
              </a:ext>
            </a:extLst>
          </p:cNvPr>
          <p:cNvSpPr/>
          <p:nvPr/>
        </p:nvSpPr>
        <p:spPr>
          <a:xfrm>
            <a:off x="503999" y="3854523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spirv-link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90A8126-5D71-98E5-19E6-B8649D050CA3}"/>
              </a:ext>
            </a:extLst>
          </p:cNvPr>
          <p:cNvSpPr/>
          <p:nvPr/>
        </p:nvSpPr>
        <p:spPr>
          <a:xfrm>
            <a:off x="503999" y="2751550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spirv-val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8B5D184-8959-3B2A-489C-62BBDC4AC13D}"/>
              </a:ext>
            </a:extLst>
          </p:cNvPr>
          <p:cNvSpPr/>
          <p:nvPr/>
        </p:nvSpPr>
        <p:spPr>
          <a:xfrm>
            <a:off x="3085273" y="1730447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бинарный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 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в текстовый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5A7ACF7-2D17-3ACD-0184-BA3000E42FB7}"/>
              </a:ext>
            </a:extLst>
          </p:cNvPr>
          <p:cNvSpPr/>
          <p:nvPr/>
        </p:nvSpPr>
        <p:spPr>
          <a:xfrm>
            <a:off x="3085273" y="2759900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проверка валидности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EC83E599-FBF0-18E7-FBD4-D68AE2A8E14D}"/>
              </a:ext>
            </a:extLst>
          </p:cNvPr>
          <p:cNvSpPr/>
          <p:nvPr/>
        </p:nvSpPr>
        <p:spPr>
          <a:xfrm>
            <a:off x="3085273" y="3858696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объединение модулей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23F2E71-7BF2-98F4-EC45-AE062E33E8F6}"/>
              </a:ext>
            </a:extLst>
          </p:cNvPr>
          <p:cNvSpPr/>
          <p:nvPr/>
        </p:nvSpPr>
        <p:spPr>
          <a:xfrm>
            <a:off x="3085273" y="4933416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оптимизации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6E9-7252-3F41-2316-3E89546A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67" y="4772025"/>
            <a:ext cx="2663825" cy="2663825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6CD4ADE-C6FE-D013-447E-918C48644694}"/>
              </a:ext>
            </a:extLst>
          </p:cNvPr>
          <p:cNvSpPr/>
          <p:nvPr/>
        </p:nvSpPr>
        <p:spPr>
          <a:xfrm>
            <a:off x="503999" y="6012311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llvm-spirv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8B752052-5535-8675-0EAC-69EA2EAE03D3}"/>
              </a:ext>
            </a:extLst>
          </p:cNvPr>
          <p:cNvSpPr/>
          <p:nvPr/>
        </p:nvSpPr>
        <p:spPr>
          <a:xfrm>
            <a:off x="3109643" y="6012311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LLVM IR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Cambria Math" panose="02040503050406030204" pitchFamily="18" charset="0"/>
                <a:cs typeface="FreeSans" pitchFamily="2"/>
              </a:rPr>
              <a:t>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 SPIRV</a:t>
            </a:r>
          </a:p>
        </p:txBody>
      </p:sp>
    </p:spTree>
    <p:extLst>
      <p:ext uri="{BB962C8B-B14F-4D97-AF65-F5344CB8AC3E}">
        <p14:creationId xmlns:p14="http://schemas.microsoft.com/office/powerpoint/2010/main" val="2828116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 b="1"/>
              <a:t>IGC </a:t>
            </a:r>
            <a:r>
              <a:rPr lang="ru-RU" sz="3600" b="1"/>
              <a:t>и </a:t>
            </a:r>
            <a:r>
              <a:rPr lang="en-US" sz="3600" b="1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59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F170F1-9B65-41DC-CD83-F1247E0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02EC1C-8D34-338A-2700-C82E938A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" y="2817230"/>
            <a:ext cx="10080625" cy="425645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C31F01-2E89-9985-0554-AA81C91CE0AC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Структура</a:t>
            </a:r>
            <a:r>
              <a:rPr lang="en-US" sz="6000">
                <a:solidFill>
                  <a:sysClr val="windowText" lastClr="000000"/>
                </a:solidFill>
              </a:rPr>
              <a:t> c </a:t>
            </a:r>
            <a:r>
              <a:rPr lang="ru-RU" sz="6000">
                <a:solidFill>
                  <a:sysClr val="windowText" lastClr="000000"/>
                </a:solidFill>
              </a:rPr>
              <a:t>учётом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5EB77-2EF6-7A10-29A3-4221A5F6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276888" y="1618371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7DAACCF5-C17D-C694-9F97-837C3EA774CF}"/>
              </a:ext>
            </a:extLst>
          </p:cNvPr>
          <p:cNvSpPr/>
          <p:nvPr/>
        </p:nvSpPr>
        <p:spPr>
          <a:xfrm>
            <a:off x="503999" y="1752219"/>
            <a:ext cx="7145045" cy="862000"/>
          </a:xfrm>
          <a:custGeom>
            <a:avLst>
              <a:gd name="f0" fmla="val 23840"/>
              <a:gd name="f1" fmla="val 1211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Всё что после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называется </a:t>
            </a:r>
            <a:r>
              <a:rPr lang="ru-RU" sz="2400" b="1">
                <a:solidFill>
                  <a:sysClr val="windowText" lastClr="000000"/>
                </a:solidFill>
              </a:rPr>
              <a:t>бэкендом</a:t>
            </a:r>
            <a:r>
              <a:rPr lang="ru-RU" sz="2400">
                <a:solidFill>
                  <a:sysClr val="windowText" lastClr="000000"/>
                </a:solidFill>
              </a:rPr>
              <a:t> и для </a:t>
            </a:r>
            <a:r>
              <a:rPr lang="en-US" sz="2400">
                <a:solidFill>
                  <a:sysClr val="windowText" lastClr="000000"/>
                </a:solidFill>
              </a:rPr>
              <a:t>Intel </a:t>
            </a:r>
            <a:br>
              <a:rPr lang="en-US" sz="2400">
                <a:solidFill>
                  <a:sysClr val="windowText" lastClr="000000"/>
                </a:solidFill>
              </a:rPr>
            </a:br>
            <a:r>
              <a:rPr lang="ru-RU" sz="2400">
                <a:solidFill>
                  <a:sysClr val="windowText" lastClr="000000"/>
                </a:solidFill>
              </a:rPr>
              <a:t>им является </a:t>
            </a:r>
            <a:r>
              <a:rPr lang="en-US" sz="2400">
                <a:solidFill>
                  <a:sysClr val="windowText" lastClr="000000"/>
                </a:solidFill>
              </a:rPr>
              <a:t>Intel Graphics Compiler</a:t>
            </a:r>
            <a:endParaRPr lang="ru-RU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3EC9EA-97FF-3A68-D068-217DBFC3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819E34-4658-3CBC-00CB-60DC9F035084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Исследование </a:t>
            </a:r>
            <a:r>
              <a:rPr lang="en-US" sz="6000">
                <a:solidFill>
                  <a:sysClr val="windowText" lastClr="000000"/>
                </a:solidFill>
              </a:rPr>
              <a:t>IGC: ocloc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8F4A-EE1E-2387-CA0E-3EDB45FA72FD}"/>
              </a:ext>
            </a:extLst>
          </p:cNvPr>
          <p:cNvSpPr txBox="1"/>
          <p:nvPr/>
        </p:nvSpPr>
        <p:spPr>
          <a:xfrm>
            <a:off x="503998" y="1632910"/>
            <a:ext cx="9192451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ocloc -device tgllp -file test.spv -spirv_input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7363B296-2ACD-4CD6-5EA7-EE21280FC80A}"/>
              </a:ext>
            </a:extLst>
          </p:cNvPr>
          <p:cNvSpPr/>
          <p:nvPr/>
        </p:nvSpPr>
        <p:spPr>
          <a:xfrm>
            <a:off x="1570798" y="2506980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test.spv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A920D62-C2BE-F0CC-37F6-0F9A89AFB378}"/>
              </a:ext>
            </a:extLst>
          </p:cNvPr>
          <p:cNvSpPr/>
          <p:nvPr/>
        </p:nvSpPr>
        <p:spPr>
          <a:xfrm rot="16200000">
            <a:off x="3692927" y="2548890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CFE79139-CFF6-B4FF-A77C-FF77240F2F1C}"/>
              </a:ext>
            </a:extLst>
          </p:cNvPr>
          <p:cNvSpPr/>
          <p:nvPr/>
        </p:nvSpPr>
        <p:spPr>
          <a:xfrm>
            <a:off x="464836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test.bin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E2791C53-A36C-A649-B520-ABAB992B5182}"/>
              </a:ext>
            </a:extLst>
          </p:cNvPr>
          <p:cNvSpPr/>
          <p:nvPr/>
        </p:nvSpPr>
        <p:spPr>
          <a:xfrm>
            <a:off x="668671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25F6-E12E-4869-9EA7-A206D1AC81AB}"/>
              </a:ext>
            </a:extLst>
          </p:cNvPr>
          <p:cNvSpPr txBox="1"/>
          <p:nvPr/>
        </p:nvSpPr>
        <p:spPr>
          <a:xfrm>
            <a:off x="503997" y="4322822"/>
            <a:ext cx="9192451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IGC_ShaderDumpEnable=1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export IGC_DumpToCurrentDir=1 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25B59C-0DFA-40E2-49E3-7F325A73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4D0D5AC2-1326-0B5E-3291-999BDD4E7960}"/>
              </a:ext>
            </a:extLst>
          </p:cNvPr>
          <p:cNvSpPr/>
          <p:nvPr/>
        </p:nvSpPr>
        <p:spPr>
          <a:xfrm>
            <a:off x="2453587" y="6359040"/>
            <a:ext cx="7145045" cy="65036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Спе</a:t>
            </a:r>
            <a:r>
              <a:rPr lang="ru-RU" sz="2400">
                <a:ea typeface="Droid Sans Fallback" pitchFamily="2"/>
                <a:cs typeface="FreeSans" pitchFamily="2"/>
              </a:rPr>
              <a:t>цификация</a:t>
            </a: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khronos.org/registry/SPIR-V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F795E10-38D7-F587-9F90-0C7D832F1FC9}"/>
              </a:ext>
            </a:extLst>
          </p:cNvPr>
          <p:cNvSpPr txBox="1">
            <a:spLocks/>
          </p:cNvSpPr>
          <p:nvPr/>
        </p:nvSpPr>
        <p:spPr>
          <a:xfrm>
            <a:off x="503997" y="3342669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Также поддерживаются переменные окружения для шейдерных дампов и прочего.</a:t>
            </a:r>
          </a:p>
        </p:txBody>
      </p:sp>
    </p:spTree>
    <p:extLst>
      <p:ext uri="{BB962C8B-B14F-4D97-AF65-F5344CB8AC3E}">
        <p14:creationId xmlns:p14="http://schemas.microsoft.com/office/powerpoint/2010/main" val="373235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1ECADB-0E73-E164-7039-FACB3DD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7E9D006-DED3-6FE3-C26D-1456451ED25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Оптимизации в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53407-098F-3FFE-317C-D36E044E2285}"/>
              </a:ext>
            </a:extLst>
          </p:cNvPr>
          <p:cNvSpPr txBox="1"/>
          <p:nvPr/>
        </p:nvSpPr>
        <p:spPr>
          <a:xfrm>
            <a:off x="443592" y="1677780"/>
            <a:ext cx="919245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IGC_ShaderDumpEnableAll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</p:spTree>
    <p:extLst>
      <p:ext uri="{BB962C8B-B14F-4D97-AF65-F5344CB8AC3E}">
        <p14:creationId xmlns:p14="http://schemas.microsoft.com/office/powerpoint/2010/main" val="302251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8BB1-CE83-38D1-B5B6-9F8633C5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Intel OneAPI</a:t>
            </a:r>
            <a:endParaRPr lang="ru-RU" sz="60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989B47-3C70-68F8-96EA-0A584304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9BCF5-38AE-4C33-8718-D986B85A77E3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93BAA-E39A-7F6C-3D63-060DD4A8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54" y="301320"/>
            <a:ext cx="1268086" cy="126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89B4F-C6C6-4A03-4969-D729C6146AC9}"/>
              </a:ext>
            </a:extLst>
          </p:cNvPr>
          <p:cNvSpPr txBox="1"/>
          <p:nvPr/>
        </p:nvSpPr>
        <p:spPr>
          <a:xfrm>
            <a:off x="8334703" y="7147800"/>
            <a:ext cx="174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oneapi.io/spec</a:t>
            </a:r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245E3031-26AA-1B94-6E24-6B892D289448}"/>
              </a:ext>
            </a:extLst>
          </p:cNvPr>
          <p:cNvSpPr txBox="1">
            <a:spLocks/>
          </p:cNvSpPr>
          <p:nvPr/>
        </p:nvSpPr>
        <p:spPr>
          <a:xfrm>
            <a:off x="293792" y="5859405"/>
            <a:ext cx="9281847" cy="126216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Встречается также термин </a:t>
            </a:r>
            <a:r>
              <a:rPr lang="en-US" sz="2400">
                <a:solidFill>
                  <a:sysClr val="windowText" lastClr="000000"/>
                </a:solidFill>
              </a:rPr>
              <a:t>DPC++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ru-RU" sz="2400">
                <a:solidFill>
                  <a:sysClr val="windowText" lastClr="000000"/>
                </a:solidFill>
              </a:rPr>
              <a:t>Это маркетинговое название для</a:t>
            </a:r>
            <a:r>
              <a:rPr lang="en-US" sz="2400">
                <a:solidFill>
                  <a:sysClr val="windowText" lastClr="000000"/>
                </a:solidFill>
              </a:rPr>
              <a:t> SYCL </a:t>
            </a:r>
            <a:r>
              <a:rPr lang="ru-RU" sz="2400">
                <a:solidFill>
                  <a:sysClr val="windowText" lastClr="000000"/>
                </a:solidFill>
              </a:rPr>
              <a:t>с некоторыми расширениями</a:t>
            </a:r>
            <a:r>
              <a:rPr lang="en-US" sz="2400">
                <a:solidFill>
                  <a:sysClr val="windowText" lastClr="000000"/>
                </a:solidFill>
              </a:rPr>
              <a:t> Intel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688239D-BC52-6D47-537B-8EA74219F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230"/>
            <a:ext cx="10080625" cy="3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84AE-5ED3-92FA-8634-8B297D7A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Идея кеша шейдеров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56F602-575A-F4C7-A0CF-EBC89C89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0616AD-8BC5-A4FF-52DC-197DE58467D3}"/>
              </a:ext>
            </a:extLst>
          </p:cNvPr>
          <p:cNvSpPr txBox="1">
            <a:spLocks/>
          </p:cNvSpPr>
          <p:nvPr/>
        </p:nvSpPr>
        <p:spPr>
          <a:xfrm>
            <a:off x="503999" y="1684545"/>
            <a:ext cx="9071640" cy="1795255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Полный конвеер оптимизаций из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требует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604046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3D8C35-8F02-F233-D92C-41A460CB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E4E4AA-3AA0-4612-3070-5C230CC6120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IR </a:t>
            </a:r>
            <a:r>
              <a:rPr lang="ru-RU" sz="6000">
                <a:solidFill>
                  <a:sysClr val="windowText" lastClr="000000"/>
                </a:solidFill>
              </a:rPr>
              <a:t>после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8B82418-EE4E-EE8F-00D6-905DEED24989}"/>
              </a:ext>
            </a:extLst>
          </p:cNvPr>
          <p:cNvSpPr/>
          <p:nvPr/>
        </p:nvSpPr>
        <p:spPr>
          <a:xfrm>
            <a:off x="503998" y="1619290"/>
            <a:ext cx="9392477" cy="39637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%10 = add i32 %2,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%11 = inttoptr i32 %10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%12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 %11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%13 = add i32 %5,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%14 = inttoptr i32 %13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%15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 %14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%add.i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latin typeface="Consolas" panose="020B0609020204030204" pitchFamily="49" charset="0"/>
              </a:rPr>
              <a:t> nsw i32 %15, %12</a:t>
            </a:r>
          </a:p>
        </p:txBody>
      </p:sp>
      <p:pic>
        <p:nvPicPr>
          <p:cNvPr id="7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F6CB62E-1F8C-3565-7C9A-45FB95D0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7811853" y="5153902"/>
            <a:ext cx="1859197" cy="1734445"/>
          </a:xfrm>
          <a:prstGeom prst="rect">
            <a:avLst/>
          </a:prstGeom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9A211D7-3336-1B8E-3200-9178975DEB0E}"/>
              </a:ext>
            </a:extLst>
          </p:cNvPr>
          <p:cNvSpPr/>
          <p:nvPr/>
        </p:nvSpPr>
        <p:spPr>
          <a:xfrm>
            <a:off x="2133601" y="5638840"/>
            <a:ext cx="3570422" cy="1670336"/>
          </a:xfrm>
          <a:custGeom>
            <a:avLst>
              <a:gd name="f0" fmla="val 34256"/>
              <a:gd name="f1" fmla="val 317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>
                <a:latin typeface="Liberation Sans" pitchFamily="18"/>
                <a:ea typeface="Droid Sans Fallback" pitchFamily="2"/>
                <a:cs typeface="FreeSans" pitchFamily="2"/>
              </a:rPr>
              <a:t>Что за </a:t>
            </a: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addrspace </a:t>
            </a:r>
            <a:b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131072?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8475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502E7A-E99F-B30B-A965-7866E36D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D951106-D82F-5F8A-AEB2-D6962886B0D2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Память в </a:t>
            </a:r>
            <a:r>
              <a:rPr lang="en-US" sz="6000">
                <a:solidFill>
                  <a:sysClr val="windowText" lastClr="000000"/>
                </a:solidFill>
              </a:rPr>
              <a:t>Intel GPU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219AA-4DE9-CF25-627C-575BBFFB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5" y="1212573"/>
            <a:ext cx="9777885" cy="5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271150-7289-FA73-A4DA-95EC0F23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99679AF-11B6-F48C-2A90-2C861D03406E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Stateless to stateful</a:t>
            </a:r>
            <a:endParaRPr lang="ru-RU" sz="60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87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EF0201-91B3-7505-5620-BC03C291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430F84F-E379-3E09-B3DA-CE4CA943083C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Generic namespaces</a:t>
            </a:r>
            <a:endParaRPr lang="ru-RU" sz="60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85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 b="1"/>
              <a:t>Ассемблер и </a:t>
            </a:r>
            <a:r>
              <a:rPr lang="en-US" sz="3600" b="1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3741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B1AFC-D1D1-09C9-5C16-A9F86B4A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Исследование ассемблера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945C1D-BB0A-E4BF-45E3-4609BE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7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CEB7-1CE1-411A-C216-1E1AFBC3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E7A495-3E0E-3DF1-207B-E26F5B5C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602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 b="1"/>
              <a:t>NEO runtime </a:t>
            </a:r>
            <a:r>
              <a:rPr lang="ru-RU" sz="3600" b="1"/>
              <a:t>и драйвер</a:t>
            </a:r>
            <a:endParaRPr lang="en-US" sz="3600" b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4819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3A038-B041-33DB-D974-7CC05F47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1E8FC8-0B41-2DD7-1C6E-D38EBA7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32547-1E70-D484-1298-A4E34E2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Ключевая вертикаль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6E2C18-E64F-F0E0-A1B2-AAC8ABE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33349-A323-4ED3-BA62-FC8A49702E78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86E3A7-7B52-2EB5-1518-6E8C6266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8" y="5492298"/>
            <a:ext cx="1327048" cy="16696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D85A68-8D39-F313-AB9F-115B016F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8" y="1821371"/>
            <a:ext cx="1327047" cy="1430313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B116899-4C7C-9A55-AEB0-023A77D66F9D}"/>
              </a:ext>
            </a:extLst>
          </p:cNvPr>
          <p:cNvSpPr/>
          <p:nvPr/>
        </p:nvSpPr>
        <p:spPr>
          <a:xfrm>
            <a:off x="2530466" y="1796103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SYCL Compiler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Plugin Interface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DD4081D8-735D-B144-A0C4-5C338A392BB0}"/>
              </a:ext>
            </a:extLst>
          </p:cNvPr>
          <p:cNvSpPr/>
          <p:nvPr/>
        </p:nvSpPr>
        <p:spPr>
          <a:xfrm>
            <a:off x="2530466" y="3750641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Graphics Driver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Graphics Compiler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21516AD-8DD4-01FD-A31B-950DA89DDC88}"/>
              </a:ext>
            </a:extLst>
          </p:cNvPr>
          <p:cNvSpPr/>
          <p:nvPr/>
        </p:nvSpPr>
        <p:spPr>
          <a:xfrm>
            <a:off x="2530466" y="5732976"/>
            <a:ext cx="6926332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NEO Compute 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81FC-96C4-5EA1-C5E7-38F53A460142}"/>
              </a:ext>
            </a:extLst>
          </p:cNvPr>
          <p:cNvSpPr txBox="1"/>
          <p:nvPr/>
        </p:nvSpPr>
        <p:spPr>
          <a:xfrm>
            <a:off x="6561905" y="3067018"/>
            <a:ext cx="301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https://github.com/intel/llvm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51E55-27E1-AAE8-9428-F4E078D94FBD}"/>
              </a:ext>
            </a:extLst>
          </p:cNvPr>
          <p:cNvSpPr txBox="1"/>
          <p:nvPr/>
        </p:nvSpPr>
        <p:spPr>
          <a:xfrm>
            <a:off x="4784849" y="5012801"/>
            <a:ext cx="479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https://github.com/intel/intel-graphics-compiler</a:t>
            </a: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38666-D7B1-590A-2B59-7E3C16790F11}"/>
              </a:ext>
            </a:extLst>
          </p:cNvPr>
          <p:cNvSpPr txBox="1"/>
          <p:nvPr/>
        </p:nvSpPr>
        <p:spPr>
          <a:xfrm>
            <a:off x="5336628" y="6583868"/>
            <a:ext cx="423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https://github.com/intel/compute-runtime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369EF2-76DD-13F8-391F-7754842A6D9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4434" y="3619569"/>
            <a:ext cx="1603551" cy="166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5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 b="1"/>
              <a:t>SYCL </a:t>
            </a:r>
            <a:r>
              <a:rPr lang="ru-RU" sz="3600" b="1"/>
              <a:t>компилятор</a:t>
            </a:r>
            <a:endParaRPr lang="en-US" sz="3600" b="1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8899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7F46-76E5-1F9E-E896-3AE3FC13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Базовый пример: </a:t>
            </a:r>
            <a:r>
              <a:rPr lang="en-US" sz="5400"/>
              <a:t>vector add</a:t>
            </a:r>
            <a:endParaRPr lang="ru-RU" sz="54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182827-FD5B-851F-3235-4B0B1E7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279460"/>
          </a:xfrm>
        </p:spPr>
        <p:txBody>
          <a:bodyPr/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allocate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*A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*B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*C = cl::sycl::malloc_shared&lt;T&gt;(Sz, Queue);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std::copy(AVec, AVec + Sz, A);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std::copy(BVec, BVec + Sz, B);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offload and wait (here GPU computation may happen)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Queue.parallel_for(cl::sycl::range&lt;1&gt;{Sz},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[=](auto n) { C[n] = A[n] + B[n]; }</a:t>
            </a:r>
            <a:r>
              <a:rPr lang="en-US" sz="2000">
                <a:latin typeface="Consolas" panose="020B0609020204030204" pitchFamily="49" charset="0"/>
              </a:rPr>
              <a:t>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Queue.wait();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std::copy(C, C + Sz, CVec);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from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free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cl::sycl::free(A,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cl::sycl::free(B,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cl::sycl::free(C, Queue);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FA2A06-8B3A-03D2-BBAD-9EDBEC3D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C44E7-1A33-26B5-B72B-B3138F89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Схема компиляции </a:t>
            </a:r>
            <a:r>
              <a:rPr lang="en-US" sz="5400"/>
              <a:t>SYCL</a:t>
            </a:r>
            <a:endParaRPr lang="ru-RU" sz="540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31C94D-F19C-4E93-35AD-065A28AD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987116"/>
            <a:ext cx="9072562" cy="394739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CA54E-4C9D-9B46-7453-BCF61D26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6B21-014E-9234-83AD-655D9431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654" y="5070567"/>
            <a:ext cx="2593135" cy="224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10A320-3F76-EC3D-7495-9813ABBD4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592" y="2164271"/>
            <a:ext cx="1327047" cy="14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30D58-FCBE-1DA1-25C0-C084F7DE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Clang: </a:t>
            </a:r>
            <a:r>
              <a:rPr lang="ru-RU" sz="6000"/>
              <a:t>аргумент "ёршик"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84ED2-92FA-81EB-BB40-DBED1117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991100"/>
            <a:ext cx="9071640" cy="1162380"/>
          </a:xfrm>
        </p:spPr>
        <p:txBody>
          <a:bodyPr/>
          <a:lstStyle/>
          <a:p>
            <a:r>
              <a:rPr lang="ru-RU" sz="2800"/>
              <a:t>Аргумент показывает все стадии </a:t>
            </a:r>
            <a:r>
              <a:rPr lang="en-US" sz="2800"/>
              <a:t>pipeline</a:t>
            </a:r>
          </a:p>
          <a:p>
            <a:r>
              <a:rPr lang="ru-RU" sz="2800"/>
              <a:t>Попробуем его для </a:t>
            </a:r>
            <a:r>
              <a:rPr lang="en-US" sz="2800"/>
              <a:t>dpcpp? (SYCL compiler </a:t>
            </a:r>
            <a:r>
              <a:rPr lang="ru-RU" sz="2800"/>
              <a:t>в </a:t>
            </a:r>
            <a:r>
              <a:rPr lang="en-US" sz="2800"/>
              <a:t>OneAPI)</a:t>
            </a:r>
            <a:endParaRPr lang="ru-RU" sz="2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140A5-A6AC-B9B4-5F49-0DF2E9EF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323DE-DD22-D056-B9BD-128BFD44BBBD}"/>
              </a:ext>
            </a:extLst>
          </p:cNvPr>
          <p:cNvSpPr txBox="1"/>
          <p:nvPr/>
        </p:nvSpPr>
        <p:spPr>
          <a:xfrm>
            <a:off x="503999" y="1837927"/>
            <a:ext cx="9071640" cy="50439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-save-temps -### hello.c -o hello.x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E9E53-5B39-28EE-1945-372116E1702B}"/>
              </a:ext>
            </a:extLst>
          </p:cNvPr>
          <p:cNvSpPr txBox="1"/>
          <p:nvPr/>
        </p:nvSpPr>
        <p:spPr>
          <a:xfrm>
            <a:off x="503999" y="2635673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hello.c -o hello.i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-cc1 -emit-llvm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hello.i -o hello.bc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hello.bc -o hello.s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-cc1as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hello.s -o hello.o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hello.o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-o hello.x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B42AF-EFC7-EE64-EE44-6CB5748D2A50}"/>
              </a:ext>
            </a:extLst>
          </p:cNvPr>
          <p:cNvSpPr txBox="1"/>
          <p:nvPr/>
        </p:nvSpPr>
        <p:spPr>
          <a:xfrm>
            <a:off x="503999" y="6409746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-save-temps -### vadd.cc</a:t>
            </a:r>
          </a:p>
        </p:txBody>
      </p:sp>
    </p:spTree>
    <p:extLst>
      <p:ext uri="{BB962C8B-B14F-4D97-AF65-F5344CB8AC3E}">
        <p14:creationId xmlns:p14="http://schemas.microsoft.com/office/powerpoint/2010/main" val="88365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8C82-1DF5-74FA-3C71-4CE839C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Уточнённая схема компиляции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4FCC8C-88C3-A1EE-4BFF-2139C4B5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9072562" cy="394777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C62B8-426A-89AF-79D6-BF946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64965-D604-B2AE-A4E8-237E202F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87631" y="5226305"/>
            <a:ext cx="2192656" cy="21387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FC6864D-BD4B-FC3B-88C1-D4B347FFB33C}"/>
              </a:ext>
            </a:extLst>
          </p:cNvPr>
          <p:cNvSpPr/>
          <p:nvPr/>
        </p:nvSpPr>
        <p:spPr>
          <a:xfrm>
            <a:off x="2911038" y="5505660"/>
            <a:ext cx="3213537" cy="1670336"/>
          </a:xfrm>
          <a:custGeom>
            <a:avLst>
              <a:gd name="f0" fmla="val -7656"/>
              <a:gd name="f1" fmla="val 822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Это выглядит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пугающе!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0034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1792</Words>
  <Application>Microsoft Office PowerPoint</Application>
  <PresentationFormat>Произвольный</PresentationFormat>
  <Paragraphs>224</Paragraphs>
  <Slides>39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Liberation Sans</vt:lpstr>
      <vt:lpstr>Liberation Serif</vt:lpstr>
      <vt:lpstr>Default</vt:lpstr>
      <vt:lpstr>Graphics toolchain</vt:lpstr>
      <vt:lpstr>Прежде чем мы начнём</vt:lpstr>
      <vt:lpstr>Intel OneAPI</vt:lpstr>
      <vt:lpstr>Ключевая вертикаль</vt:lpstr>
      <vt:lpstr>Graphics toolchain</vt:lpstr>
      <vt:lpstr>Базовый пример: vector add</vt:lpstr>
      <vt:lpstr>Схема компиляции SYCL</vt:lpstr>
      <vt:lpstr>Clang: аргумент "ёршик"</vt:lpstr>
      <vt:lpstr>Уточнённая схема компиляции</vt:lpstr>
      <vt:lpstr>Интермедия: LLVM bitcode</vt:lpstr>
      <vt:lpstr>Device code: упрощаем схему</vt:lpstr>
      <vt:lpstr>IR после ранних оптимизаций</vt:lpstr>
      <vt:lpstr>Пространства адресов в LLVM</vt:lpstr>
      <vt:lpstr>Логическая модель SYCL</vt:lpstr>
      <vt:lpstr>Graphics toolchain</vt:lpstr>
      <vt:lpstr>Запуск на хосте и девайсе</vt:lpstr>
      <vt:lpstr>Plugin interface</vt:lpstr>
      <vt:lpstr>JIT компиляция</vt:lpstr>
      <vt:lpstr>Интермедия: JIT из исходников</vt:lpstr>
      <vt:lpstr>AOT компиляция</vt:lpstr>
      <vt:lpstr>Graphics toolchain</vt:lpstr>
      <vt:lpstr>Переносимое представление</vt:lpstr>
      <vt:lpstr>Получение SPIRV из SYCL</vt:lpstr>
      <vt:lpstr>Экосистема SPIRV</vt:lpstr>
      <vt:lpstr>SPIRV Tools</vt:lpstr>
      <vt:lpstr>Graphics toolchain</vt:lpstr>
      <vt:lpstr>Презентация PowerPoint</vt:lpstr>
      <vt:lpstr>Презентация PowerPoint</vt:lpstr>
      <vt:lpstr>Презентация PowerPoint</vt:lpstr>
      <vt:lpstr>Идея кеша шейдеров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Graphics toolchain</vt:lpstr>
      <vt:lpstr>Исследование ассемблера</vt:lpstr>
      <vt:lpstr>Презентация PowerPoint</vt:lpstr>
      <vt:lpstr>Graphics toolchain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672</cp:revision>
  <cp:lastPrinted>2016-09-22T17:10:53Z</cp:lastPrinted>
  <dcterms:created xsi:type="dcterms:W3CDTF">2016-08-20T21:48:36Z</dcterms:created>
  <dcterms:modified xsi:type="dcterms:W3CDTF">2022-05-10T22:42:12Z</dcterms:modified>
</cp:coreProperties>
</file>