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312" r:id="rId17"/>
    <p:sldId id="307" r:id="rId18"/>
    <p:sldId id="308" r:id="rId19"/>
    <p:sldId id="309" r:id="rId20"/>
    <p:sldId id="310" r:id="rId21"/>
    <p:sldId id="311" r:id="rId22"/>
    <p:sldId id="274" r:id="rId23"/>
    <p:sldId id="273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3" r:id="rId57"/>
    <p:sldId id="314" r:id="rId58"/>
    <p:sldId id="315" r:id="rId59"/>
    <p:sldId id="316" r:id="rId60"/>
    <p:sldId id="319" r:id="rId61"/>
    <p:sldId id="320" r:id="rId62"/>
    <p:sldId id="321" r:id="rId63"/>
    <p:sldId id="317" r:id="rId64"/>
    <p:sldId id="322" r:id="rId65"/>
    <p:sldId id="323" r:id="rId66"/>
    <p:sldId id="324" r:id="rId67"/>
    <p:sldId id="325" r:id="rId68"/>
    <p:sldId id="258" r:id="rId69"/>
    <p:sldId id="327" r:id="rId70"/>
    <p:sldId id="326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7" r:id="rId80"/>
    <p:sldId id="338" r:id="rId81"/>
    <p:sldId id="336" r:id="rId82"/>
    <p:sldId id="339" r:id="rId83"/>
    <p:sldId id="340" r:id="rId84"/>
    <p:sldId id="341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Абстракции отрицательной стоимости для распространённых цикловых конструкций и идиомы их применения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тут явное </a:t>
            </a:r>
            <a:r>
              <a:rPr lang="en-US"/>
              <a:t>copy_n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Код выводит первые </a:t>
            </a:r>
            <a:r>
              <a:rPr lang="en-US"/>
              <a:t>N </a:t>
            </a:r>
            <a:r>
              <a:rPr lang="ru-RU"/>
              <a:t>(по порядку) элементов из контейнера </a:t>
            </a:r>
            <a:r>
              <a:rPr lang="en-US"/>
              <a:t>cont </a:t>
            </a:r>
            <a:r>
              <a:rPr lang="ru-RU"/>
              <a:t>в поток </a:t>
            </a:r>
            <a:r>
              <a:rPr lang="en-US"/>
              <a:t>cout</a:t>
            </a:r>
            <a:r>
              <a:rPr lang="ru-RU"/>
              <a:t>, разделенными через перенос строки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алгоритма*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Задача: получить </a:t>
            </a:r>
            <a:r>
              <a:rPr lang="ru-RU">
                <a:solidFill>
                  <a:srgbClr val="055CE9"/>
                </a:solidFill>
              </a:rPr>
              <a:t>первые </a:t>
            </a:r>
            <a:r>
              <a:rPr lang="en-US">
                <a:solidFill>
                  <a:srgbClr val="055CE9"/>
                </a:solidFill>
              </a:rPr>
              <a:t>N </a:t>
            </a:r>
            <a:r>
              <a:rPr lang="ru-RU">
                <a:solidFill>
                  <a:srgbClr val="055CE9"/>
                </a:solidFill>
              </a:rPr>
              <a:t>по величине</a:t>
            </a:r>
            <a:r>
              <a:rPr lang="ru-RU"/>
              <a:t> элементов контейнера </a:t>
            </a:r>
            <a:r>
              <a:rPr lang="en-US"/>
              <a:t>cont</a:t>
            </a:r>
            <a:r>
              <a:rPr lang="ru-RU"/>
              <a:t> всё равно в каком порядке</a:t>
            </a:r>
            <a:r>
              <a:rPr lang="en-US"/>
              <a:t>. </a:t>
            </a:r>
            <a:r>
              <a:rPr lang="ru-RU"/>
              <a:t>После этого вывести их на экран.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83480" y="5861304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* следующие несколько слайдов следуют изложению в известной книге Майерса </a:t>
            </a:r>
            <a:r>
              <a:rPr lang="en-US"/>
              <a:t>Effective STL</a:t>
            </a:r>
            <a:r>
              <a:rPr lang="ru-RU"/>
              <a:t>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всё равно в каком порядке</a:t>
                </a:r>
                <a:r>
                  <a:rPr lang="en-US"/>
                  <a:t>. </a:t>
                </a:r>
                <a:r>
                  <a:rPr lang="ru-RU"/>
                  <a:t>После этого вывести их на экран.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/>
                  <a:t>.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sort (cont.begin(),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  <a:p>
                <a:r>
                  <a:rPr lang="ru-RU"/>
                  <a:t>Это работает, но кажется,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55CE9"/>
                    </a:solidFill>
                  </a:rPr>
                  <a:t>всё равно в каком порядке.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/>
                  <a:t>. Частичная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partial_sort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  <a:p>
                <a:r>
                  <a:rPr lang="ru-RU"/>
                  <a:t>Это также работает, но, кажется, даже частичная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Задача: получить первые </a:t>
                </a:r>
                <a:r>
                  <a:rPr lang="en-US"/>
                  <a:t>N </a:t>
                </a:r>
                <a:r>
                  <a:rPr lang="ru-RU"/>
                  <a:t>по величине элементов контейнера </a:t>
                </a:r>
                <a:r>
                  <a:rPr lang="en-US"/>
                  <a:t>cont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55CE9"/>
                    </a:solidFill>
                  </a:rPr>
                  <a:t>всё равно в каком порядке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/>
                  <a:t>. </a:t>
                </a:r>
                <a:r>
                  <a:rPr lang="en-US"/>
                  <a:t>nth_element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nth_element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copy_n (cont.begin(), N, ostream_iterator&lt;int&gt;(cout, "\n"));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1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Разные алгоритмы легко пробовать. Легко подбирать правильный.</a:t>
            </a:r>
          </a:p>
          <a:p>
            <a:r>
              <a:rPr lang="ru-RU"/>
              <a:t>Увы, очень часто нужно просто знать идиому.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бы вы написали функцию </a:t>
            </a:r>
            <a:r>
              <a:rPr lang="en-US"/>
              <a:t>remove?</a:t>
            </a:r>
            <a:endParaRPr lang="ru-RU"/>
          </a:p>
          <a:p>
            <a:r>
              <a:rPr lang="ru-RU"/>
              <a:t>Идея функции: удалить из диапазона все значения </a:t>
            </a:r>
            <a:r>
              <a:rPr lang="en-US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Iter, class T&gt; Iter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remove (Iter first, Iter last, const T&amp; val)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здесь?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бы вы написали функцию </a:t>
            </a:r>
            <a:r>
              <a:rPr lang="en-US"/>
              <a:t>remove?</a:t>
            </a:r>
            <a:endParaRPr lang="ru-RU"/>
          </a:p>
          <a:p>
            <a:r>
              <a:rPr lang="ru-RU"/>
              <a:t>Идея функции: удалить из диапазона все значения </a:t>
            </a:r>
            <a:r>
              <a:rPr lang="en-US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Iter, class T&gt; Iter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remove (Iter first, Iter last, const T&amp; val) 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здесь?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Правильный ответ: </a:t>
            </a:r>
            <a:r>
              <a:rPr lang="ru-RU">
                <a:solidFill>
                  <a:srgbClr val="FF0000"/>
                </a:solidFill>
              </a:rPr>
              <a:t>никак</a:t>
            </a:r>
            <a:r>
              <a:rPr lang="ru-RU"/>
              <a:t>. По итератору нечто можно удалить из контейнера только используя </a:t>
            </a:r>
            <a:r>
              <a:rPr lang="en-US"/>
              <a:t>Cont.erase(it)</a:t>
            </a:r>
            <a:r>
              <a:rPr lang="ru-RU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Возможны </a:t>
            </a:r>
            <a:r>
              <a:rPr lang="en-US"/>
              <a:t>insert-</a:t>
            </a:r>
            <a:r>
              <a:rPr lang="ru-RU"/>
              <a:t>итераторы. Возможны ли также </a:t>
            </a:r>
            <a:r>
              <a:rPr lang="en-US"/>
              <a:t>erase-</a:t>
            </a:r>
            <a:r>
              <a:rPr lang="ru-RU"/>
              <a:t>итераторы, которые сделали бы, в свою очередь, возможным </a:t>
            </a:r>
            <a:r>
              <a:rPr lang="en-US"/>
              <a:t>remove </a:t>
            </a:r>
            <a:r>
              <a:rPr lang="ru-RU"/>
              <a:t>такого вида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07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Идиома </a:t>
            </a:r>
            <a:r>
              <a:rPr lang="en-US"/>
              <a:t>erase-remove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же по настоящему работает </a:t>
            </a:r>
            <a:r>
              <a:rPr lang="en-US"/>
              <a:t>remove?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(remove (v.begin(), v.end(), 42), v.end());</a:t>
            </a:r>
          </a:p>
          <a:p>
            <a:r>
              <a:rPr lang="ru-RU"/>
              <a:t>Эта техника называется </a:t>
            </a:r>
            <a:r>
              <a:rPr lang="ru-RU">
                <a:solidFill>
                  <a:srgbClr val="055CE9"/>
                </a:solidFill>
              </a:rPr>
              <a:t>"идиома </a:t>
            </a:r>
            <a:r>
              <a:rPr lang="en-US">
                <a:solidFill>
                  <a:srgbClr val="055CE9"/>
                </a:solidFill>
              </a:rPr>
              <a:t>erase-remove</a:t>
            </a:r>
            <a:r>
              <a:rPr lang="ru-RU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3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72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91606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6940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7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0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85998" y="578639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1543438" y="5414727"/>
            <a:ext cx="9260" cy="37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43387" y="5014617"/>
            <a:ext cx="8001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end()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34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68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15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49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683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01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5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60310" y="5780427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>
            <a:stCxn id="32" idx="2"/>
            <a:endCxn id="8" idx="0"/>
          </p:cNvCxnSpPr>
          <p:nvPr/>
        </p:nvCxnSpPr>
        <p:spPr>
          <a:xfrm>
            <a:off x="9960736" y="5414727"/>
            <a:ext cx="0" cy="3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7217" y="5014617"/>
            <a:ext cx="82703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result</a:t>
            </a:r>
            <a:endParaRPr lang="en-US" sz="2000" dirty="0"/>
          </a:p>
        </p:txBody>
      </p:sp>
      <p:sp>
        <p:nvSpPr>
          <p:cNvPr id="36" name="Right Arrow 35"/>
          <p:cNvSpPr/>
          <p:nvPr/>
        </p:nvSpPr>
        <p:spPr>
          <a:xfrm>
            <a:off x="5792695" y="5780427"/>
            <a:ext cx="1076325" cy="4095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Обсуждение: не только </a:t>
            </a:r>
            <a:r>
              <a:rPr lang="en-US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Среди алгоритмов не только </a:t>
            </a:r>
            <a:r>
              <a:rPr lang="en-US"/>
              <a:t>remove </a:t>
            </a:r>
            <a:r>
              <a:rPr lang="ru-RU"/>
              <a:t>"удаляет" элементы</a:t>
            </a:r>
          </a:p>
          <a:p>
            <a:r>
              <a:rPr lang="ru-RU"/>
              <a:t>Например </a:t>
            </a:r>
            <a:r>
              <a:rPr lang="en-US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1, 2, 2, 3, 3, 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/>
              <a:t>Это тоже идиома </a:t>
            </a:r>
            <a:r>
              <a:rPr lang="en-US"/>
              <a:t>erase-remove </a:t>
            </a:r>
            <a:r>
              <a:rPr lang="ru-RU"/>
              <a:t>только без </a:t>
            </a:r>
            <a:r>
              <a:rPr lang="en-US"/>
              <a:t>remove</a:t>
            </a:r>
          </a:p>
          <a:p>
            <a:r>
              <a:rPr lang="ru-RU"/>
              <a:t>К счастью пока что в стандарте </a:t>
            </a:r>
            <a:r>
              <a:rPr lang="en-US"/>
              <a:t>C++ </a:t>
            </a:r>
            <a:r>
              <a:rPr lang="ru-RU"/>
              <a:t>только три таких алгоритма: </a:t>
            </a:r>
            <a:r>
              <a:rPr lang="en-US"/>
              <a:t>remove, remove_if </a:t>
            </a:r>
            <a:r>
              <a:rPr lang="ru-RU"/>
              <a:t>и </a:t>
            </a:r>
            <a:r>
              <a:rPr lang="en-US"/>
              <a:t>unique. </a:t>
            </a:r>
            <a:r>
              <a:rPr lang="ru-RU"/>
              <a:t>Но в пользовательском коде может попасться</a:t>
            </a:r>
            <a:r>
              <a:rPr lang="en-US"/>
              <a:t> </a:t>
            </a:r>
            <a:r>
              <a:rPr lang="ru-RU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0632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</a:t>
            </a:r>
            <a:endParaRPr lang="ru-RU"/>
          </a:p>
          <a:p>
            <a:r>
              <a:rPr lang="ru-RU"/>
              <a:t>Как бы вы написали такое перемещение?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 </a:t>
            </a:r>
          </a:p>
          <a:p>
            <a:r>
              <a:rPr lang="ru-RU"/>
              <a:t>Как бы вы написали такое перемещение?</a:t>
            </a:r>
            <a:endParaRPr lang="en-US"/>
          </a:p>
          <a:p>
            <a:r>
              <a:rPr lang="ru-RU"/>
              <a:t>Самое лучшее </a:t>
            </a:r>
            <a:r>
              <a:rPr lang="ru-RU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/>
          </a:p>
          <a:p>
            <a:r>
              <a:rPr lang="en-US">
                <a:latin typeface="Consolas" panose="020B0609020204030204" pitchFamily="49" charset="0"/>
              </a:rPr>
              <a:t>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Подробнее о </a:t>
            </a:r>
            <a:r>
              <a:rPr lang="en-US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Диапазон от 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/>
              <a:t> </a:t>
            </a:r>
            <a:r>
              <a:rPr lang="ru-RU"/>
              <a:t>до </a:t>
            </a:r>
            <a:r>
              <a:rPr lang="en-US">
                <a:latin typeface="Consolas" panose="020B0609020204030204" pitchFamily="49" charset="0"/>
              </a:rPr>
              <a:t>last</a:t>
            </a:r>
            <a:r>
              <a:rPr lang="en-US"/>
              <a:t> </a:t>
            </a:r>
            <a:r>
              <a:rPr lang="ru-RU"/>
              <a:t>проворачивается так, чтобы первым элементом стал </a:t>
            </a:r>
            <a:r>
              <a:rPr lang="en-US">
                <a:latin typeface="Consolas" panose="020B0609020204030204" pitchFamily="49" charset="0"/>
              </a:rPr>
              <a:t>n_first</a:t>
            </a:r>
          </a:p>
          <a:p>
            <a:r>
              <a:rPr lang="ru-RU"/>
              <a:t>Теперь ясно как работает </a:t>
            </a:r>
            <a:r>
              <a:rPr lang="en-US">
                <a:latin typeface="Consolas" panose="020B0609020204030204" pitchFamily="49" charset="0"/>
              </a:rPr>
              <a:t>rotate(f, l, p)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2005" y="5700583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7813" y="5350474"/>
            <a:ext cx="1" cy="35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48898" y="5700582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284706" y="5350474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476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599610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050632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01654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5637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12799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327118" y="5696459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n_first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836999" y="5696459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last</a:t>
            </a:r>
          </a:p>
        </p:txBody>
      </p:sp>
      <p:cxnSp>
        <p:nvCxnSpPr>
          <p:cNvPr id="79" name="Straight Arrow Connector 78"/>
          <p:cNvCxnSpPr>
            <a:stCxn id="78" idx="0"/>
            <a:endCxn id="72" idx="2"/>
          </p:cNvCxnSpPr>
          <p:nvPr/>
        </p:nvCxnSpPr>
        <p:spPr>
          <a:xfrm flipV="1">
            <a:off x="10209078" y="5350472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0"/>
            <a:endCxn id="70" idx="2"/>
          </p:cNvCxnSpPr>
          <p:nvPr/>
        </p:nvCxnSpPr>
        <p:spPr>
          <a:xfrm flipV="1">
            <a:off x="7892184" y="5350473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6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что</a:t>
            </a:r>
            <a:r>
              <a:rPr lang="en-US"/>
              <a:t>,</a:t>
            </a:r>
            <a:r>
              <a:rPr lang="ru-RU"/>
              <a:t> если позиция куда нужно переместить лежит выше </a:t>
            </a:r>
            <a:r>
              <a:rPr lang="en-US"/>
              <a:t>f?</a:t>
            </a:r>
          </a:p>
          <a:p>
            <a:r>
              <a:rPr lang="ru-RU"/>
              <a:t>Тогда </a:t>
            </a:r>
            <a:r>
              <a:rPr lang="en-US">
                <a:latin typeface="Consolas" panose="020B0609020204030204" pitchFamily="49" charset="0"/>
              </a:rPr>
              <a:t>rotate(f, l, p')</a:t>
            </a:r>
            <a:r>
              <a:rPr lang="en-US"/>
              <a:t> </a:t>
            </a:r>
            <a:r>
              <a:rPr lang="ru-RU"/>
              <a:t>не будет работать, так как </a:t>
            </a:r>
            <a:r>
              <a:rPr lang="en-US">
                <a:latin typeface="Consolas" panose="020B0609020204030204" pitchFamily="49" charset="0"/>
              </a:rPr>
              <a:t>[f, p')</a:t>
            </a:r>
            <a:r>
              <a:rPr lang="en-US"/>
              <a:t> </a:t>
            </a:r>
            <a:r>
              <a:rPr lang="ru-RU"/>
              <a:t>не образует диапазон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p'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4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 </a:t>
            </a:r>
            <a:r>
              <a:rPr lang="ru-RU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rotate(FwIt first, FwIt n_first, FwIt last 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Но что</a:t>
            </a:r>
            <a:r>
              <a:rPr lang="en-US"/>
              <a:t>,</a:t>
            </a:r>
            <a:r>
              <a:rPr lang="ru-RU"/>
              <a:t> если позиция куда нужно переместить лежит выше </a:t>
            </a:r>
            <a:r>
              <a:rPr lang="en-US"/>
              <a:t>f?</a:t>
            </a:r>
          </a:p>
          <a:p>
            <a:r>
              <a:rPr lang="ru-RU"/>
              <a:t>Тогда </a:t>
            </a:r>
            <a:r>
              <a:rPr lang="en-US">
                <a:latin typeface="Consolas" panose="020B0609020204030204" pitchFamily="49" charset="0"/>
              </a:rPr>
              <a:t>rotate(f, l, p')</a:t>
            </a:r>
            <a:r>
              <a:rPr lang="en-US"/>
              <a:t> </a:t>
            </a:r>
            <a:r>
              <a:rPr lang="ru-RU"/>
              <a:t>не будет работать, так как </a:t>
            </a:r>
            <a:r>
              <a:rPr lang="en-US">
                <a:latin typeface="Consolas" panose="020B0609020204030204" pitchFamily="49" charset="0"/>
              </a:rPr>
              <a:t>[f, p')</a:t>
            </a:r>
            <a:r>
              <a:rPr lang="en-US"/>
              <a:t> </a:t>
            </a:r>
            <a:r>
              <a:rPr lang="ru-RU"/>
              <a:t>не образует диапазон</a:t>
            </a:r>
            <a:endParaRPr lang="en-US"/>
          </a:p>
          <a:p>
            <a:r>
              <a:rPr lang="ru-RU"/>
              <a:t>Зато будет работать </a:t>
            </a:r>
            <a:r>
              <a:rPr lang="en-US">
                <a:latin typeface="Consolas" panose="020B0609020204030204" pitchFamily="49" charset="0"/>
              </a:rPr>
              <a:t>rotate(p', f, 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</a:t>
            </a: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p'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58000" y="5684106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n_first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367881" y="5684106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last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9739960" y="5338119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7423066" y="5338120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</a:t>
            </a:r>
            <a:r>
              <a:rPr lang="en-US" b="1"/>
              <a:t>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</a:t>
            </a:r>
            <a:r>
              <a:rPr lang="en-US" b="1"/>
              <a:t> 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 b="1"/>
              <a:t>, </a:t>
            </a:r>
            <a:r>
              <a:rPr lang="ru-RU" b="1"/>
              <a:t>где угодно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ru-RU"/>
              <a:t>Самое лучшее </a:t>
            </a:r>
            <a:r>
              <a:rPr lang="ru-RU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(p &lt; f) rotate(p, f, 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(l &lt; p) 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Аналог </a:t>
            </a:r>
            <a:r>
              <a:rPr lang="en-US"/>
              <a:t>splice </a:t>
            </a:r>
            <a:r>
              <a:rPr lang="ru-RU"/>
              <a:t>у списков это...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итоге мы имеем новый алгоритм</a:t>
            </a:r>
            <a:r>
              <a:rPr lang="en-US" baseline="30000"/>
              <a:t>*</a:t>
            </a:r>
            <a:endParaRPr lang="ru-RU" baseline="3000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RandomIter&gt;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slide (RandomIter f, RandomIter l, RandomIter p)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(p &lt; f) return { p, rotate(p, f, l)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(l &lt; p) return { rotate(f, l, p), p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{ f, l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Он работает для </a:t>
            </a:r>
            <a:r>
              <a:rPr lang="en-US"/>
              <a:t>random access </a:t>
            </a:r>
            <a:r>
              <a:rPr lang="ru-RU"/>
              <a:t>итераторов как сплайс для списков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6723" y="6096000"/>
            <a:ext cx="94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</a:t>
            </a:r>
            <a:r>
              <a:rPr lang="ru-RU"/>
              <a:t> </a:t>
            </a:r>
            <a:r>
              <a:rPr lang="en-US"/>
              <a:t>Sean Parent, C++ seasoing talk, </a:t>
            </a:r>
            <a:r>
              <a:rPr lang="ru-RU"/>
              <a:t>см. список литературы. Следующий пример взят оттуда 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Необходимо применить функцию </a:t>
            </a:r>
            <a:r>
              <a:rPr lang="en-US"/>
              <a:t>func </a:t>
            </a:r>
            <a:r>
              <a:rPr lang="ru-RU"/>
              <a:t>к каждому элементу контейнера </a:t>
            </a:r>
            <a:r>
              <a:rPr lang="en-US"/>
              <a:t>cont</a:t>
            </a:r>
          </a:p>
          <a:p>
            <a:r>
              <a:rPr lang="ru-RU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Лучшее, что вы можете сделать для своего кода это </a:t>
            </a:r>
            <a:r>
              <a:rPr lang="ru-RU">
                <a:solidFill>
                  <a:srgbClr val="FF0000"/>
                </a:solidFill>
              </a:rPr>
              <a:t>убрать вспомогательные циклы</a:t>
            </a:r>
          </a:p>
          <a:p>
            <a:r>
              <a:rPr lang="ru-RU"/>
              <a:t>Вспомогательный цикл внутри функции это любой цикл, который делает нечто, не полностью совпадающее с основным предназначением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Следующий фрагмент кода это часть реального кода </a:t>
            </a:r>
            <a:r>
              <a:rPr lang="en-US" sz="1600"/>
              <a:t>Chrome OS</a:t>
            </a:r>
            <a:endParaRPr lang="ru-RU" sz="160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 == expanded_panels_.size() - 1)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(i &lt; expanded_panels_.size())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1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Он содержит </a:t>
            </a:r>
            <a:r>
              <a:rPr lang="ru-RU" sz="1600">
                <a:solidFill>
                  <a:srgbClr val="00B050"/>
                </a:solidFill>
              </a:rPr>
              <a:t>бессмысленный комментарий</a:t>
            </a:r>
            <a:r>
              <a:rPr lang="ru-RU" sz="1600"/>
              <a:t>, </a:t>
            </a:r>
            <a:r>
              <a:rPr lang="ru-RU" sz="1600">
                <a:solidFill>
                  <a:srgbClr val="0000FF"/>
                </a:solidFill>
              </a:rPr>
              <a:t>странные проверки </a:t>
            </a:r>
            <a:r>
              <a:rPr lang="ru-RU" sz="1600"/>
              <a:t>и он </a:t>
            </a:r>
            <a:r>
              <a:rPr lang="ru-RU" sz="1600">
                <a:solidFill>
                  <a:srgbClr val="FF0000"/>
                </a:solidFill>
              </a:rPr>
              <a:t>похоже квадратичный</a:t>
            </a:r>
            <a:r>
              <a:rPr lang="ru-RU" sz="1600"/>
              <a:t>.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&lt; expanded_panels_.size()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9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01342"/>
          </a:xfrm>
        </p:spPr>
        <p:txBody>
          <a:bodyPr/>
          <a:lstStyle/>
          <a:p>
            <a:r>
              <a:rPr lang="ru-RU" sz="1600"/>
              <a:t>Первый шаг упрощения: </a:t>
            </a:r>
            <a:r>
              <a:rPr lang="en-US" sz="1600"/>
              <a:t>push_back </a:t>
            </a:r>
            <a:r>
              <a:rPr lang="ru-RU" sz="1600"/>
              <a:t>не лучше чем </a:t>
            </a:r>
            <a:r>
              <a:rPr lang="en-US" sz="1600"/>
              <a:t>insert </a:t>
            </a:r>
            <a:r>
              <a:rPr lang="ru-RU" sz="1600"/>
              <a:t>в конец контейнера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</a:t>
            </a: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     expanded_panels_.erase(expanded_panels_.begin() + fixed_index);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b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break;</a:t>
            </a:r>
            <a:b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9902"/>
          </a:xfrm>
        </p:spPr>
        <p:txBody>
          <a:bodyPr>
            <a:normAutofit/>
          </a:bodyPr>
          <a:lstStyle/>
          <a:p>
            <a:r>
              <a:rPr lang="ru-RU" sz="1600"/>
              <a:t>Второй шаг упрощения: условие которое выполняется единожды можно вынести вниз из цикла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latin typeface="Consolas" panose="020B0609020204030204" pitchFamily="49" charset="0"/>
              </a:rPr>
              <a:t>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 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 == expanded_panels_.size() - 1</a:t>
            </a:r>
            <a:r>
              <a:rPr lang="en-US" sz="1600">
                <a:latin typeface="Consolas" panose="020B0609020204030204" pitchFamily="49" charset="0"/>
              </a:rPr>
              <a:t>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ru-RU" sz="1600"/>
              <a:t>Третий шаг: убираем бессмысленную проверку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if (center_x &lt;= panel-&gt;cur_panel_center())</a:t>
            </a: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break;</a:t>
            </a:r>
            <a:r>
              <a:rPr lang="ru-RU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b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}</a:t>
            </a:r>
            <a:endParaRPr lang="ru-RU" sz="160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</a:p>
          <a:p>
            <a:r>
              <a:rPr lang="ru-RU" sz="1600"/>
              <a:t>Теперь </a:t>
            </a:r>
            <a:r>
              <a:rPr lang="ru-RU" sz="1600">
                <a:effectLst>
                  <a:glow rad="127000">
                    <a:srgbClr val="FFFF00"/>
                  </a:glow>
                </a:effectLst>
              </a:rPr>
              <a:t>подсвеченное</a:t>
            </a:r>
            <a:r>
              <a:rPr lang="ru-RU" sz="1600"/>
              <a:t> это стандартный алгоритм. Кто узнает какой?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89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Разумеется это </a:t>
            </a:r>
            <a:r>
              <a:rPr lang="en-US" sz="1600"/>
              <a:t>find_if (</a:t>
            </a:r>
            <a:r>
              <a:rPr lang="ru-RU" sz="1600"/>
              <a:t>что делает четвёртый шаг)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if 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Код уже выглядит гораздо лучше, но мешанина с </a:t>
            </a:r>
            <a:r>
              <a:rPr lang="en-US" sz="1600"/>
              <a:t>erase </a:t>
            </a:r>
            <a:r>
              <a:rPr lang="ru-RU" sz="1600"/>
              <a:t>и </a:t>
            </a:r>
            <a:r>
              <a:rPr lang="en-US" sz="1600"/>
              <a:t>insert </a:t>
            </a:r>
            <a:r>
              <a:rPr lang="ru-RU" sz="1600"/>
              <a:t>внизу всё ещё цепляет глаз. Кто-нибудь предложит исправление?</a:t>
            </a:r>
          </a:p>
        </p:txBody>
      </p:sp>
    </p:spTree>
    <p:extLst>
      <p:ext uri="{BB962C8B-B14F-4D97-AF65-F5344CB8AC3E}">
        <p14:creationId xmlns:p14="http://schemas.microsoft.com/office/powerpoint/2010/main" val="359130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Шаг пятый: </a:t>
            </a:r>
            <a:r>
              <a:rPr lang="en-US" sz="1600"/>
              <a:t>rotate (</a:t>
            </a:r>
            <a:r>
              <a:rPr lang="ru-RU" sz="1600"/>
              <a:t>не зря же он рассматривался выше)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if 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}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Ещё идеи? Может наконец сделаем код рабочим, заменив </a:t>
            </a:r>
            <a:r>
              <a:rPr lang="en-US" sz="1600">
                <a:latin typeface="Consolas" panose="020B0609020204030204" pitchFamily="49" charset="0"/>
              </a:rPr>
              <a:t>panel</a:t>
            </a:r>
            <a:r>
              <a:rPr lang="en-US" sz="1600"/>
              <a:t> </a:t>
            </a:r>
            <a:r>
              <a:rPr lang="ru-RU" sz="1600"/>
              <a:t>на </a:t>
            </a:r>
            <a:r>
              <a:rPr lang="en-US" sz="1600">
                <a:latin typeface="Consolas" panose="020B0609020204030204" pitchFamily="49" charset="0"/>
              </a:rPr>
              <a:t>*p</a:t>
            </a:r>
            <a:r>
              <a:rPr lang="en-US" sz="1600"/>
              <a:t>?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44446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Шаг шестой: проверка вообще не нужна, </a:t>
            </a:r>
            <a:r>
              <a:rPr lang="en-US" sz="1600"/>
              <a:t>rotate </a:t>
            </a:r>
            <a:r>
              <a:rPr lang="ru-RU" sz="1600"/>
              <a:t>изумительно хорошо отрабатывает на пустом диапазоне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Это невероятно лучше, чем то, что было. И это эффективнее. Но это может стать ещё эффективнее, если мы уверены, что исходные панели отсортированы по индексу.</a:t>
            </a:r>
          </a:p>
          <a:p>
            <a:r>
              <a:rPr lang="ru-RU" sz="1600"/>
              <a:t>Мы вернёмся к этому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287390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Промежуточный итог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Удаление из кода вспомогательных циклов это интеллектуально полезная процедура, позволяющая взглянуть на код с точки зрения поиска в нём переиспользуемых абстракций</a:t>
            </a:r>
          </a:p>
          <a:p>
            <a:r>
              <a:rPr lang="ru-RU"/>
              <a:t>Кроме того полученный код может оказаться намного эффективнее.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Необходимо применить функцию </a:t>
            </a:r>
            <a:r>
              <a:rPr lang="en-US"/>
              <a:t>func </a:t>
            </a:r>
            <a:r>
              <a:rPr lang="ru-RU"/>
              <a:t>к каждому элементу контейнера </a:t>
            </a:r>
            <a:r>
              <a:rPr lang="en-US"/>
              <a:t>cont</a:t>
            </a:r>
          </a:p>
          <a:p>
            <a:r>
              <a:rPr lang="ru-RU"/>
              <a:t>Явный цикл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cont.begin(); it != cont.end();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func (*it);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Явный цикл с синтаксисом диапазона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elt : cont)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func (elt);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Алгоритм стандартной библиотеки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</a:t>
            </a:r>
            <a:r>
              <a:rPr lang="ru-RU">
                <a:latin typeface="Consolas" panose="020B0609020204030204" pitchFamily="49" charset="0"/>
              </a:rPr>
              <a:t>_</a:t>
            </a:r>
            <a:r>
              <a:rPr lang="en-US">
                <a:latin typeface="Consolas" panose="020B0609020204030204" pitchFamily="49" charset="0"/>
              </a:rPr>
              <a:t>each (cont.begin(), cont.end(), func);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Все эти способы эффективно эквивалентны. Какой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2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46455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Ложные паттерны для </a:t>
            </a:r>
            <a:r>
              <a:rPr lang="en-US"/>
              <a:t>for_each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/>
              <a:t>Необходимо сделать из неё </a:t>
            </a:r>
            <a:r>
              <a:rPr lang="en-US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[] (auto i) { return -i; } );</a:t>
            </a:r>
          </a:p>
          <a:p>
            <a:r>
              <a:rPr lang="ru-RU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7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for_each vs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7475" cy="4315968"/>
          </a:xfrm>
        </p:spPr>
        <p:txBody>
          <a:bodyPr/>
          <a:lstStyle/>
          <a:p>
            <a:r>
              <a:rPr lang="ru-RU"/>
              <a:t>Паттерн для </a:t>
            </a:r>
            <a:r>
              <a:rPr lang="en-US"/>
              <a:t>for_each: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/>
              <a:t>transform: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*outit++ = func(*it);</a:t>
            </a:r>
          </a:p>
          <a:p>
            <a:r>
              <a:rPr lang="ru-RU"/>
              <a:t>При этом в отличии от </a:t>
            </a:r>
            <a:r>
              <a:rPr lang="en-US"/>
              <a:t>for_each, transform </a:t>
            </a:r>
            <a:r>
              <a:rPr lang="ru-RU"/>
              <a:t>не гарантирует порядка выполнения!</a:t>
            </a:r>
            <a:endParaRPr lang="en-US"/>
          </a:p>
          <a:p>
            <a:r>
              <a:rPr lang="ru-RU"/>
              <a:t>Правильное решение</a:t>
            </a:r>
            <a:endParaRPr lang="en-US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transform (v.begin(), v.end(), v.begin(), [] (auto i) { return -i; } );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0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</p:spPr>
            <p:txBody>
              <a:bodyPr/>
              <a:lstStyle/>
              <a:p>
                <a:r>
                  <a:rPr lang="ru-RU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/>
                  <a:t>году люди писали такие функции</a:t>
                </a:r>
                <a:r>
                  <a:rPr lang="en-US"/>
                  <a:t>?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 [](int i) { return -i; });</a:t>
                </a:r>
              </a:p>
              <a:p>
                <a:r>
                  <a:rPr lang="ru-RU"/>
                  <a:t>Конечно, можно написать отдельную функцию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negate1 (int i) { return -i;}</a:t>
                </a:r>
              </a:p>
              <a:p>
                <a:pPr marL="45720" indent="0">
                  <a:buNone/>
                </a:pPr>
                <a:r>
                  <a:rPr lang="en-US"/>
                  <a:t>..... </a:t>
                </a:r>
                <a:r>
                  <a:rPr lang="ru-RU"/>
                  <a:t>и где-то дальше </a:t>
                </a:r>
                <a:r>
                  <a:rPr lang="en-US"/>
                  <a:t>.....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negate1);</a:t>
                </a:r>
              </a:p>
              <a:p>
                <a:pPr marL="45720" indent="0">
                  <a:buNone/>
                </a:pPr>
                <a:r>
                  <a:rPr lang="ru-RU"/>
                  <a:t>Но это как-то очень накладно.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  <a:blipFill rotWithShape="0">
                <a:blip r:embed="rId2"/>
                <a:stretch>
                  <a:fillRect l="-288" t="-181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5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</p:spPr>
            <p:txBody>
              <a:bodyPr/>
              <a:lstStyle/>
              <a:p>
                <a:r>
                  <a:rPr lang="ru-RU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/>
                  <a:t>году люди писали такие функции</a:t>
                </a:r>
                <a:r>
                  <a:rPr lang="en-US"/>
                  <a:t>?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 [](int i) { return -i; });</a:t>
                </a:r>
              </a:p>
              <a:p>
                <a:r>
                  <a:rPr lang="ru-RU"/>
                  <a:t>На самом деле не сильно сложнее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v.begin(),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std::negate&lt;int&gt;());</a:t>
                </a:r>
              </a:p>
              <a:p>
                <a:r>
                  <a:rPr lang="ru-RU"/>
                  <a:t>Как мог бы быть устроен этот механизм в </a:t>
                </a:r>
                <a:r>
                  <a:rPr lang="en-US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  <a:blipFill rotWithShape="0">
                <a:blip r:embed="rId2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95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/>
              <a:t>Сначала </a:t>
            </a:r>
            <a:r>
              <a:rPr lang="en-US"/>
              <a:t>unary_function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/>
              <a:t>Теперь можно унаследовать </a:t>
            </a:r>
            <a:r>
              <a:rPr lang="en-US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8557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>
            <a:normAutofit lnSpcReduction="10000"/>
          </a:bodyPr>
          <a:lstStyle/>
          <a:p>
            <a:r>
              <a:rPr lang="ru-RU"/>
              <a:t>Сначала </a:t>
            </a:r>
            <a:r>
              <a:rPr lang="en-US"/>
              <a:t>unary_function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/>
              <a:t>А можно и </a:t>
            </a:r>
            <a:r>
              <a:rPr lang="en-US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&lt;class Predicate&gt; struct unary_negate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unary_function&lt;typename Predicate::argument_type, bool&gt;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explicit unary_negate(const Predicate&amp; pred);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bool operator()(const typename Predicate::argument_type&amp; x)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!pred(x);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583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</p:spPr>
            <p:txBody>
              <a:bodyPr/>
              <a:lstStyle/>
              <a:p>
                <a:r>
                  <a:rPr lang="ru-RU"/>
                  <a:t> К сожалению, это оставили и в новом стандарте. В итоге почти всегда есть по два варианта для формирования предикатов</a:t>
                </a:r>
              </a:p>
              <a:p>
                <a:r>
                  <a:rPr lang="ru-RU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/>
                  <a:t>. </a:t>
                </a:r>
                <a:r>
                  <a:rPr lang="en-US"/>
                  <a:t>Bind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auto betweenB =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bind (std::logical_and&lt;&gt;(),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bind (std::less_equal&lt;&gt;(), lowVal, _1), 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bind (std::less_equal&lt;&gt;(), _1, highVal));</a:t>
                </a:r>
              </a:p>
              <a:p>
                <a:r>
                  <a:rPr lang="ru-RU">
                    <a:solidFill>
                      <a:srgbClr val="055CE9"/>
                    </a:solidFill>
                  </a:rPr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55CE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>
                    <a:solidFill>
                      <a:srgbClr val="055CE9"/>
                    </a:solidFill>
                  </a:rPr>
                  <a:t>. </a:t>
                </a:r>
                <a:r>
                  <a:rPr lang="en-US">
                    <a:solidFill>
                      <a:srgbClr val="055CE9"/>
                    </a:solidFill>
                  </a:rPr>
                  <a:t>Lambda</a:t>
                </a:r>
                <a:r>
                  <a:rPr lang="ru-RU">
                    <a:solidFill>
                      <a:srgbClr val="055CE9"/>
                    </a:solidFill>
                  </a:rPr>
                  <a:t> (предпочтителен)</a:t>
                </a:r>
                <a:endParaRPr lang="en-US">
                  <a:solidFill>
                    <a:srgbClr val="055CE9"/>
                  </a:solidFill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auto betweenL = [lowVal, highVal](const auto&amp; val) 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return lowVal &lt;= val &amp;&amp; val &lt;= highVal;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  <a:blipFill rotWithShape="0">
                <a:blip r:embed="rId2"/>
                <a:stretch>
                  <a:fillRect l="-29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87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</a:t>
            </a:r>
            <a:r>
              <a:rPr lang="en-US"/>
              <a:t>toupper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s="hello";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std::toupper);</a:t>
            </a:r>
          </a:p>
          <a:p>
            <a:pPr marL="45720" indent="0">
              <a:buNone/>
            </a:pPr>
            <a:r>
              <a:rPr lang="ru-RU"/>
              <a:t>Это не работает, так как у </a:t>
            </a:r>
            <a:r>
              <a:rPr lang="en-US"/>
              <a:t>toupper </a:t>
            </a:r>
            <a:r>
              <a:rPr lang="ru-RU"/>
              <a:t>две перегрузки</a:t>
            </a:r>
            <a:r>
              <a:rPr lang="en-US"/>
              <a:t>: </a:t>
            </a:r>
            <a:r>
              <a:rPr lang="ru-RU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 charT* toupper(charT* low, const charT* high) const; </a:t>
            </a:r>
            <a:endParaRPr lang="ru-RU"/>
          </a:p>
          <a:p>
            <a:pPr marL="45720" indent="0">
              <a:buNone/>
            </a:pPr>
            <a:r>
              <a:rPr lang="ru-RU"/>
              <a:t>Очевидно, что в записи </a:t>
            </a:r>
            <a:r>
              <a:rPr lang="en-US"/>
              <a:t>transform </a:t>
            </a:r>
            <a:r>
              <a:rPr lang="ru-RU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9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</a:t>
            </a:r>
            <a:r>
              <a:rPr lang="en-US"/>
              <a:t> </a:t>
            </a:r>
            <a:r>
              <a:rPr lang="ru-RU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s="hello";</a:t>
            </a:r>
          </a:p>
          <a:p>
            <a:r>
              <a:rPr lang="ru-RU"/>
              <a:t>Сомнительное решение: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static_cast&lt;int(*)(int)&gt;(std::toupper));</a:t>
            </a:r>
          </a:p>
          <a:p>
            <a:r>
              <a:rPr lang="ru-RU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[](auto x){ return std::toupper(x);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Выбирать всегда следует алгоритм стандартной библиотеки</a:t>
                </a:r>
              </a:p>
              <a:p>
                <a:r>
                  <a:rPr lang="ru-RU"/>
                  <a:t>Аргумент от тела цикла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 (auto elt : cont)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// </a:t>
                </a:r>
                <a:r>
                  <a:rPr lang="ru-RU">
                    <a:latin typeface="Consolas" panose="020B0609020204030204" pitchFamily="49" charset="0"/>
                  </a:rPr>
                  <a:t>позволяет неконтролируемо вставить массу кода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  <a:endParaRPr lang="ru-RU"/>
              </a:p>
              <a:p>
                <a:r>
                  <a:rPr lang="ru-RU"/>
                  <a:t>Аргумент от распараллеливания (</a:t>
                </a:r>
                <a:r>
                  <a:rPr lang="en-US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ru-RU"/>
                  <a:t>)</a:t>
                </a:r>
                <a:endParaRPr lang="en-US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</a:t>
                </a:r>
                <a:r>
                  <a:rPr lang="ru-RU">
                    <a:latin typeface="Consolas" panose="020B0609020204030204" pitchFamily="49" charset="0"/>
                  </a:rPr>
                  <a:t>_</a:t>
                </a:r>
                <a:r>
                  <a:rPr lang="en-US">
                    <a:latin typeface="Consolas" panose="020B0609020204030204" pitchFamily="49" charset="0"/>
                  </a:rPr>
                  <a:t>each(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std::execution::par</a:t>
                </a:r>
                <a:r>
                  <a:rPr lang="en-US">
                    <a:latin typeface="Consolas" panose="020B0609020204030204" pitchFamily="49" charset="0"/>
                  </a:rPr>
                  <a:t>, cont.begin(), cont.end(), func);</a:t>
                </a:r>
                <a:endParaRPr lang="en-US"/>
              </a:p>
              <a:p>
                <a:r>
                  <a:rPr lang="ru-RU"/>
                  <a:t>В общем случае абстракция циклов повышает и читаемость и эффективность</a:t>
                </a:r>
              </a:p>
              <a:p>
                <a:r>
                  <a:rPr lang="ru-RU"/>
                  <a:t>Такие абстракции называются </a:t>
                </a:r>
                <a:r>
                  <a:rPr lang="ru-RU">
                    <a:solidFill>
                      <a:srgbClr val="0000FF"/>
                    </a:solidFill>
                  </a:rPr>
                  <a:t>абстракциями с отрицательной стоимостью</a:t>
                </a:r>
                <a:endParaRPr lang="en-US">
                  <a:solidFill>
                    <a:srgbClr val="0000FF"/>
                  </a:solidFill>
                </a:endParaRPr>
              </a:p>
              <a:p>
                <a:endParaRPr lang="ru-RU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0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 </a:t>
            </a:r>
            <a:r>
              <a:rPr lang="ru-RU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result(buffer.size());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заполнение </a:t>
            </a:r>
            <a:r>
              <a:rPr lang="en-US"/>
              <a:t>result</a:t>
            </a:r>
            <a:r>
              <a:rPr lang="ru-RU"/>
              <a:t> 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строки.</a:t>
            </a:r>
            <a:r>
              <a:rPr lang="en-US"/>
              <a:t> </a:t>
            </a:r>
            <a:r>
              <a:rPr lang="ru-RU"/>
              <a:t>После этого очистить </a:t>
            </a:r>
            <a:r>
              <a:rPr lang="en-US"/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3732546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</a:t>
            </a:r>
            <a:r>
              <a:rPr lang="ru-RU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(buffer.begin(),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buffer.end(),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result.begin(), 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[](boost::filesystem::directory_entry de)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       string temp = de.path().string();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+=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"\n";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return temp;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    }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buffer.clear();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9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Transform: move </a:t>
            </a:r>
            <a:r>
              <a:rPr lang="ru-RU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>
            <a:normAutofit lnSpcReduction="10000"/>
          </a:bodyPr>
          <a:lstStyle/>
          <a:p>
            <a:r>
              <a:rPr lang="ru-RU"/>
              <a:t>Очевидная проблема: лишние копирования </a:t>
            </a:r>
            <a:r>
              <a:rPr lang="en-US"/>
              <a:t>directory_entry</a:t>
            </a:r>
            <a:r>
              <a:rPr lang="ru-RU"/>
              <a:t>.</a:t>
            </a:r>
          </a:p>
          <a:p>
            <a:r>
              <a:rPr lang="ru-RU"/>
              <a:t>Решение: </a:t>
            </a:r>
            <a:r>
              <a:rPr lang="en-US"/>
              <a:t>move </a:t>
            </a:r>
            <a:r>
              <a:rPr lang="ru-RU"/>
              <a:t>семантика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make_move_iterator</a:t>
            </a:r>
            <a:r>
              <a:rPr lang="en-US">
                <a:latin typeface="Consolas" panose="020B0609020204030204" pitchFamily="49" charset="0"/>
              </a:rPr>
              <a:t>(buffer.begin()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make_move_iterator(buffer.end()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result.begin(), 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        </a:t>
            </a:r>
            <a:r>
              <a:rPr lang="en-US"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boost::filesystem::directory_entry &amp;&amp;</a:t>
            </a:r>
            <a:r>
              <a:rPr lang="en-US">
                <a:latin typeface="Consolas" panose="020B0609020204030204" pitchFamily="49" charset="0"/>
              </a:rPr>
              <a:t>de)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       string temp = de.path().string();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+=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"\n";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return temp;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    }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buffer.clear();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7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</a:t>
            </a:r>
            <a:r>
              <a:rPr lang="en-US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func(*it, *it2++);</a:t>
            </a:r>
          </a:p>
          <a:p>
            <a:pPr marL="45720" indent="0">
              <a:buNone/>
            </a:pPr>
            <a:r>
              <a:rPr lang="ru-RU"/>
              <a:t>В этом случае он берёт также итератор </a:t>
            </a:r>
            <a:r>
              <a:rPr lang="en-US"/>
              <a:t>it2 </a:t>
            </a:r>
            <a:r>
              <a:rPr lang="ru-RU"/>
              <a:t>на вторую последовательность.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/>
              <a:t>// .... </a:t>
            </a:r>
            <a:r>
              <a:rPr lang="ru-RU"/>
              <a:t>тут они синхронно заполняются ....</a:t>
            </a:r>
            <a:endParaRPr lang="en-US"/>
          </a:p>
          <a:p>
            <a:pPr marL="45720" indent="0">
              <a:buNone/>
            </a:pPr>
            <a:r>
              <a:rPr lang="ru-RU"/>
              <a:t>Задача: написать заполнение </a:t>
            </a:r>
            <a:r>
              <a:rPr lang="en-US"/>
              <a:t>result</a:t>
            </a:r>
            <a:r>
              <a:rPr lang="ru-RU"/>
              <a:t> именами из суммы двух частей: 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result[i] = first_part[i] + second_part[i]</a:t>
            </a:r>
          </a:p>
          <a:p>
            <a:pPr marL="45720" indent="0">
              <a:buNone/>
            </a:pPr>
            <a:r>
              <a:rPr lang="ru-RU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1581447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</a:t>
            </a:r>
            <a:r>
              <a:rPr lang="en-US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/>
              <a:t>Не забываем про </a:t>
            </a:r>
            <a:r>
              <a:rPr lang="en-US"/>
              <a:t>move-</a:t>
            </a:r>
            <a:r>
              <a:rPr lang="ru-RU"/>
              <a:t>семантику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(make_move_iterator(first_part.begin()),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make_move_iterator(first_part.end()),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result.begin(),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[] (string &amp;&amp;a, string &amp;&amp;b) { return a + b; });</a:t>
            </a:r>
            <a:endParaRPr lang="ru-RU"/>
          </a:p>
          <a:p>
            <a:r>
              <a:rPr lang="ru-RU"/>
              <a:t>Синтаксис не слишком удачен, конечно</a:t>
            </a:r>
          </a:p>
        </p:txBody>
      </p:sp>
    </p:spTree>
    <p:extLst>
      <p:ext uri="{BB962C8B-B14F-4D97-AF65-F5344CB8AC3E}">
        <p14:creationId xmlns:p14="http://schemas.microsoft.com/office/powerpoint/2010/main" val="343983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сути </a:t>
            </a:r>
            <a:r>
              <a:rPr lang="en-US"/>
              <a:t>transform </a:t>
            </a:r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это </a:t>
            </a:r>
            <a:r>
              <a:rPr lang="en-US"/>
              <a:t>map </a:t>
            </a:r>
            <a:r>
              <a:rPr lang="ru-RU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Трансформации</a:t>
            </a:r>
            <a:endParaRPr lang="en-US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975162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</a:t>
            </a:r>
            <a:r>
              <a:rPr lang="ru-RU">
                <a:latin typeface="Consolas" panose="020B0609020204030204" pitchFamily="49" charset="0"/>
              </a:rPr>
              <a:t>81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, 54, 36, 2</a:t>
            </a:r>
            <a:r>
              <a:rPr lang="ru-RU">
                <a:latin typeface="Consolas" panose="020B0609020204030204" pitchFamily="49" charset="0"/>
              </a:rPr>
              <a:t>7</a:t>
            </a:r>
            <a:r>
              <a:rPr lang="en-US">
                <a:latin typeface="Consolas" panose="020B0609020204030204" pitchFamily="49" charset="0"/>
              </a:rPr>
              <a:t>, 63</a:t>
            </a:r>
            <a:r>
              <a:rPr lang="ru-RU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18, 72, </a:t>
            </a:r>
            <a:r>
              <a:rPr lang="ru-RU">
                <a:latin typeface="Consolas" panose="020B0609020204030204" pitchFamily="49" charset="0"/>
              </a:rPr>
              <a:t>45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(binary_search (v.begin(), v.end(), 37)) {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впрочем, сюда мы не попадём ....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113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/>
              <a:t>binary_search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>
                <a:latin typeface="Corbel" panose="020B0503020204020204" pitchFamily="34" charset="0"/>
              </a:rPr>
              <a:t>lower_bound 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>
                <a:latin typeface="Corbel" panose="020B0503020204020204" pitchFamily="34" charset="0"/>
              </a:rPr>
              <a:t>upper_bound 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был</a:t>
            </a:r>
            <a:r>
              <a:rPr lang="en-US">
                <a:latin typeface="Corbel" panose="020B0503020204020204" pitchFamily="34" charset="0"/>
              </a:rPr>
              <a:t> (</a:t>
            </a:r>
            <a:r>
              <a:rPr lang="ru-RU">
                <a:latin typeface="Corbel" panose="020B0503020204020204" pitchFamily="34" charset="0"/>
              </a:rPr>
              <a:t>справа)</a:t>
            </a:r>
          </a:p>
          <a:p>
            <a:r>
              <a:rPr lang="en-US">
                <a:latin typeface="Corbel" panose="020B0503020204020204" pitchFamily="34" charset="0"/>
              </a:rPr>
              <a:t>equal_range – </a:t>
            </a:r>
            <a:r>
              <a:rPr lang="ru-RU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itl = lower_bound(v.begin(), v.end(), 42);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itu = upper_bound(v.begin(), v.end(), 42);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itp = equal_range(v.begin(), v.end(), 42);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*itl &lt;&lt; " " &lt;&lt; *itu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begin</a:t>
            </a:r>
            <a:r>
              <a:rPr lang="en-US" sz="20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3954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3893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1610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376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32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5870" y="4819466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0891" y="4819464"/>
            <a:ext cx="533400" cy="45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37293" y="4820194"/>
            <a:ext cx="455459" cy="455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end()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0493" y="4819464"/>
            <a:ext cx="533400" cy="453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8566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222" y="4819516"/>
            <a:ext cx="533400" cy="453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7847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503" y="4819466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3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copy (InputIterator first, InputIterator last, OutputIterator result)</a:t>
            </a:r>
            <a:endParaRPr lang="ru-RU" sz="2000">
              <a:latin typeface="Consolas" panose="020B0609020204030204" pitchFamily="49" charset="0"/>
            </a:endParaRPr>
          </a:p>
          <a:p>
            <a:r>
              <a:rPr lang="ru-RU"/>
              <a:t>Имя алгоритма может</a:t>
            </a:r>
            <a:r>
              <a:rPr lang="en-US"/>
              <a:t> </a:t>
            </a:r>
            <a:r>
              <a:rPr lang="ru-RU"/>
              <a:t>иметь суффиксы</a:t>
            </a:r>
          </a:p>
          <a:p>
            <a:pPr lvl="1"/>
            <a:r>
              <a:rPr lang="en-US"/>
              <a:t>if (</a:t>
            </a:r>
            <a:r>
              <a:rPr lang="ru-RU"/>
              <a:t>например </a:t>
            </a:r>
            <a:r>
              <a:rPr lang="en-US"/>
              <a:t>copy_if</a:t>
            </a:r>
            <a:r>
              <a:rPr lang="ru-RU"/>
              <a:t>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выполнить действие при выполнении предиката</a:t>
            </a:r>
            <a:endParaRPr lang="en-US"/>
          </a:p>
          <a:p>
            <a:pPr lvl="1"/>
            <a:r>
              <a:rPr lang="en-US"/>
              <a:t>n (</a:t>
            </a:r>
            <a:r>
              <a:rPr lang="ru-RU"/>
              <a:t>например </a:t>
            </a:r>
            <a:r>
              <a:rPr lang="en-US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выполнить действие ограниченное количество раз</a:t>
            </a:r>
          </a:p>
          <a:p>
            <a:pPr lvl="1"/>
            <a:r>
              <a:rPr lang="en-US"/>
              <a:t>copy (</a:t>
            </a:r>
            <a:r>
              <a:rPr lang="ru-RU"/>
              <a:t>например </a:t>
            </a:r>
            <a:r>
              <a:rPr lang="en-US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/>
              <a:t>разместить результат в новом контейнере</a:t>
            </a:r>
          </a:p>
          <a:p>
            <a:r>
              <a:rPr lang="ru-RU"/>
              <a:t>Также возможны префиксы</a:t>
            </a:r>
          </a:p>
          <a:p>
            <a:pPr lvl="1"/>
            <a:r>
              <a:rPr lang="en-US"/>
              <a:t>stable (</a:t>
            </a:r>
            <a:r>
              <a:rPr lang="ru-RU"/>
              <a:t>например </a:t>
            </a:r>
            <a:r>
              <a:rPr lang="en-US"/>
              <a:t>stable_partition) </a:t>
            </a:r>
            <a:r>
              <a:rPr lang="ru-RU">
                <a:latin typeface="Corbel" panose="020B0503020204020204" pitchFamily="34" charset="0"/>
              </a:rPr>
              <a:t>– алгоритм работает стабильно</a:t>
            </a:r>
          </a:p>
          <a:p>
            <a:pPr lvl="1"/>
            <a:r>
              <a:rPr lang="ru-RU">
                <a:latin typeface="Corbel" panose="020B0503020204020204" pitchFamily="34" charset="0"/>
              </a:rPr>
              <a:t>прочие (</a:t>
            </a:r>
            <a:r>
              <a:rPr lang="en-US">
                <a:latin typeface="Corbel" panose="020B0503020204020204" pitchFamily="34" charset="0"/>
              </a:rPr>
              <a:t>set, is) </a:t>
            </a:r>
            <a:r>
              <a:rPr lang="ru-RU">
                <a:latin typeface="Corbel" panose="020B0503020204020204" pitchFamily="34" charset="0"/>
              </a:rPr>
              <a:t>понятны из контекста</a:t>
            </a:r>
            <a:r>
              <a:rPr lang="en-US">
                <a:latin typeface="Corbel" panose="020B0503020204020204" pitchFamily="34" charset="0"/>
              </a:rPr>
              <a:t> </a:t>
            </a:r>
            <a:endParaRPr lang="ru-RU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8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/>
              <a:t>Вам предлагают использовать изначальную сортированность панелей в следующем коде...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for (size_t i = 0; i &lt; expanded_panels_.size(); ++i) {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Panel *panel = expanded_panels_[i].get();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 == expanded_panels_.size() - 1)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if (panel !=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(i &lt; expanded_panels_.size())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expanded_panels_.insert(expanded_panels_.begin() + i, ref);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 else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} break;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 // 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find_if(begin(expanded_panels_), end(expanded_panels_),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&amp;e) { return center_x &lt;= e-&gt;cur_panel_center();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Кажется, если панели изначально сортированы, то </a:t>
            </a:r>
            <a:r>
              <a:rPr lang="en-US" sz="1600"/>
              <a:t>find_if </a:t>
            </a:r>
            <a:r>
              <a:rPr lang="ru-RU" sz="1600"/>
              <a:t>делает чересчур много...</a:t>
            </a:r>
          </a:p>
        </p:txBody>
      </p:sp>
    </p:spTree>
    <p:extLst>
      <p:ext uri="{BB962C8B-B14F-4D97-AF65-F5344CB8AC3E}">
        <p14:creationId xmlns:p14="http://schemas.microsoft.com/office/powerpoint/2010/main" val="3124154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b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p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z="1600">
                <a:latin typeface="Consolas" panose="020B0609020204030204" pitchFamily="49" charset="0"/>
              </a:rPr>
              <a:t>(begin(expanded_panels_), f, center_x, 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[&amp;](const ref_ptr&lt;Panel&gt; &amp;e, int x) {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 e-&gt;cur_panel_center() &lt; x;</a:t>
            </a:r>
            <a:r>
              <a:rPr lang="en-US" sz="1600">
                <a:latin typeface="Consolas" panose="020B0609020204030204" pitchFamily="49" charset="0"/>
              </a:rPr>
              <a:t> });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auto f = begin(expanded_panels_) + fixed_index;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rotate(p, f, f + 1);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.... </a:t>
            </a:r>
            <a:r>
              <a:rPr lang="ru-RU" sz="160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/>
              <a:t>Это очень важное наблюдение: переход к алгоритмам позволяет делать такие изменения "в одну строчку"</a:t>
            </a:r>
          </a:p>
        </p:txBody>
      </p:sp>
    </p:spTree>
    <p:extLst>
      <p:ext uri="{BB962C8B-B14F-4D97-AF65-F5344CB8AC3E}">
        <p14:creationId xmlns:p14="http://schemas.microsoft.com/office/powerpoint/2010/main" val="1840452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Алгоритм </a:t>
            </a:r>
            <a:r>
              <a:rPr lang="en-US"/>
              <a:t>find </a:t>
            </a:r>
            <a:r>
              <a:rPr lang="ru-RU"/>
              <a:t>затрачивает </a:t>
            </a:r>
            <a:r>
              <a:rPr lang="en-US"/>
              <a:t>O(N)</a:t>
            </a:r>
          </a:p>
          <a:p>
            <a:r>
              <a:rPr lang="ru-RU"/>
              <a:t>Алгоритм </a:t>
            </a:r>
            <a:r>
              <a:rPr lang="en-US"/>
              <a:t>equal_range </a:t>
            </a:r>
            <a:r>
              <a:rPr lang="ru-RU"/>
              <a:t>затрачивает </a:t>
            </a:r>
            <a:r>
              <a:rPr lang="en-US"/>
              <a:t>O(log(N)) </a:t>
            </a:r>
            <a:r>
              <a:rPr lang="ru-RU"/>
              <a:t>но требует сортированного интервала</a:t>
            </a:r>
          </a:p>
          <a:p>
            <a:r>
              <a:rPr lang="ru-RU"/>
              <a:t>Проверка сортированности интервала выполняется через </a:t>
            </a:r>
            <a:r>
              <a:rPr lang="en-US"/>
              <a:t>is_sorted, </a:t>
            </a:r>
            <a:r>
              <a:rPr lang="ru-RU"/>
              <a:t>который работает за </a:t>
            </a:r>
            <a:r>
              <a:rPr lang="en-US"/>
              <a:t>O(N)</a:t>
            </a:r>
          </a:p>
          <a:p>
            <a:r>
              <a:rPr lang="ru-RU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6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v.sort(v.begin(), v.end(), greater&lt;int&gt;());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 itl = lower_bound(v.begin(), v.end(), 42); // FAIL</a:t>
            </a:r>
          </a:p>
          <a:p>
            <a:r>
              <a:rPr lang="ru-RU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v.sort(v.begin(), v.end(), greater&lt;int&gt;());</a:t>
            </a:r>
          </a:p>
          <a:p>
            <a:pPr marL="45720" indent="0">
              <a:buNone/>
            </a:pP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auto itl = lower_bound(v.begin(), v.end(), 42, greater&lt;int&gt;());</a:t>
            </a:r>
          </a:p>
          <a:p>
            <a:r>
              <a:rPr lang="ru-RU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  <a:p>
            <a:r>
              <a:rPr lang="ru-RU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Программисты на </a:t>
            </a:r>
            <a:r>
              <a:rPr lang="en-US"/>
              <a:t>C++ </a:t>
            </a:r>
            <a:r>
              <a:rPr lang="ru-RU"/>
              <a:t>привыкли к контролю времени компиляции. Можно ли устроить контроль времени компиляции на сортированность интервала?</a:t>
            </a:r>
          </a:p>
        </p:txBody>
      </p:sp>
    </p:spTree>
    <p:extLst>
      <p:ext uri="{BB962C8B-B14F-4D97-AF65-F5344CB8AC3E}">
        <p14:creationId xmlns:p14="http://schemas.microsoft.com/office/powerpoint/2010/main" val="246518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Программисты на </a:t>
            </a:r>
            <a:r>
              <a:rPr lang="en-US"/>
              <a:t>C++ </a:t>
            </a:r>
            <a:r>
              <a:rPr lang="ru-RU"/>
              <a:t>привыкли к контролю времени компиляции. Можно ли устроить контроль времени компиляции на сортированность интервала? </a:t>
            </a:r>
          </a:p>
          <a:p>
            <a:r>
              <a:rPr lang="ru-RU"/>
              <a:t>Тут надо подумать о том, что сортированность это инвариант и мы </a:t>
            </a:r>
            <a:r>
              <a:rPr lang="ru-RU" b="1"/>
              <a:t>умеем</a:t>
            </a:r>
            <a:r>
              <a:rPr lang="ru-RU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1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ISO/IEC, "Information </a:t>
                </a:r>
                <a:r>
                  <a:rPr lang="en-US" sz="2000"/>
                  <a:t>technology – Programming </a:t>
                </a:r>
                <a:r>
                  <a:rPr lang="en-US" sz="2000" dirty="0"/>
                  <a:t>languages – C++", </a:t>
                </a:r>
                <a:r>
                  <a:rPr lang="en-US" sz="2000"/>
                  <a:t>ISO/IEC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/>
                  <a:t>Bjarne Stroustrup – The </a:t>
                </a:r>
                <a:r>
                  <a:rPr lang="en-US" sz="20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th </a:t>
                </a:r>
                <a:r>
                  <a:rPr lang="en-US" sz="2000"/>
                  <a:t>Edition)</a:t>
                </a:r>
                <a:endParaRPr lang="ru-RU" sz="2000"/>
              </a:p>
              <a:p>
                <a:r>
                  <a:rPr lang="en-US" sz="2000"/>
                  <a:t>Nicolai M. Josuttis – The C++ Standard Library – A Tutorial and Reference,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 – Effective STL,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 – Effective Modern C++: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0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/>
                  <a:t> and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2000"/>
              </a:p>
              <a:p>
                <a:pPr lvl="0"/>
                <a:r>
                  <a:rPr lang="en-US" sz="2000"/>
                  <a:t>Sean Parent – C++ Seasoning, GoingNative'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Sean Parent – Better Code: Data Structures, CppCon'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2000"/>
              </a:p>
              <a:p>
                <a:pPr lvl="0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Несколько примеров </a:t>
            </a:r>
            <a:r>
              <a:rPr lang="en-US"/>
              <a:t>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int myints[] = {2, 3, 5, 7, 11, 13, 17}; 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vector&lt;int&gt; myvector (7);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copy_n (myints, 7, myvector.begin());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copy (myvector.begin(), myvector.end(),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ostream_iterator&lt;int&gt;(cout, "\n"));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fill (myvector.begin(), myvector.end(), 0);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copy_if (myints, myints+7, myvector.begin(),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[](int i){ return (i % 3) == 1; });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copy (myvector.begin(), myvector.end(),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ostream_iterator&lt;int&gt;(cout, "\n"));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77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16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FF"/>
                </a:solidFill>
              </a:rPr>
              <a:t>Нормальной формой</a:t>
            </a:r>
            <a:r>
              <a:rPr lang="ru-RU"/>
              <a:t> называется цикл с минимальным элементом впереди</a:t>
            </a:r>
          </a:p>
          <a:p>
            <a:r>
              <a:rPr lang="ru-RU"/>
              <a:t>Нормальная форма для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en-US"/>
              <a:t>?</a:t>
            </a:r>
          </a:p>
          <a:p>
            <a:r>
              <a:rPr lang="ru-RU"/>
              <a:t>Есть ли разница между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ru-RU"/>
              <a:t> и </a:t>
            </a:r>
            <a:r>
              <a:rPr lang="en-US"/>
              <a:t>"</a:t>
            </a:r>
            <a:r>
              <a:rPr lang="en-US">
                <a:latin typeface="Consolas" panose="020B0609020204030204" pitchFamily="49" charset="0"/>
              </a:rPr>
              <a:t>(4 2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/>
              <a:t>, </a:t>
            </a:r>
            <a:r>
              <a:rPr lang="ru-RU"/>
              <a:t>а потом (</a:t>
            </a:r>
            <a:r>
              <a:rPr lang="en-US">
                <a:latin typeface="Consolas" panose="020B0609020204030204" pitchFamily="49" charset="0"/>
              </a:rPr>
              <a:t>1 3)"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91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 можем кодировать перестановки любых объектов как циклические перестановки. </a:t>
            </a:r>
            <a:endParaRPr lang="en-US"/>
          </a:p>
          <a:p>
            <a:r>
              <a:rPr lang="ru-RU"/>
              <a:t>Простейший цикл это </a:t>
            </a:r>
            <a:r>
              <a:rPr lang="en-US">
                <a:latin typeface="Consolas" panose="020B0609020204030204" pitchFamily="49" charset="0"/>
              </a:rPr>
              <a:t>(1 2)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en-US"/>
              <a:t> </a:t>
            </a:r>
            <a:r>
              <a:rPr lang="ru-RU"/>
              <a:t>означает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1, 1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>
                <a:latin typeface="Consolas" panose="020B0609020204030204" pitchFamily="49" charset="0"/>
              </a:rPr>
              <a:t> ==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3 1 </a:t>
            </a:r>
            <a:r>
              <a:rPr lang="en-US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FF"/>
                </a:solidFill>
              </a:rPr>
              <a:t>Нормальной формой</a:t>
            </a:r>
            <a:r>
              <a:rPr lang="ru-RU"/>
              <a:t> называется цикл с минимальным элементом впереди</a:t>
            </a:r>
          </a:p>
          <a:p>
            <a:r>
              <a:rPr lang="ru-RU"/>
              <a:t>Нормальная форма для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en-US"/>
              <a:t> </a:t>
            </a:r>
            <a:r>
              <a:rPr lang="ru-RU"/>
              <a:t>это </a:t>
            </a:r>
            <a:r>
              <a:rPr lang="en-US">
                <a:latin typeface="Consolas" panose="020B0609020204030204" pitchFamily="49" charset="0"/>
              </a:rPr>
              <a:t>(1 3</a:t>
            </a:r>
            <a:r>
              <a:rPr lang="ru-RU">
                <a:latin typeface="Consolas" panose="020B0609020204030204" pitchFamily="49" charset="0"/>
              </a:rPr>
              <a:t> 4 2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/>
          </a:p>
          <a:p>
            <a:r>
              <a:rPr lang="ru-RU"/>
              <a:t>Да разница есть. </a:t>
            </a:r>
            <a:r>
              <a:rPr lang="en-US">
                <a:latin typeface="Consolas" panose="020B0609020204030204" pitchFamily="49" charset="0"/>
              </a:rPr>
              <a:t>(4 2 1 3)</a:t>
            </a:r>
            <a:r>
              <a:rPr lang="ru-RU"/>
              <a:t> изменяет в том числе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4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Обычная перестановка</a:t>
            </a:r>
            <a:r>
              <a:rPr lang="en-US"/>
              <a:t>: </a:t>
            </a:r>
            <a:r>
              <a:rPr lang="ru-RU"/>
              <a:t>пишется в два столбика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1 2 3 4 5 6 7 8 9 -- </a:t>
            </a:r>
            <a:r>
              <a:rPr lang="ru-RU">
                <a:latin typeface="Consolas" panose="020B0609020204030204" pitchFamily="49" charset="0"/>
              </a:rPr>
              <a:t>исходный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9 2 3 1 7 6 8 5 4</a:t>
            </a:r>
            <a:r>
              <a:rPr lang="ru-RU">
                <a:latin typeface="Consolas" panose="020B0609020204030204" pitchFamily="49" charset="0"/>
              </a:rPr>
              <a:t> -- результирующий</a:t>
            </a:r>
          </a:p>
          <a:p>
            <a:r>
              <a:rPr lang="ru-RU"/>
              <a:t>Ей соответствует циклическая форма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4)(3)(5 7 8)(6)</a:t>
            </a:r>
          </a:p>
          <a:p>
            <a:r>
              <a:rPr lang="ru-RU"/>
              <a:t>Необходимо написать функцию</a:t>
            </a:r>
            <a:r>
              <a:rPr lang="en-US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[9 2 3 1 7 6 8 5 4]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4)</a:t>
            </a:r>
            <a:r>
              <a:rPr lang="en-US">
                <a:latin typeface="Consolas" panose="020B0609020204030204" pitchFamily="49" charset="0"/>
              </a:rPr>
              <a:t>(2)(3)</a:t>
            </a:r>
            <a:r>
              <a:rPr lang="ru-RU">
                <a:latin typeface="Consolas" panose="020B0609020204030204" pitchFamily="49" charset="0"/>
              </a:rPr>
              <a:t>(5 7 8)</a:t>
            </a:r>
            <a:r>
              <a:rPr lang="en-US">
                <a:latin typeface="Consolas" panose="020B0609020204030204" pitchFamily="49" charset="0"/>
              </a:rPr>
              <a:t>(6)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Для начала: какая сигнатура должна быть у  этой 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a, g,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create_loops(T start, T fin, const vector&lt;T&gt;&amp; table,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vector&lt;PermLoop&lt;T&gt;&gt;&amp; out);</a:t>
            </a:r>
          </a:p>
          <a:p>
            <a:r>
              <a:rPr lang="ru-RU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64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a, g,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create_loops(T start, T fin, const vector&lt;T&gt;&amp; table,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vector&lt;PermLoop&lt;T&gt;&gt;&amp; out);</a:t>
            </a:r>
          </a:p>
          <a:p>
            <a:r>
              <a:rPr lang="ru-RU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0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Области определения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Кодирование области определения как (</a:t>
            </a:r>
            <a:r>
              <a:rPr lang="en-US">
                <a:latin typeface="Consolas" panose="020B0609020204030204" pitchFamily="49" charset="0"/>
              </a:rPr>
              <a:t>T start, T fin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крайне неуместно</a:t>
            </a:r>
          </a:p>
          <a:p>
            <a:r>
              <a:rPr lang="ru-RU"/>
              <a:t>Вместо этого можно взять класс вроде такого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start_, T fin_&gt;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Idom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val_;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Idom(T val) : val_(val) {}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range check possible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operator T() const { return val_;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type = 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constexpr T start = start_;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constexpr T fin = fin_;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3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create_loops(const vector&lt;T&gt;&amp; table,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vector&lt;PermLoop&lt;T&gt;&gt;&amp; out);</a:t>
            </a:r>
          </a:p>
          <a:p>
            <a:r>
              <a:rPr lang="ru-RU"/>
              <a:t>Теперь параметр это </a:t>
            </a:r>
            <a:r>
              <a:rPr lang="en-US"/>
              <a:t>domain, </a:t>
            </a:r>
            <a:r>
              <a:rPr lang="ru-RU"/>
              <a:t>предполагаем, что есть </a:t>
            </a:r>
            <a:r>
              <a:rPr lang="en-US">
                <a:latin typeface="Consolas" panose="020B0609020204030204" pitchFamily="49" charset="0"/>
              </a:rPr>
              <a:t>T::start, T::fin</a:t>
            </a:r>
            <a:endParaRPr lang="ru-RU"/>
          </a:p>
          <a:p>
            <a:r>
              <a:rPr lang="ru-RU"/>
              <a:t>Ещё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7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table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say: [d, c, e, g, b, f, a]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OutIt&gt;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create_loops(RandIt tbeg, RandIt tend, OutIt lbeg);</a:t>
            </a:r>
          </a:p>
          <a:p>
            <a:r>
              <a:rPr lang="ru-RU"/>
              <a:t>Теперь функция это обобщённый алгоритм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1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Перестановка может быть применена</a:t>
            </a: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 числу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, получаем </a:t>
            </a:r>
            <a:r>
              <a:rPr lang="ru-RU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 PermLoop&lt;T&gt;::apply (T x) const;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3)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к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3 4 5 6]</a:t>
            </a:r>
            <a:r>
              <a:rPr lang="en-US"/>
              <a:t>, </a:t>
            </a:r>
            <a:r>
              <a:rPr lang="ru-RU"/>
              <a:t>имеем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1 4 5 6]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должен иметь метод </a:t>
            </a:r>
            <a:r>
              <a:rPr lang="en-US">
                <a:latin typeface="Consolas" panose="020B0609020204030204" pitchFamily="49" charset="0"/>
              </a:rPr>
              <a:t>PermLoop&lt;T&gt;::apply</a:t>
            </a:r>
            <a:r>
              <a:rPr lang="ru-RU"/>
              <a:t> для таблицы?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RandIt&gt;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PermLoop&lt;T&gt;::apply(RandIt tbeg, RandIt tend) const;</a:t>
            </a:r>
          </a:p>
        </p:txBody>
      </p:sp>
    </p:spTree>
    <p:extLst>
      <p:ext uri="{BB962C8B-B14F-4D97-AF65-F5344CB8AC3E}">
        <p14:creationId xmlns:p14="http://schemas.microsoft.com/office/powerpoint/2010/main" val="6247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6992" y="1916975"/>
            <a:ext cx="3570569" cy="2771709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for_each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find (if), count 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search, find_end, find_first_of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adjacent_find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min (element), max (element)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clamp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equal, lexicographical_compare</a:t>
            </a:r>
            <a:endParaRPr lang="en-US" sz="160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025556" y="1936091"/>
            <a:ext cx="4682697" cy="2257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partition, stable_partition, partition_point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sort, partial_sort, stable_sort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lower_bound, upper_bound, 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150285" y="1961004"/>
            <a:ext cx="2646405" cy="429975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copy (if | n | 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move (backward)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swap, swap_ranges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iter_swap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replace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fill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generate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remove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unique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rotate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sample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29107" y="4806772"/>
            <a:ext cx="4321344" cy="175054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merge, inplace_merge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is_heap (until)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make_heap, push_heap, etc....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set_union, set_intersection, etc....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7025556" y="3797347"/>
            <a:ext cx="4589796" cy="2875301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accumulate, reduce, transform_reduce</a:t>
            </a:r>
            <a:endParaRPr lang="ru-RU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iota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partial_sum, inclusive_scan, exclusive_scan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transform_(inclusive | exclusive)_scan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is_permutation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next_permutation, prev_permutation</a:t>
            </a:r>
          </a:p>
        </p:txBody>
      </p:sp>
    </p:spTree>
    <p:extLst>
      <p:ext uri="{BB962C8B-B14F-4D97-AF65-F5344CB8AC3E}">
        <p14:creationId xmlns:p14="http://schemas.microsoft.com/office/powerpoint/2010/main" val="657793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Перестановка может быть применена</a:t>
            </a: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2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ru-RU"/>
              <a:t> к числу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, получаем </a:t>
            </a:r>
            <a:r>
              <a:rPr lang="ru-RU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 PermLoop&lt;T&gt;::apply (T x) const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it = find(loop_.begin(), loop_.end(), x);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(it == loop_.end()) return x;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nxt = next(it);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(nxt == loop_.end()) return *loop_.begin();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*nxt;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3)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к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3 4 5 6]</a:t>
            </a:r>
            <a:r>
              <a:rPr lang="en-US"/>
              <a:t>, </a:t>
            </a:r>
            <a:r>
              <a:rPr lang="ru-RU"/>
              <a:t>имеем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1 4 5 6]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должен иметь метод </a:t>
            </a:r>
            <a:r>
              <a:rPr lang="en-US">
                <a:latin typeface="Consolas" panose="020B0609020204030204" pitchFamily="49" charset="0"/>
              </a:rPr>
              <a:t>PermLoop&lt;T&gt;::apply</a:t>
            </a:r>
            <a:r>
              <a:rPr lang="ru-RU"/>
              <a:t> для таблицы?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5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Перестановки можно комбинировать не только когда они независимы, но и когда они содержат общие элементы</a:t>
            </a:r>
          </a:p>
          <a:p>
            <a:r>
              <a:rPr lang="ru-RU"/>
              <a:t>Пример</a:t>
            </a:r>
            <a:r>
              <a:rPr lang="en-US"/>
              <a:t>:</a:t>
            </a:r>
            <a:r>
              <a:rPr lang="ru-RU"/>
              <a:t> </a:t>
            </a:r>
            <a:r>
              <a:rPr lang="en-US">
                <a:latin typeface="Consolas" panose="020B0609020204030204" pitchFamily="49" charset="0"/>
              </a:rPr>
              <a:t>(1 2)(2 3)</a:t>
            </a:r>
            <a:endParaRPr lang="ru-RU"/>
          </a:p>
          <a:p>
            <a:r>
              <a:rPr lang="ru-RU"/>
              <a:t>Это означает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r>
              <a:rPr lang="ru-RU">
                <a:sym typeface="Symbol" panose="05050102010706020507" pitchFamily="18" charset="2"/>
              </a:rPr>
              <a:t> и далее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>
                <a:sym typeface="Symbol" panose="05050102010706020507" pitchFamily="18" charset="2"/>
              </a:rPr>
              <a:t>Следовательно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>
                <a:sym typeface="Symbol" panose="05050102010706020507" pitchFamily="18" charset="2"/>
              </a:rPr>
              <a:t>В циклической записи</a:t>
            </a:r>
            <a:r>
              <a:rPr lang="en-US">
                <a:sym typeface="Symbol" panose="05050102010706020507" pitchFamily="18" charset="2"/>
              </a:rPr>
              <a:t>: </a:t>
            </a:r>
            <a:r>
              <a:rPr lang="en-US">
                <a:latin typeface="Consolas" panose="020B0609020204030204" pitchFamily="49" charset="0"/>
              </a:rPr>
              <a:t>(1 2)(2 3) = (1 3 2)</a:t>
            </a:r>
          </a:p>
          <a:p>
            <a:r>
              <a:rPr lang="ru-RU"/>
              <a:t>Более сложный пример: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ru-RU">
                <a:latin typeface="Consolas" panose="020B0609020204030204" pitchFamily="49" charset="0"/>
              </a:rPr>
              <a:t>1 3 2</a:t>
            </a:r>
            <a:r>
              <a:rPr lang="en-US">
                <a:latin typeface="Consolas" panose="020B0609020204030204" pitchFamily="49" charset="0"/>
              </a:rPr>
              <a:t>)(</a:t>
            </a:r>
            <a:r>
              <a:rPr lang="ru-RU">
                <a:latin typeface="Consolas" panose="020B0609020204030204" pitchFamily="49" charset="0"/>
              </a:rPr>
              <a:t>1 2 4</a:t>
            </a:r>
            <a:r>
              <a:rPr lang="en-US">
                <a:latin typeface="Consolas" panose="020B0609020204030204" pitchFamily="49" charset="0"/>
              </a:rPr>
              <a:t>)(</a:t>
            </a:r>
            <a:r>
              <a:rPr lang="ru-RU">
                <a:latin typeface="Consolas" panose="020B0609020204030204" pitchFamily="49" charset="0"/>
              </a:rPr>
              <a:t>1 4 3 2</a:t>
            </a:r>
            <a:r>
              <a:rPr lang="en-US">
                <a:latin typeface="Consolas" panose="020B0609020204030204" pitchFamily="49" charset="0"/>
              </a:rPr>
              <a:t>) = (1 2)(3)(4)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Какую сигнатуру должна иметь функция перемножения (упрощения заданного массива) перестановок?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Неправильный, но соблазнительный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simplify_loops (vector&lt;PermLoop&lt;T&gt;&gt; &amp;input);</a:t>
            </a:r>
          </a:p>
          <a:p>
            <a:r>
              <a:rPr lang="ru-RU"/>
              <a:t>Правильный вариант </a:t>
            </a:r>
            <a:r>
              <a:rPr lang="en-US"/>
              <a:t>(STL-way)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OutIt&gt;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simplify_loops (RandIt tbeg, RandIt tend, OutIt lbeg);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72351" cy="4038600"/>
          </a:xfrm>
        </p:spPr>
        <p:txBody>
          <a:bodyPr/>
          <a:lstStyle/>
          <a:p>
            <a:r>
              <a:rPr lang="ru-RU"/>
              <a:t>Можно немного помедитировать над реализацией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RandIt, typename OutIt&gt;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simplify_loops (RandIt tbeg, RandIt tend, OutIt lbeg) {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using T = typename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std::decay&lt;decltype(*tbeg)&gt;::type::value_type;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vector&lt;T&gt; table(T::fin - T::start + 1, T::start);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iota(table.begin(), table.end(), T::start);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for (auto loopit = make_reverse_iterator(tend); 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loopit != make_reverse_iterator(tbeg); 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++loopit)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loopit-&gt;apply(table.begin(), table.end());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create_loops(table.begin(), table.end(), lbeg);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9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Это </a:t>
            </a:r>
            <a:r>
              <a:rPr lang="en-US"/>
              <a:t>STL-</a:t>
            </a:r>
            <a:r>
              <a:rPr lang="ru-RU"/>
              <a:t>подобные алгоритмы в максимально далёкой от </a:t>
            </a:r>
            <a:r>
              <a:rPr lang="en-US"/>
              <a:t>STL </a:t>
            </a:r>
            <a:r>
              <a:rPr lang="ru-RU"/>
              <a:t>предметной области. Тем не менее видно, как основные концепции упорядочивают и улучшают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Существующий код что-то делает в явном цикле. Нужно увидеть паттерн и заменить на вызов алгоритма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cont.begin();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size_t idx = 0, idx != N; ++idx, ++it</a:t>
            </a:r>
            <a:r>
              <a:rPr lang="ru-RU">
                <a:latin typeface="Consolas" panose="020B0609020204030204" pitchFamily="49" charset="0"/>
              </a:rPr>
              <a:t>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cout &lt;&lt; *it &lt;&lt; endl;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36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2081</TotalTime>
  <Words>3886</Words>
  <Application>Microsoft Office PowerPoint</Application>
  <PresentationFormat>Widescreen</PresentationFormat>
  <Paragraphs>648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Cambria Math</vt:lpstr>
      <vt:lpstr>Consolas</vt:lpstr>
      <vt:lpstr>Corbel</vt:lpstr>
      <vt:lpstr>Wingdings</vt:lpstr>
      <vt:lpstr>Basis</vt:lpstr>
      <vt:lpstr>АЛГОРИТМЫ</vt:lpstr>
      <vt:lpstr>PowerPoint Presentation</vt:lpstr>
      <vt:lpstr>Одна простая задача</vt:lpstr>
      <vt:lpstr>Одна простая задача</vt:lpstr>
      <vt:lpstr>Обсуждение</vt:lpstr>
      <vt:lpstr>Алгоритмы</vt:lpstr>
      <vt:lpstr>Несколько примеров copy</vt:lpstr>
      <vt:lpstr>Общий обзор</vt:lpstr>
      <vt:lpstr>Задача: увидеть паттерн в коде</vt:lpstr>
      <vt:lpstr>Решение: тут явное copy_n</vt:lpstr>
      <vt:lpstr>Выбор правильного алгоритма*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Обсуждение</vt:lpstr>
      <vt:lpstr>Remove</vt:lpstr>
      <vt:lpstr>Remove</vt:lpstr>
      <vt:lpstr>Обсуждение</vt:lpstr>
      <vt:lpstr>Идиома erase-remove</vt:lpstr>
      <vt:lpstr>Обсуждение: не только remove</vt:lpstr>
      <vt:lpstr>PowerPoint Presentation</vt:lpstr>
      <vt:lpstr>Групповое перемещение элементов</vt:lpstr>
      <vt:lpstr>Групповое перемещение элементов</vt:lpstr>
      <vt:lpstr>Подробнее о rotate</vt:lpstr>
      <vt:lpstr>Внезапная проблема</vt:lpstr>
      <vt:lpstr>Решение</vt:lpstr>
      <vt:lpstr>Групповое перемещение элементов</vt:lpstr>
      <vt:lpstr>Аналог splice у списков это...</vt:lpstr>
      <vt:lpstr>Обсуждение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Промежуточный итог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Вернёмся к старой задаче</vt:lpstr>
      <vt:lpstr>Вернёмся к старой задаче</vt:lpstr>
      <vt:lpstr>Вернёмся к старой задаче</vt:lpstr>
      <vt:lpstr>Обсуждение</vt:lpstr>
      <vt:lpstr>Указание способа сортировки</vt:lpstr>
      <vt:lpstr>Указание способа сортировки</vt:lpstr>
      <vt:lpstr>Обсуждение</vt:lpstr>
      <vt:lpstr>Обсуждение</vt:lpstr>
      <vt:lpstr>Литература</vt:lpstr>
      <vt:lpstr>CASE STUDY</vt:lpstr>
      <vt:lpstr>Циклические перестановки</vt:lpstr>
      <vt:lpstr>Циклические перестановки</vt:lpstr>
      <vt:lpstr>Циклические перестановки</vt:lpstr>
      <vt:lpstr>От перестановок к циклической записи</vt:lpstr>
      <vt:lpstr>От перестановок к циклической записи</vt:lpstr>
      <vt:lpstr>От перестановок к циклической записи</vt:lpstr>
      <vt:lpstr>Области определения</vt:lpstr>
      <vt:lpstr>От перестановок к циклической записи</vt:lpstr>
      <vt:lpstr>От перестановок к циклической записи</vt:lpstr>
      <vt:lpstr>Применение перестановок</vt:lpstr>
      <vt:lpstr>Применение перестановок</vt:lpstr>
      <vt:lpstr>Перемножение перестановок</vt:lpstr>
      <vt:lpstr>Перемножение перестановок</vt:lpstr>
      <vt:lpstr>Перемножение перестановок</vt:lpstr>
      <vt:lpstr>Обсуждение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Konstantin Vladimirov</cp:lastModifiedBy>
  <cp:revision>174</cp:revision>
  <dcterms:created xsi:type="dcterms:W3CDTF">2017-06-26T09:21:48Z</dcterms:created>
  <dcterms:modified xsi:type="dcterms:W3CDTF">2019-05-03T14:17:48Z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e6ce9cce-a62b-4479-81c1-e705c87d60da</vt:lpwstr>
  </property>
  <property fmtid="{D5CDD505-2E9C-101B-9397-08002B2CF9AE}" pid="3" name="CTP_TimeStamp">
    <vt:lpwstr>2018-09-03 05:30:07Z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