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60" r:id="rId2"/>
    <p:sldId id="506" r:id="rId3"/>
    <p:sldId id="503" r:id="rId4"/>
    <p:sldId id="504" r:id="rId5"/>
    <p:sldId id="505" r:id="rId6"/>
    <p:sldId id="523" r:id="rId7"/>
    <p:sldId id="520" r:id="rId8"/>
    <p:sldId id="524" r:id="rId9"/>
    <p:sldId id="507" r:id="rId10"/>
    <p:sldId id="509" r:id="rId11"/>
    <p:sldId id="508" r:id="rId12"/>
    <p:sldId id="525" r:id="rId13"/>
    <p:sldId id="519" r:id="rId14"/>
    <p:sldId id="512" r:id="rId15"/>
    <p:sldId id="510" r:id="rId16"/>
    <p:sldId id="511" r:id="rId17"/>
    <p:sldId id="513" r:id="rId18"/>
    <p:sldId id="514" r:id="rId19"/>
    <p:sldId id="515" r:id="rId20"/>
    <p:sldId id="516" r:id="rId21"/>
    <p:sldId id="528" r:id="rId22"/>
    <p:sldId id="517" r:id="rId23"/>
    <p:sldId id="518" r:id="rId24"/>
    <p:sldId id="526" r:id="rId25"/>
    <p:sldId id="527" r:id="rId26"/>
    <p:sldId id="529" r:id="rId27"/>
    <p:sldId id="292" r:id="rId28"/>
    <p:sldId id="530" r:id="rId29"/>
    <p:sldId id="531" r:id="rId30"/>
    <p:sldId id="521" r:id="rId31"/>
    <p:sldId id="522" r:id="rId32"/>
    <p:sldId id="502" r:id="rId3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D348"/>
    <a:srgbClr val="11A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3462" autoAdjust="0"/>
  </p:normalViewPr>
  <p:slideViewPr>
    <p:cSldViewPr snapToGrid="0">
      <p:cViewPr varScale="1">
        <p:scale>
          <a:sx n="135" d="100"/>
          <a:sy n="135" d="100"/>
        </p:scale>
        <p:origin x="24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3D5B6-4778-4AE0-B8EA-F61A3F90513F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BF9B0B-4E67-42CC-AFEC-40C36FA0733B}">
      <dgm:prSet phldrT="[Text]"/>
      <dgm:spPr/>
      <dgm:t>
        <a:bodyPr/>
        <a:lstStyle/>
        <a:p>
          <a:r>
            <a:rPr lang="en-US"/>
            <a:t>Instruction (SSA)</a:t>
          </a:r>
          <a:endParaRPr lang="ru-RU"/>
        </a:p>
      </dgm:t>
    </dgm:pt>
    <dgm:pt modelId="{8C41DCB0-19AB-4EFA-B32A-600A3532BCE2}" type="parTrans" cxnId="{0FCBDCA0-0F4B-4C84-97E4-7D2ED19C32DF}">
      <dgm:prSet/>
      <dgm:spPr/>
      <dgm:t>
        <a:bodyPr/>
        <a:lstStyle/>
        <a:p>
          <a:endParaRPr lang="ru-RU"/>
        </a:p>
      </dgm:t>
    </dgm:pt>
    <dgm:pt modelId="{459C711E-89D3-47A4-AC79-27326C6D3567}" type="sibTrans" cxnId="{0FCBDCA0-0F4B-4C84-97E4-7D2ED19C32DF}">
      <dgm:prSet/>
      <dgm:spPr/>
      <dgm:t>
        <a:bodyPr/>
        <a:lstStyle/>
        <a:p>
          <a:endParaRPr lang="ru-RU"/>
        </a:p>
      </dgm:t>
    </dgm:pt>
    <dgm:pt modelId="{7242B964-572E-4423-8222-A3BA4014E79D}">
      <dgm:prSet phldrT="[Text]"/>
      <dgm:spPr/>
      <dgm:t>
        <a:bodyPr/>
        <a:lstStyle/>
        <a:p>
          <a:r>
            <a:rPr lang="en-US"/>
            <a:t>SDNode (selection DAGs)</a:t>
          </a:r>
          <a:endParaRPr lang="ru-RU"/>
        </a:p>
      </dgm:t>
    </dgm:pt>
    <dgm:pt modelId="{0285495C-2A4E-40AC-8635-8D9604205950}" type="parTrans" cxnId="{2C2246E0-BE3D-4971-8806-BF0138F632E2}">
      <dgm:prSet/>
      <dgm:spPr/>
      <dgm:t>
        <a:bodyPr/>
        <a:lstStyle/>
        <a:p>
          <a:endParaRPr lang="ru-RU"/>
        </a:p>
      </dgm:t>
    </dgm:pt>
    <dgm:pt modelId="{815FCBA2-4294-4EF8-970A-498A4F618402}" type="sibTrans" cxnId="{2C2246E0-BE3D-4971-8806-BF0138F632E2}">
      <dgm:prSet/>
      <dgm:spPr/>
      <dgm:t>
        <a:bodyPr/>
        <a:lstStyle/>
        <a:p>
          <a:endParaRPr lang="ru-RU"/>
        </a:p>
      </dgm:t>
    </dgm:pt>
    <dgm:pt modelId="{9B1722D7-21E1-48D8-99E2-02286F2BCCB0}">
      <dgm:prSet phldrT="[Text]"/>
      <dgm:spPr/>
      <dgm:t>
        <a:bodyPr/>
        <a:lstStyle/>
        <a:p>
          <a:r>
            <a:rPr lang="en-US"/>
            <a:t>MachineInstr</a:t>
          </a:r>
          <a:endParaRPr lang="ru-RU"/>
        </a:p>
      </dgm:t>
    </dgm:pt>
    <dgm:pt modelId="{078B31B5-240F-49B8-B2FF-45E2B07A7E79}" type="parTrans" cxnId="{E7F5A6D1-3687-4B6E-8611-6EB711DEE79D}">
      <dgm:prSet/>
      <dgm:spPr/>
      <dgm:t>
        <a:bodyPr/>
        <a:lstStyle/>
        <a:p>
          <a:endParaRPr lang="ru-RU"/>
        </a:p>
      </dgm:t>
    </dgm:pt>
    <dgm:pt modelId="{DA4A2F7C-AC8C-45C1-A68A-F6CA7D27A488}" type="sibTrans" cxnId="{E7F5A6D1-3687-4B6E-8611-6EB711DEE79D}">
      <dgm:prSet/>
      <dgm:spPr/>
      <dgm:t>
        <a:bodyPr/>
        <a:lstStyle/>
        <a:p>
          <a:endParaRPr lang="ru-RU"/>
        </a:p>
      </dgm:t>
    </dgm:pt>
    <dgm:pt modelId="{44F7AABB-2373-45E9-939F-4FAC7A61BCFB}">
      <dgm:prSet phldrT="[Text]"/>
      <dgm:spPr/>
      <dgm:t>
        <a:bodyPr/>
        <a:lstStyle/>
        <a:p>
          <a:r>
            <a:rPr lang="en-US"/>
            <a:t>Clang (AST)</a:t>
          </a:r>
          <a:endParaRPr lang="ru-RU"/>
        </a:p>
      </dgm:t>
    </dgm:pt>
    <dgm:pt modelId="{CD07FD2C-E11A-40D4-BF54-485EB72C0723}" type="parTrans" cxnId="{04E0ED53-A1BC-4C3D-9F35-60AA5F5C43DB}">
      <dgm:prSet/>
      <dgm:spPr/>
      <dgm:t>
        <a:bodyPr/>
        <a:lstStyle/>
        <a:p>
          <a:endParaRPr lang="ru-RU"/>
        </a:p>
      </dgm:t>
    </dgm:pt>
    <dgm:pt modelId="{C4CE2C20-112B-4EE2-B377-0BD5E19C0161}" type="sibTrans" cxnId="{04E0ED53-A1BC-4C3D-9F35-60AA5F5C43DB}">
      <dgm:prSet/>
      <dgm:spPr/>
      <dgm:t>
        <a:bodyPr/>
        <a:lstStyle/>
        <a:p>
          <a:endParaRPr lang="ru-RU"/>
        </a:p>
      </dgm:t>
    </dgm:pt>
    <dgm:pt modelId="{D6A24324-B64A-498B-8B88-D615A2127BA2}">
      <dgm:prSet/>
      <dgm:spPr/>
      <dgm:t>
        <a:bodyPr/>
        <a:lstStyle/>
        <a:p>
          <a:r>
            <a:rPr lang="en-US"/>
            <a:t>MCInst</a:t>
          </a:r>
          <a:endParaRPr lang="ru-RU"/>
        </a:p>
      </dgm:t>
    </dgm:pt>
    <dgm:pt modelId="{1F22188B-F442-44AA-9483-37AB6998988B}" type="parTrans" cxnId="{0E032DAB-C97A-4FC3-BBFB-DDA132980CCE}">
      <dgm:prSet/>
      <dgm:spPr/>
      <dgm:t>
        <a:bodyPr/>
        <a:lstStyle/>
        <a:p>
          <a:endParaRPr lang="ru-RU"/>
        </a:p>
      </dgm:t>
    </dgm:pt>
    <dgm:pt modelId="{0279D8B6-04E0-4152-B689-2F8DA54750AF}" type="sibTrans" cxnId="{0E032DAB-C97A-4FC3-BBFB-DDA132980CCE}">
      <dgm:prSet/>
      <dgm:spPr/>
      <dgm:t>
        <a:bodyPr/>
        <a:lstStyle/>
        <a:p>
          <a:endParaRPr lang="ru-RU"/>
        </a:p>
      </dgm:t>
    </dgm:pt>
    <dgm:pt modelId="{AE3160BA-D65F-47E5-B5DC-7022D4C866BD}" type="pres">
      <dgm:prSet presAssocID="{79F3D5B6-4778-4AE0-B8EA-F61A3F90513F}" presName="CompostProcess" presStyleCnt="0">
        <dgm:presLayoutVars>
          <dgm:dir/>
          <dgm:resizeHandles val="exact"/>
        </dgm:presLayoutVars>
      </dgm:prSet>
      <dgm:spPr/>
    </dgm:pt>
    <dgm:pt modelId="{302EC8E9-6C81-4E0B-A565-69399973F226}" type="pres">
      <dgm:prSet presAssocID="{79F3D5B6-4778-4AE0-B8EA-F61A3F90513F}" presName="arrow" presStyleLbl="bgShp" presStyleIdx="0" presStyleCnt="1" custLinFactNeighborX="-129" custLinFactNeighborY="-791"/>
      <dgm:spPr/>
    </dgm:pt>
    <dgm:pt modelId="{1992DD31-951E-4EE5-BC10-6B458F2564B0}" type="pres">
      <dgm:prSet presAssocID="{79F3D5B6-4778-4AE0-B8EA-F61A3F90513F}" presName="linearProcess" presStyleCnt="0"/>
      <dgm:spPr/>
    </dgm:pt>
    <dgm:pt modelId="{44152C11-1A33-4618-B288-06EDECE81266}" type="pres">
      <dgm:prSet presAssocID="{44F7AABB-2373-45E9-939F-4FAC7A61BCFB}" presName="textNode" presStyleLbl="node1" presStyleIdx="0" presStyleCnt="5">
        <dgm:presLayoutVars>
          <dgm:bulletEnabled val="1"/>
        </dgm:presLayoutVars>
      </dgm:prSet>
      <dgm:spPr/>
    </dgm:pt>
    <dgm:pt modelId="{82706235-E674-4B98-9A0F-3CF6A0EEDB92}" type="pres">
      <dgm:prSet presAssocID="{C4CE2C20-112B-4EE2-B377-0BD5E19C0161}" presName="sibTrans" presStyleCnt="0"/>
      <dgm:spPr/>
    </dgm:pt>
    <dgm:pt modelId="{12725B3A-F1B3-4A57-ABDE-11A1901A65FE}" type="pres">
      <dgm:prSet presAssocID="{C0BF9B0B-4E67-42CC-AFEC-40C36FA0733B}" presName="textNode" presStyleLbl="node1" presStyleIdx="1" presStyleCnt="5">
        <dgm:presLayoutVars>
          <dgm:bulletEnabled val="1"/>
        </dgm:presLayoutVars>
      </dgm:prSet>
      <dgm:spPr/>
    </dgm:pt>
    <dgm:pt modelId="{3CFA3A66-F18F-47C4-8B0A-497B30CF15D0}" type="pres">
      <dgm:prSet presAssocID="{459C711E-89D3-47A4-AC79-27326C6D3567}" presName="sibTrans" presStyleCnt="0"/>
      <dgm:spPr/>
    </dgm:pt>
    <dgm:pt modelId="{375A1728-BF6F-42CE-95BE-15346A0A7FFC}" type="pres">
      <dgm:prSet presAssocID="{7242B964-572E-4423-8222-A3BA4014E79D}" presName="textNode" presStyleLbl="node1" presStyleIdx="2" presStyleCnt="5">
        <dgm:presLayoutVars>
          <dgm:bulletEnabled val="1"/>
        </dgm:presLayoutVars>
      </dgm:prSet>
      <dgm:spPr/>
    </dgm:pt>
    <dgm:pt modelId="{3D53E920-0CB2-4466-AE09-130F53B59D45}" type="pres">
      <dgm:prSet presAssocID="{815FCBA2-4294-4EF8-970A-498A4F618402}" presName="sibTrans" presStyleCnt="0"/>
      <dgm:spPr/>
    </dgm:pt>
    <dgm:pt modelId="{3278268F-35B9-4A68-812D-175A3B76803F}" type="pres">
      <dgm:prSet presAssocID="{9B1722D7-21E1-48D8-99E2-02286F2BCCB0}" presName="textNode" presStyleLbl="node1" presStyleIdx="3" presStyleCnt="5">
        <dgm:presLayoutVars>
          <dgm:bulletEnabled val="1"/>
        </dgm:presLayoutVars>
      </dgm:prSet>
      <dgm:spPr/>
    </dgm:pt>
    <dgm:pt modelId="{8C8C5C0C-F7F6-4F58-9DB5-508E1850DFF9}" type="pres">
      <dgm:prSet presAssocID="{DA4A2F7C-AC8C-45C1-A68A-F6CA7D27A488}" presName="sibTrans" presStyleCnt="0"/>
      <dgm:spPr/>
    </dgm:pt>
    <dgm:pt modelId="{8B48D0F2-746F-48FF-91D6-5FA47D8A4AEC}" type="pres">
      <dgm:prSet presAssocID="{D6A24324-B64A-498B-8B88-D615A2127BA2}" presName="textNode" presStyleLbl="node1" presStyleIdx="4" presStyleCnt="5" custLinFactNeighborX="12871" custLinFactNeighborY="-1887">
        <dgm:presLayoutVars>
          <dgm:bulletEnabled val="1"/>
        </dgm:presLayoutVars>
      </dgm:prSet>
      <dgm:spPr/>
    </dgm:pt>
  </dgm:ptLst>
  <dgm:cxnLst>
    <dgm:cxn modelId="{2A32F561-36DC-4398-9869-92D7627D49E7}" type="presOf" srcId="{D6A24324-B64A-498B-8B88-D615A2127BA2}" destId="{8B48D0F2-746F-48FF-91D6-5FA47D8A4AEC}" srcOrd="0" destOrd="0" presId="urn:microsoft.com/office/officeart/2005/8/layout/hProcess9"/>
    <dgm:cxn modelId="{3A0C726A-9C38-41D8-9165-16FEC0667AE2}" type="presOf" srcId="{79F3D5B6-4778-4AE0-B8EA-F61A3F90513F}" destId="{AE3160BA-D65F-47E5-B5DC-7022D4C866BD}" srcOrd="0" destOrd="0" presId="urn:microsoft.com/office/officeart/2005/8/layout/hProcess9"/>
    <dgm:cxn modelId="{04E0ED53-A1BC-4C3D-9F35-60AA5F5C43DB}" srcId="{79F3D5B6-4778-4AE0-B8EA-F61A3F90513F}" destId="{44F7AABB-2373-45E9-939F-4FAC7A61BCFB}" srcOrd="0" destOrd="0" parTransId="{CD07FD2C-E11A-40D4-BF54-485EB72C0723}" sibTransId="{C4CE2C20-112B-4EE2-B377-0BD5E19C0161}"/>
    <dgm:cxn modelId="{591E687A-1A77-4614-8F2D-987CEC0F3E4F}" type="presOf" srcId="{44F7AABB-2373-45E9-939F-4FAC7A61BCFB}" destId="{44152C11-1A33-4618-B288-06EDECE81266}" srcOrd="0" destOrd="0" presId="urn:microsoft.com/office/officeart/2005/8/layout/hProcess9"/>
    <dgm:cxn modelId="{0FCBDCA0-0F4B-4C84-97E4-7D2ED19C32DF}" srcId="{79F3D5B6-4778-4AE0-B8EA-F61A3F90513F}" destId="{C0BF9B0B-4E67-42CC-AFEC-40C36FA0733B}" srcOrd="1" destOrd="0" parTransId="{8C41DCB0-19AB-4EFA-B32A-600A3532BCE2}" sibTransId="{459C711E-89D3-47A4-AC79-27326C6D3567}"/>
    <dgm:cxn modelId="{0E032DAB-C97A-4FC3-BBFB-DDA132980CCE}" srcId="{79F3D5B6-4778-4AE0-B8EA-F61A3F90513F}" destId="{D6A24324-B64A-498B-8B88-D615A2127BA2}" srcOrd="4" destOrd="0" parTransId="{1F22188B-F442-44AA-9483-37AB6998988B}" sibTransId="{0279D8B6-04E0-4152-B689-2F8DA54750AF}"/>
    <dgm:cxn modelId="{1E9CFEB7-7DBB-4A80-8AC4-8328B66C8543}" type="presOf" srcId="{7242B964-572E-4423-8222-A3BA4014E79D}" destId="{375A1728-BF6F-42CE-95BE-15346A0A7FFC}" srcOrd="0" destOrd="0" presId="urn:microsoft.com/office/officeart/2005/8/layout/hProcess9"/>
    <dgm:cxn modelId="{F45C64C7-E92A-4343-8543-0E19720FDFA7}" type="presOf" srcId="{C0BF9B0B-4E67-42CC-AFEC-40C36FA0733B}" destId="{12725B3A-F1B3-4A57-ABDE-11A1901A65FE}" srcOrd="0" destOrd="0" presId="urn:microsoft.com/office/officeart/2005/8/layout/hProcess9"/>
    <dgm:cxn modelId="{E7F5A6D1-3687-4B6E-8611-6EB711DEE79D}" srcId="{79F3D5B6-4778-4AE0-B8EA-F61A3F90513F}" destId="{9B1722D7-21E1-48D8-99E2-02286F2BCCB0}" srcOrd="3" destOrd="0" parTransId="{078B31B5-240F-49B8-B2FF-45E2B07A7E79}" sibTransId="{DA4A2F7C-AC8C-45C1-A68A-F6CA7D27A488}"/>
    <dgm:cxn modelId="{2C2246E0-BE3D-4971-8806-BF0138F632E2}" srcId="{79F3D5B6-4778-4AE0-B8EA-F61A3F90513F}" destId="{7242B964-572E-4423-8222-A3BA4014E79D}" srcOrd="2" destOrd="0" parTransId="{0285495C-2A4E-40AC-8635-8D9604205950}" sibTransId="{815FCBA2-4294-4EF8-970A-498A4F618402}"/>
    <dgm:cxn modelId="{23F68FF4-12E7-4B1F-942F-696483C9EA81}" type="presOf" srcId="{9B1722D7-21E1-48D8-99E2-02286F2BCCB0}" destId="{3278268F-35B9-4A68-812D-175A3B76803F}" srcOrd="0" destOrd="0" presId="urn:microsoft.com/office/officeart/2005/8/layout/hProcess9"/>
    <dgm:cxn modelId="{E694BDA0-7C69-4639-BAE5-16D6015DBE1A}" type="presParOf" srcId="{AE3160BA-D65F-47E5-B5DC-7022D4C866BD}" destId="{302EC8E9-6C81-4E0B-A565-69399973F226}" srcOrd="0" destOrd="0" presId="urn:microsoft.com/office/officeart/2005/8/layout/hProcess9"/>
    <dgm:cxn modelId="{A2B2DCB3-383B-45E5-BAD9-BA0E1229F1BC}" type="presParOf" srcId="{AE3160BA-D65F-47E5-B5DC-7022D4C866BD}" destId="{1992DD31-951E-4EE5-BC10-6B458F2564B0}" srcOrd="1" destOrd="0" presId="urn:microsoft.com/office/officeart/2005/8/layout/hProcess9"/>
    <dgm:cxn modelId="{68A7A44E-B296-4621-B7FD-41F425979155}" type="presParOf" srcId="{1992DD31-951E-4EE5-BC10-6B458F2564B0}" destId="{44152C11-1A33-4618-B288-06EDECE81266}" srcOrd="0" destOrd="0" presId="urn:microsoft.com/office/officeart/2005/8/layout/hProcess9"/>
    <dgm:cxn modelId="{5ABC9EEB-E532-459E-AE12-2675E7A4A4D2}" type="presParOf" srcId="{1992DD31-951E-4EE5-BC10-6B458F2564B0}" destId="{82706235-E674-4B98-9A0F-3CF6A0EEDB92}" srcOrd="1" destOrd="0" presId="urn:microsoft.com/office/officeart/2005/8/layout/hProcess9"/>
    <dgm:cxn modelId="{78A0ADF1-DBC9-440C-9904-4CDDA467A17D}" type="presParOf" srcId="{1992DD31-951E-4EE5-BC10-6B458F2564B0}" destId="{12725B3A-F1B3-4A57-ABDE-11A1901A65FE}" srcOrd="2" destOrd="0" presId="urn:microsoft.com/office/officeart/2005/8/layout/hProcess9"/>
    <dgm:cxn modelId="{292A15EF-1808-4B7D-878A-722A38B0242E}" type="presParOf" srcId="{1992DD31-951E-4EE5-BC10-6B458F2564B0}" destId="{3CFA3A66-F18F-47C4-8B0A-497B30CF15D0}" srcOrd="3" destOrd="0" presId="urn:microsoft.com/office/officeart/2005/8/layout/hProcess9"/>
    <dgm:cxn modelId="{6A97FB70-F082-489E-A918-02DD07404D93}" type="presParOf" srcId="{1992DD31-951E-4EE5-BC10-6B458F2564B0}" destId="{375A1728-BF6F-42CE-95BE-15346A0A7FFC}" srcOrd="4" destOrd="0" presId="urn:microsoft.com/office/officeart/2005/8/layout/hProcess9"/>
    <dgm:cxn modelId="{C7286587-A1FD-4F11-BBA2-D06B9B730DD0}" type="presParOf" srcId="{1992DD31-951E-4EE5-BC10-6B458F2564B0}" destId="{3D53E920-0CB2-4466-AE09-130F53B59D45}" srcOrd="5" destOrd="0" presId="urn:microsoft.com/office/officeart/2005/8/layout/hProcess9"/>
    <dgm:cxn modelId="{FDD30A8C-121E-4163-B227-51295BD6474A}" type="presParOf" srcId="{1992DD31-951E-4EE5-BC10-6B458F2564B0}" destId="{3278268F-35B9-4A68-812D-175A3B76803F}" srcOrd="6" destOrd="0" presId="urn:microsoft.com/office/officeart/2005/8/layout/hProcess9"/>
    <dgm:cxn modelId="{CCE51B00-FBD3-4F4A-B166-F94F6379FD27}" type="presParOf" srcId="{1992DD31-951E-4EE5-BC10-6B458F2564B0}" destId="{8C8C5C0C-F7F6-4F58-9DB5-508E1850DFF9}" srcOrd="7" destOrd="0" presId="urn:microsoft.com/office/officeart/2005/8/layout/hProcess9"/>
    <dgm:cxn modelId="{175FF8DD-074A-4824-8A0D-77C1AB57F6A1}" type="presParOf" srcId="{1992DD31-951E-4EE5-BC10-6B458F2564B0}" destId="{8B48D0F2-746F-48FF-91D6-5FA47D8A4AE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EC8E9-6C81-4E0B-A565-69399973F226}">
      <dsp:nvSpPr>
        <dsp:cNvPr id="0" name=""/>
        <dsp:cNvSpPr/>
      </dsp:nvSpPr>
      <dsp:spPr>
        <a:xfrm>
          <a:off x="695156" y="0"/>
          <a:ext cx="7995332" cy="385572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4152C11-1A33-4618-B288-06EDECE81266}">
      <dsp:nvSpPr>
        <dsp:cNvPr id="0" name=""/>
        <dsp:cNvSpPr/>
      </dsp:nvSpPr>
      <dsp:spPr>
        <a:xfrm>
          <a:off x="4119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Clang (AST)</a:t>
          </a:r>
          <a:endParaRPr lang="ru-RU" sz="2100" kern="1200"/>
        </a:p>
      </dsp:txBody>
      <dsp:txXfrm>
        <a:off x="79407" y="1232004"/>
        <a:ext cx="1653615" cy="1391712"/>
      </dsp:txXfrm>
    </dsp:sp>
    <dsp:sp modelId="{12725B3A-F1B3-4A57-ABDE-11A1901A65FE}">
      <dsp:nvSpPr>
        <dsp:cNvPr id="0" name=""/>
        <dsp:cNvSpPr/>
      </dsp:nvSpPr>
      <dsp:spPr>
        <a:xfrm>
          <a:off x="1902580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Instruction (SSA)</a:t>
          </a:r>
          <a:endParaRPr lang="ru-RU" sz="2100" kern="1200"/>
        </a:p>
      </dsp:txBody>
      <dsp:txXfrm>
        <a:off x="1977868" y="1232004"/>
        <a:ext cx="1653615" cy="1391712"/>
      </dsp:txXfrm>
    </dsp:sp>
    <dsp:sp modelId="{375A1728-BF6F-42CE-95BE-15346A0A7FFC}">
      <dsp:nvSpPr>
        <dsp:cNvPr id="0" name=""/>
        <dsp:cNvSpPr/>
      </dsp:nvSpPr>
      <dsp:spPr>
        <a:xfrm>
          <a:off x="3801040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SDNode (selection DAGs)</a:t>
          </a:r>
          <a:endParaRPr lang="ru-RU" sz="2100" kern="1200"/>
        </a:p>
      </dsp:txBody>
      <dsp:txXfrm>
        <a:off x="3876328" y="1232004"/>
        <a:ext cx="1653615" cy="1391712"/>
      </dsp:txXfrm>
    </dsp:sp>
    <dsp:sp modelId="{3278268F-35B9-4A68-812D-175A3B76803F}">
      <dsp:nvSpPr>
        <dsp:cNvPr id="0" name=""/>
        <dsp:cNvSpPr/>
      </dsp:nvSpPr>
      <dsp:spPr>
        <a:xfrm>
          <a:off x="5699501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MachineInstr</a:t>
          </a:r>
          <a:endParaRPr lang="ru-RU" sz="2100" kern="1200"/>
        </a:p>
      </dsp:txBody>
      <dsp:txXfrm>
        <a:off x="5774789" y="1232004"/>
        <a:ext cx="1653615" cy="1391712"/>
      </dsp:txXfrm>
    </dsp:sp>
    <dsp:sp modelId="{8B48D0F2-746F-48FF-91D6-5FA47D8A4AEC}">
      <dsp:nvSpPr>
        <dsp:cNvPr id="0" name=""/>
        <dsp:cNvSpPr/>
      </dsp:nvSpPr>
      <dsp:spPr>
        <a:xfrm>
          <a:off x="7602081" y="1127613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MCInst</a:t>
          </a:r>
          <a:endParaRPr lang="ru-RU" sz="2100" kern="1200"/>
        </a:p>
      </dsp:txBody>
      <dsp:txXfrm>
        <a:off x="7677369" y="1202901"/>
        <a:ext cx="1653615" cy="1391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BBB8E50-DAFF-4338-A309-AE006FFA0E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335369-7517-4FEF-A4DF-B56CEFA47B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F8905-5D88-4B53-8D88-3F353FBBEB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570B8-DD9E-4661-A559-10AE8B9B24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26EBD7-FEFA-4096-8CCD-E14FF30FC2E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88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B31237-88D6-438D-941C-87C04D535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F89691-7395-4B0B-8FCC-1F00794954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D9C77958-C81D-4427-9ABC-1101117CE3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2129A-6BA1-4D53-84FD-E812C8EC4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FCCCC-A091-4339-B6F7-C3BD22EFE8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F76CA-9765-4C27-810F-70826DE38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26B44-3930-42EA-87FC-2E802791E2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отображении вам напишут просто </a:t>
            </a:r>
            <a:r>
              <a:rPr lang="en-US"/>
              <a:t>slli </a:t>
            </a:r>
            <a:r>
              <a:rPr lang="ru-RU"/>
              <a:t>для ясности ))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6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Тут надо спросить не будет ли </a:t>
            </a:r>
            <a:r>
              <a:rPr lang="en-US"/>
              <a:t>p </a:t>
            </a:r>
            <a:r>
              <a:rPr lang="ru-RU"/>
              <a:t>конфликтовать.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3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Рассказать мрачную историю про </a:t>
            </a:r>
            <a:r>
              <a:rPr lang="en-US"/>
              <a:t>LLP64</a:t>
            </a:r>
          </a:p>
          <a:p>
            <a:r>
              <a:rPr lang="ru-RU"/>
              <a:t>Что за </a:t>
            </a:r>
            <a:r>
              <a:rPr lang="en-US"/>
              <a:t>ilp32e?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Обсуждение: а собственно почему это вызов функции?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4303-AE54-4E5E-B898-302787BB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662C2-FABD-417C-8CAF-C9F2BEDB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2B33-9EDB-4F1A-BEF7-86106A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FEC6F-AAC9-459A-B59D-0591840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78573-8F21-435F-9922-4953A25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4DEDD-27F3-42AD-90B2-1F61093D7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AE6B8-DA88-45B5-B587-107C9590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684C0-BAE1-4BB8-BD9B-A6FE1228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1F66-809B-4DE4-AA3F-E6C877F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5DC4-0964-4377-AA4E-FF11C1F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5D54-46DF-4056-ACB3-4EE5AF6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0AF28-0D55-4874-A1A9-66201EE0E3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1B1089-08C7-47C5-950B-B4434C1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AE1A9-244D-4820-B7C3-6557DA1F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189B7-442C-4BAC-83F8-A7F5D014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63FD3-E363-4018-A023-A014A40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57C51-3185-4AFB-BE83-EE4898D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B85C1-878E-4A1C-9D5A-663BDF86A1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ED32-71CC-4E3F-8430-EDE1C2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8B42-5C51-4BC3-8747-EAA2A252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2EBC-ECDE-45CB-8F72-8AE3FEF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70406"/>
            <a:ext cx="234828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0C723-30B6-4B4E-806C-73F2DF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70406"/>
            <a:ext cx="319500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0350D-F5ED-4A61-95A6-7B53F2B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319" y="7170406"/>
            <a:ext cx="2348280" cy="389269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B2D9BCF5-38AE-4C33-8718-D986B85A77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E3FD-F579-4421-A3CC-33C7300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983ED-094B-4AE4-8EE0-F436D40E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D99E7-C73B-4C21-8F96-F40FC50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02DB3-0E45-46C4-A89D-7744841E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BB7E3-A17B-4C27-B56F-3A888F6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CA9BC-01B0-4411-A324-BA3E3A09E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FA0F-5F3F-4BF0-A31D-F31545E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B9F67-1985-49D2-BD5A-8025AF05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F379-491D-431D-9922-E0C91C73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34965-F37A-40B2-82F8-5C7ECB2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9D3F1-E279-48B9-ACFC-DF39535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2C87A-18C8-4A4F-A0E7-A07968A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0AE37-3E94-4C28-BE66-D663021DE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F938-BF45-4F62-8BBA-4105A8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8B1C2-DD0D-4908-A6FB-48F7070D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492CE-CF3C-4F75-B9F3-4C68FF70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1091AB-BFEB-404A-AC34-2D89A72D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E44E1-6F8B-4A3A-9D09-2814808F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F526C-4A3F-4BEE-A30F-1C8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9AD696-6EE9-4C20-A67F-99879B3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34161-9667-48F8-A725-97FBC63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CFCDE-FCD6-4940-8DD9-D7ED10B5B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C90A2-1B5D-4143-AB80-7871B7E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F334C5-C393-4407-9736-9E49AC8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91375"/>
            <a:ext cx="234828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157D0-9263-4D14-9B7D-6990DB8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91375"/>
            <a:ext cx="319500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64F-F562-4B53-AD90-66A3633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7360" y="7191375"/>
            <a:ext cx="2348280" cy="33167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10D33349-A323-4ED3-BA62-FC8A49702E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CC90F-89E3-433B-A156-121A88D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578" y="7157249"/>
            <a:ext cx="234828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2CB30-D1B0-44B5-B452-3F48245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2883" y="7157249"/>
            <a:ext cx="319500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D190-40F0-4591-A9D8-AB6BA10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17" y="7275729"/>
            <a:ext cx="2348280" cy="283946"/>
          </a:xfrm>
        </p:spPr>
        <p:txBody>
          <a:bodyPr/>
          <a:lstStyle/>
          <a:p>
            <a:pPr lvl="0"/>
            <a:fld id="{68F8BB4E-8157-42A7-A178-28A1B7158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636-3B06-4067-A32B-AE40483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AD23-FCE3-4EE4-99AC-B3529BF6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E80C4-8504-4BD5-A5A8-2A73B4EA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6DC38-3649-4DAD-A136-15E686F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BF5B-2750-4B13-AABA-AC7F81D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973F4-CCD4-496A-B6C5-9F8C1E7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AAAD2-8A3B-4EE1-98D1-5E17FF39E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F85E-D152-4027-9A1B-10A5A96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8AB4B-AA39-4B31-8BE2-1A70036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78103-B73D-4A1A-997B-91F098F4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8E7A9-7418-45B3-AF14-E935AF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9A34E-BA68-404B-AB27-ED640B9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5974-3381-4837-87C1-67A57A8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EF88D-EFE4-4F30-9BA9-97446EAD1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DDDB-526F-459F-AA89-E54510C88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DC0AF-FC5A-411E-969D-9184E71B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76AB9-E7A8-4731-94F6-72145FA2A7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A7CF2-1AEF-4A3D-B394-3F5C5A2171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39E98-F029-43DC-AE70-38B1A644FB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BA939F-B995-4197-A4B9-A9DC1D71A5B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blob/main/clang/include/clang/Basic/BuiltinsRISCV.de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main/llvm/include/llvm/IR/IntrinsicsRISCV.t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li.thegreenplace.net/2012/11/24/life-of-an-instruction-in-llv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0ssX-JiV-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RISCV TOOLCHAIN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Структура </a:t>
            </a:r>
            <a:r>
              <a:rPr lang="en-US" sz="4000"/>
              <a:t>ISA </a:t>
            </a:r>
            <a:r>
              <a:rPr lang="ru-RU" sz="4000"/>
              <a:t>и </a:t>
            </a:r>
            <a:r>
              <a:rPr lang="en-US" sz="4000"/>
              <a:t>ABI</a:t>
            </a: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Тулчейны </a:t>
            </a:r>
            <a:r>
              <a:rPr lang="en-US" sz="4000"/>
              <a:t>GNU </a:t>
            </a:r>
            <a:r>
              <a:rPr lang="ru-RU" sz="4000"/>
              <a:t>и </a:t>
            </a:r>
            <a:r>
              <a:rPr lang="en-US" sz="4000"/>
              <a:t>LLVM</a:t>
            </a:r>
            <a:endParaRPr lang="ru-RU" sz="4000"/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Билтины в </a:t>
            </a:r>
            <a:r>
              <a:rPr lang="en-US" sz="4000"/>
              <a:t>Clang</a:t>
            </a: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Внутреннее представление в </a:t>
            </a:r>
            <a:r>
              <a:rPr lang="en-US" sz="4000"/>
              <a:t>LLVM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19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B2F47-CE13-774A-DF57-9F336343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Вызываем компилятор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E3414-8A6B-6703-4A48-52607D0B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4927035"/>
          </a:xfrm>
        </p:spPr>
        <p:txBody>
          <a:bodyPr/>
          <a:lstStyle/>
          <a:p>
            <a:r>
              <a:rPr lang="ru-RU"/>
              <a:t>Обычная строчка вызова для </a:t>
            </a:r>
            <a:r>
              <a:rPr lang="en-US"/>
              <a:t>RISCV </a:t>
            </a:r>
            <a:r>
              <a:rPr lang="ru-RU"/>
              <a:t>может иметь особенности.</a:t>
            </a:r>
            <a:endParaRPr lang="en-US"/>
          </a:p>
          <a:p>
            <a:endParaRPr lang="en-US"/>
          </a:p>
          <a:p>
            <a:r>
              <a:rPr lang="ru-RU"/>
              <a:t>Общие правила такие: </a:t>
            </a:r>
            <a:r>
              <a:rPr lang="en-US"/>
              <a:t>rv[32|64]exts_Ze1_Ze2...</a:t>
            </a:r>
          </a:p>
          <a:p>
            <a:r>
              <a:rPr lang="ru-RU"/>
              <a:t>Кроме того у расширений могут быть версии.</a:t>
            </a:r>
            <a:endParaRPr lang="en-US"/>
          </a:p>
          <a:p>
            <a:endParaRPr lang="en-US"/>
          </a:p>
          <a:p>
            <a:r>
              <a:rPr lang="ru-RU"/>
              <a:t>К счастью расширения </a:t>
            </a:r>
            <a:r>
              <a:rPr lang="en-US"/>
              <a:t>case-insensitive.</a:t>
            </a:r>
          </a:p>
          <a:p>
            <a:r>
              <a:rPr lang="ru-RU"/>
              <a:t>Обсуждение: что насчёт расширения </a:t>
            </a:r>
            <a:r>
              <a:rPr lang="en-US"/>
              <a:t>p?</a:t>
            </a:r>
            <a:endParaRPr lang="ru-RU"/>
          </a:p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0D1F3-F130-8392-83BD-8749BCA9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8AB7-AEB9-A610-EE54-AB0829889636}"/>
              </a:ext>
            </a:extLst>
          </p:cNvPr>
          <p:cNvSpPr txBox="1"/>
          <p:nvPr/>
        </p:nvSpPr>
        <p:spPr>
          <a:xfrm>
            <a:off x="503999" y="2950271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-march=rv64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imdf_Zfencei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file.c -O2 -S</a:t>
            </a:r>
            <a:endParaRPr lang="en-US" sz="2600" b="0" i="0" u="none" strike="noStrike" kern="1200" cap="none">
              <a:ln>
                <a:noFill/>
              </a:ln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22649-4E98-35F7-AE0F-782D794B2906}"/>
              </a:ext>
            </a:extLst>
          </p:cNvPr>
          <p:cNvSpPr txBox="1"/>
          <p:nvPr/>
        </p:nvSpPr>
        <p:spPr>
          <a:xfrm>
            <a:off x="503999" y="5007671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</a:t>
            </a:r>
            <a:r>
              <a:rPr lang="ru-RU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p0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m1p0_Zfencei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file.c -O2 -S</a:t>
            </a:r>
          </a:p>
        </p:txBody>
      </p:sp>
    </p:spTree>
    <p:extLst>
      <p:ext uri="{BB962C8B-B14F-4D97-AF65-F5344CB8AC3E}">
        <p14:creationId xmlns:p14="http://schemas.microsoft.com/office/powerpoint/2010/main" val="297153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2DE5-17C1-4C3D-D5A1-9F791359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/>
              <a:t>Проблемы с </a:t>
            </a:r>
            <a:r>
              <a:rPr lang="en-US" sz="7200"/>
              <a:t>ABI</a:t>
            </a:r>
            <a:endParaRPr lang="ru-RU" sz="7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B7DB7-3E26-DFA3-7C02-F2B64404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676649"/>
            <a:ext cx="9071640" cy="33534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Дело в том что</a:t>
            </a:r>
            <a:r>
              <a:rPr lang="en-US"/>
              <a:t> </a:t>
            </a:r>
            <a:r>
              <a:rPr lang="ru-RU"/>
              <a:t>по умолчанию </a:t>
            </a:r>
            <a:r>
              <a:rPr lang="en-US"/>
              <a:t>ABI </a:t>
            </a:r>
            <a:r>
              <a:rPr lang="ru-RU"/>
              <a:t>установлена в </a:t>
            </a:r>
            <a:r>
              <a:rPr lang="en-US"/>
              <a:t>lp64d.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Интересно что в </a:t>
            </a:r>
            <a:r>
              <a:rPr lang="en-US"/>
              <a:t>ABI lp64 </a:t>
            </a:r>
            <a:r>
              <a:rPr lang="ru-RU"/>
              <a:t>просто нет </a:t>
            </a:r>
            <a:r>
              <a:rPr lang="en-US"/>
              <a:t>fp </a:t>
            </a:r>
            <a:r>
              <a:rPr lang="ru-RU"/>
              <a:t>части регистрового файла.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6AB6FA-5BC0-0BA1-6AB9-0F94F701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54FF2-61C5-A4C5-052D-A0F143B30B48}"/>
              </a:ext>
            </a:extLst>
          </p:cNvPr>
          <p:cNvSpPr txBox="1"/>
          <p:nvPr/>
        </p:nvSpPr>
        <p:spPr>
          <a:xfrm>
            <a:off x="503999" y="1751818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-march=rv64ifd fltdbl.c -O2 -S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 fltdbl.c -O2 -S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error: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requested ABI requires ‘-march’ to subsume the ‘D’ extension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52538-1698-3F0D-8E1E-4AF5311ED0BB}"/>
              </a:ext>
            </a:extLst>
          </p:cNvPr>
          <p:cNvSpPr txBox="1"/>
          <p:nvPr/>
        </p:nvSpPr>
        <p:spPr>
          <a:xfrm>
            <a:off x="503999" y="4930034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 -mabi=lp64 fltdbl.c -O2 -S</a:t>
            </a:r>
            <a:endParaRPr lang="en-US" sz="2600"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802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DC1C1-A087-B7A8-451C-9073DD45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Как читать </a:t>
            </a:r>
            <a:r>
              <a:rPr lang="en-US" sz="6600"/>
              <a:t>ABI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252AD-4F7D-2566-33C2-14418690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60080"/>
          </a:xfrm>
        </p:spPr>
        <p:txBody>
          <a:bodyPr/>
          <a:lstStyle/>
          <a:p>
            <a:r>
              <a:rPr lang="ru-RU"/>
              <a:t>Обычные вопросы к </a:t>
            </a:r>
            <a:r>
              <a:rPr lang="en-US"/>
              <a:t>ABI </a:t>
            </a:r>
            <a:r>
              <a:rPr lang="ru-RU"/>
              <a:t>это размер </a:t>
            </a:r>
            <a:r>
              <a:rPr lang="en-US"/>
              <a:t>int</a:t>
            </a:r>
            <a:r>
              <a:rPr lang="ru-RU"/>
              <a:t>, размер </a:t>
            </a:r>
            <a:r>
              <a:rPr lang="en-US"/>
              <a:t>long, </a:t>
            </a:r>
            <a:r>
              <a:rPr lang="ru-RU"/>
              <a:t>размер </a:t>
            </a:r>
            <a:r>
              <a:rPr lang="en-US"/>
              <a:t>pointer</a:t>
            </a:r>
            <a:r>
              <a:rPr lang="ru-RU"/>
              <a:t> и поддержка </a:t>
            </a:r>
            <a:r>
              <a:rPr lang="en-US"/>
              <a:t>floating point.</a:t>
            </a:r>
          </a:p>
          <a:p>
            <a:r>
              <a:rPr lang="en-US"/>
              <a:t>LLP64 : long long </a:t>
            </a:r>
            <a:r>
              <a:rPr lang="ru-RU"/>
              <a:t>и </a:t>
            </a:r>
            <a:r>
              <a:rPr lang="en-US"/>
              <a:t>pointer = 64, long = 32</a:t>
            </a:r>
          </a:p>
          <a:p>
            <a:r>
              <a:rPr lang="en-US"/>
              <a:t>LP64 : long </a:t>
            </a:r>
            <a:r>
              <a:rPr lang="ru-RU"/>
              <a:t>и </a:t>
            </a:r>
            <a:r>
              <a:rPr lang="en-US"/>
              <a:t>pointer = 64, int = 32</a:t>
            </a:r>
          </a:p>
          <a:p>
            <a:r>
              <a:rPr lang="en-US"/>
              <a:t>LP64d : </a:t>
            </a:r>
            <a:r>
              <a:rPr lang="ru-RU"/>
              <a:t>то же и поддержаны </a:t>
            </a:r>
            <a:r>
              <a:rPr lang="en-US"/>
              <a:t>double</a:t>
            </a:r>
          </a:p>
          <a:p>
            <a:r>
              <a:rPr lang="en-US"/>
              <a:t>ILP32 : integer, long </a:t>
            </a:r>
            <a:r>
              <a:rPr lang="ru-RU"/>
              <a:t>и </a:t>
            </a:r>
            <a:r>
              <a:rPr lang="en-US"/>
              <a:t>pointer = 32</a:t>
            </a:r>
          </a:p>
          <a:p>
            <a:r>
              <a:rPr lang="ru-RU"/>
              <a:t>Доступные </a:t>
            </a:r>
            <a:r>
              <a:rPr lang="en-US"/>
              <a:t>RISCV ABI: ilp32 ilp32d ilp32e ilp32f lp64 lp64d lp64f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D90D99-DBAD-DA0D-ACBD-B0B49158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0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F5B57-DCE5-955E-21BA-3A25BE79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Отличия </a:t>
            </a:r>
            <a:r>
              <a:rPr lang="en-US" sz="6600"/>
              <a:t>I </a:t>
            </a:r>
            <a:r>
              <a:rPr lang="ru-RU" sz="6600"/>
              <a:t>и </a:t>
            </a:r>
            <a:r>
              <a:rPr lang="en-US" sz="6600"/>
              <a:t>E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8AAB3-7CC6-791A-4C87-1A37F117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Два существенных отличия </a:t>
            </a:r>
            <a:r>
              <a:rPr lang="en-US"/>
              <a:t>RV32I </a:t>
            </a:r>
            <a:r>
              <a:rPr lang="ru-RU"/>
              <a:t>от </a:t>
            </a:r>
            <a:r>
              <a:rPr lang="en-US"/>
              <a:t>RV32E </a:t>
            </a:r>
            <a:r>
              <a:rPr lang="ru-RU"/>
              <a:t>это набор регистров и поддержка </a:t>
            </a:r>
            <a:r>
              <a:rPr lang="en-US"/>
              <a:t>FP</a:t>
            </a:r>
          </a:p>
          <a:p>
            <a:r>
              <a:rPr lang="ru-RU"/>
              <a:t>Регистры </a:t>
            </a:r>
            <a:r>
              <a:rPr lang="en-US"/>
              <a:t>RV32I: x0 - x31</a:t>
            </a:r>
          </a:p>
          <a:p>
            <a:r>
              <a:rPr lang="ru-RU"/>
              <a:t>Регистры </a:t>
            </a:r>
            <a:r>
              <a:rPr lang="en-US"/>
              <a:t>RV32E: x0 - x15</a:t>
            </a:r>
          </a:p>
          <a:p>
            <a:r>
              <a:rPr lang="ru-RU"/>
              <a:t>Для </a:t>
            </a:r>
            <a:r>
              <a:rPr lang="en-US"/>
              <a:t>RV32E </a:t>
            </a:r>
            <a:r>
              <a:rPr lang="ru-RU"/>
              <a:t>нет настоящей поддержки </a:t>
            </a:r>
            <a:r>
              <a:rPr lang="en-US"/>
              <a:t>FP, </a:t>
            </a:r>
            <a:r>
              <a:rPr lang="ru-RU"/>
              <a:t>только </a:t>
            </a:r>
            <a:r>
              <a:rPr lang="en-US"/>
              <a:t>soft-float.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4FC45D-7AC9-C88B-3ADD-2181A453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1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9838-965F-828E-24A0-EE63D024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Ещё немного неправды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1D22E-57FC-A459-BB7D-2F6426AC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GCC </a:t>
            </a:r>
            <a:r>
              <a:rPr lang="ru-RU"/>
              <a:t>тоже немного врёт.</a:t>
            </a:r>
          </a:p>
          <a:p>
            <a:endParaRPr lang="ru-RU"/>
          </a:p>
          <a:p>
            <a:endParaRPr lang="en-US"/>
          </a:p>
          <a:p>
            <a:r>
              <a:rPr lang="ru-RU"/>
              <a:t>На практике расширения </a:t>
            </a:r>
            <a:r>
              <a:rPr lang="en-US"/>
              <a:t>f </a:t>
            </a:r>
            <a:r>
              <a:rPr lang="ru-RU"/>
              <a:t>и </a:t>
            </a:r>
            <a:r>
              <a:rPr lang="en-US"/>
              <a:t>d </a:t>
            </a:r>
            <a:r>
              <a:rPr lang="ru-RU"/>
              <a:t>очень сложно использовать порознь.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8775E2-B866-17EA-C652-4264265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1297E-6088-9713-F66D-CE46E135CC19}"/>
              </a:ext>
            </a:extLst>
          </p:cNvPr>
          <p:cNvSpPr txBox="1"/>
          <p:nvPr/>
        </p:nvSpPr>
        <p:spPr>
          <a:xfrm>
            <a:off x="503999" y="2418825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rv64i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d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fltdbl.c -O2 -S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error: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requested ABI requires ‘-march’ to subsume the ‘D’ extension</a:t>
            </a:r>
          </a:p>
        </p:txBody>
      </p:sp>
    </p:spTree>
    <p:extLst>
      <p:ext uri="{BB962C8B-B14F-4D97-AF65-F5344CB8AC3E}">
        <p14:creationId xmlns:p14="http://schemas.microsoft.com/office/powerpoint/2010/main" val="197027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213C1-A1E7-F822-D5C1-48B5E38A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Заглянем в получившийся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B2EF8-9139-8279-E67E-D9FC5344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5574890"/>
            <a:ext cx="9071640" cy="1404498"/>
          </a:xfrm>
        </p:spPr>
        <p:txBody>
          <a:bodyPr/>
          <a:lstStyle/>
          <a:p>
            <a:r>
              <a:rPr lang="ru-RU"/>
              <a:t>У нас получился некий вызов</a:t>
            </a:r>
            <a:r>
              <a:rPr lang="en-US"/>
              <a:t>. </a:t>
            </a:r>
            <a:r>
              <a:rPr lang="ru-RU"/>
              <a:t>Что это?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8421E-1463-39FD-F514-5D08E6A7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5570980D-2881-A2C8-8CAE-95D044F0E0C8}"/>
              </a:ext>
            </a:extLst>
          </p:cNvPr>
          <p:cNvSpPr/>
          <p:nvPr/>
        </p:nvSpPr>
        <p:spPr>
          <a:xfrm>
            <a:off x="5065194" y="2294270"/>
            <a:ext cx="4510445" cy="292258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fto_int:</a:t>
            </a:r>
          </a:p>
          <a:p>
            <a:r>
              <a:rPr lang="en-US" sz="2000">
                <a:latin typeface="Consolas" panose="020B0609020204030204" pitchFamily="49" charset="0"/>
              </a:rPr>
              <a:t>  addi    sp,sp,-16</a:t>
            </a:r>
          </a:p>
          <a:p>
            <a:r>
              <a:rPr lang="en-US" sz="2000">
                <a:latin typeface="Consolas" panose="020B0609020204030204" pitchFamily="49" charset="0"/>
              </a:rPr>
              <a:t>  sd      ra,8(sp)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call    __fixsfsi@plt</a:t>
            </a:r>
          </a:p>
          <a:p>
            <a:r>
              <a:rPr lang="en-US" sz="2000">
                <a:latin typeface="Consolas" panose="020B0609020204030204" pitchFamily="49" charset="0"/>
              </a:rPr>
              <a:t>  ld      ra,8(sp)</a:t>
            </a:r>
          </a:p>
          <a:p>
            <a:r>
              <a:rPr lang="en-US" sz="2000">
                <a:latin typeface="Consolas" panose="020B0609020204030204" pitchFamily="49" charset="0"/>
              </a:rPr>
              <a:t>  sext.w  a0,a0</a:t>
            </a:r>
          </a:p>
          <a:p>
            <a:r>
              <a:rPr lang="en-US" sz="2000">
                <a:latin typeface="Consolas" panose="020B0609020204030204" pitchFamily="49" charset="0"/>
              </a:rPr>
              <a:t>  addi    sp,sp,16</a:t>
            </a:r>
          </a:p>
          <a:p>
            <a:r>
              <a:rPr lang="en-US" sz="2000">
                <a:latin typeface="Consolas" panose="020B0609020204030204" pitchFamily="49" charset="0"/>
              </a:rPr>
              <a:t>  jr      ra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D2A7635-39C4-9317-BA14-B139E970D6D6}"/>
              </a:ext>
            </a:extLst>
          </p:cNvPr>
          <p:cNvSpPr/>
          <p:nvPr/>
        </p:nvSpPr>
        <p:spPr>
          <a:xfrm>
            <a:off x="503999" y="3663511"/>
            <a:ext cx="4132890" cy="15533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fto_int:</a:t>
            </a:r>
          </a:p>
          <a:p>
            <a:r>
              <a:rPr lang="en-US" sz="2000">
                <a:latin typeface="Consolas" panose="020B0609020204030204" pitchFamily="49" charset="0"/>
              </a:rPr>
              <a:t>  fcvt.w.s a0,fa0,rtz</a:t>
            </a:r>
          </a:p>
          <a:p>
            <a:r>
              <a:rPr lang="en-US" sz="2000">
                <a:latin typeface="Consolas" panose="020B0609020204030204" pitchFamily="49" charset="0"/>
              </a:rPr>
              <a:t>  sext.w  a0,a0</a:t>
            </a:r>
          </a:p>
          <a:p>
            <a:r>
              <a:rPr lang="en-US" sz="2000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5E3A6C1-0EB0-0940-9062-1DC9F53B8953}"/>
              </a:ext>
            </a:extLst>
          </p:cNvPr>
          <p:cNvSpPr/>
          <p:nvPr/>
        </p:nvSpPr>
        <p:spPr>
          <a:xfrm>
            <a:off x="542286" y="3015884"/>
            <a:ext cx="4094603" cy="45660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-march=rv64i -mabi=lp64</a:t>
            </a:r>
            <a:endParaRPr lang="en-US" sz="24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67406480-593A-AED2-DB84-7CDEC2C90064}"/>
              </a:ext>
            </a:extLst>
          </p:cNvPr>
          <p:cNvSpPr/>
          <p:nvPr/>
        </p:nvSpPr>
        <p:spPr>
          <a:xfrm>
            <a:off x="5065194" y="1646643"/>
            <a:ext cx="4510445" cy="45660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-march=rv64ifd -mabi=lp64d</a:t>
            </a:r>
            <a:endParaRPr lang="en-US" sz="24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4AAB215-0DB1-785C-98D8-847AC63EEE4B}"/>
              </a:ext>
            </a:extLst>
          </p:cNvPr>
          <p:cNvSpPr/>
          <p:nvPr/>
        </p:nvSpPr>
        <p:spPr>
          <a:xfrm>
            <a:off x="503999" y="1646643"/>
            <a:ext cx="4132890" cy="117822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fto_int(float f) {</a:t>
            </a:r>
          </a:p>
          <a:p>
            <a:r>
              <a:rPr lang="en-US" sz="2000">
                <a:latin typeface="Consolas" panose="020B0609020204030204" pitchFamily="49" charset="0"/>
              </a:rPr>
              <a:t>  return f;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70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C862C-AA79-866D-B801-59A7B194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Обзор </a:t>
            </a:r>
            <a:r>
              <a:rPr lang="en-US" sz="6000"/>
              <a:t>toolchain </a:t>
            </a:r>
            <a:r>
              <a:rPr lang="ru-RU" sz="6000"/>
              <a:t>в целом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AC32B-B528-6FEB-5D56-7636666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20" y="6042030"/>
            <a:ext cx="9071640" cy="7654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Вызов из одной из библиотек. Но из какой?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8A1C20-D8BA-7155-BC45-85320389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1795C9-F463-A214-2E2E-EE14A3A1E8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21479" y="1563480"/>
            <a:ext cx="9436680" cy="42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17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ED7B4-A1C2-68E4-D9A5-EAF30B51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Рантайм-поддержка компилятора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8E14E-7730-B954-1289-A03E0D1D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103920"/>
            <a:ext cx="9071640" cy="2464028"/>
          </a:xfrm>
        </p:spPr>
        <p:txBody>
          <a:bodyPr/>
          <a:lstStyle/>
          <a:p>
            <a:r>
              <a:rPr lang="en-US"/>
              <a:t>libc: </a:t>
            </a:r>
            <a:r>
              <a:rPr lang="ru-RU"/>
              <a:t>стандартная библиотека языка </a:t>
            </a:r>
            <a:r>
              <a:rPr lang="en-US"/>
              <a:t>C</a:t>
            </a:r>
            <a:endParaRPr lang="ru-RU"/>
          </a:p>
          <a:p>
            <a:r>
              <a:rPr lang="en-US"/>
              <a:t>libm: </a:t>
            </a:r>
            <a:r>
              <a:rPr lang="ru-RU"/>
              <a:t>математическая поддержка</a:t>
            </a:r>
            <a:endParaRPr lang="en-US"/>
          </a:p>
          <a:p>
            <a:r>
              <a:rPr lang="en-US"/>
              <a:t>libgcc:</a:t>
            </a:r>
            <a:r>
              <a:rPr lang="ru-RU"/>
              <a:t> библиотека рантайм-поддержки</a:t>
            </a:r>
            <a:br>
              <a:rPr lang="ru-RU"/>
            </a:br>
            <a:r>
              <a:rPr lang="ru-RU"/>
              <a:t>в том числе для </a:t>
            </a:r>
            <a:r>
              <a:rPr lang="en-US">
                <a:latin typeface="Consolas" panose="020B0609020204030204" pitchFamily="49" charset="0"/>
              </a:rPr>
              <a:t>__fixsfsi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F8A12F-ECE4-717B-480C-22FB2043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5F38B-C529-76FD-5004-ABCE6429CB9C}"/>
              </a:ext>
            </a:extLst>
          </p:cNvPr>
          <p:cNvSpPr txBox="1"/>
          <p:nvPr/>
        </p:nvSpPr>
        <p:spPr>
          <a:xfrm>
            <a:off x="503999" y="1751818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 -mabi=lp64 fltmain.c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ld: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fltmain.o: can't link soft-float modules with double-float modules</a:t>
            </a:r>
            <a:b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ld: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failed to merge target specific data of file fltmain.o</a:t>
            </a:r>
          </a:p>
        </p:txBody>
      </p:sp>
    </p:spTree>
    <p:extLst>
      <p:ext uri="{BB962C8B-B14F-4D97-AF65-F5344CB8AC3E}">
        <p14:creationId xmlns:p14="http://schemas.microsoft.com/office/powerpoint/2010/main" val="285121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8C816-32B6-A93B-D1F8-C471C8A5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Глубже в строчку линкера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56E38-6F46-3E74-D221-D3B6F98B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collect2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-plugin /usr/lib/gcc-cross/riscv64-linux-gnu/9/liblto_plugin.so -plugin-opt=/usr/lib/gcc-cross/riscv64-linux-gnu/9/lto-wrapper -plugin-opt=-fresolution=fltmain.res -plugin-opt=-pass-through=-lgcc -plugin-opt=-pass-through=-lgcc_s -plugin-opt=-pass-through=-lc -plugin-opt=-pass-through=-lgcc -plugin-opt=-pass-through=-lgcc_s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--sysroot=/</a:t>
            </a:r>
            <a:r>
              <a:rPr lang="en-US" sz="1800">
                <a:latin typeface="Consolas" panose="020B0609020204030204" pitchFamily="49" charset="0"/>
              </a:rPr>
              <a:t> --build-id --eh-frame-hdr -hash-style=gnu --as-needed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-melf64lriscv_lp64</a:t>
            </a:r>
            <a:r>
              <a:rPr lang="en-US" sz="1800">
                <a:latin typeface="Consolas" panose="020B0609020204030204" pitchFamily="49" charset="0"/>
              </a:rPr>
              <a:t> -dynamic-linker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/lib/ld-linux-riscv64-lp64.so.1</a:t>
            </a:r>
            <a:r>
              <a:rPr lang="en-US" sz="1800">
                <a:latin typeface="Consolas" panose="020B0609020204030204" pitchFamily="49" charset="0"/>
              </a:rPr>
              <a:t> -pie -z now -z relro /usr/lib/gcc-cross/riscv64-linux-gnu/9/../../../../riscv64-linux-gnu/lib/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Scrt1.o</a:t>
            </a:r>
            <a:r>
              <a:rPr lang="en-US" sz="1800">
                <a:latin typeface="Consolas" panose="020B0609020204030204" pitchFamily="49" charset="0"/>
              </a:rPr>
              <a:t>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crti.o</a:t>
            </a:r>
            <a:r>
              <a:rPr lang="en-US" sz="1800">
                <a:latin typeface="Consolas" panose="020B0609020204030204" pitchFamily="49" charset="0"/>
              </a:rPr>
              <a:t>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crtbeginS.o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-L/usr/lib/gcc-cross/riscv64-linux-gnu/9 -L/usr/lib/gcc-cross/riscv64-linux-gnu/9/../../../../riscv64-linux-gnu/lib -L/lib/riscv64-linux-gnu -L/usr/lib/riscv64-linux-gnu</a:t>
            </a:r>
            <a:r>
              <a:rPr lang="en-US" sz="1800">
                <a:latin typeface="Consolas" panose="020B0609020204030204" pitchFamily="49" charset="0"/>
              </a:rPr>
              <a:t> fltmain.o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-lgcc </a:t>
            </a:r>
            <a:r>
              <a:rPr lang="en-US" sz="1800">
                <a:latin typeface="Consolas" panose="020B0609020204030204" pitchFamily="49" charset="0"/>
              </a:rPr>
              <a:t>--push-state --as-needed -lgcc_s --pop-state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-lc -lgcc </a:t>
            </a:r>
            <a:r>
              <a:rPr lang="en-US" sz="1800">
                <a:latin typeface="Consolas" panose="020B0609020204030204" pitchFamily="49" charset="0"/>
              </a:rPr>
              <a:t>--push-state --as-needed -lgcc_s --pop-state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crtendS.o</a:t>
            </a:r>
            <a:r>
              <a:rPr lang="en-US" sz="1800">
                <a:latin typeface="Consolas" panose="020B0609020204030204" pitchFamily="49" charset="0"/>
              </a:rPr>
              <a:t>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crtn.o</a:t>
            </a:r>
            <a:endParaRPr lang="ru-RU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816E5-BC5E-0F05-7289-D8BE80A5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6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6F8E8-FE33-9D30-F401-09A1220F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Концепция </a:t>
            </a:r>
            <a:r>
              <a:rPr lang="en-US" sz="6600"/>
              <a:t>sysroot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3940E-2C07-CFEE-9134-54F006DC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sysroot</a:t>
            </a:r>
            <a:r>
              <a:rPr lang="en-US"/>
              <a:t> </a:t>
            </a:r>
            <a:r>
              <a:rPr lang="ru-RU"/>
              <a:t>это папка, которая рассматривается как</a:t>
            </a:r>
            <a:r>
              <a:rPr lang="en-US"/>
              <a:t> root </a:t>
            </a:r>
            <a:r>
              <a:rPr lang="ru-RU"/>
              <a:t>для поиска заголовочных файлов и библиотек</a:t>
            </a:r>
            <a:r>
              <a:rPr lang="en-US"/>
              <a:t>.</a:t>
            </a:r>
          </a:p>
          <a:p>
            <a:r>
              <a:rPr lang="en-US">
                <a:latin typeface="Consolas" panose="020B0609020204030204" pitchFamily="49" charset="0"/>
              </a:rPr>
              <a:t>- sysroot</a:t>
            </a:r>
          </a:p>
          <a:p>
            <a:r>
              <a:rPr lang="en-US">
                <a:latin typeface="Consolas" panose="020B0609020204030204" pitchFamily="49" charset="0"/>
              </a:rPr>
              <a:t>  |-- bin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|-- include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|-- lib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C3CE0E-19A2-532C-C039-FE70678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4E314-0C32-7C7F-440A-D9EA2DC9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так называемого вранья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3F05F7-13FA-14F9-302F-3D2DBD49A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" y="1797050"/>
            <a:ext cx="9068650" cy="50609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C1610-5F18-8970-4CDB-BCCF206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C3D92-CCCB-76A8-5C7D-DA59F294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GCC toolchain </a:t>
            </a:r>
            <a:r>
              <a:rPr lang="ru-RU" sz="6000"/>
              <a:t>и </a:t>
            </a:r>
            <a:r>
              <a:rPr lang="en-US" sz="6000"/>
              <a:t>clang</a:t>
            </a:r>
            <a:endParaRPr lang="ru-RU" sz="600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7CB7CA-4661-1178-A9DE-46D74D60E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5" y="1639414"/>
            <a:ext cx="7649507" cy="518810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4C2C20-4BEB-5016-9DB8-957C0D37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4D751-C684-7663-CC4D-ECE8B681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Выбираем объём внедрения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BCAD6-3C11-EBF8-AE78-ADFAC661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418013"/>
            <a:ext cx="9071640" cy="2439987"/>
          </a:xfrm>
        </p:spPr>
        <p:txBody>
          <a:bodyPr/>
          <a:lstStyle/>
          <a:p>
            <a:r>
              <a:rPr lang="ru-RU"/>
              <a:t>Также сейчас в разработке </a:t>
            </a:r>
            <a:r>
              <a:rPr lang="en-US"/>
              <a:t>LLVM</a:t>
            </a:r>
            <a:r>
              <a:rPr lang="ru-RU"/>
              <a:t> сборка </a:t>
            </a:r>
            <a:r>
              <a:rPr lang="en-US"/>
              <a:t>newlib, </a:t>
            </a:r>
            <a:r>
              <a:rPr lang="ru-RU"/>
              <a:t>что позволит нам оптимизировать библиотеки.</a:t>
            </a:r>
          </a:p>
          <a:p>
            <a:r>
              <a:rPr lang="ru-RU"/>
              <a:t>Пока что в релизе мы всегда берем библиотеки из </a:t>
            </a:r>
            <a:r>
              <a:rPr lang="en-US"/>
              <a:t>gnu toolchain.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DFB758-658B-6E06-F2A2-740C2BD7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E3051-8AC2-5FDE-8ABA-3092DEC117AD}"/>
              </a:ext>
            </a:extLst>
          </p:cNvPr>
          <p:cNvSpPr txBox="1"/>
          <p:nvPr/>
        </p:nvSpPr>
        <p:spPr>
          <a:xfrm>
            <a:off x="503999" y="1751818"/>
            <a:ext cx="9071640" cy="243998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# clang + gnu as + gnu ld + glibc/newlib</a:t>
            </a:r>
            <a:b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-fno-integrated-as 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&lt;....&gt;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# clang + integrated as + gnu ld + glibc/newlib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&lt;....&gt;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# clang + integrated as + lld + glibc/newlib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-fuse-ld=lld 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&lt;....&gt;</a:t>
            </a:r>
            <a:endParaRPr lang="en-US" sz="2600" b="0" i="0" u="none" strike="noStrike" kern="1200" cap="none">
              <a:ln>
                <a:noFill/>
              </a:ln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281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4BA42-6D10-6149-3849-9D85D5F9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Почему </a:t>
            </a:r>
            <a:r>
              <a:rPr lang="en-US" sz="6000"/>
              <a:t>LLVM?</a:t>
            </a:r>
            <a:endParaRPr lang="ru-RU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5CC90-2639-779E-F5B2-47C3AAA3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Лицензионные соображения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Модульность</a:t>
            </a:r>
            <a:r>
              <a:rPr lang="en-US"/>
              <a:t> IR</a:t>
            </a: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Качество оптимизаций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Удобство написания новых пассов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Возможность написания </a:t>
            </a:r>
            <a:r>
              <a:rPr lang="en-US"/>
              <a:t>llvm-based tools</a:t>
            </a:r>
            <a:endParaRPr lang="ru-RU"/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EEEE02-B865-EFB0-418B-5C1331F4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3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14412-FE36-5E84-D095-8EAF31F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Что поддержано в </a:t>
            </a:r>
            <a:r>
              <a:rPr lang="en-US" sz="5400"/>
              <a:t>LLVM?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FECFA-B4B0-22FA-E740-F771F5AC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2020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Из коробки поддержаны: </a:t>
            </a:r>
            <a:r>
              <a:rPr lang="en-US"/>
              <a:t>I </a:t>
            </a:r>
            <a:r>
              <a:rPr lang="ru-RU"/>
              <a:t>и </a:t>
            </a:r>
            <a:r>
              <a:rPr lang="en-US"/>
              <a:t>E (</a:t>
            </a:r>
            <a:r>
              <a:rPr lang="ru-RU"/>
              <a:t>разумеется).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Кроме того поддержаны: </a:t>
            </a:r>
            <a:r>
              <a:rPr lang="en-US"/>
              <a:t>M, A, F, D, C, 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Из расширений</a:t>
            </a:r>
            <a:endParaRPr lang="en-US"/>
          </a:p>
          <a:p>
            <a:pPr marL="1143000" lvl="1" indent="-457200"/>
            <a:r>
              <a:rPr lang="en-US"/>
              <a:t>Zb[a|b|c|s|kb|kx|kc] - </a:t>
            </a:r>
            <a:r>
              <a:rPr lang="ru-RU"/>
              <a:t>будущий </a:t>
            </a:r>
            <a:r>
              <a:rPr lang="en-US"/>
              <a:t>bitmanip</a:t>
            </a:r>
            <a:endParaRPr lang="ru-RU"/>
          </a:p>
          <a:p>
            <a:pPr marL="1143000" lvl="1" indent="-457200"/>
            <a:r>
              <a:rPr lang="en-US"/>
              <a:t>Zfh, Zfhmin - half-float</a:t>
            </a:r>
            <a:endParaRPr lang="ru-RU"/>
          </a:p>
          <a:p>
            <a:pPr marL="1143000" lvl="1" indent="-457200"/>
            <a:r>
              <a:rPr lang="en-US"/>
              <a:t>Zi[hintpause|hintntl|cbom|cboz|cbop] - </a:t>
            </a:r>
            <a:r>
              <a:rPr lang="ru-RU"/>
              <a:t>хинты и префетч</a:t>
            </a:r>
          </a:p>
          <a:p>
            <a:pPr marL="1143000" lvl="1" indent="-457200"/>
            <a:r>
              <a:rPr lang="en-US"/>
              <a:t>Zk[nd|ne|nh|sed|sh|r] - </a:t>
            </a:r>
            <a:r>
              <a:rPr lang="ru-RU"/>
              <a:t>криптография</a:t>
            </a:r>
          </a:p>
          <a:p>
            <a:pPr marL="1143000" lvl="1" indent="-457200"/>
            <a:r>
              <a:rPr lang="en-US"/>
              <a:t>Ztso - total store ordering</a:t>
            </a:r>
            <a:endParaRPr lang="ru-RU"/>
          </a:p>
          <a:p>
            <a:pPr marL="1143000" lvl="1" indent="-457200"/>
            <a:r>
              <a:rPr lang="en-US"/>
              <a:t>Zawrs - low power state</a:t>
            </a:r>
            <a:endParaRPr lang="ru-RU"/>
          </a:p>
          <a:p>
            <a:pPr marL="1143000" lvl="1" indent="-457200"/>
            <a:r>
              <a:rPr lang="en-US"/>
              <a:t>Svinval - TLB invalidation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 это</a:t>
            </a:r>
            <a:r>
              <a:rPr lang="en-US"/>
              <a:t> </a:t>
            </a:r>
            <a:r>
              <a:rPr lang="ru-RU"/>
              <a:t>практически исчерпывающий список.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6EB03-1DB0-1D84-2570-9C915AA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3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2D984-26BC-869C-1381-EEB832A3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Внезапно </a:t>
            </a:r>
            <a:r>
              <a:rPr lang="en-US" sz="6600"/>
              <a:t>aes64ds?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93A48-732F-CCB7-A9F0-92DC85F6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0483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 в </a:t>
            </a:r>
            <a:r>
              <a:rPr lang="en-US"/>
              <a:t>LLVM </a:t>
            </a:r>
            <a:r>
              <a:rPr lang="ru-RU"/>
              <a:t>может быть поддержана такая инструкция как </a:t>
            </a:r>
            <a:r>
              <a:rPr lang="en-US"/>
              <a:t>aes64ds?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Вряд ли её когда-нибудь сгенерирует компилятор.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Тем не менее написать такой файл </a:t>
            </a:r>
            <a:r>
              <a:rPr lang="en-US"/>
              <a:t>aes.c </a:t>
            </a:r>
            <a:r>
              <a:rPr lang="ru-RU"/>
              <a:t>который бы её использовал можно.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08369-F77E-F58F-4D4A-0F1BB51C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99B01-1906-B8C9-8DEF-CB3E9BDED289}"/>
              </a:ext>
            </a:extLst>
          </p:cNvPr>
          <p:cNvSpPr txBox="1"/>
          <p:nvPr/>
        </p:nvSpPr>
        <p:spPr>
          <a:xfrm>
            <a:off x="503999" y="5395208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-march=rv64gcv_zknd aes.c -O2 -c</a:t>
            </a:r>
            <a:endParaRPr lang="en-US" sz="2600" b="0" i="0" u="none" strike="noStrike" kern="1200" cap="none">
              <a:ln>
                <a:noFill/>
              </a:ln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829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C646C-8903-FE51-59E9-D55ACC45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Билтины и их 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0D544-13DD-AF67-3405-766BAEF7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129280"/>
            <a:ext cx="9071640" cy="3850640"/>
          </a:xfrm>
        </p:spPr>
        <p:txBody>
          <a:bodyPr/>
          <a:lstStyle/>
          <a:p>
            <a:r>
              <a:rPr lang="ru-RU"/>
              <a:t>Билтины можно посмотреть в </a:t>
            </a:r>
            <a:r>
              <a:rPr lang="ru-RU">
                <a:hlinkClick r:id="rId2"/>
              </a:rPr>
              <a:t>исходниках</a:t>
            </a:r>
            <a:r>
              <a:rPr lang="ru-RU"/>
              <a:t> </a:t>
            </a:r>
            <a:r>
              <a:rPr lang="en-US"/>
              <a:t>clang</a:t>
            </a:r>
          </a:p>
          <a:p>
            <a:r>
              <a:rPr lang="en-US">
                <a:latin typeface="Consolas" panose="020B0609020204030204" pitchFamily="49" charset="0"/>
              </a:rPr>
              <a:t>TARGET_BUILTIN(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__builtin_riscv_aes64ds_64,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"WiWiWi",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"nc",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zknd,64bit")</a:t>
            </a:r>
          </a:p>
          <a:p>
            <a:r>
              <a:rPr lang="ru-RU"/>
              <a:t>Но как билтин далее проходит через </a:t>
            </a:r>
            <a:r>
              <a:rPr lang="en-US"/>
              <a:t>LLVM IR?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358739-EDC4-EFDE-ACE3-1D1BB7CB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44EC5FF4-4D4B-8BFC-D054-C6DA9F07DF0A}"/>
              </a:ext>
            </a:extLst>
          </p:cNvPr>
          <p:cNvSpPr/>
          <p:nvPr/>
        </p:nvSpPr>
        <p:spPr>
          <a:xfrm>
            <a:off x="503998" y="1646644"/>
            <a:ext cx="9071639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long long final_decrypt_round(long long x, long long y) {</a:t>
            </a:r>
          </a:p>
          <a:p>
            <a:r>
              <a:rPr lang="en-US" sz="2200">
                <a:latin typeface="Consolas" panose="020B0609020204030204" pitchFamily="49" charset="0"/>
              </a:rPr>
              <a:t>  return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__builtin_riscv_aes64ds_64(x, y);</a:t>
            </a:r>
          </a:p>
          <a:p>
            <a:r>
              <a:rPr lang="en-US" sz="2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6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1193-E69B-4CCF-0CE4-80C03E69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От билтина к интринсику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D8C59-B924-26BA-0EFD-5BE10DFA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55280"/>
          </a:xfrm>
        </p:spPr>
        <p:txBody>
          <a:bodyPr/>
          <a:lstStyle/>
          <a:p>
            <a:r>
              <a:rPr lang="ru-RU"/>
              <a:t>Билтин</a:t>
            </a:r>
            <a:r>
              <a:rPr lang="en-US"/>
              <a:t> </a:t>
            </a:r>
            <a:r>
              <a:rPr lang="ru-RU"/>
              <a:t>для </a:t>
            </a:r>
            <a:r>
              <a:rPr lang="en-US"/>
              <a:t>aes64ds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__builtin_riscv_aes64ds_64(x, y);</a:t>
            </a:r>
          </a:p>
          <a:p>
            <a:r>
              <a:rPr lang="ru-RU"/>
              <a:t>После фронтенда компилятора становится </a:t>
            </a:r>
            <a:r>
              <a:rPr lang="ru-RU">
                <a:solidFill>
                  <a:srgbClr val="0000FF"/>
                </a:solidFill>
              </a:rPr>
              <a:t>интринсиком</a:t>
            </a:r>
            <a:r>
              <a:rPr lang="ru-RU"/>
              <a:t>.</a:t>
            </a:r>
            <a:endParaRPr lang="en-US">
              <a:latin typeface="+mn-lt"/>
            </a:endParaRPr>
          </a:p>
          <a:p>
            <a:r>
              <a:rPr lang="en-US">
                <a:latin typeface="Consolas" panose="020B0609020204030204" pitchFamily="49" charset="0"/>
              </a:rPr>
              <a:t>%3 = tail call i64 @llvm.riscv.aes64ds(i64 %0, i64 %1)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Список интринсиков можно легко </a:t>
            </a:r>
            <a:r>
              <a:rPr lang="ru-RU">
                <a:hlinkClick r:id="rId3"/>
              </a:rPr>
              <a:t>посмотреть</a:t>
            </a:r>
            <a:r>
              <a:rPr lang="en-US"/>
              <a:t> </a:t>
            </a:r>
            <a:r>
              <a:rPr lang="ru-RU"/>
              <a:t>в исходниках </a:t>
            </a:r>
            <a:r>
              <a:rPr lang="en-US"/>
              <a:t>LLVM</a:t>
            </a:r>
            <a:r>
              <a:rPr lang="ru-RU"/>
              <a:t>.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2CC768-6C4F-567F-C17E-A4D9BC8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7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3A05ED-1DAC-4D02-B0E3-5ABBA92E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Инструкции</a:t>
            </a:r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B1D93-F6C5-49D6-A5FA-CADCC74B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19" y="1563480"/>
            <a:ext cx="8904900" cy="4918600"/>
          </a:xfrm>
        </p:spPr>
        <p:txBody>
          <a:bodyPr>
            <a:noAutofit/>
          </a:bodyPr>
          <a:lstStyle/>
          <a:p>
            <a:r>
              <a:rPr lang="en-US" sz="2800"/>
              <a:t>LLVM IR </a:t>
            </a:r>
            <a:r>
              <a:rPr lang="ru-RU" sz="2800"/>
              <a:t>содержит фиксированное количество платформенно-независимых инструкций</a:t>
            </a:r>
          </a:p>
          <a:p>
            <a:pPr marL="37801"/>
            <a:r>
              <a:rPr lang="en-US" sz="2800">
                <a:latin typeface="Consolas" panose="020B0609020204030204" pitchFamily="49" charset="0"/>
              </a:rPr>
              <a:t>&lt;result&gt; =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latin typeface="Consolas" panose="020B0609020204030204" pitchFamily="49" charset="0"/>
              </a:rPr>
              <a:t> &lt;ty&gt; &lt;op1&gt;, &lt;op2&gt;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nl-NL" sz="2800">
                <a:latin typeface="Consolas" panose="020B0609020204030204" pitchFamily="49" charset="0"/>
              </a:rPr>
              <a:t>&lt;result&gt; = </a:t>
            </a:r>
            <a:r>
              <a:rPr lang="nl-NL" sz="2800">
                <a:solidFill>
                  <a:srgbClr val="0000FF"/>
                </a:solidFill>
                <a:latin typeface="Consolas" panose="020B0609020204030204" pitchFamily="49" charset="0"/>
              </a:rPr>
              <a:t>icmp</a:t>
            </a:r>
            <a:r>
              <a:rPr lang="nl-NL" sz="2800">
                <a:latin typeface="Consolas" panose="020B0609020204030204" pitchFamily="49" charset="0"/>
              </a:rPr>
              <a:t> &lt;cond&gt; &lt;ty&gt; &lt;op1&gt;, &lt;op2&gt; 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&lt;result&gt; =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phi</a:t>
            </a:r>
            <a:r>
              <a:rPr lang="en-US" sz="2800">
                <a:latin typeface="Consolas" panose="020B0609020204030204" pitchFamily="49" charset="0"/>
              </a:rPr>
              <a:t> &lt;ty&gt; [ &lt;val0&gt;, &lt;label0&gt;], ...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2800">
                <a:latin typeface="Consolas" panose="020B0609020204030204" pitchFamily="49" charset="0"/>
              </a:rPr>
              <a:t> i1 &lt;cond&gt;, label &lt;iftrue&gt;, label &lt;iffalse&gt;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2800">
                <a:latin typeface="Consolas" panose="020B0609020204030204" pitchFamily="49" charset="0"/>
              </a:rPr>
              <a:t> label &lt;dest&gt; </a:t>
            </a:r>
          </a:p>
          <a:p>
            <a:r>
              <a:rPr lang="ru-RU" sz="2800"/>
              <a:t>Добавление новой инструкции крайне болезненно и меняет байткод.</a:t>
            </a:r>
            <a:endParaRPr lang="en-US" sz="2800"/>
          </a:p>
          <a:p>
            <a:r>
              <a:rPr lang="ru-RU" sz="2800"/>
              <a:t>Документация </a:t>
            </a:r>
            <a:r>
              <a:rPr lang="en-US" sz="2800">
                <a:hlinkClick r:id="rId2"/>
              </a:rPr>
              <a:t>https://llvm.org/docs/LangRef.html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77506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F6B0A-665E-0210-6DC9-A73582F2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об эволюции инструкции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75EF06-A33A-A165-ABC1-9F0492FB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F1C983-3078-9996-F6BD-1F3370E62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175409"/>
              </p:ext>
            </p:extLst>
          </p:nvPr>
        </p:nvGraphicFramePr>
        <p:xfrm>
          <a:off x="336682" y="1851977"/>
          <a:ext cx="9406273" cy="385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31103898-0219-4911-5E3C-EC82D43680E5}"/>
              </a:ext>
            </a:extLst>
          </p:cNvPr>
          <p:cNvSpPr/>
          <p:nvPr/>
        </p:nvSpPr>
        <p:spPr>
          <a:xfrm>
            <a:off x="1869160" y="6254385"/>
            <a:ext cx="6862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7"/>
              </a:rPr>
              <a:t>https://eli.thegreenplace.net/2012/11/24/life-of-an-instruction-in-llvm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8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54F-BD51-6881-DC81-FC269370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Машинная инструкция для </a:t>
            </a:r>
            <a:r>
              <a:rPr lang="en-US"/>
              <a:t>AES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F63F-AA2E-8C15-8100-783FB604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</a:t>
            </a:r>
            <a:r>
              <a:rPr lang="en-US"/>
              <a:t>LLVM IR AES </a:t>
            </a:r>
            <a:r>
              <a:rPr lang="ru-RU"/>
              <a:t>является псевдо-инструкцией оформленной как вызов функции.</a:t>
            </a:r>
          </a:p>
          <a:p>
            <a:r>
              <a:rPr lang="ru-RU"/>
              <a:t>Но для </a:t>
            </a:r>
            <a:r>
              <a:rPr lang="en-US"/>
              <a:t>MachineInstructions </a:t>
            </a:r>
            <a:r>
              <a:rPr lang="ru-RU"/>
              <a:t>это уже настоящая инструкция.</a:t>
            </a:r>
          </a:p>
          <a:p>
            <a:r>
              <a:rPr lang="en-US">
                <a:latin typeface="Consolas" panose="020B0609020204030204" pitchFamily="49" charset="0"/>
              </a:rPr>
              <a:t>Function Live Ins: $x10, $x11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bb.0 (%ir-block.2):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liveins: $x10, $x11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$x10 = AES64DS $x10, $x11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PseudoRET implicit $x10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17850-AECD-B5F5-0434-D73D1040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C04191-7712-2F00-9D1C-9521B30C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Linux </a:t>
            </a:r>
            <a:r>
              <a:rPr lang="ru-RU" sz="5400"/>
              <a:t>среди процессоров</a:t>
            </a:r>
            <a:r>
              <a:rPr lang="en-US" sz="5400"/>
              <a:t>?</a:t>
            </a:r>
            <a:endParaRPr lang="ru-RU" sz="54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ABFE3F-A75C-CF49-6587-9D4ECACF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F909EC66-358A-952E-AC33-28B6E717BBDB}"/>
              </a:ext>
            </a:extLst>
          </p:cNvPr>
          <p:cNvSpPr txBox="1">
            <a:spLocks/>
          </p:cNvSpPr>
          <p:nvPr/>
        </p:nvSpPr>
        <p:spPr>
          <a:xfrm>
            <a:off x="503999" y="1769039"/>
            <a:ext cx="9071640" cy="4774635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Тезис кажется мне неверным. </a:t>
            </a:r>
            <a:r>
              <a:rPr lang="en-US">
                <a:solidFill>
                  <a:sysClr val="windowText" lastClr="000000"/>
                </a:solidFill>
              </a:rPr>
              <a:t>RISCV </a:t>
            </a:r>
            <a:r>
              <a:rPr lang="ru-RU">
                <a:solidFill>
                  <a:sysClr val="windowText" lastClr="000000"/>
                </a:solidFill>
              </a:rPr>
              <a:t>это скорее </a:t>
            </a:r>
            <a:r>
              <a:rPr lang="en-US" b="1">
                <a:solidFill>
                  <a:sysClr val="windowText" lastClr="000000"/>
                </a:solidFill>
              </a:rPr>
              <a:t>SPIRV </a:t>
            </a:r>
            <a:r>
              <a:rPr lang="ru-RU" b="1">
                <a:solidFill>
                  <a:sysClr val="windowText" lastClr="000000"/>
                </a:solidFill>
              </a:rPr>
              <a:t>среди процессоров</a:t>
            </a:r>
            <a:r>
              <a:rPr lang="ru-RU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Varying-length </a:t>
            </a:r>
            <a:r>
              <a:rPr lang="ru-RU">
                <a:solidFill>
                  <a:sysClr val="windowText" lastClr="000000"/>
                </a:solidFill>
              </a:rPr>
              <a:t>инструкции.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Специальное место в кодировке под расширения.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Опкод может не быть непрерывным: </a:t>
            </a:r>
            <a:r>
              <a:rPr lang="en-US">
                <a:solidFill>
                  <a:sysClr val="windowText" lastClr="000000"/>
                </a:solidFill>
              </a:rPr>
              <a:t>major opcode </a:t>
            </a:r>
            <a:r>
              <a:rPr lang="ru-RU">
                <a:solidFill>
                  <a:sysClr val="windowText" lastClr="000000"/>
                </a:solidFill>
              </a:rPr>
              <a:t>расширения, </a:t>
            </a:r>
            <a:r>
              <a:rPr lang="en-US">
                <a:solidFill>
                  <a:sysClr val="windowText" lastClr="000000"/>
                </a:solidFill>
              </a:rPr>
              <a:t>minor opcode </a:t>
            </a:r>
            <a:r>
              <a:rPr lang="ru-RU">
                <a:solidFill>
                  <a:sysClr val="windowText" lastClr="000000"/>
                </a:solidFill>
              </a:rPr>
              <a:t>инструкции.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8447-2A7D-C849-D338-865A9A6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Инструкция в </a:t>
            </a:r>
            <a:r>
              <a:rPr lang="en-US" sz="6000"/>
              <a:t>LLVM</a:t>
            </a:r>
            <a:endParaRPr lang="ru-RU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BA512-04D8-61A7-3A0C-351345ED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078800"/>
          </a:xfrm>
        </p:spPr>
        <p:txBody>
          <a:bodyPr/>
          <a:lstStyle/>
          <a:p>
            <a:r>
              <a:rPr lang="en-US" sz="2400">
                <a:latin typeface="Consolas" panose="020B0609020204030204" pitchFamily="49" charset="0"/>
              </a:rPr>
              <a:t>let hasSideEffects = 0, mayLoad = 0, mayStore = 0 in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class ALU_ri&lt;bits&lt;3&gt; funct3, string opcodestr&gt;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: RVInstI&lt;funct3, OPC_OP_IMM, 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      (outs GPR:$rd), 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      (ins GPR:$rs1, simm12:$imm12),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      opcodestr, "$rd, $rs1, $imm12"&gt;,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Sched&lt;[WriteIALU, ReadIALU]&gt;;</a:t>
            </a:r>
          </a:p>
          <a:p>
            <a:r>
              <a:rPr lang="en-US" sz="2400">
                <a:latin typeface="Consolas" panose="020B0609020204030204" pitchFamily="49" charset="0"/>
              </a:rPr>
              <a:t>let isReMaterializable = 1, isAsCheapAsAMove = 1 in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ADDI</a:t>
            </a:r>
            <a:r>
              <a:rPr lang="en-US" sz="2400">
                <a:latin typeface="Consolas" panose="020B0609020204030204" pitchFamily="49" charset="0"/>
              </a:rPr>
              <a:t> : ALU_ri&lt;0b000, "addi"&gt;;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Несложно догадаться что такое </a:t>
            </a:r>
            <a:r>
              <a:rPr lang="en-US" sz="2400"/>
              <a:t>RVInstI </a:t>
            </a:r>
            <a:r>
              <a:rPr lang="ru-RU" sz="2400"/>
              <a:t>и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Главное, что мы тут видим -- почти исчерпывающий объём информации об инструкции.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F3AC9F-40B3-CC3F-4BC9-0BAA79B1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9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4E431-288E-9511-58E7-01458E2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Дальнейшие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DEC5F-367D-A09C-70DC-9E471422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Какие высокоуровневые и низкоуровневые оптимизации можно провести над инструкциями</a:t>
            </a:r>
            <a:r>
              <a:rPr lang="en-US"/>
              <a:t>.</a:t>
            </a: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Какую информацию мы можем извлечь и переиспользовать (</a:t>
            </a:r>
            <a:r>
              <a:rPr lang="en-US"/>
              <a:t>exegesis, snippy).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 на самом деле инструкции ложатся на</a:t>
            </a:r>
            <a:r>
              <a:rPr lang="en-US"/>
              <a:t> HW (</a:t>
            </a:r>
            <a:r>
              <a:rPr lang="ru-RU"/>
              <a:t>включая </a:t>
            </a:r>
            <a:r>
              <a:rPr lang="en-US"/>
              <a:t>macro-op fusion)?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533E65-4695-F881-56FD-0683E263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4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3AAB81D-4E94-3B40-416E-93AB6BEA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08" y="3196920"/>
            <a:ext cx="9071640" cy="1262160"/>
          </a:xfrm>
        </p:spPr>
        <p:txBody>
          <a:bodyPr/>
          <a:lstStyle/>
          <a:p>
            <a:r>
              <a:rPr lang="en-US" sz="8000"/>
              <a:t>DICSUSSION</a:t>
            </a:r>
            <a:endParaRPr lang="ru-RU" sz="8000"/>
          </a:p>
        </p:txBody>
      </p:sp>
    </p:spTree>
    <p:extLst>
      <p:ext uri="{BB962C8B-B14F-4D97-AF65-F5344CB8AC3E}">
        <p14:creationId xmlns:p14="http://schemas.microsoft.com/office/powerpoint/2010/main" val="41471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AE486-6CA1-67C6-A0F2-E8D2C53B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Пример: </a:t>
            </a:r>
            <a:r>
              <a:rPr lang="en-US" sz="6600"/>
              <a:t>AMO</a:t>
            </a:r>
            <a:endParaRPr lang="ru-RU" sz="66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780AF-E81B-1AF8-7D8D-5C2291A4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Prefix: 11 </a:t>
            </a:r>
            <a:r>
              <a:rPr lang="ru-RU">
                <a:solidFill>
                  <a:sysClr val="windowText" lastClr="000000"/>
                </a:solidFill>
              </a:rPr>
              <a:t>для стандартной </a:t>
            </a:r>
            <a:r>
              <a:rPr lang="en-US">
                <a:solidFill>
                  <a:sysClr val="windowText" lastClr="000000"/>
                </a:solidFill>
              </a:rPr>
              <a:t>ISA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Major prefix AMO: </a:t>
            </a:r>
            <a:r>
              <a:rPr lang="en-US">
                <a:solidFill>
                  <a:srgbClr val="0000FF"/>
                </a:solidFill>
              </a:rPr>
              <a:t>010 1111</a:t>
            </a:r>
          </a:p>
          <a:p>
            <a:r>
              <a:rPr lang="fr-FR">
                <a:latin typeface="Consolas" panose="020B0609020204030204" pitchFamily="49" charset="0"/>
              </a:rPr>
              <a:t>amoswap.w.aq t1, t0, (a0)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</a:rPr>
              <a:t>0000 </a:t>
            </a:r>
            <a:r>
              <a:rPr lang="ru-RU">
                <a:solidFill>
                  <a:srgbClr val="FF0000"/>
                </a:solidFill>
              </a:rPr>
              <a:t>1</a:t>
            </a:r>
            <a:r>
              <a:rPr lang="ru-RU">
                <a:solidFill>
                  <a:schemeClr val="tx1"/>
                </a:solidFill>
              </a:rPr>
              <a:t>1</a:t>
            </a:r>
            <a:r>
              <a:rPr lang="ru-RU"/>
              <a:t>00</a:t>
            </a:r>
            <a:r>
              <a:rPr lang="en-US"/>
              <a:t> </a:t>
            </a:r>
            <a:r>
              <a:rPr lang="ru-RU"/>
              <a:t>0101</a:t>
            </a:r>
            <a:r>
              <a:rPr lang="en-US"/>
              <a:t> </a:t>
            </a:r>
            <a:r>
              <a:rPr lang="ru-RU"/>
              <a:t>0101</a:t>
            </a:r>
            <a:r>
              <a:rPr lang="en-US"/>
              <a:t> </a:t>
            </a:r>
            <a:r>
              <a:rPr lang="ru-RU"/>
              <a:t>0010</a:t>
            </a:r>
            <a:r>
              <a:rPr lang="en-US"/>
              <a:t> </a:t>
            </a:r>
            <a:r>
              <a:rPr lang="ru-RU"/>
              <a:t>0011 0</a:t>
            </a:r>
            <a:r>
              <a:rPr lang="ru-RU">
                <a:solidFill>
                  <a:srgbClr val="0000FF"/>
                </a:solidFill>
              </a:rPr>
              <a:t>010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ru-RU">
                <a:solidFill>
                  <a:srgbClr val="0000FF"/>
                </a:solidFill>
              </a:rPr>
              <a:t>1111</a:t>
            </a:r>
            <a:endParaRPr lang="en-US">
              <a:solidFill>
                <a:srgbClr val="0000FF"/>
              </a:solidFill>
            </a:endParaRPr>
          </a:p>
          <a:p>
            <a:r>
              <a:rPr lang="fr-FR">
                <a:latin typeface="Consolas" panose="020B0609020204030204" pitchFamily="49" charset="0"/>
              </a:rPr>
              <a:t>amoor.w.aq t1, t0, (a0)</a:t>
            </a:r>
            <a:endParaRPr lang="en-US"/>
          </a:p>
          <a:p>
            <a:r>
              <a:rPr lang="ru-RU">
                <a:solidFill>
                  <a:srgbClr val="FF0000"/>
                </a:solidFill>
              </a:rPr>
              <a:t>0100 0</a:t>
            </a:r>
            <a:r>
              <a:rPr lang="ru-RU">
                <a:solidFill>
                  <a:schemeClr val="tx1"/>
                </a:solidFill>
              </a:rPr>
              <a:t>1</a:t>
            </a:r>
            <a:r>
              <a:rPr lang="ru-RU"/>
              <a:t>00 0101 0101 0010 0011 0</a:t>
            </a:r>
            <a:r>
              <a:rPr lang="ru-RU">
                <a:solidFill>
                  <a:srgbClr val="0000FF"/>
                </a:solidFill>
              </a:rPr>
              <a:t>010 1111</a:t>
            </a:r>
          </a:p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374C8-857A-B095-9D88-5FAC4836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3E4BEC-03B9-CF73-6B64-CC42080F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5" y="5592170"/>
            <a:ext cx="844032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0EBAE-D28F-9D45-EE80-A3B1958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0" i="0" u="none" strike="noStrike" baseline="0">
                <a:solidFill>
                  <a:srgbClr val="0000FF"/>
                </a:solidFill>
                <a:latin typeface="CMR10"/>
              </a:rPr>
              <a:t>IMAFD</a:t>
            </a:r>
            <a:r>
              <a:rPr lang="en-US" sz="8000" b="0" i="0" u="none" strike="noStrike" baseline="0">
                <a:latin typeface="CMR10"/>
              </a:rPr>
              <a:t>QL</a:t>
            </a:r>
            <a:r>
              <a:rPr lang="en-US" sz="8000" b="0" i="0" u="none" strike="noStrike" baseline="0">
                <a:solidFill>
                  <a:srgbClr val="0000FF"/>
                </a:solidFill>
                <a:latin typeface="CMR10"/>
              </a:rPr>
              <a:t>CB</a:t>
            </a:r>
            <a:r>
              <a:rPr lang="en-US" sz="8000" b="0" i="0" u="none" strike="noStrike" baseline="0">
                <a:latin typeface="CMR10"/>
              </a:rPr>
              <a:t>JTP</a:t>
            </a:r>
            <a:r>
              <a:rPr lang="en-US" sz="8000" b="0" i="0" u="none" strike="noStrike" baseline="0">
                <a:solidFill>
                  <a:srgbClr val="0000FF"/>
                </a:solidFill>
                <a:latin typeface="CMR10"/>
              </a:rPr>
              <a:t>V</a:t>
            </a:r>
            <a:r>
              <a:rPr lang="en-US" sz="8000" b="0" i="0" u="none" strike="noStrike" baseline="0">
                <a:latin typeface="CMR10"/>
              </a:rPr>
              <a:t>N</a:t>
            </a:r>
            <a:endParaRPr lang="ru-RU" sz="239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2F8BD-6AC1-C34D-8DC1-077946D7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8217214" cy="54013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 </a:t>
            </a:r>
            <a:r>
              <a:rPr lang="ru-RU" sz="2400"/>
              <a:t>это базовая целочисленная </a:t>
            </a:r>
            <a:r>
              <a:rPr lang="en-US" sz="2400"/>
              <a:t>ISA.</a:t>
            </a:r>
            <a:r>
              <a:rPr lang="ru-RU" sz="2400"/>
              <a:t> Есть также вариант урезанной поддержки </a:t>
            </a:r>
            <a:r>
              <a:rPr lang="en-US" sz="2400"/>
              <a:t>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</a:t>
            </a:r>
            <a:r>
              <a:rPr lang="ru-RU" sz="2400"/>
              <a:t> это расширения для умножения и деления</a:t>
            </a:r>
            <a:r>
              <a:rPr lang="en-US" sz="2400"/>
              <a:t>.</a:t>
            </a:r>
            <a:endParaRPr 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 </a:t>
            </a:r>
            <a:r>
              <a:rPr lang="ru-RU" sz="2400"/>
              <a:t>это атомики</a:t>
            </a:r>
            <a:r>
              <a:rPr lang="en-US" sz="2400"/>
              <a:t>.</a:t>
            </a:r>
            <a:endParaRPr 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F, D, Q </a:t>
            </a:r>
            <a:r>
              <a:rPr lang="ru-RU" sz="2400"/>
              <a:t>это </a:t>
            </a:r>
            <a:r>
              <a:rPr lang="en-US" sz="2400"/>
              <a:t>single, double, </a:t>
            </a:r>
            <a:br>
              <a:rPr lang="en-US" sz="2400"/>
            </a:br>
            <a:r>
              <a:rPr lang="en-US" sz="2400"/>
              <a:t>quad-precision FP.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ru-RU" sz="2400"/>
              <a:t> это </a:t>
            </a:r>
            <a:r>
              <a:rPr lang="en-US" sz="2400"/>
              <a:t>compressed.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V </a:t>
            </a:r>
            <a:r>
              <a:rPr lang="ru-RU" sz="2400"/>
              <a:t>это </a:t>
            </a:r>
            <a:r>
              <a:rPr lang="en-US" sz="2400"/>
              <a:t>vector.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 </a:t>
            </a:r>
            <a:r>
              <a:rPr lang="ru-RU" sz="2400"/>
              <a:t>это битовые манипуляции</a:t>
            </a:r>
            <a:r>
              <a:rPr lang="en-US" sz="24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Компилятор вряд ли сгенерит </a:t>
            </a:r>
            <a:br>
              <a:rPr lang="en-US" sz="2400"/>
            </a:br>
            <a:r>
              <a:rPr lang="ru-RU" sz="2400"/>
              <a:t>остальные</a:t>
            </a:r>
            <a:r>
              <a:rPr lang="en-US" sz="2400"/>
              <a:t>.</a:t>
            </a:r>
            <a:endParaRPr lang="ru-RU" sz="24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83C3EE-6779-7BD3-A365-FAFA7485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6D3EB6-3AAC-0478-93C9-B83E5961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36" y="3351384"/>
            <a:ext cx="421063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0FF22-630C-6CE0-E696-173F6A7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Не слишком ли плохо?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282F-CF6D-22CA-7774-93F555F2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7683"/>
          </a:xfrm>
        </p:spPr>
        <p:txBody>
          <a:bodyPr/>
          <a:lstStyle/>
          <a:p>
            <a:r>
              <a:rPr lang="ru-RU"/>
              <a:t>Кажется мы генерируем массу инструкций.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38B86-86C8-35CC-A49F-7D50D102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E11DE93-A3DE-6CC4-7E1B-BE8E7D8DAAA7}"/>
              </a:ext>
            </a:extLst>
          </p:cNvPr>
          <p:cNvSpPr/>
          <p:nvPr/>
        </p:nvSpPr>
        <p:spPr>
          <a:xfrm>
            <a:off x="5151116" y="2525928"/>
            <a:ext cx="4510445" cy="177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slli    a1,a1,2</a:t>
            </a:r>
          </a:p>
          <a:p>
            <a:r>
              <a:rPr lang="en-US" sz="2000">
                <a:latin typeface="Consolas" panose="020B0609020204030204" pitchFamily="49" charset="0"/>
              </a:rPr>
              <a:t>  add     a0,a0,a1</a:t>
            </a:r>
          </a:p>
          <a:p>
            <a:r>
              <a:rPr lang="en-US" sz="2000">
                <a:latin typeface="Consolas" panose="020B0609020204030204" pitchFamily="49" charset="0"/>
              </a:rPr>
              <a:t>  lw      a0,8(a0)</a:t>
            </a:r>
          </a:p>
          <a:p>
            <a:r>
              <a:rPr lang="en-US" sz="2000">
                <a:latin typeface="Consolas" panose="020B0609020204030204" pitchFamily="49" charset="0"/>
              </a:rPr>
              <a:t>  jalr    x0, 0(ra)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2D0DD158-8680-D64D-4B2F-A8B2D0B69885}"/>
              </a:ext>
            </a:extLst>
          </p:cNvPr>
          <p:cNvSpPr/>
          <p:nvPr/>
        </p:nvSpPr>
        <p:spPr>
          <a:xfrm>
            <a:off x="503999" y="3792500"/>
            <a:ext cx="4441626" cy="13584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en-US" sz="2000">
                <a:latin typeface="Consolas" panose="020B0609020204030204" pitchFamily="49" charset="0"/>
              </a:rPr>
              <a:t>  mov eax,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DWORD PTR 8[rdi+rsi*4]</a:t>
            </a:r>
          </a:p>
          <a:p>
            <a:r>
              <a:rPr lang="en-US" sz="2000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0CD2A13-7E5D-0B39-D4BB-66DAF30E3236}"/>
              </a:ext>
            </a:extLst>
          </p:cNvPr>
          <p:cNvSpPr/>
          <p:nvPr/>
        </p:nvSpPr>
        <p:spPr>
          <a:xfrm>
            <a:off x="503999" y="2525928"/>
            <a:ext cx="4441626" cy="10569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elt(int *arr, long n) {</a:t>
            </a:r>
          </a:p>
          <a:p>
            <a:r>
              <a:rPr lang="en-US" sz="2000">
                <a:latin typeface="Consolas" panose="020B0609020204030204" pitchFamily="49" charset="0"/>
              </a:rPr>
              <a:t>  return arr[n + 2];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545EC92-E6DA-4D59-89DE-145FBB53C50F}"/>
              </a:ext>
            </a:extLst>
          </p:cNvPr>
          <p:cNvSpPr txBox="1">
            <a:spLocks/>
          </p:cNvSpPr>
          <p:nvPr/>
        </p:nvSpPr>
        <p:spPr>
          <a:xfrm>
            <a:off x="503999" y="5448228"/>
            <a:ext cx="9071640" cy="767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ysClr val="windowText" lastClr="000000"/>
                </a:solidFill>
              </a:rPr>
              <a:t>Плохо ли это?</a:t>
            </a:r>
          </a:p>
        </p:txBody>
      </p:sp>
    </p:spTree>
    <p:extLst>
      <p:ext uri="{BB962C8B-B14F-4D97-AF65-F5344CB8AC3E}">
        <p14:creationId xmlns:p14="http://schemas.microsoft.com/office/powerpoint/2010/main" val="160490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F5F62-404C-A979-510A-0CA8FAB6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Концепция сжатой инструкции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BD8AE-56F5-FDAD-30D0-B5718211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280689"/>
          </a:xfrm>
        </p:spPr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// -march=rv64imfd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0000000000000002 &lt;elt&gt;: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2:   058a   c.slli    a1,a1,0x2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4:   952e   c.add     a0,a0,a1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6:   4508   c.lw      a0,8(a0)</a:t>
            </a:r>
          </a:p>
          <a:p>
            <a:r>
              <a:rPr lang="en-US">
                <a:latin typeface="Consolas" panose="020B0609020204030204" pitchFamily="49" charset="0"/>
              </a:rPr>
              <a:t>// -march=rv64imfd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0000000000000000 &lt;elt&gt;: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0:   00259593 slli    a1,a1,0x2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4:   00a58533 add     a0,a1,a0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8:   00852503 lw      a0,8(a0)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D9A62D-A1FD-547B-78F2-BF8CCC21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0FF22-630C-6CE0-E696-173F6A7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Не слишком ли плохо?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282F-CF6D-22CA-7774-93F555F2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7683"/>
          </a:xfrm>
        </p:spPr>
        <p:txBody>
          <a:bodyPr/>
          <a:lstStyle/>
          <a:p>
            <a:r>
              <a:rPr lang="ru-RU"/>
              <a:t>Кажется мы генерируем массу инструкций.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38B86-86C8-35CC-A49F-7D50D102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E11DE93-A3DE-6CC4-7E1B-BE8E7D8DAAA7}"/>
              </a:ext>
            </a:extLst>
          </p:cNvPr>
          <p:cNvSpPr/>
          <p:nvPr/>
        </p:nvSpPr>
        <p:spPr>
          <a:xfrm>
            <a:off x="5151116" y="2525928"/>
            <a:ext cx="4510445" cy="177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c.slli    a1,a1,2</a:t>
            </a:r>
          </a:p>
          <a:p>
            <a:r>
              <a:rPr lang="en-US" sz="2000">
                <a:latin typeface="Consolas" panose="020B0609020204030204" pitchFamily="49" charset="0"/>
              </a:rPr>
              <a:t>  c.add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a0</a:t>
            </a:r>
            <a:r>
              <a:rPr lang="en-US" sz="2000">
                <a:latin typeface="Consolas" panose="020B0609020204030204" pitchFamily="49" charset="0"/>
              </a:rPr>
              <a:t>,a0,a1</a:t>
            </a:r>
          </a:p>
          <a:p>
            <a:r>
              <a:rPr lang="en-US" sz="2000">
                <a:latin typeface="Consolas" panose="020B0609020204030204" pitchFamily="49" charset="0"/>
              </a:rPr>
              <a:t>  c.lw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a0</a:t>
            </a:r>
            <a:r>
              <a:rPr lang="en-US" sz="2000">
                <a:latin typeface="Consolas" panose="020B0609020204030204" pitchFamily="49" charset="0"/>
              </a:rPr>
              <a:t>,8(a0)</a:t>
            </a:r>
          </a:p>
          <a:p>
            <a:r>
              <a:rPr lang="en-US" sz="2000">
                <a:latin typeface="Consolas" panose="020B0609020204030204" pitchFamily="49" charset="0"/>
              </a:rPr>
              <a:t>  c.jalr    x0, 0(ra)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2D0DD158-8680-D64D-4B2F-A8B2D0B69885}"/>
              </a:ext>
            </a:extLst>
          </p:cNvPr>
          <p:cNvSpPr/>
          <p:nvPr/>
        </p:nvSpPr>
        <p:spPr>
          <a:xfrm>
            <a:off x="503999" y="3792500"/>
            <a:ext cx="4441626" cy="13584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en-US" sz="2000">
                <a:latin typeface="Consolas" panose="020B0609020204030204" pitchFamily="49" charset="0"/>
              </a:rPr>
              <a:t>  mov eax,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DWORD PTR 8[rdi+rsi*4]</a:t>
            </a:r>
          </a:p>
          <a:p>
            <a:r>
              <a:rPr lang="en-US" sz="2000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0CD2A13-7E5D-0B39-D4BB-66DAF30E3236}"/>
              </a:ext>
            </a:extLst>
          </p:cNvPr>
          <p:cNvSpPr/>
          <p:nvPr/>
        </p:nvSpPr>
        <p:spPr>
          <a:xfrm>
            <a:off x="503999" y="2525928"/>
            <a:ext cx="4441626" cy="10569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elt(int *arr, long n) {</a:t>
            </a:r>
          </a:p>
          <a:p>
            <a:r>
              <a:rPr lang="en-US" sz="2000">
                <a:latin typeface="Consolas" panose="020B0609020204030204" pitchFamily="49" charset="0"/>
              </a:rPr>
              <a:t>  return arr[n + 2];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545EC92-E6DA-4D59-89DE-145FBB53C50F}"/>
              </a:ext>
            </a:extLst>
          </p:cNvPr>
          <p:cNvSpPr txBox="1">
            <a:spLocks/>
          </p:cNvSpPr>
          <p:nvPr/>
        </p:nvSpPr>
        <p:spPr>
          <a:xfrm>
            <a:off x="503999" y="5448228"/>
            <a:ext cx="9071640" cy="767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Одинаковый </a:t>
            </a:r>
            <a:r>
              <a:rPr lang="en-US">
                <a:solidFill>
                  <a:sysClr val="windowText" lastClr="000000"/>
                </a:solidFill>
              </a:rPr>
              <a:t>destination </a:t>
            </a:r>
            <a:r>
              <a:rPr lang="ru-RU">
                <a:solidFill>
                  <a:sysClr val="windowText" lastClr="000000"/>
                </a:solidFill>
              </a:rPr>
              <a:t>позволяет </a:t>
            </a:r>
            <a:r>
              <a:rPr lang="en-US">
                <a:solidFill>
                  <a:sysClr val="windowText" lastClr="000000"/>
                </a:solidFill>
              </a:rPr>
              <a:t>micro-op fusion.</a:t>
            </a:r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C74EB-D91C-EC4B-1110-03647A67981A}"/>
              </a:ext>
            </a:extLst>
          </p:cNvPr>
          <p:cNvSpPr txBox="1"/>
          <p:nvPr/>
        </p:nvSpPr>
        <p:spPr>
          <a:xfrm>
            <a:off x="8096967" y="7190343"/>
            <a:ext cx="1983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Erik Engheim's talk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134C-CDB1-1939-3146-36AEEF56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Стандартные расширения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7022D-47A5-F41F-5F3A-4806336D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49857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Стандартизованные расширения начинаются </a:t>
            </a:r>
            <a:r>
              <a:rPr lang="en-US"/>
              <a:t>c </a:t>
            </a:r>
            <a:r>
              <a:rPr lang="ru-RU"/>
              <a:t>буквы </a:t>
            </a:r>
            <a:r>
              <a:rPr lang="en-US"/>
              <a:t>Z</a:t>
            </a:r>
            <a:r>
              <a:rPr lang="ru-RU"/>
              <a:t> (уровня супервизора с </a:t>
            </a:r>
            <a:r>
              <a:rPr lang="en-US"/>
              <a:t>S).</a:t>
            </a:r>
          </a:p>
          <a:p>
            <a:pPr marL="1143000" lvl="1" indent="-457200"/>
            <a:r>
              <a:rPr lang="en-US"/>
              <a:t>Zicsr </a:t>
            </a:r>
            <a:r>
              <a:rPr lang="ru-RU"/>
              <a:t>это инструкции для работы с </a:t>
            </a:r>
            <a:r>
              <a:rPr lang="en-US"/>
              <a:t>CSR</a:t>
            </a:r>
          </a:p>
          <a:p>
            <a:pPr marL="1143000" lvl="1" indent="-457200"/>
            <a:r>
              <a:rPr lang="en-US"/>
              <a:t>Zifencei</a:t>
            </a:r>
            <a:r>
              <a:rPr lang="ru-RU"/>
              <a:t> это </a:t>
            </a:r>
            <a:r>
              <a:rPr lang="en-US"/>
              <a:t>FENCE.I</a:t>
            </a:r>
          </a:p>
          <a:p>
            <a:pPr marL="1143000" lvl="1" indent="-457200"/>
            <a:r>
              <a:rPr lang="en-US"/>
              <a:t>Zam </a:t>
            </a:r>
            <a:r>
              <a:rPr lang="ru-RU"/>
              <a:t>это невыровненные атомики</a:t>
            </a:r>
          </a:p>
          <a:p>
            <a:pPr marL="1143000" lvl="1" indent="-457200"/>
            <a:r>
              <a:rPr lang="en-US"/>
              <a:t>Ztso </a:t>
            </a:r>
            <a:r>
              <a:rPr lang="ru-RU"/>
              <a:t>это </a:t>
            </a:r>
            <a:r>
              <a:rPr lang="en-US"/>
              <a:t>total store ordering</a:t>
            </a:r>
            <a:endParaRPr lang="ru-RU"/>
          </a:p>
          <a:p>
            <a:pPr marL="1143000" lvl="1" indent="-457200"/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Нестандартные расширения начинаются с буквы </a:t>
            </a:r>
            <a:r>
              <a:rPr lang="en-US"/>
              <a:t>X</a:t>
            </a:r>
            <a:r>
              <a:rPr lang="ru-RU"/>
              <a:t>.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Особый алиас </a:t>
            </a:r>
            <a:r>
              <a:rPr lang="en-US"/>
              <a:t>G = IMAFDZicsr_Zifencei</a:t>
            </a:r>
            <a:r>
              <a:rPr lang="ru-RU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4903B8-766D-DBE4-EC90-030DFBFA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100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9764</TotalTime>
  <Words>2132</Words>
  <Application>Microsoft Office PowerPoint</Application>
  <PresentationFormat>Произвольный</PresentationFormat>
  <Paragraphs>244</Paragraphs>
  <Slides>32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CMR10</vt:lpstr>
      <vt:lpstr>Consolas</vt:lpstr>
      <vt:lpstr>Liberation Sans</vt:lpstr>
      <vt:lpstr>Liberation Serif</vt:lpstr>
      <vt:lpstr>Wingdings</vt:lpstr>
      <vt:lpstr>Default</vt:lpstr>
      <vt:lpstr>RISCV TOOLCHAIN</vt:lpstr>
      <vt:lpstr>Пример так называемого вранья</vt:lpstr>
      <vt:lpstr>Linux среди процессоров?</vt:lpstr>
      <vt:lpstr>Пример: AMO</vt:lpstr>
      <vt:lpstr>IMAFDQLCBJTPVN</vt:lpstr>
      <vt:lpstr>Не слишком ли плохо?</vt:lpstr>
      <vt:lpstr>Концепция сжатой инструкции</vt:lpstr>
      <vt:lpstr>Не слишком ли плохо?</vt:lpstr>
      <vt:lpstr>Стандартные расширения</vt:lpstr>
      <vt:lpstr>Вызываем компилятор</vt:lpstr>
      <vt:lpstr>Проблемы с ABI</vt:lpstr>
      <vt:lpstr>Как читать ABI</vt:lpstr>
      <vt:lpstr>Отличия I и E</vt:lpstr>
      <vt:lpstr>Ещё немного неправды</vt:lpstr>
      <vt:lpstr>Заглянем в получившийся файл</vt:lpstr>
      <vt:lpstr>Обзор toolchain в целом</vt:lpstr>
      <vt:lpstr>Рантайм-поддержка компилятора</vt:lpstr>
      <vt:lpstr>Глубже в строчку линкера</vt:lpstr>
      <vt:lpstr>Концепция sysroot</vt:lpstr>
      <vt:lpstr>GCC toolchain и clang</vt:lpstr>
      <vt:lpstr>Выбираем объём внедрения</vt:lpstr>
      <vt:lpstr>Почему LLVM?</vt:lpstr>
      <vt:lpstr>Что поддержано в LLVM?</vt:lpstr>
      <vt:lpstr>Внезапно aes64ds?</vt:lpstr>
      <vt:lpstr>Билтины и их использование</vt:lpstr>
      <vt:lpstr>От билтина к интринсику</vt:lpstr>
      <vt:lpstr>Инструкции</vt:lpstr>
      <vt:lpstr>Немного об эволюции инструкции</vt:lpstr>
      <vt:lpstr>Машинная инструкция для AES</vt:lpstr>
      <vt:lpstr>Инструкция в LLVM</vt:lpstr>
      <vt:lpstr>Дальнейшие направления</vt:lpstr>
      <vt:lpstr>DICSUSSION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>Константин</dc:creator>
  <cp:lastModifiedBy>Konstantin Vladimirov</cp:lastModifiedBy>
  <cp:revision>848</cp:revision>
  <cp:lastPrinted>2016-09-22T17:10:53Z</cp:lastPrinted>
  <dcterms:created xsi:type="dcterms:W3CDTF">2016-08-20T21:48:36Z</dcterms:created>
  <dcterms:modified xsi:type="dcterms:W3CDTF">2022-11-08T18:23:45Z</dcterms:modified>
</cp:coreProperties>
</file>