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VARIADIC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Минимум о функциях с переменным числом аргументов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К. Владимиров, </a:t>
                </a:r>
                <a:r>
                  <a:rPr lang="en-US" sz="1800" smtClean="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1800" smtClean="0"/>
                  <a:t/>
                </a:r>
                <a:br>
                  <a:rPr lang="en-US" sz="1800" smtClean="0"/>
                </a:br>
                <a:r>
                  <a:rPr lang="en-US" sz="1800" smtClean="0"/>
                  <a:t>mail-to: konstantin.vladimirov@gmail.com</a:t>
                </a:r>
                <a:endParaRPr lang="en-US" sz="1800"/>
              </a:p>
            </p:txBody>
          </p:sp>
        </mc:Choice>
        <mc:Fallback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06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Опять полиномы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mtClean="0"/>
                  <a:t>Все помнят (см.</a:t>
                </a:r>
                <a:r>
                  <a:rPr lang="en-US" smtClean="0"/>
                  <a:t> Problem</a:t>
                </a:r>
                <a:r>
                  <a:rPr lang="ru-RU" smtClean="0"/>
                  <a:t> </a:t>
                </a:r>
                <a:r>
                  <a:rPr lang="en-US" smtClean="0"/>
                  <a:t>MP) </a:t>
                </a:r>
                <a:r>
                  <a:rPr lang="ru-RU" smtClean="0"/>
                  <a:t>что полином мы представляем как: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struct Poly { unsigned n</a:t>
                </a:r>
                <a:r>
                  <a:rPr lang="en-US">
                    <a:latin typeface="Consolas" panose="020B0609020204030204" pitchFamily="49" charset="0"/>
                  </a:rPr>
                  <a:t>; </a:t>
                </a:r>
                <a:r>
                  <a:rPr lang="en-US" smtClean="0">
                    <a:latin typeface="Consolas" panose="020B0609020204030204" pitchFamily="49" charset="0"/>
                  </a:rPr>
                  <a:t>int *p</a:t>
                </a:r>
                <a:r>
                  <a:rPr lang="en-US">
                    <a:latin typeface="Consolas" panose="020B0609020204030204" pitchFamily="49" charset="0"/>
                  </a:rPr>
                  <a:t>; };</a:t>
                </a:r>
                <a:endParaRPr lang="ru-RU" smtClean="0"/>
              </a:p>
              <a:p>
                <a:r>
                  <a:rPr lang="ru-RU" smtClean="0"/>
                  <a:t>Например произведение полиномов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struct Poly mult(struct Poly lhs, struct </a:t>
                </a:r>
                <a:r>
                  <a:rPr lang="en-US">
                    <a:latin typeface="Consolas" panose="020B0609020204030204" pitchFamily="49" charset="0"/>
                  </a:rPr>
                  <a:t>Poly </a:t>
                </a:r>
                <a:r>
                  <a:rPr lang="en-US" smtClean="0">
                    <a:latin typeface="Consolas" panose="020B0609020204030204" pitchFamily="49" charset="0"/>
                  </a:rPr>
                  <a:t>rhs)</a:t>
                </a:r>
                <a:r>
                  <a:rPr lang="en-US">
                    <a:latin typeface="Consolas" panose="020B0609020204030204" pitchFamily="49" charset="0"/>
                  </a:rPr>
                  <a:t>;</a:t>
                </a:r>
                <a:endParaRPr lang="ru-RU" smtClean="0"/>
              </a:p>
              <a:p>
                <a:r>
                  <a:rPr lang="ru-RU" smtClean="0"/>
                  <a:t>Предположим, хочется протестировать произведение</a:t>
                </a:r>
                <a:endParaRPr lang="en-US" smtClean="0"/>
              </a:p>
              <a:p>
                <a:r>
                  <a:rPr lang="ru-RU" smtClean="0"/>
                  <a:t>Как</a:t>
                </a:r>
                <a:r>
                  <a:rPr lang="en-US" smtClean="0"/>
                  <a:t> </a:t>
                </a:r>
                <a:r>
                  <a:rPr lang="ru-RU" smtClean="0"/>
                  <a:t>проще всего создать два полинома</a:t>
                </a:r>
                <a:r>
                  <a:rPr lang="en-US" smtClean="0"/>
                  <a:t>?</a:t>
                </a:r>
                <a:endParaRPr lang="ru-RU" smtClean="0"/>
              </a:p>
              <a:p>
                <a:pPr marL="45720" indent="0">
                  <a:buNone/>
                </a:pPr>
                <a:r>
                  <a:rPr lang="ru-RU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/>
                  <a:t> </a:t>
                </a:r>
                <a:endParaRPr lang="ru-RU" i="1" smtClean="0">
                  <a:latin typeface="Cambria Math" panose="02040503050406030204" pitchFamily="18" charset="0"/>
                </a:endParaRPr>
              </a:p>
              <a:p>
                <a:pPr marL="45720" indent="0">
                  <a:buNone/>
                </a:pPr>
                <a:r>
                  <a:rPr lang="ru-RU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61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Тоскливый способ создать полиномы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/>
                  <a:t>Все помнят (см.</a:t>
                </a:r>
                <a:r>
                  <a:rPr lang="en-US"/>
                  <a:t> Problem</a:t>
                </a:r>
                <a:r>
                  <a:rPr lang="ru-RU"/>
                  <a:t> </a:t>
                </a:r>
                <a:r>
                  <a:rPr lang="en-US"/>
                  <a:t>MP) </a:t>
                </a:r>
                <a:r>
                  <a:rPr lang="ru-RU"/>
                  <a:t>что полином мы представляем как: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struct Poly { unsigned n</a:t>
                </a:r>
                <a:r>
                  <a:rPr lang="en-US">
                    <a:latin typeface="Consolas" panose="020B0609020204030204" pitchFamily="49" charset="0"/>
                  </a:rPr>
                  <a:t>; </a:t>
                </a:r>
                <a:r>
                  <a:rPr lang="en-US" smtClean="0">
                    <a:latin typeface="Consolas" panose="020B0609020204030204" pitchFamily="49" charset="0"/>
                  </a:rPr>
                  <a:t>int </a:t>
                </a:r>
                <a:r>
                  <a:rPr lang="en-US">
                    <a:latin typeface="Consolas" panose="020B0609020204030204" pitchFamily="49" charset="0"/>
                  </a:rPr>
                  <a:t>*p; };</a:t>
                </a:r>
                <a:endParaRPr lang="ru-RU"/>
              </a:p>
              <a:p>
                <a:r>
                  <a:rPr lang="ru-RU" smtClean="0"/>
                  <a:t>Сложный способ это явно выделить память и записать туда значения</a:t>
                </a:r>
                <a:endParaRPr lang="en-US" smtClean="0"/>
              </a:p>
              <a:p>
                <a:r>
                  <a:rPr lang="ru-RU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/>
                  <a:t> </a:t>
                </a:r>
                <a:endParaRPr lang="ru-RU" smtClean="0"/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struct </a:t>
                </a:r>
                <a:r>
                  <a:rPr lang="en-US" smtClean="0">
                    <a:latin typeface="Consolas" panose="020B0609020204030204" pitchFamily="49" charset="0"/>
                  </a:rPr>
                  <a:t>Poly</a:t>
                </a:r>
                <a:r>
                  <a:rPr lang="ru-RU" smtClean="0">
                    <a:latin typeface="Consolas" panose="020B0609020204030204" pitchFamily="49" charset="0"/>
                  </a:rPr>
                  <a:t> </a:t>
                </a:r>
                <a:r>
                  <a:rPr lang="en-US">
                    <a:latin typeface="Consolas" panose="020B0609020204030204" pitchFamily="49" charset="0"/>
                  </a:rPr>
                  <a:t>A</a:t>
                </a:r>
                <a:r>
                  <a:rPr lang="en-US" smtClean="0">
                    <a:latin typeface="Consolas" panose="020B0609020204030204" pitchFamily="49" charset="0"/>
                  </a:rPr>
                  <a:t> = {4, NULL};</a:t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A.p = (int *) calloc(4, sizeof(int));</a:t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A.p[0] = 7;</a:t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A.p[1] = 4;</a:t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A.p[2] </a:t>
                </a:r>
                <a:r>
                  <a:rPr lang="en-US">
                    <a:latin typeface="Consolas" panose="020B0609020204030204" pitchFamily="49" charset="0"/>
                  </a:rPr>
                  <a:t>= </a:t>
                </a:r>
                <a:r>
                  <a:rPr lang="en-US" smtClean="0">
                    <a:latin typeface="Consolas" panose="020B0609020204030204" pitchFamily="49" charset="0"/>
                  </a:rPr>
                  <a:t>3;</a:t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A.p[3] </a:t>
                </a:r>
                <a:r>
                  <a:rPr lang="en-US">
                    <a:latin typeface="Consolas" panose="020B0609020204030204" pitchFamily="49" charset="0"/>
                  </a:rPr>
                  <a:t>= </a:t>
                </a:r>
                <a:r>
                  <a:rPr lang="en-US" smtClean="0">
                    <a:latin typeface="Consolas" panose="020B0609020204030204" pitchFamily="49" charset="0"/>
                  </a:rPr>
                  <a:t>1;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47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Функция-конструктор из массива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/>
                  <a:t>Все помнят (см.</a:t>
                </a:r>
                <a:r>
                  <a:rPr lang="en-US"/>
                  <a:t> Problem</a:t>
                </a:r>
                <a:r>
                  <a:rPr lang="ru-RU"/>
                  <a:t> </a:t>
                </a:r>
                <a:r>
                  <a:rPr lang="en-US"/>
                  <a:t>MP) </a:t>
                </a:r>
                <a:r>
                  <a:rPr lang="ru-RU"/>
                  <a:t>что полином мы представляем как: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struct Poly { unsigned n</a:t>
                </a:r>
                <a:r>
                  <a:rPr lang="en-US">
                    <a:latin typeface="Consolas" panose="020B0609020204030204" pitchFamily="49" charset="0"/>
                  </a:rPr>
                  <a:t>; </a:t>
                </a:r>
                <a:r>
                  <a:rPr lang="en-US" smtClean="0">
                    <a:latin typeface="Consolas" panose="020B0609020204030204" pitchFamily="49" charset="0"/>
                  </a:rPr>
                  <a:t>int </a:t>
                </a:r>
                <a:r>
                  <a:rPr lang="en-US">
                    <a:latin typeface="Consolas" panose="020B0609020204030204" pitchFamily="49" charset="0"/>
                  </a:rPr>
                  <a:t>*p; };</a:t>
                </a:r>
                <a:endParaRPr lang="ru-RU"/>
              </a:p>
              <a:p>
                <a:r>
                  <a:rPr lang="ru-RU" smtClean="0"/>
                  <a:t>Можно написать функцию конструктор полинома из массива</a:t>
                </a:r>
                <a:endParaRPr lang="en-US" smtClean="0"/>
              </a:p>
              <a:p>
                <a:r>
                  <a:rPr lang="ru-RU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/>
                  <a:t> </a:t>
                </a:r>
                <a:endParaRPr lang="ru-RU" smtClean="0"/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struct </a:t>
                </a:r>
                <a:r>
                  <a:rPr lang="en-US">
                    <a:latin typeface="Consolas" panose="020B0609020204030204" pitchFamily="49" charset="0"/>
                  </a:rPr>
                  <a:t>Poly </a:t>
                </a:r>
                <a:r>
                  <a:rPr lang="en-US" smtClean="0">
                    <a:latin typeface="Consolas" panose="020B0609020204030204" pitchFamily="49" charset="0"/>
                  </a:rPr>
                  <a:t>create_poly (unsigned n, int *data) {</a:t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  // </a:t>
                </a:r>
                <a:r>
                  <a:rPr lang="en-US" smtClean="0"/>
                  <a:t>TODO: </a:t>
                </a:r>
                <a:r>
                  <a:rPr lang="ru-RU" smtClean="0"/>
                  <a:t>выделить память и копировать данные</a:t>
                </a:r>
                <a:r>
                  <a:rPr lang="en-US" smtClean="0">
                    <a:latin typeface="Consolas" panose="020B0609020204030204" pitchFamily="49" charset="0"/>
                  </a:rPr>
                  <a:t/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}</a:t>
                </a: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int polydata[] = {7, 4, 3, 1};</a:t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struct Poly</a:t>
                </a:r>
                <a:r>
                  <a:rPr lang="ru-RU" smtClean="0">
                    <a:latin typeface="Consolas" panose="020B0609020204030204" pitchFamily="49" charset="0"/>
                  </a:rPr>
                  <a:t> </a:t>
                </a:r>
                <a:r>
                  <a:rPr lang="en-US">
                    <a:latin typeface="Consolas" panose="020B0609020204030204" pitchFamily="49" charset="0"/>
                  </a:rPr>
                  <a:t>A</a:t>
                </a:r>
                <a:r>
                  <a:rPr lang="en-US" smtClean="0">
                    <a:latin typeface="Consolas" panose="020B0609020204030204" pitchFamily="49" charset="0"/>
                  </a:rPr>
                  <a:t> = create_poly(4, polydata);</a:t>
                </a:r>
                <a:endParaRPr lang="ru-RU" smtClean="0">
                  <a:latin typeface="Consolas" panose="020B0609020204030204" pitchFamily="49" charset="0"/>
                </a:endParaRPr>
              </a:p>
              <a:p>
                <a:r>
                  <a:rPr lang="ru-RU" smtClean="0"/>
                  <a:t>Напишите эту функцию!</a:t>
                </a:r>
                <a:endParaRPr lang="en-US" smtClean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964" b="-6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87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Вариабельная функция-конструктор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/>
                  <a:t>Все помнят (см.</a:t>
                </a:r>
                <a:r>
                  <a:rPr lang="en-US"/>
                  <a:t> Problem</a:t>
                </a:r>
                <a:r>
                  <a:rPr lang="ru-RU"/>
                  <a:t> </a:t>
                </a:r>
                <a:r>
                  <a:rPr lang="en-US"/>
                  <a:t>MP) </a:t>
                </a:r>
                <a:r>
                  <a:rPr lang="ru-RU"/>
                  <a:t>что полином мы представляем как: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struct Poly { unsigned n</a:t>
                </a:r>
                <a:r>
                  <a:rPr lang="en-US">
                    <a:latin typeface="Consolas" panose="020B0609020204030204" pitchFamily="49" charset="0"/>
                  </a:rPr>
                  <a:t>; </a:t>
                </a:r>
                <a:r>
                  <a:rPr lang="en-US" smtClean="0">
                    <a:latin typeface="Consolas" panose="020B0609020204030204" pitchFamily="49" charset="0"/>
                  </a:rPr>
                  <a:t>int </a:t>
                </a:r>
                <a:r>
                  <a:rPr lang="en-US">
                    <a:latin typeface="Consolas" panose="020B0609020204030204" pitchFamily="49" charset="0"/>
                  </a:rPr>
                  <a:t>*p; };</a:t>
                </a:r>
                <a:endParaRPr lang="ru-RU"/>
              </a:p>
              <a:p>
                <a:r>
                  <a:rPr lang="ru-RU" smtClean="0"/>
                  <a:t>И наконец можно написать вариабельную функцию-конструктор</a:t>
                </a:r>
                <a:endParaRPr lang="en-US" smtClean="0"/>
              </a:p>
              <a:p>
                <a:r>
                  <a:rPr lang="ru-RU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/>
                  <a:t> </a:t>
                </a:r>
                <a:endParaRPr lang="ru-RU" smtClean="0"/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struct </a:t>
                </a:r>
                <a:r>
                  <a:rPr lang="en-US">
                    <a:latin typeface="Consolas" panose="020B0609020204030204" pitchFamily="49" charset="0"/>
                  </a:rPr>
                  <a:t>Poly </a:t>
                </a:r>
                <a:r>
                  <a:rPr lang="en-US" smtClean="0">
                    <a:latin typeface="Consolas" panose="020B0609020204030204" pitchFamily="49" charset="0"/>
                  </a:rPr>
                  <a:t>create_poly (unsigned n, ...) {</a:t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  // </a:t>
                </a:r>
                <a:r>
                  <a:rPr lang="en-US" smtClean="0"/>
                  <a:t>TODO: </a:t>
                </a:r>
                <a:r>
                  <a:rPr lang="ru-RU" smtClean="0"/>
                  <a:t>какая-то магия</a:t>
                </a:r>
                <a:r>
                  <a:rPr lang="en-US" smtClean="0">
                    <a:latin typeface="Consolas" panose="020B0609020204030204" pitchFamily="49" charset="0"/>
                  </a:rPr>
                  <a:t/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}</a:t>
                </a: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struct Poly</a:t>
                </a:r>
                <a:r>
                  <a:rPr lang="ru-RU" smtClean="0">
                    <a:latin typeface="Consolas" panose="020B0609020204030204" pitchFamily="49" charset="0"/>
                  </a:rPr>
                  <a:t> </a:t>
                </a:r>
                <a:r>
                  <a:rPr lang="en-US">
                    <a:latin typeface="Consolas" panose="020B0609020204030204" pitchFamily="49" charset="0"/>
                  </a:rPr>
                  <a:t>A</a:t>
                </a:r>
                <a:r>
                  <a:rPr lang="en-US" smtClean="0">
                    <a:latin typeface="Consolas" panose="020B0609020204030204" pitchFamily="49" charset="0"/>
                  </a:rPr>
                  <a:t> = create_poly(4, </a:t>
                </a:r>
                <a:r>
                  <a:rPr lang="ru-RU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, 3, 4, 7</a:t>
                </a:r>
                <a:r>
                  <a:rPr lang="en-US" smtClean="0">
                    <a:latin typeface="Consolas" panose="020B0609020204030204" pitchFamily="49" charset="0"/>
                  </a:rPr>
                  <a:t>);</a:t>
                </a:r>
                <a:endParaRPr lang="ru-RU" smtClean="0">
                  <a:latin typeface="Consolas" panose="020B0609020204030204" pitchFamily="49" charset="0"/>
                </a:endParaRPr>
              </a:p>
              <a:p>
                <a:r>
                  <a:rPr lang="ru-RU" smtClean="0"/>
                  <a:t>Это выглядит волшебством. Давайте разберёмся как это работает</a:t>
                </a:r>
                <a:endParaRPr lang="en-US" smtClean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52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Вариабельные функции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</a:t>
            </a:r>
            <a:r>
              <a:rPr lang="ru-RU" smtClean="0"/>
              <a:t>роизвольное количество аргументов после троеточия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sum_all (int n, ...) {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Список аргументов создаётся через </a:t>
            </a:r>
            <a:r>
              <a:rPr lang="en-US">
                <a:latin typeface="Consolas" panose="020B0609020204030204" pitchFamily="49" charset="0"/>
              </a:rPr>
              <a:t>va_list 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va_list args;</a:t>
            </a:r>
          </a:p>
          <a:p>
            <a:r>
              <a:rPr lang="ru-RU" smtClean="0"/>
              <a:t>Аргумент с которого начинаются вариабельные отмечается через </a:t>
            </a:r>
            <a:r>
              <a:rPr lang="en-US" smtClean="0">
                <a:latin typeface="Consolas" panose="020B0609020204030204" pitchFamily="49" charset="0"/>
              </a:rPr>
              <a:t>va_start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va_start(args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n);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Каждый аргумент вынимается через </a:t>
            </a:r>
            <a:r>
              <a:rPr lang="en-US" smtClean="0">
                <a:latin typeface="Consolas" panose="020B0609020204030204" pitchFamily="49" charset="0"/>
              </a:rPr>
              <a:t>va_arg</a:t>
            </a:r>
            <a:r>
              <a:rPr lang="ru-RU" smtClean="0"/>
              <a:t> с указанием типа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va_arg(args, int);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 конце всё завершается через </a:t>
            </a:r>
            <a:r>
              <a:rPr lang="en-US" smtClean="0">
                <a:latin typeface="Consolas" panose="020B0609020204030204" pitchFamily="49" charset="0"/>
              </a:rPr>
              <a:t>va_end</a:t>
            </a:r>
            <a:endParaRPr lang="ru-RU" smtClean="0">
              <a:latin typeface="Consolas" panose="020B06090202040302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5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суммирование целых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Собираем всё вместе</a:t>
            </a:r>
            <a:r>
              <a:rPr lang="en-US" smtClean="0"/>
              <a:t>: </a:t>
            </a:r>
            <a:r>
              <a:rPr lang="ru-RU" smtClean="0"/>
              <a:t>функция суммирует целые числа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add_nums(int </a:t>
            </a:r>
            <a:r>
              <a:rPr lang="en-US" smtClean="0">
                <a:latin typeface="Consolas" panose="020B0609020204030204" pitchFamily="49" charset="0"/>
              </a:rPr>
              <a:t>n, </a:t>
            </a:r>
            <a:r>
              <a:rPr lang="en-US">
                <a:latin typeface="Consolas" panose="020B0609020204030204" pitchFamily="49" charset="0"/>
              </a:rPr>
              <a:t>...)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res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>
                <a:latin typeface="Consolas" panose="020B0609020204030204" pitchFamily="49" charset="0"/>
              </a:rPr>
              <a:t>0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va_list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args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va_start</a:t>
            </a:r>
            <a:r>
              <a:rPr lang="en-US">
                <a:latin typeface="Consolas" panose="020B0609020204030204" pitchFamily="49" charset="0"/>
              </a:rPr>
              <a:t>(args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latin typeface="Consolas" panose="020B0609020204030204" pitchFamily="49" charset="0"/>
              </a:rPr>
              <a:t>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(int i = 0; i </a:t>
            </a:r>
            <a:r>
              <a:rPr lang="en-US">
                <a:latin typeface="Consolas" panose="020B0609020204030204" pitchFamily="49" charset="0"/>
              </a:rPr>
              <a:t>&lt; </a:t>
            </a:r>
            <a:r>
              <a:rPr lang="en-US" smtClean="0">
                <a:latin typeface="Consolas" panose="020B0609020204030204" pitchFamily="49" charset="0"/>
              </a:rPr>
              <a:t>n; </a:t>
            </a:r>
            <a:r>
              <a:rPr lang="en-US">
                <a:latin typeface="Consolas" panose="020B0609020204030204" pitchFamily="49" charset="0"/>
              </a:rPr>
              <a:t>++</a:t>
            </a:r>
            <a:r>
              <a:rPr lang="en-US" smtClean="0">
                <a:latin typeface="Consolas" panose="020B0609020204030204" pitchFamily="49" charset="0"/>
              </a:rPr>
              <a:t>i)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res </a:t>
            </a:r>
            <a:r>
              <a:rPr lang="en-US">
                <a:latin typeface="Consolas" panose="020B0609020204030204" pitchFamily="49" charset="0"/>
              </a:rPr>
              <a:t>+=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va_arg</a:t>
            </a:r>
            <a:r>
              <a:rPr lang="en-US">
                <a:latin typeface="Consolas" panose="020B0609020204030204" pitchFamily="49" charset="0"/>
              </a:rPr>
              <a:t>(args, </a:t>
            </a:r>
            <a:r>
              <a:rPr lang="en-US">
                <a:latin typeface="Consolas" panose="020B0609020204030204" pitchFamily="49" charset="0"/>
              </a:rPr>
              <a:t>int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va_end</a:t>
            </a:r>
            <a:r>
              <a:rPr lang="en-US">
                <a:latin typeface="Consolas" panose="020B0609020204030204" pitchFamily="49" charset="0"/>
              </a:rPr>
              <a:t>(args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latin typeface="Consolas" panose="020B0609020204030204" pitchFamily="49" charset="0"/>
              </a:rPr>
              <a:t>res;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Пример вызова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n = add_nums(</a:t>
            </a:r>
            <a:r>
              <a:rPr lang="ru-RU">
                <a:latin typeface="Consolas" panose="020B0609020204030204" pitchFamily="49" charset="0"/>
              </a:rPr>
              <a:t>4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ru-RU">
                <a:latin typeface="Consolas" panose="020B0609020204030204" pitchFamily="49" charset="0"/>
              </a:rPr>
              <a:t>1</a:t>
            </a:r>
            <a:r>
              <a:rPr lang="ru-RU" smtClean="0">
                <a:latin typeface="Consolas" panose="020B0609020204030204" pitchFamily="49" charset="0"/>
              </a:rPr>
              <a:t>0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ru-RU" smtClean="0">
                <a:latin typeface="Consolas" panose="020B0609020204030204" pitchFamily="49" charset="0"/>
              </a:rPr>
              <a:t>14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ru-RU" smtClean="0">
                <a:latin typeface="Consolas" panose="020B0609020204030204" pitchFamily="49" charset="0"/>
              </a:rPr>
              <a:t>24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ru-RU" smtClean="0">
                <a:latin typeface="Consolas" panose="020B0609020204030204" pitchFamily="49" charset="0"/>
              </a:rPr>
              <a:t>4</a:t>
            </a:r>
            <a:r>
              <a:rPr lang="en-US" smtClean="0">
                <a:latin typeface="Consolas" panose="020B0609020204030204" pitchFamily="49" charset="0"/>
              </a:rPr>
              <a:t>0); assert(n</a:t>
            </a:r>
            <a:r>
              <a:rPr lang="ru-RU" smtClean="0">
                <a:latin typeface="Consolas" panose="020B0609020204030204" pitchFamily="49" charset="0"/>
              </a:rPr>
              <a:t> == 88)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32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Именно так работают </a:t>
            </a:r>
            <a:r>
              <a:rPr lang="en-US" smtClean="0"/>
              <a:t>printf </a:t>
            </a:r>
            <a:r>
              <a:rPr lang="ru-RU" smtClean="0"/>
              <a:t>и </a:t>
            </a:r>
            <a:r>
              <a:rPr lang="en-US" smtClean="0"/>
              <a:t>scanf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Функции </a:t>
            </a:r>
            <a:r>
              <a:rPr lang="en-US"/>
              <a:t>printf </a:t>
            </a:r>
            <a:r>
              <a:rPr lang="ru-RU"/>
              <a:t>и </a:t>
            </a:r>
            <a:r>
              <a:rPr lang="en-US" smtClean="0"/>
              <a:t>scanf</a:t>
            </a:r>
            <a:r>
              <a:rPr lang="ru-RU" smtClean="0"/>
              <a:t> объявлены следующим образом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 </a:t>
            </a:r>
            <a:r>
              <a:rPr lang="en-US" smtClean="0">
                <a:latin typeface="Consolas" panose="020B0609020204030204" pitchFamily="49" charset="0"/>
              </a:rPr>
              <a:t>printf (const</a:t>
            </a:r>
            <a:r>
              <a:rPr lang="en-US">
                <a:latin typeface="Consolas" panose="020B0609020204030204" pitchFamily="49" charset="0"/>
              </a:rPr>
              <a:t> </a:t>
            </a:r>
            <a:r>
              <a:rPr lang="en-US" smtClean="0">
                <a:latin typeface="Consolas" panose="020B0609020204030204" pitchFamily="49" charset="0"/>
              </a:rPr>
              <a:t>char *format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...);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int</a:t>
            </a:r>
            <a:r>
              <a:rPr lang="fr-FR">
                <a:latin typeface="Consolas" panose="020B0609020204030204" pitchFamily="49" charset="0"/>
              </a:rPr>
              <a:t> </a:t>
            </a:r>
            <a:r>
              <a:rPr lang="fr-FR" smtClean="0">
                <a:latin typeface="Consolas" panose="020B0609020204030204" pitchFamily="49" charset="0"/>
              </a:rPr>
              <a:t>scanf (const</a:t>
            </a:r>
            <a:r>
              <a:rPr lang="fr-FR">
                <a:latin typeface="Consolas" panose="020B0609020204030204" pitchFamily="49" charset="0"/>
              </a:rPr>
              <a:t> </a:t>
            </a:r>
            <a:r>
              <a:rPr lang="fr-FR" smtClean="0">
                <a:latin typeface="Consolas" panose="020B0609020204030204" pitchFamily="49" charset="0"/>
              </a:rPr>
              <a:t>char *format</a:t>
            </a:r>
            <a:r>
              <a:rPr lang="fr-FR">
                <a:latin typeface="Consolas" panose="020B0609020204030204" pitchFamily="49" charset="0"/>
              </a:rPr>
              <a:t>, </a:t>
            </a:r>
            <a:r>
              <a:rPr lang="fr-FR" smtClean="0">
                <a:latin typeface="Consolas" panose="020B0609020204030204" pitchFamily="49" charset="0"/>
              </a:rPr>
              <a:t>...);</a:t>
            </a:r>
            <a:r>
              <a:rPr lang="fr-FR">
                <a:latin typeface="Consolas" panose="020B0609020204030204" pitchFamily="49" charset="0"/>
              </a:rPr>
              <a:t>​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Они тоже принимают произвольное число параметров и используют строку формата чтобы установить типы</a:t>
            </a:r>
          </a:p>
          <a:p>
            <a:r>
              <a:rPr lang="ru-RU" smtClean="0"/>
              <a:t>Любая ошибка в типах ведёт к непоправимым последствиям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9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Вариабельная функция-конструктор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/>
                  <a:t>Все помнят (см.</a:t>
                </a:r>
                <a:r>
                  <a:rPr lang="en-US"/>
                  <a:t> Problem</a:t>
                </a:r>
                <a:r>
                  <a:rPr lang="ru-RU"/>
                  <a:t> </a:t>
                </a:r>
                <a:r>
                  <a:rPr lang="en-US"/>
                  <a:t>MP) </a:t>
                </a:r>
                <a:r>
                  <a:rPr lang="ru-RU"/>
                  <a:t>что полином мы представляем как: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struct Poly { unsigned n</a:t>
                </a:r>
                <a:r>
                  <a:rPr lang="en-US">
                    <a:latin typeface="Consolas" panose="020B0609020204030204" pitchFamily="49" charset="0"/>
                  </a:rPr>
                  <a:t>; </a:t>
                </a:r>
                <a:r>
                  <a:rPr lang="en-US" smtClean="0">
                    <a:latin typeface="Consolas" panose="020B0609020204030204" pitchFamily="49" charset="0"/>
                  </a:rPr>
                  <a:t>int </a:t>
                </a:r>
                <a:r>
                  <a:rPr lang="en-US">
                    <a:latin typeface="Consolas" panose="020B0609020204030204" pitchFamily="49" charset="0"/>
                  </a:rPr>
                  <a:t>*p; };</a:t>
                </a:r>
                <a:endParaRPr lang="ru-RU"/>
              </a:p>
              <a:p>
                <a:r>
                  <a:rPr lang="ru-RU" smtClean="0"/>
                  <a:t>И наконец можно написать вариабельную функцию-конструктор</a:t>
                </a:r>
                <a:endParaRPr lang="en-US" smtClean="0"/>
              </a:p>
              <a:p>
                <a:r>
                  <a:rPr lang="ru-RU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/>
                  <a:t> </a:t>
                </a:r>
                <a:endParaRPr lang="ru-RU" smtClean="0"/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struct </a:t>
                </a:r>
                <a:r>
                  <a:rPr lang="en-US">
                    <a:latin typeface="Consolas" panose="020B0609020204030204" pitchFamily="49" charset="0"/>
                  </a:rPr>
                  <a:t>Poly </a:t>
                </a:r>
                <a:r>
                  <a:rPr lang="en-US" smtClean="0">
                    <a:latin typeface="Consolas" panose="020B0609020204030204" pitchFamily="49" charset="0"/>
                  </a:rPr>
                  <a:t>create_poly (unsigned n, ...) {</a:t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  // </a:t>
                </a:r>
                <a:r>
                  <a:rPr lang="en-US" smtClean="0"/>
                  <a:t>TODO: </a:t>
                </a:r>
                <a:r>
                  <a:rPr lang="ru-RU" smtClean="0"/>
                  <a:t>выделить память и заполнить её</a:t>
                </a:r>
                <a:r>
                  <a:rPr lang="en-US" smtClean="0">
                    <a:latin typeface="Consolas" panose="020B0609020204030204" pitchFamily="49" charset="0"/>
                  </a:rPr>
                  <a:t/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}</a:t>
                </a: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struct Poly</a:t>
                </a:r>
                <a:r>
                  <a:rPr lang="ru-RU" smtClean="0">
                    <a:latin typeface="Consolas" panose="020B0609020204030204" pitchFamily="49" charset="0"/>
                  </a:rPr>
                  <a:t> </a:t>
                </a:r>
                <a:r>
                  <a:rPr lang="en-US">
                    <a:latin typeface="Consolas" panose="020B0609020204030204" pitchFamily="49" charset="0"/>
                  </a:rPr>
                  <a:t>A</a:t>
                </a:r>
                <a:r>
                  <a:rPr lang="en-US" smtClean="0">
                    <a:latin typeface="Consolas" panose="020B0609020204030204" pitchFamily="49" charset="0"/>
                  </a:rPr>
                  <a:t> = create_poly(4, </a:t>
                </a:r>
                <a:r>
                  <a:rPr lang="ru-RU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, 3, 4, 7</a:t>
                </a:r>
                <a:r>
                  <a:rPr lang="en-US" smtClean="0">
                    <a:latin typeface="Consolas" panose="020B0609020204030204" pitchFamily="49" charset="0"/>
                  </a:rPr>
                  <a:t>);</a:t>
                </a:r>
                <a:endParaRPr lang="ru-RU" smtClean="0">
                  <a:latin typeface="Consolas" panose="020B0609020204030204" pitchFamily="49" charset="0"/>
                </a:endParaRPr>
              </a:p>
              <a:p>
                <a:r>
                  <a:rPr lang="ru-RU" smtClean="0"/>
                  <a:t>Напишите эту функцию!</a:t>
                </a:r>
                <a:endParaRPr lang="en-US" smtClean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25018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24</TotalTime>
  <Words>303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Consolas</vt:lpstr>
      <vt:lpstr>Corbel</vt:lpstr>
      <vt:lpstr>Basis</vt:lpstr>
      <vt:lpstr>VARIADIC</vt:lpstr>
      <vt:lpstr>Опять полиномы</vt:lpstr>
      <vt:lpstr>Тоскливый способ создать полиномы</vt:lpstr>
      <vt:lpstr>Функция-конструктор из массива</vt:lpstr>
      <vt:lpstr>Вариабельная функция-конструктор</vt:lpstr>
      <vt:lpstr>Вариабельные функции</vt:lpstr>
      <vt:lpstr>Пример: суммирование целых</vt:lpstr>
      <vt:lpstr>Именно так работают printf и scanf</vt:lpstr>
      <vt:lpstr>Вариабельная функция-конструктор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VARIADIC</dc:title>
  <dc:creator>Vladimirov, Konstantin</dc:creator>
  <cp:keywords>CTPClassification=CTP_NT</cp:keywords>
  <cp:lastModifiedBy>Vladimirov, Konstantin</cp:lastModifiedBy>
  <cp:revision>10</cp:revision>
  <dcterms:created xsi:type="dcterms:W3CDTF">2018-11-10T14:31:03Z</dcterms:created>
  <dcterms:modified xsi:type="dcterms:W3CDTF">2018-11-10T14:55:37Z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85d2444b-2bed-4c1a-b1b1-336f68784310</vt:lpwstr>
  </property>
  <property fmtid="{D5CDD505-2E9C-101B-9397-08002B2CF9AE}" pid="3" name="CTP_TimeStamp">
    <vt:lpwstr>2018-11-10 14:55:36Z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