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88" r:id="rId3"/>
    <p:sldId id="336" r:id="rId4"/>
    <p:sldId id="338" r:id="rId5"/>
    <p:sldId id="257" r:id="rId6"/>
    <p:sldId id="289" r:id="rId7"/>
    <p:sldId id="329" r:id="rId8"/>
    <p:sldId id="337" r:id="rId9"/>
    <p:sldId id="258" r:id="rId10"/>
    <p:sldId id="259" r:id="rId11"/>
    <p:sldId id="297" r:id="rId12"/>
    <p:sldId id="296" r:id="rId13"/>
    <p:sldId id="299" r:id="rId14"/>
    <p:sldId id="260" r:id="rId15"/>
    <p:sldId id="318" r:id="rId16"/>
    <p:sldId id="301" r:id="rId17"/>
    <p:sldId id="261" r:id="rId18"/>
    <p:sldId id="262" r:id="rId19"/>
    <p:sldId id="300" r:id="rId20"/>
    <p:sldId id="303" r:id="rId21"/>
    <p:sldId id="270" r:id="rId22"/>
    <p:sldId id="271" r:id="rId23"/>
    <p:sldId id="340" r:id="rId24"/>
    <p:sldId id="273" r:id="rId25"/>
    <p:sldId id="304" r:id="rId26"/>
    <p:sldId id="272" r:id="rId27"/>
    <p:sldId id="341" r:id="rId28"/>
    <p:sldId id="316" r:id="rId29"/>
    <p:sldId id="335" r:id="rId30"/>
    <p:sldId id="342" r:id="rId31"/>
    <p:sldId id="277" r:id="rId32"/>
    <p:sldId id="291" r:id="rId33"/>
    <p:sldId id="264" r:id="rId34"/>
    <p:sldId id="302" r:id="rId35"/>
    <p:sldId id="265" r:id="rId36"/>
    <p:sldId id="266" r:id="rId37"/>
    <p:sldId id="305" r:id="rId38"/>
    <p:sldId id="310" r:id="rId39"/>
    <p:sldId id="267" r:id="rId40"/>
    <p:sldId id="309" r:id="rId41"/>
    <p:sldId id="308" r:id="rId42"/>
    <p:sldId id="311" r:id="rId43"/>
    <p:sldId id="312" r:id="rId44"/>
    <p:sldId id="268" r:id="rId45"/>
    <p:sldId id="269" r:id="rId46"/>
    <p:sldId id="313" r:id="rId47"/>
    <p:sldId id="314" r:id="rId48"/>
    <p:sldId id="315" r:id="rId49"/>
    <p:sldId id="339" r:id="rId50"/>
    <p:sldId id="292" r:id="rId51"/>
    <p:sldId id="278" r:id="rId52"/>
    <p:sldId id="330" r:id="rId53"/>
    <p:sldId id="317" r:id="rId54"/>
    <p:sldId id="320" r:id="rId55"/>
    <p:sldId id="274" r:id="rId56"/>
    <p:sldId id="275" r:id="rId57"/>
    <p:sldId id="276" r:id="rId58"/>
    <p:sldId id="279" r:id="rId59"/>
    <p:sldId id="280" r:id="rId60"/>
    <p:sldId id="321" r:id="rId61"/>
    <p:sldId id="281" r:id="rId62"/>
    <p:sldId id="282" r:id="rId63"/>
    <p:sldId id="284" r:id="rId64"/>
    <p:sldId id="283" r:id="rId65"/>
    <p:sldId id="333" r:id="rId66"/>
    <p:sldId id="334" r:id="rId67"/>
    <p:sldId id="285" r:id="rId68"/>
    <p:sldId id="322" r:id="rId69"/>
    <p:sldId id="286" r:id="rId70"/>
    <p:sldId id="287" r:id="rId71"/>
    <p:sldId id="293" r:id="rId72"/>
    <p:sldId id="343" r:id="rId73"/>
    <p:sldId id="290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DF8639-AB6B-4D5B-85DD-D50590F179C4}">
          <p14:sldIdLst>
            <p14:sldId id="256"/>
            <p14:sldId id="288"/>
            <p14:sldId id="336"/>
            <p14:sldId id="338"/>
            <p14:sldId id="257"/>
            <p14:sldId id="289"/>
            <p14:sldId id="329"/>
            <p14:sldId id="337"/>
            <p14:sldId id="258"/>
            <p14:sldId id="259"/>
            <p14:sldId id="297"/>
            <p14:sldId id="296"/>
            <p14:sldId id="299"/>
            <p14:sldId id="260"/>
            <p14:sldId id="318"/>
            <p14:sldId id="301"/>
            <p14:sldId id="261"/>
            <p14:sldId id="262"/>
            <p14:sldId id="300"/>
            <p14:sldId id="303"/>
            <p14:sldId id="270"/>
            <p14:sldId id="271"/>
            <p14:sldId id="340"/>
            <p14:sldId id="273"/>
            <p14:sldId id="304"/>
            <p14:sldId id="272"/>
            <p14:sldId id="341"/>
            <p14:sldId id="316"/>
            <p14:sldId id="335"/>
            <p14:sldId id="342"/>
            <p14:sldId id="277"/>
            <p14:sldId id="291"/>
            <p14:sldId id="264"/>
            <p14:sldId id="302"/>
            <p14:sldId id="265"/>
            <p14:sldId id="266"/>
            <p14:sldId id="305"/>
            <p14:sldId id="310"/>
            <p14:sldId id="267"/>
            <p14:sldId id="309"/>
            <p14:sldId id="308"/>
            <p14:sldId id="311"/>
            <p14:sldId id="312"/>
            <p14:sldId id="268"/>
            <p14:sldId id="269"/>
            <p14:sldId id="313"/>
            <p14:sldId id="314"/>
            <p14:sldId id="315"/>
            <p14:sldId id="339"/>
            <p14:sldId id="292"/>
            <p14:sldId id="278"/>
            <p14:sldId id="330"/>
            <p14:sldId id="317"/>
            <p14:sldId id="320"/>
            <p14:sldId id="274"/>
            <p14:sldId id="275"/>
            <p14:sldId id="276"/>
            <p14:sldId id="279"/>
            <p14:sldId id="280"/>
            <p14:sldId id="321"/>
            <p14:sldId id="281"/>
            <p14:sldId id="282"/>
            <p14:sldId id="284"/>
            <p14:sldId id="283"/>
            <p14:sldId id="333"/>
            <p14:sldId id="334"/>
            <p14:sldId id="285"/>
            <p14:sldId id="322"/>
            <p14:sldId id="286"/>
            <p14:sldId id="287"/>
            <p14:sldId id="293"/>
            <p14:sldId id="343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6E5D33-9CB9-4417-8AEA-C541F0CCA8DD}" type="doc">
      <dgm:prSet loTypeId="urn:microsoft.com/office/officeart/2005/8/layout/gear1" loCatId="process" qsTypeId="urn:microsoft.com/office/officeart/2005/8/quickstyle/3d3" qsCatId="3D" csTypeId="urn:microsoft.com/office/officeart/2005/8/colors/accent1_2" csCatId="accent1" phldr="1"/>
      <dgm:spPr/>
    </dgm:pt>
    <dgm:pt modelId="{F38D4D20-0D45-4C6E-8BD6-3D822BEBBC0C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smtClean="0">
              <a:latin typeface="Consolas" panose="020B0609020204030204" pitchFamily="49" charset="0"/>
            </a:rPr>
            <a:t>forward&lt;T&gt;</a:t>
          </a:r>
          <a:endParaRPr lang="en-US">
            <a:latin typeface="Consolas" panose="020B0609020204030204" pitchFamily="49" charset="0"/>
          </a:endParaRPr>
        </a:p>
      </dgm:t>
    </dgm:pt>
    <dgm:pt modelId="{68D37D1C-0550-4184-84EB-5EAB9FA2ED1E}" type="parTrans" cxnId="{15C76B32-F913-4978-94D9-1DCEE25611B9}">
      <dgm:prSet/>
      <dgm:spPr/>
      <dgm:t>
        <a:bodyPr/>
        <a:lstStyle/>
        <a:p>
          <a:endParaRPr lang="en-US"/>
        </a:p>
      </dgm:t>
    </dgm:pt>
    <dgm:pt modelId="{4DF308F1-6CE8-43B0-9F2E-8FAA40FDB287}" type="sibTrans" cxnId="{15C76B32-F913-4978-94D9-1DCEE25611B9}">
      <dgm:prSet/>
      <dgm:spPr/>
      <dgm:t>
        <a:bodyPr/>
        <a:lstStyle/>
        <a:p>
          <a:endParaRPr lang="en-US"/>
        </a:p>
      </dgm:t>
    </dgm:pt>
    <dgm:pt modelId="{BC113266-7667-4CB8-B7CC-EF9F223F04D8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smtClean="0">
              <a:latin typeface="Consolas" panose="020B0609020204030204" pitchFamily="49" charset="0"/>
            </a:rPr>
            <a:t>T&amp;&amp;</a:t>
          </a:r>
          <a:endParaRPr lang="en-US">
            <a:latin typeface="Consolas" panose="020B0609020204030204" pitchFamily="49" charset="0"/>
          </a:endParaRPr>
        </a:p>
      </dgm:t>
    </dgm:pt>
    <dgm:pt modelId="{71EB403E-CFB7-47F9-9D8A-771F671111CE}" type="parTrans" cxnId="{48493848-F8E1-446C-8CCE-AD1288D79D65}">
      <dgm:prSet/>
      <dgm:spPr/>
      <dgm:t>
        <a:bodyPr/>
        <a:lstStyle/>
        <a:p>
          <a:endParaRPr lang="en-US"/>
        </a:p>
      </dgm:t>
    </dgm:pt>
    <dgm:pt modelId="{8F9FA078-422A-41B2-ADF0-C829439C7D34}" type="sibTrans" cxnId="{48493848-F8E1-446C-8CCE-AD1288D79D65}">
      <dgm:prSet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gm:spPr>
      <dgm:t>
        <a:bodyPr/>
        <a:lstStyle/>
        <a:p>
          <a:endParaRPr lang="en-US"/>
        </a:p>
      </dgm:t>
    </dgm:pt>
    <dgm:pt modelId="{A2B0CF10-43B0-4AD3-9984-DC9FB1F9F9ED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smtClean="0">
              <a:latin typeface="Consolas" panose="020B0609020204030204" pitchFamily="49" charset="0"/>
            </a:rPr>
            <a:t>&lt;T&gt;</a:t>
          </a:r>
          <a:endParaRPr lang="en-US">
            <a:latin typeface="Consolas" panose="020B0609020204030204" pitchFamily="49" charset="0"/>
          </a:endParaRPr>
        </a:p>
      </dgm:t>
    </dgm:pt>
    <dgm:pt modelId="{21850560-ECE3-4F04-ACF3-E8E43CFDFE3A}" type="parTrans" cxnId="{9AFA8F65-A796-4C1A-9048-09B616EFAA46}">
      <dgm:prSet/>
      <dgm:spPr/>
      <dgm:t>
        <a:bodyPr/>
        <a:lstStyle/>
        <a:p>
          <a:endParaRPr lang="en-US"/>
        </a:p>
      </dgm:t>
    </dgm:pt>
    <dgm:pt modelId="{5C8BE7AC-B934-4FD5-850C-8C7575AEAC56}" type="sibTrans" cxnId="{9AFA8F65-A796-4C1A-9048-09B616EFAA46}">
      <dgm:prSet/>
      <dgm:spPr/>
      <dgm:t>
        <a:bodyPr/>
        <a:lstStyle/>
        <a:p>
          <a:endParaRPr lang="en-US"/>
        </a:p>
      </dgm:t>
    </dgm:pt>
    <dgm:pt modelId="{0A22C1A9-E3CF-4E5C-A8CE-DEA63B69D0BE}" type="pres">
      <dgm:prSet presAssocID="{A36E5D33-9CB9-4417-8AEA-C541F0CCA8D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147361A-DDDF-4CED-8C10-FB823EDBB715}" type="pres">
      <dgm:prSet presAssocID="{F38D4D20-0D45-4C6E-8BD6-3D822BEBBC0C}" presName="gear1" presStyleLbl="node1" presStyleIdx="0" presStyleCnt="3" custAng="21168489" custScaleX="121297" custScaleY="124173" custLinFactNeighborX="-2814" custLinFactNeighborY="80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EA6DF7-292B-4870-8266-312125A316A8}" type="pres">
      <dgm:prSet presAssocID="{F38D4D20-0D45-4C6E-8BD6-3D822BEBBC0C}" presName="gear1srcNode" presStyleLbl="node1" presStyleIdx="0" presStyleCnt="3"/>
      <dgm:spPr/>
      <dgm:t>
        <a:bodyPr/>
        <a:lstStyle/>
        <a:p>
          <a:endParaRPr lang="en-US"/>
        </a:p>
      </dgm:t>
    </dgm:pt>
    <dgm:pt modelId="{7AD0C039-5DAD-4BC6-9FF7-C1B9AD395B37}" type="pres">
      <dgm:prSet presAssocID="{F38D4D20-0D45-4C6E-8BD6-3D822BEBBC0C}" presName="gear1dstNode" presStyleLbl="node1" presStyleIdx="0" presStyleCnt="3"/>
      <dgm:spPr/>
      <dgm:t>
        <a:bodyPr/>
        <a:lstStyle/>
        <a:p>
          <a:endParaRPr lang="en-US"/>
        </a:p>
      </dgm:t>
    </dgm:pt>
    <dgm:pt modelId="{033F420A-68A8-467A-A6A3-A77018ACC816}" type="pres">
      <dgm:prSet presAssocID="{BC113266-7667-4CB8-B7CC-EF9F223F04D8}" presName="gear2" presStyleLbl="node1" presStyleIdx="1" presStyleCnt="3" custScaleX="75845" custScaleY="73454" custLinFactNeighborX="-5530" custLinFactNeighborY="-55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2F4E6-A0E9-4190-A4FB-A8A708B4C007}" type="pres">
      <dgm:prSet presAssocID="{BC113266-7667-4CB8-B7CC-EF9F223F04D8}" presName="gear2srcNode" presStyleLbl="node1" presStyleIdx="1" presStyleCnt="3"/>
      <dgm:spPr/>
      <dgm:t>
        <a:bodyPr/>
        <a:lstStyle/>
        <a:p>
          <a:endParaRPr lang="en-US"/>
        </a:p>
      </dgm:t>
    </dgm:pt>
    <dgm:pt modelId="{4145F086-251F-4B67-A6CD-933FFA20A1B0}" type="pres">
      <dgm:prSet presAssocID="{BC113266-7667-4CB8-B7CC-EF9F223F04D8}" presName="gear2dstNode" presStyleLbl="node1" presStyleIdx="1" presStyleCnt="3"/>
      <dgm:spPr/>
      <dgm:t>
        <a:bodyPr/>
        <a:lstStyle/>
        <a:p>
          <a:endParaRPr lang="en-US"/>
        </a:p>
      </dgm:t>
    </dgm:pt>
    <dgm:pt modelId="{0B5017A3-596B-4037-873B-6769E4C82131}" type="pres">
      <dgm:prSet presAssocID="{A2B0CF10-43B0-4AD3-9984-DC9FB1F9F9ED}" presName="gear3" presStyleLbl="node1" presStyleIdx="2" presStyleCnt="3" custScaleX="68009" custScaleY="68997" custLinFactNeighborX="-14294" custLinFactNeighborY="14757"/>
      <dgm:spPr/>
      <dgm:t>
        <a:bodyPr/>
        <a:lstStyle/>
        <a:p>
          <a:endParaRPr lang="en-US"/>
        </a:p>
      </dgm:t>
    </dgm:pt>
    <dgm:pt modelId="{DEC974E0-C325-44D0-A7ED-45CF7A086D65}" type="pres">
      <dgm:prSet presAssocID="{A2B0CF10-43B0-4AD3-9984-DC9FB1F9F9E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6BD235-6C7C-4367-89A9-31FA68922BF7}" type="pres">
      <dgm:prSet presAssocID="{A2B0CF10-43B0-4AD3-9984-DC9FB1F9F9ED}" presName="gear3srcNode" presStyleLbl="node1" presStyleIdx="2" presStyleCnt="3"/>
      <dgm:spPr/>
      <dgm:t>
        <a:bodyPr/>
        <a:lstStyle/>
        <a:p>
          <a:endParaRPr lang="en-US"/>
        </a:p>
      </dgm:t>
    </dgm:pt>
    <dgm:pt modelId="{4C17BA68-B1E8-495F-826F-106E9DBB53D3}" type="pres">
      <dgm:prSet presAssocID="{A2B0CF10-43B0-4AD3-9984-DC9FB1F9F9ED}" presName="gear3dstNode" presStyleLbl="node1" presStyleIdx="2" presStyleCnt="3"/>
      <dgm:spPr/>
      <dgm:t>
        <a:bodyPr/>
        <a:lstStyle/>
        <a:p>
          <a:endParaRPr lang="en-US"/>
        </a:p>
      </dgm:t>
    </dgm:pt>
    <dgm:pt modelId="{F7A6F3B2-D09A-4FD5-A9DE-8C59D6C97C08}" type="pres">
      <dgm:prSet presAssocID="{4DF308F1-6CE8-43B0-9F2E-8FAA40FDB287}" presName="connector1" presStyleLbl="sibTrans2D1" presStyleIdx="0" presStyleCnt="3" custLinFactNeighborX="5345" custLinFactNeighborY="-2723"/>
      <dgm:spPr/>
      <dgm:t>
        <a:bodyPr/>
        <a:lstStyle/>
        <a:p>
          <a:endParaRPr lang="en-US"/>
        </a:p>
      </dgm:t>
    </dgm:pt>
    <dgm:pt modelId="{F774AABA-E20F-4464-B0D6-5FE0D5812C80}" type="pres">
      <dgm:prSet presAssocID="{8F9FA078-422A-41B2-ADF0-C829439C7D34}" presName="connector2" presStyleLbl="sibTrans2D1" presStyleIdx="1" presStyleCnt="3" custAng="0"/>
      <dgm:spPr/>
      <dgm:t>
        <a:bodyPr/>
        <a:lstStyle/>
        <a:p>
          <a:endParaRPr lang="en-US"/>
        </a:p>
      </dgm:t>
    </dgm:pt>
    <dgm:pt modelId="{BE5D2B03-5DC9-43D2-82FE-CCC9458C6DD6}" type="pres">
      <dgm:prSet presAssocID="{5C8BE7AC-B934-4FD5-850C-8C7575AEAC56}" presName="connector3" presStyleLbl="sibTrans2D1" presStyleIdx="2" presStyleCnt="3" custLinFactNeighborX="2408" custLinFactNeighborY="14847"/>
      <dgm:spPr/>
      <dgm:t>
        <a:bodyPr/>
        <a:lstStyle/>
        <a:p>
          <a:endParaRPr lang="en-US"/>
        </a:p>
      </dgm:t>
    </dgm:pt>
  </dgm:ptLst>
  <dgm:cxnLst>
    <dgm:cxn modelId="{6088E071-DF7D-4D41-B9EC-D03CDEB734B8}" type="presOf" srcId="{5C8BE7AC-B934-4FD5-850C-8C7575AEAC56}" destId="{BE5D2B03-5DC9-43D2-82FE-CCC9458C6DD6}" srcOrd="0" destOrd="0" presId="urn:microsoft.com/office/officeart/2005/8/layout/gear1"/>
    <dgm:cxn modelId="{3B2081B5-6D1B-4F09-9A10-0D8B51D21F49}" type="presOf" srcId="{A2B0CF10-43B0-4AD3-9984-DC9FB1F9F9ED}" destId="{4C17BA68-B1E8-495F-826F-106E9DBB53D3}" srcOrd="3" destOrd="0" presId="urn:microsoft.com/office/officeart/2005/8/layout/gear1"/>
    <dgm:cxn modelId="{9AFA8F65-A796-4C1A-9048-09B616EFAA46}" srcId="{A36E5D33-9CB9-4417-8AEA-C541F0CCA8DD}" destId="{A2B0CF10-43B0-4AD3-9984-DC9FB1F9F9ED}" srcOrd="2" destOrd="0" parTransId="{21850560-ECE3-4F04-ACF3-E8E43CFDFE3A}" sibTransId="{5C8BE7AC-B934-4FD5-850C-8C7575AEAC56}"/>
    <dgm:cxn modelId="{C76895C6-161C-486B-80C2-809E3263924A}" type="presOf" srcId="{A2B0CF10-43B0-4AD3-9984-DC9FB1F9F9ED}" destId="{C36BD235-6C7C-4367-89A9-31FA68922BF7}" srcOrd="2" destOrd="0" presId="urn:microsoft.com/office/officeart/2005/8/layout/gear1"/>
    <dgm:cxn modelId="{6CBDABCF-1214-4995-A648-7AFB761CF753}" type="presOf" srcId="{BC113266-7667-4CB8-B7CC-EF9F223F04D8}" destId="{4145F086-251F-4B67-A6CD-933FFA20A1B0}" srcOrd="2" destOrd="0" presId="urn:microsoft.com/office/officeart/2005/8/layout/gear1"/>
    <dgm:cxn modelId="{B30FAD0E-741F-4334-918D-48A9359FEB39}" type="presOf" srcId="{F38D4D20-0D45-4C6E-8BD6-3D822BEBBC0C}" destId="{7AD0C039-5DAD-4BC6-9FF7-C1B9AD395B37}" srcOrd="2" destOrd="0" presId="urn:microsoft.com/office/officeart/2005/8/layout/gear1"/>
    <dgm:cxn modelId="{51F8DC1B-C39C-412A-8626-1733A8485FF6}" type="presOf" srcId="{A2B0CF10-43B0-4AD3-9984-DC9FB1F9F9ED}" destId="{0B5017A3-596B-4037-873B-6769E4C82131}" srcOrd="0" destOrd="0" presId="urn:microsoft.com/office/officeart/2005/8/layout/gear1"/>
    <dgm:cxn modelId="{4BA3D4DB-F14E-49C6-86C6-4C7AE1CF70A4}" type="presOf" srcId="{F38D4D20-0D45-4C6E-8BD6-3D822BEBBC0C}" destId="{B0EA6DF7-292B-4870-8266-312125A316A8}" srcOrd="1" destOrd="0" presId="urn:microsoft.com/office/officeart/2005/8/layout/gear1"/>
    <dgm:cxn modelId="{48493848-F8E1-446C-8CCE-AD1288D79D65}" srcId="{A36E5D33-9CB9-4417-8AEA-C541F0CCA8DD}" destId="{BC113266-7667-4CB8-B7CC-EF9F223F04D8}" srcOrd="1" destOrd="0" parTransId="{71EB403E-CFB7-47F9-9D8A-771F671111CE}" sibTransId="{8F9FA078-422A-41B2-ADF0-C829439C7D34}"/>
    <dgm:cxn modelId="{C4FC599F-5AD3-49DD-AF65-337DE7BA4870}" type="presOf" srcId="{A36E5D33-9CB9-4417-8AEA-C541F0CCA8DD}" destId="{0A22C1A9-E3CF-4E5C-A8CE-DEA63B69D0BE}" srcOrd="0" destOrd="0" presId="urn:microsoft.com/office/officeart/2005/8/layout/gear1"/>
    <dgm:cxn modelId="{4652F7EE-8152-48B6-A02D-5FC5A8180591}" type="presOf" srcId="{8F9FA078-422A-41B2-ADF0-C829439C7D34}" destId="{F774AABA-E20F-4464-B0D6-5FE0D5812C80}" srcOrd="0" destOrd="0" presId="urn:microsoft.com/office/officeart/2005/8/layout/gear1"/>
    <dgm:cxn modelId="{E7BF48E1-22D8-4174-A381-F761EE5E04C8}" type="presOf" srcId="{A2B0CF10-43B0-4AD3-9984-DC9FB1F9F9ED}" destId="{DEC974E0-C325-44D0-A7ED-45CF7A086D65}" srcOrd="1" destOrd="0" presId="urn:microsoft.com/office/officeart/2005/8/layout/gear1"/>
    <dgm:cxn modelId="{D575EB3B-1846-4A38-ABE2-600F6C313EDE}" type="presOf" srcId="{4DF308F1-6CE8-43B0-9F2E-8FAA40FDB287}" destId="{F7A6F3B2-D09A-4FD5-A9DE-8C59D6C97C08}" srcOrd="0" destOrd="0" presId="urn:microsoft.com/office/officeart/2005/8/layout/gear1"/>
    <dgm:cxn modelId="{15C76B32-F913-4978-94D9-1DCEE25611B9}" srcId="{A36E5D33-9CB9-4417-8AEA-C541F0CCA8DD}" destId="{F38D4D20-0D45-4C6E-8BD6-3D822BEBBC0C}" srcOrd="0" destOrd="0" parTransId="{68D37D1C-0550-4184-84EB-5EAB9FA2ED1E}" sibTransId="{4DF308F1-6CE8-43B0-9F2E-8FAA40FDB287}"/>
    <dgm:cxn modelId="{473C2D19-51FD-4577-A22B-2A1D8EBB2E21}" type="presOf" srcId="{BC113266-7667-4CB8-B7CC-EF9F223F04D8}" destId="{033F420A-68A8-467A-A6A3-A77018ACC816}" srcOrd="0" destOrd="0" presId="urn:microsoft.com/office/officeart/2005/8/layout/gear1"/>
    <dgm:cxn modelId="{D00785DC-DBB6-4C05-9F6D-0C6747F393BF}" type="presOf" srcId="{BC113266-7667-4CB8-B7CC-EF9F223F04D8}" destId="{9142F4E6-A0E9-4190-A4FB-A8A708B4C007}" srcOrd="1" destOrd="0" presId="urn:microsoft.com/office/officeart/2005/8/layout/gear1"/>
    <dgm:cxn modelId="{52133F0F-B725-4EDD-A6EE-7252F374ACEB}" type="presOf" srcId="{F38D4D20-0D45-4C6E-8BD6-3D822BEBBC0C}" destId="{1147361A-DDDF-4CED-8C10-FB823EDBB715}" srcOrd="0" destOrd="0" presId="urn:microsoft.com/office/officeart/2005/8/layout/gear1"/>
    <dgm:cxn modelId="{83A6652A-73AE-4419-B94E-0DEAF2725560}" type="presParOf" srcId="{0A22C1A9-E3CF-4E5C-A8CE-DEA63B69D0BE}" destId="{1147361A-DDDF-4CED-8C10-FB823EDBB715}" srcOrd="0" destOrd="0" presId="urn:microsoft.com/office/officeart/2005/8/layout/gear1"/>
    <dgm:cxn modelId="{42A2DCD3-BEC1-49CF-89AA-56E0915EA32B}" type="presParOf" srcId="{0A22C1A9-E3CF-4E5C-A8CE-DEA63B69D0BE}" destId="{B0EA6DF7-292B-4870-8266-312125A316A8}" srcOrd="1" destOrd="0" presId="urn:microsoft.com/office/officeart/2005/8/layout/gear1"/>
    <dgm:cxn modelId="{527B726E-F570-483B-AC56-64C99C22A861}" type="presParOf" srcId="{0A22C1A9-E3CF-4E5C-A8CE-DEA63B69D0BE}" destId="{7AD0C039-5DAD-4BC6-9FF7-C1B9AD395B37}" srcOrd="2" destOrd="0" presId="urn:microsoft.com/office/officeart/2005/8/layout/gear1"/>
    <dgm:cxn modelId="{E03A2EAF-6B6F-4696-96A5-CB80CF6208A3}" type="presParOf" srcId="{0A22C1A9-E3CF-4E5C-A8CE-DEA63B69D0BE}" destId="{033F420A-68A8-467A-A6A3-A77018ACC816}" srcOrd="3" destOrd="0" presId="urn:microsoft.com/office/officeart/2005/8/layout/gear1"/>
    <dgm:cxn modelId="{DFB8FD87-AA37-4B16-9601-C9C04FE6CDA9}" type="presParOf" srcId="{0A22C1A9-E3CF-4E5C-A8CE-DEA63B69D0BE}" destId="{9142F4E6-A0E9-4190-A4FB-A8A708B4C007}" srcOrd="4" destOrd="0" presId="urn:microsoft.com/office/officeart/2005/8/layout/gear1"/>
    <dgm:cxn modelId="{6AD081BD-8A3C-42AA-9443-6A4038F79102}" type="presParOf" srcId="{0A22C1A9-E3CF-4E5C-A8CE-DEA63B69D0BE}" destId="{4145F086-251F-4B67-A6CD-933FFA20A1B0}" srcOrd="5" destOrd="0" presId="urn:microsoft.com/office/officeart/2005/8/layout/gear1"/>
    <dgm:cxn modelId="{FA974AC7-A8A9-4F86-8640-093262246EBC}" type="presParOf" srcId="{0A22C1A9-E3CF-4E5C-A8CE-DEA63B69D0BE}" destId="{0B5017A3-596B-4037-873B-6769E4C82131}" srcOrd="6" destOrd="0" presId="urn:microsoft.com/office/officeart/2005/8/layout/gear1"/>
    <dgm:cxn modelId="{E00B12D0-07D0-4EC7-8B8E-C448DBCE2D91}" type="presParOf" srcId="{0A22C1A9-E3CF-4E5C-A8CE-DEA63B69D0BE}" destId="{DEC974E0-C325-44D0-A7ED-45CF7A086D65}" srcOrd="7" destOrd="0" presId="urn:microsoft.com/office/officeart/2005/8/layout/gear1"/>
    <dgm:cxn modelId="{32438D52-A423-4229-93B1-3253E91D8610}" type="presParOf" srcId="{0A22C1A9-E3CF-4E5C-A8CE-DEA63B69D0BE}" destId="{C36BD235-6C7C-4367-89A9-31FA68922BF7}" srcOrd="8" destOrd="0" presId="urn:microsoft.com/office/officeart/2005/8/layout/gear1"/>
    <dgm:cxn modelId="{8BC7970F-19EC-4A76-B12C-95601CA007C4}" type="presParOf" srcId="{0A22C1A9-E3CF-4E5C-A8CE-DEA63B69D0BE}" destId="{4C17BA68-B1E8-495F-826F-106E9DBB53D3}" srcOrd="9" destOrd="0" presId="urn:microsoft.com/office/officeart/2005/8/layout/gear1"/>
    <dgm:cxn modelId="{F4DFD4CA-1D78-49CE-B386-851103F576CD}" type="presParOf" srcId="{0A22C1A9-E3CF-4E5C-A8CE-DEA63B69D0BE}" destId="{F7A6F3B2-D09A-4FD5-A9DE-8C59D6C97C08}" srcOrd="10" destOrd="0" presId="urn:microsoft.com/office/officeart/2005/8/layout/gear1"/>
    <dgm:cxn modelId="{CDAF3EB3-E915-4DDD-8B54-1BAD7E856968}" type="presParOf" srcId="{0A22C1A9-E3CF-4E5C-A8CE-DEA63B69D0BE}" destId="{F774AABA-E20F-4464-B0D6-5FE0D5812C80}" srcOrd="11" destOrd="0" presId="urn:microsoft.com/office/officeart/2005/8/layout/gear1"/>
    <dgm:cxn modelId="{B796D9E8-3B1B-49B7-B877-6D598E726FAE}" type="presParOf" srcId="{0A22C1A9-E3CF-4E5C-A8CE-DEA63B69D0BE}" destId="{BE5D2B03-5DC9-43D2-82FE-CCC9458C6DD6}" srcOrd="12" destOrd="0" presId="urn:microsoft.com/office/officeart/2005/8/layout/gear1"/>
  </dgm:cxnLst>
  <dgm:bg>
    <a:solidFill>
      <a:schemeClr val="bg1"/>
    </a:solidFill>
  </dgm:bg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>
                <a:sym typeface="Symbol" panose="05050102010706020507" pitchFamily="18" charset="2"/>
              </a:rPr>
              <a:t></a:t>
            </a:r>
            <a:r>
              <a:rPr lang="en-US" smtClean="0">
                <a:sym typeface="Symbol" panose="05050102010706020507" pitchFamily="18" charset="2"/>
              </a:rPr>
              <a:t> </a:t>
            </a:r>
            <a:r>
              <a:rPr lang="en-US" smtClean="0">
                <a:latin typeface="Corbel" panose="020B0503020204020204" pitchFamily="34" charset="0"/>
                <a:sym typeface="Symbol" panose="05050102010706020507" pitchFamily="18" charset="2"/>
              </a:rPr>
              <a:t>– </a:t>
            </a:r>
            <a:r>
              <a:rPr lang="ru-RU" smtClean="0"/>
              <a:t>выражения</a:t>
            </a:r>
            <a:r>
              <a:rPr lang="en-US" smtClean="0"/>
              <a:t> </a:t>
            </a:r>
            <a:r>
              <a:rPr lang="ru-RU" smtClean="0"/>
              <a:t>в </a:t>
            </a:r>
            <a:r>
              <a:rPr lang="en-US" smtClean="0"/>
              <a:t>C++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Функторы, замыкания и функциональное программирование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 smtClean="0"/>
                  <a:t>К. Владимиров, </a:t>
                </a:r>
                <a:r>
                  <a:rPr lang="en-US" sz="1800" smtClean="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2018</m:t>
                    </m:r>
                  </m:oMath>
                </a14:m>
                <a:r>
                  <a:rPr lang="en-US" sz="1800" smtClean="0"/>
                  <a:t/>
                </a:r>
                <a:br>
                  <a:rPr lang="en-US" sz="1800" smtClean="0"/>
                </a:br>
                <a:r>
                  <a:rPr lang="en-US" sz="1800" smtClean="0"/>
                  <a:t>mail-to: konstantin.vladimirov@gmail.com</a:t>
                </a:r>
                <a:endParaRPr lang="en-US" sz="1800"/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 rotWithShape="0"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6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>
                <a:latin typeface="Consolas" panose="020B0609020204030204" pitchFamily="49" charset="0"/>
              </a:rPr>
              <a:t> () -&gt; int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 (также начинает определение лямбды)</a:t>
            </a:r>
          </a:p>
        </p:txBody>
      </p:sp>
    </p:spTree>
    <p:extLst>
      <p:ext uri="{BB962C8B-B14F-4D97-AF65-F5344CB8AC3E}">
        <p14:creationId xmlns:p14="http://schemas.microsoft.com/office/powerpoint/2010/main" val="36660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latin typeface="Consolas" panose="020B0609020204030204" pitchFamily="49" charset="0"/>
              </a:rPr>
              <a:t> -&gt; int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b="1" smtClean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параметров</a:t>
            </a:r>
          </a:p>
          <a:p>
            <a:pPr marL="45720" indent="0">
              <a:buNone/>
            </a:pPr>
            <a:r>
              <a:rPr lang="ru-RU">
                <a:latin typeface="Corbel" panose="020B0503020204020204" pitchFamily="34" charset="0"/>
              </a:rPr>
              <a:t>Н</a:t>
            </a:r>
            <a:r>
              <a:rPr lang="ru-RU" smtClean="0">
                <a:latin typeface="Corbel" panose="020B0503020204020204" pitchFamily="34" charset="0"/>
              </a:rPr>
              <a:t>апример</a:t>
            </a:r>
            <a:r>
              <a:rPr lang="en-US" smtClean="0">
                <a:latin typeface="Corbel" panose="020B0503020204020204" pitchFamily="34" charset="0"/>
              </a:rPr>
              <a:t>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adder = []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(int x, int y)</a:t>
            </a:r>
            <a:r>
              <a:rPr lang="en-US" smtClean="0">
                <a:latin typeface="Consolas" panose="020B0609020204030204" pitchFamily="49" charset="0"/>
              </a:rPr>
              <a:t> -&gt; int { return x+y; }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()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smtClean="0">
                <a:latin typeface="Consolas" panose="020B0609020204030204" pitchFamily="49" charset="0"/>
              </a:rPr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параметров</a:t>
            </a:r>
          </a:p>
          <a:p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выводимый тип</a:t>
            </a:r>
          </a:p>
          <a:p>
            <a:pPr marL="45720" indent="0">
              <a:buNone/>
            </a:pPr>
            <a:r>
              <a:rPr lang="ru-RU">
                <a:latin typeface="Corbel" panose="020B0503020204020204" pitchFamily="34" charset="0"/>
              </a:rPr>
              <a:t>М</a:t>
            </a:r>
            <a:r>
              <a:rPr lang="ru-RU" smtClean="0">
                <a:latin typeface="Corbel" panose="020B0503020204020204" pitchFamily="34" charset="0"/>
              </a:rPr>
              <a:t>ожет быть опущен, если выводится из результата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r</a:t>
            </a:r>
            <a:r>
              <a:rPr lang="en-US" smtClean="0">
                <a:latin typeface="Consolas" panose="020B0609020204030204" pitchFamily="49" charset="0"/>
              </a:rPr>
              <a:t>eturn </a:t>
            </a:r>
            <a:r>
              <a:rPr lang="en-US">
                <a:latin typeface="Consolas" panose="020B0609020204030204" pitchFamily="49" charset="0"/>
              </a:rPr>
              <a:t>[] {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puts ("Hello!\n"); return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; }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endParaRPr lang="ru-RU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5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() </a:t>
            </a:r>
            <a:r>
              <a:rPr lang="en-US" b="1">
                <a:latin typeface="Consolas" panose="020B0609020204030204" pitchFamily="49" charset="0"/>
              </a:rPr>
              <a:t>-&gt;</a:t>
            </a:r>
            <a:r>
              <a:rPr lang="en-US">
                <a:latin typeface="Consolas" panose="020B0609020204030204" pitchFamily="49" charset="0"/>
              </a:rPr>
              <a:t> int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{ puts ("Hello!\n"); return 0; }</a:t>
            </a:r>
            <a:r>
              <a:rPr lang="en-US">
                <a:latin typeface="Consolas" panose="020B0609020204030204" pitchFamily="49" charset="0"/>
              </a:rPr>
              <a:t>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smtClean="0">
                <a:latin typeface="Consolas" panose="020B0609020204030204" pitchFamily="49" charset="0"/>
              </a:rPr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параметров</a:t>
            </a:r>
          </a:p>
          <a:p>
            <a:r>
              <a:rPr lang="ru-RU" smtClean="0">
                <a:latin typeface="Consolas" panose="020B0609020204030204" pitchFamily="49" charset="0"/>
              </a:rPr>
              <a:t>-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выводимый тип</a:t>
            </a:r>
          </a:p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{}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тело выражения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main () -&gt; int </a:t>
            </a:r>
            <a:r>
              <a:rPr lang="en-US">
                <a:latin typeface="Consolas" panose="020B0609020204030204" pitchFamily="49" charset="0"/>
              </a:rPr>
              <a:t>{ 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func = [] { puts ("Hello!\n"); return 0;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func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smtClean="0">
                <a:latin typeface="Consolas" panose="020B0609020204030204" pitchFamily="49" charset="0"/>
              </a:rPr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параметров</a:t>
            </a:r>
          </a:p>
          <a:p>
            <a:r>
              <a:rPr lang="ru-RU" smtClean="0">
                <a:latin typeface="Consolas" panose="020B0609020204030204" pitchFamily="49" charset="0"/>
              </a:rPr>
              <a:t>-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выводимый тип</a:t>
            </a:r>
          </a:p>
          <a:p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тело выражения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11500" smtClean="0">
                <a:latin typeface="Consolas" panose="020B0609020204030204" pitchFamily="49" charset="0"/>
              </a:rPr>
              <a:t>([](){})();</a:t>
            </a:r>
          </a:p>
          <a:p>
            <a:pPr marL="45720" indent="0">
              <a:buNone/>
            </a:pPr>
            <a:endParaRPr lang="en-US" sz="3600" smtClean="0"/>
          </a:p>
          <a:p>
            <a:pPr marL="45720" indent="0" algn="r">
              <a:buNone/>
            </a:pPr>
            <a:r>
              <a:rPr lang="en-US" sz="3600" smtClean="0"/>
              <a:t>is </a:t>
            </a:r>
            <a:r>
              <a:rPr lang="en-US" sz="3600"/>
              <a:t>now legal C</a:t>
            </a:r>
            <a:r>
              <a:rPr lang="en-US" sz="3600" smtClean="0"/>
              <a:t>++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40683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sym typeface="Symbol" panose="05050102010706020507" pitchFamily="18" charset="2"/>
              </a:rPr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53357" cy="4038600"/>
          </a:xfrm>
        </p:spPr>
        <p:txBody>
          <a:bodyPr>
            <a:normAutofit/>
          </a:bodyPr>
          <a:lstStyle/>
          <a:p>
            <a:r>
              <a:rPr lang="ru-RU" sz="2400" smtClean="0">
                <a:sym typeface="Symbol" panose="05050102010706020507" pitchFamily="18" charset="2"/>
              </a:rPr>
              <a:t>-выражения это не функции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auto t = [](float x, float y) { return abs(x) &lt; abs(y); };</a:t>
            </a:r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z="2400" smtClean="0"/>
              <a:t>Это скорее класс</a:t>
            </a:r>
            <a:r>
              <a:rPr lang="ru-RU" sz="2400"/>
              <a:t>ы</a:t>
            </a:r>
            <a:r>
              <a:rPr lang="ru-RU" sz="2400" smtClean="0"/>
              <a:t> с перегруженным </a:t>
            </a:r>
            <a:r>
              <a:rPr lang="en-US" sz="2400" smtClean="0">
                <a:latin typeface="Consolas" panose="020B0609020204030204" pitchFamily="49" charset="0"/>
              </a:rPr>
              <a:t>operator()</a:t>
            </a:r>
          </a:p>
          <a:p>
            <a:pPr marL="45720" indent="0">
              <a:buNone/>
            </a:pPr>
            <a:r>
              <a:rPr lang="en-US" sz="2400" i="1" smtClean="0">
                <a:solidFill>
                  <a:srgbClr val="C00000"/>
                </a:solidFill>
                <a:latin typeface="Consolas" panose="020B0609020204030204" pitchFamily="49" charset="0"/>
              </a:rPr>
              <a:t>struct </a:t>
            </a:r>
            <a:r>
              <a:rPr lang="ru-RU" sz="2400" i="1" smtClean="0">
                <a:solidFill>
                  <a:srgbClr val="C00000"/>
                </a:solidFill>
                <a:latin typeface="Consolas" panose="020B0609020204030204" pitchFamily="49" charset="0"/>
              </a:rPr>
              <a:t>__</a:t>
            </a:r>
            <a:r>
              <a:rPr lang="en-US" sz="2400" i="1" smtClean="0">
                <a:solidFill>
                  <a:srgbClr val="C00000"/>
                </a:solidFill>
                <a:latin typeface="Consolas" panose="020B0609020204030204" pitchFamily="49" charset="0"/>
              </a:rPr>
              <a:t>closure_type_for_t </a:t>
            </a:r>
            <a:r>
              <a:rPr lang="en-US" sz="2400" smtClean="0">
                <a:latin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 bool operator () (float x, float y) {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return </a:t>
            </a:r>
            <a:r>
              <a:rPr lang="en-US" sz="2400">
                <a:latin typeface="Consolas" panose="020B0609020204030204" pitchFamily="49" charset="0"/>
              </a:rPr>
              <a:t>abs(x) &lt; abs(y);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} t;</a:t>
            </a:r>
            <a:endParaRPr 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9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Обобщённые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выражения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smtClean="0"/>
                  <a:t>Шаблонная функция</a:t>
                </a:r>
                <a:endParaRPr lang="en-US" sz="2400" smtClean="0"/>
              </a:p>
              <a:p>
                <a:pPr marL="45720" indent="0">
                  <a:buNone/>
                </a:pPr>
                <a:r>
                  <a:rPr lang="en-US" sz="2400">
                    <a:latin typeface="Consolas" panose="020B0609020204030204" pitchFamily="49" charset="0"/>
                  </a:rPr>
                  <a:t>template &lt;typename T</a:t>
                </a:r>
                <a:r>
                  <a:rPr lang="en-US" sz="2400" smtClean="0">
                    <a:latin typeface="Consolas" panose="020B0609020204030204" pitchFamily="49" charset="0"/>
                  </a:rPr>
                  <a:t>&gt; T </a:t>
                </a:r>
                <a:r>
                  <a:rPr lang="en-US" sz="2400">
                    <a:latin typeface="Consolas" panose="020B0609020204030204" pitchFamily="49" charset="0"/>
                  </a:rPr>
                  <a:t>func(T z) { return z * z; }</a:t>
                </a:r>
                <a:endParaRPr lang="ru-RU" sz="2400" smtClean="0">
                  <a:latin typeface="Consolas" panose="020B0609020204030204" pitchFamily="49" charset="0"/>
                </a:endParaRPr>
              </a:p>
              <a:p>
                <a:r>
                  <a:rPr lang="ru-RU" sz="2400" smtClean="0"/>
                  <a:t>Обобщенное </a:t>
                </a:r>
                <a:r>
                  <a:rPr lang="ru-RU" sz="2400" smtClean="0">
                    <a:sym typeface="Symbol" panose="05050102010706020507" pitchFamily="18" charset="2"/>
                  </a:rPr>
                  <a:t>-выражение</a:t>
                </a:r>
                <a:r>
                  <a:rPr lang="ru-RU" sz="2400" smtClean="0"/>
                  <a:t> (</a:t>
                </a:r>
                <a:r>
                  <a:rPr lang="en-US" sz="2400" smtClean="0"/>
                  <a:t>C++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sz="2400" smtClean="0"/>
                  <a:t>)</a:t>
                </a:r>
              </a:p>
              <a:p>
                <a:pPr marL="45720" indent="0">
                  <a:buNone/>
                </a:pPr>
                <a:r>
                  <a:rPr lang="en-US" sz="2400">
                    <a:latin typeface="Consolas" panose="020B0609020204030204" pitchFamily="49" charset="0"/>
                  </a:rPr>
                  <a:t>auto func = [](auto input) { return z</a:t>
                </a:r>
                <a:r>
                  <a:rPr lang="en-US" sz="2400" smtClean="0">
                    <a:latin typeface="Consolas" panose="020B0609020204030204" pitchFamily="49" charset="0"/>
                  </a:rPr>
                  <a:t> </a:t>
                </a:r>
                <a:r>
                  <a:rPr lang="en-US" sz="2400">
                    <a:latin typeface="Consolas" panose="020B0609020204030204" pitchFamily="49" charset="0"/>
                  </a:rPr>
                  <a:t>* z</a:t>
                </a:r>
                <a:r>
                  <a:rPr lang="en-US" sz="2400" smtClean="0">
                    <a:latin typeface="Consolas" panose="020B0609020204030204" pitchFamily="49" charset="0"/>
                  </a:rPr>
                  <a:t>; };</a:t>
                </a:r>
              </a:p>
              <a:p>
                <a:r>
                  <a:rPr lang="ru-RU" sz="2400" smtClean="0"/>
                  <a:t>Раскроется в класс с шаблонным оператором вызова</a:t>
                </a:r>
              </a:p>
              <a:p>
                <a:r>
                  <a:rPr lang="ru-RU" sz="2400" smtClean="0"/>
                  <a:t>Для </a:t>
                </a:r>
                <a:r>
                  <a:rPr lang="en-US" sz="2400" smtClean="0"/>
                  <a:t>C++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17</m:t>
                    </m:r>
                  </m:oMath>
                </a14:m>
                <a:r>
                  <a:rPr lang="en-US" sz="2400" smtClean="0"/>
                  <a:t> </a:t>
                </a:r>
                <a:r>
                  <a:rPr lang="ru-RU" sz="2400" smtClean="0"/>
                  <a:t>не прошло предложение по </a:t>
                </a:r>
                <a:r>
                  <a:rPr lang="ru-RU" sz="2400">
                    <a:sym typeface="Symbol" panose="05050102010706020507" pitchFamily="18" charset="2"/>
                  </a:rPr>
                  <a:t></a:t>
                </a:r>
                <a:r>
                  <a:rPr lang="ru-RU" sz="2400" smtClean="0">
                    <a:sym typeface="Symbol" panose="05050102010706020507" pitchFamily="18" charset="2"/>
                  </a:rPr>
                  <a:t>-</a:t>
                </a:r>
                <a:r>
                  <a:rPr lang="ru-RU" sz="2400" smtClean="0"/>
                  <a:t>подобному синтаксису для шаблонных функций</a:t>
                </a:r>
              </a:p>
              <a:p>
                <a:pPr marL="45720" indent="0">
                  <a:buNone/>
                </a:pPr>
                <a:r>
                  <a:rPr lang="en-US" sz="2400" smtClean="0">
                    <a:latin typeface="Consolas" panose="020B0609020204030204" pitchFamily="49" charset="0"/>
                  </a:rPr>
                  <a:t>auto func (auto z) { return z * z; 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94" t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69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929989962"/>
              </p:ext>
            </p:extLst>
          </p:nvPr>
        </p:nvGraphicFramePr>
        <p:xfrm>
          <a:off x="7139709" y="1937327"/>
          <a:ext cx="4276436" cy="4172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пробрасывающая лямбда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fw_lambda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[](auto f, auto</a:t>
            </a:r>
            <a:r>
              <a:rPr lang="en-US">
                <a:latin typeface="Consolas" panose="020B0609020204030204" pitchFamily="49" charset="0"/>
              </a:rPr>
              <a:t>&amp;&amp; </a:t>
            </a:r>
            <a:r>
              <a:rPr lang="en-US" smtClean="0">
                <a:latin typeface="Consolas" panose="020B0609020204030204" pitchFamily="49" charset="0"/>
              </a:rPr>
              <a:t>param) { 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f(std</a:t>
            </a:r>
            <a:r>
              <a:rPr lang="en-US">
                <a:latin typeface="Consolas" panose="020B0609020204030204" pitchFamily="49" charset="0"/>
              </a:rPr>
              <a:t>::forward</a:t>
            </a:r>
            <a:r>
              <a:rPr lang="en-US" smtClean="0">
                <a:latin typeface="Consolas" panose="020B0609020204030204" pitchFamily="49" charset="0"/>
              </a:rPr>
              <a:t>&lt;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smtClean="0">
                <a:latin typeface="Consolas" panose="020B0609020204030204" pitchFamily="49" charset="0"/>
              </a:rPr>
              <a:t>&gt;(</a:t>
            </a:r>
            <a:r>
              <a:rPr lang="en-US">
                <a:latin typeface="Consolas" panose="020B0609020204030204" pitchFamily="49" charset="0"/>
              </a:rPr>
              <a:t>param</a:t>
            </a:r>
            <a:r>
              <a:rPr lang="en-US" smtClean="0">
                <a:latin typeface="Consolas" panose="020B0609020204030204" pitchFamily="49" charset="0"/>
              </a:rPr>
              <a:t>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ru-RU" smtClean="0"/>
              <a:t>По сути это прозрачная оболочка</a:t>
            </a:r>
            <a:r>
              <a:rPr lang="en-US" smtClean="0"/>
              <a:t>: 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F, 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decltype(auto)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transparent (F f,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T&amp;&amp;</a:t>
            </a:r>
            <a:r>
              <a:rPr lang="en-US" smtClean="0">
                <a:latin typeface="Consolas" panose="020B0609020204030204" pitchFamily="49" charset="0"/>
              </a:rPr>
              <a:t> x) {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return f(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forward&lt;T&gt;</a:t>
            </a:r>
            <a:r>
              <a:rPr lang="en-US" smtClean="0">
                <a:latin typeface="Consolas" panose="020B0609020204030204" pitchFamily="49" charset="0"/>
              </a:rPr>
              <a:t>(x));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4650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r>
              <a:rPr lang="en-US" smtClean="0"/>
              <a:t>: </a:t>
            </a:r>
            <a:r>
              <a:rPr lang="ru-RU" smtClean="0"/>
              <a:t>механика </a:t>
            </a:r>
            <a:r>
              <a:rPr lang="en-US" smtClean="0"/>
              <a:t>std::forward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345" y="2063172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fw_lambda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[](auto f, auto</a:t>
            </a:r>
            <a:r>
              <a:rPr lang="en-US">
                <a:latin typeface="Consolas" panose="020B0609020204030204" pitchFamily="49" charset="0"/>
              </a:rPr>
              <a:t>&amp;&amp; param</a:t>
            </a:r>
            <a:r>
              <a:rPr lang="en-US" smtClean="0">
                <a:latin typeface="Consolas" panose="020B0609020204030204" pitchFamily="49" charset="0"/>
              </a:rPr>
              <a:t>) { 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f(std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 smtClean="0">
                <a:latin typeface="Consolas" panose="020B0609020204030204" pitchFamily="49" charset="0"/>
              </a:rPr>
              <a:t>forward&lt;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decltype(param)</a:t>
            </a:r>
            <a:r>
              <a:rPr lang="en-US" smtClean="0">
                <a:latin typeface="Consolas" panose="020B0609020204030204" pitchFamily="49" charset="0"/>
              </a:rPr>
              <a:t>&gt;(</a:t>
            </a:r>
            <a:r>
              <a:rPr lang="en-US">
                <a:latin typeface="Consolas" panose="020B0609020204030204" pitchFamily="49" charset="0"/>
              </a:rPr>
              <a:t>param</a:t>
            </a:r>
            <a:r>
              <a:rPr lang="en-US" smtClean="0">
                <a:latin typeface="Consolas" panose="020B0609020204030204" pitchFamily="49" charset="0"/>
              </a:rPr>
              <a:t>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ru-RU" smtClean="0"/>
              <a:t>Это работает как модифицированная оболочка: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F, 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decltype(auto)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transparent (F </a:t>
            </a:r>
            <a:r>
              <a:rPr lang="en-US">
                <a:latin typeface="Consolas" panose="020B0609020204030204" pitchFamily="49" charset="0"/>
              </a:rPr>
              <a:t>f,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T&amp;&amp; </a:t>
            </a:r>
            <a:r>
              <a:rPr lang="en-US">
                <a:latin typeface="Consolas" panose="020B0609020204030204" pitchFamily="49" charset="0"/>
              </a:rPr>
              <a:t>x) {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return </a:t>
            </a:r>
            <a:r>
              <a:rPr lang="en-US" smtClean="0">
                <a:latin typeface="Consolas" panose="020B0609020204030204" pitchFamily="49" charset="0"/>
              </a:rPr>
              <a:t>f(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forward&lt;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T&amp;&amp;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x));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endParaRPr lang="en-US" smtClean="0">
              <a:latin typeface="Consolas" panose="020B0609020204030204" pitchFamily="49" charset="0"/>
            </a:endParaRPr>
          </a:p>
        </p:txBody>
      </p:sp>
      <p:sp>
        <p:nvSpPr>
          <p:cNvPr id="4" name="Flowchart: Decision 3"/>
          <p:cNvSpPr/>
          <p:nvPr/>
        </p:nvSpPr>
        <p:spPr>
          <a:xfrm>
            <a:off x="8876145" y="3140363"/>
            <a:ext cx="2336800" cy="812801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x is rvalue?</a:t>
            </a:r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8903854" y="4257498"/>
            <a:ext cx="2281382" cy="8128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std::move(x)</a:t>
            </a:r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9910618" y="5414583"/>
            <a:ext cx="267854" cy="24014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0044545" y="3953164"/>
            <a:ext cx="0" cy="304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3"/>
            <a:endCxn id="6" idx="6"/>
          </p:cNvCxnSpPr>
          <p:nvPr/>
        </p:nvCxnSpPr>
        <p:spPr>
          <a:xfrm flipH="1">
            <a:off x="10178472" y="3546764"/>
            <a:ext cx="1034473" cy="1987892"/>
          </a:xfrm>
          <a:prstGeom prst="bentConnector3">
            <a:avLst>
              <a:gd name="adj1" fmla="val -22098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6" idx="0"/>
          </p:cNvCxnSpPr>
          <p:nvPr/>
        </p:nvCxnSpPr>
        <p:spPr>
          <a:xfrm>
            <a:off x="10044545" y="5070298"/>
            <a:ext cx="0" cy="344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044545" y="2836029"/>
            <a:ext cx="0" cy="304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044545" y="5654729"/>
            <a:ext cx="0" cy="304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Базовые </a:t>
            </a:r>
            <a:r>
              <a:rPr lang="ru-RU" sz="4800" smtClean="0">
                <a:sym typeface="Symbol" panose="05050102010706020507" pitchFamily="18" charset="2"/>
              </a:rPr>
              <a:t>-</a:t>
            </a:r>
            <a:r>
              <a:rPr lang="ru-RU" sz="4800" smtClean="0"/>
              <a:t>выражения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Замыкания и захват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Типизация и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 smtClean="0"/>
              <a:t>Варианты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46532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Расширение: вариабельные лямбды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345" y="2063172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transparent = [](auto f,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auto&amp;&amp;... param</a:t>
            </a:r>
            <a:r>
              <a:rPr lang="en-US">
                <a:latin typeface="Consolas" panose="020B0609020204030204" pitchFamily="49" charset="0"/>
              </a:rPr>
              <a:t>) {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f(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std::forward&lt;decltype(param)&gt;(param)...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bar </a:t>
            </a:r>
            <a:r>
              <a:rPr lang="en-US" smtClean="0">
                <a:latin typeface="Consolas" panose="020B0609020204030204" pitchFamily="49" charset="0"/>
              </a:rPr>
              <a:t>(double </a:t>
            </a:r>
            <a:r>
              <a:rPr lang="en-US">
                <a:latin typeface="Consolas" panose="020B0609020204030204" pitchFamily="49" charset="0"/>
              </a:rPr>
              <a:t>d, int s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transparent (bar, </a:t>
            </a:r>
            <a:r>
              <a:rPr lang="en-US" smtClean="0">
                <a:latin typeface="Consolas" panose="020B0609020204030204" pitchFamily="49" charset="0"/>
              </a:rPr>
              <a:t>1.0</a:t>
            </a:r>
            <a:r>
              <a:rPr lang="en-US">
                <a:latin typeface="Consolas" panose="020B0609020204030204" pitchFamily="49" charset="0"/>
              </a:rPr>
              <a:t>, 1);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"перегрузка" лямбд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smtClean="0"/>
              <a:t>Обычные функции могут быть перегруженными, но с лямбдами простой пример не работает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auto f = [](int i) { </a:t>
            </a:r>
            <a:r>
              <a:rPr lang="ru-RU" smtClean="0">
                <a:latin typeface="Consolas" panose="020B0609020204030204" pitchFamily="49" charset="0"/>
              </a:rPr>
              <a:t>печатаем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forint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 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auto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 = [](double d) {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печатаем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fordbl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};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Увы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mtClean="0"/>
              <a:t>Можно ли сымитировать "перегрузку"?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auto f = </a:t>
            </a:r>
            <a:r>
              <a:rPr lang="en-US" smtClean="0">
                <a:latin typeface="Consolas" panose="020B0609020204030204" pitchFamily="49" charset="0"/>
              </a:rPr>
              <a:t>make_overload( [](</a:t>
            </a:r>
            <a:r>
              <a:rPr lang="en-US">
                <a:latin typeface="Consolas" panose="020B0609020204030204" pitchFamily="49" charset="0"/>
              </a:rPr>
              <a:t>int i)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печатаем "</a:t>
            </a:r>
            <a:r>
              <a:rPr lang="en-US" smtClean="0">
                <a:latin typeface="Consolas" panose="020B0609020204030204" pitchFamily="49" charset="0"/>
              </a:rPr>
              <a:t>forint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 },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</a:t>
            </a: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         [](</a:t>
            </a:r>
            <a:r>
              <a:rPr lang="en-US">
                <a:latin typeface="Consolas" panose="020B0609020204030204" pitchFamily="49" charset="0"/>
              </a:rPr>
              <a:t>double d)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>печатаем "</a:t>
            </a:r>
            <a:r>
              <a:rPr lang="en-US" smtClean="0">
                <a:latin typeface="Consolas" panose="020B0609020204030204" pitchFamily="49" charset="0"/>
              </a:rPr>
              <a:t>fordbl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 });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f(3);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f(3.0);</a:t>
            </a:r>
          </a:p>
        </p:txBody>
      </p:sp>
    </p:spTree>
    <p:extLst>
      <p:ext uri="{BB962C8B-B14F-4D97-AF65-F5344CB8AC3E}">
        <p14:creationId xmlns:p14="http://schemas.microsoft.com/office/powerpoint/2010/main" val="84685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 </a:t>
            </a:r>
            <a:r>
              <a:rPr lang="en-US" smtClean="0"/>
              <a:t>"</a:t>
            </a:r>
            <a:r>
              <a:rPr lang="ru-RU" smtClean="0"/>
              <a:t>перегрузки</a:t>
            </a:r>
            <a:r>
              <a:rPr lang="en-US" smtClean="0"/>
              <a:t>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Первый вариант: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&lt;typename... </a:t>
            </a:r>
            <a:r>
              <a:rPr lang="en-US"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F...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overload(F</a:t>
            </a:r>
            <a:r>
              <a:rPr lang="en-US">
                <a:latin typeface="Consolas" panose="020B0609020204030204" pitchFamily="49" charset="0"/>
              </a:rPr>
              <a:t>... f) : F(f)...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</a:t>
            </a:r>
            <a:r>
              <a:rPr lang="en-US">
                <a:latin typeface="Consolas" panose="020B0609020204030204" pitchFamily="49" charset="0"/>
              </a:rPr>
              <a:t>... 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make_overload(F... f)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overload&lt;F...&gt;(f</a:t>
            </a:r>
            <a:r>
              <a:rPr lang="en-US" smtClean="0">
                <a:latin typeface="Consolas" panose="020B0609020204030204" pitchFamily="49" charset="0"/>
              </a:rPr>
              <a:t>...); }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09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 </a:t>
            </a:r>
            <a:r>
              <a:rPr lang="en-US" smtClean="0"/>
              <a:t>"</a:t>
            </a:r>
            <a:r>
              <a:rPr lang="ru-RU" smtClean="0"/>
              <a:t>перегрузки</a:t>
            </a:r>
            <a:r>
              <a:rPr lang="en-US" smtClean="0"/>
              <a:t>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Первый вариант: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&lt;typename... </a:t>
            </a:r>
            <a:r>
              <a:rPr lang="en-US"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F...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overload(F</a:t>
            </a:r>
            <a:r>
              <a:rPr lang="en-US">
                <a:latin typeface="Consolas" panose="020B0609020204030204" pitchFamily="49" charset="0"/>
              </a:rPr>
              <a:t>... f) : F(f)...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</a:t>
            </a:r>
            <a:r>
              <a:rPr lang="en-US">
                <a:latin typeface="Consolas" panose="020B0609020204030204" pitchFamily="49" charset="0"/>
              </a:rPr>
              <a:t>... 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make_overload(F... f)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overload&lt;F...&gt;(f</a:t>
            </a:r>
            <a:r>
              <a:rPr lang="en-US" smtClean="0">
                <a:latin typeface="Consolas" panose="020B0609020204030204" pitchFamily="49" charset="0"/>
              </a:rPr>
              <a:t>...); 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Увы, он не работает.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operator</a:t>
            </a:r>
            <a:r>
              <a:rPr lang="ru-RU" smtClean="0">
                <a:latin typeface="Consolas" panose="020B0609020204030204" pitchFamily="49" charset="0"/>
              </a:rPr>
              <a:t>()</a:t>
            </a:r>
            <a:r>
              <a:rPr lang="ru-RU" smtClean="0"/>
              <a:t> каждого предка должен быть введен в контекст потомка </a:t>
            </a:r>
            <a:r>
              <a:rPr lang="en-US" smtClean="0"/>
              <a:t>using-</a:t>
            </a:r>
            <a:r>
              <a:rPr lang="ru-RU" smtClean="0"/>
              <a:t>объявлением</a:t>
            </a:r>
            <a:r>
              <a:rPr lang="en-US" smtClean="0"/>
              <a:t> (</a:t>
            </a:r>
            <a:r>
              <a:rPr lang="ru-RU" smtClean="0"/>
              <a:t>см. пример </a:t>
            </a:r>
            <a:r>
              <a:rPr lang="en-US" smtClean="0">
                <a:latin typeface="Consolas" panose="020B0609020204030204" pitchFamily="49" charset="0"/>
              </a:rPr>
              <a:t>05-simplicity.cc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9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Менее наивный подход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F, </a:t>
            </a:r>
            <a:r>
              <a:rPr lang="en-US" smtClean="0">
                <a:latin typeface="Consolas" panose="020B0609020204030204" pitchFamily="49" charset="0"/>
              </a:rPr>
              <a:t>typename... </a:t>
            </a:r>
            <a:r>
              <a:rPr lang="en-US">
                <a:latin typeface="Consolas" panose="020B0609020204030204" pitchFamily="49" charset="0"/>
              </a:rPr>
              <a:t>Fs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F, overload&lt;Fs</a:t>
            </a:r>
            <a:r>
              <a:rPr lang="en-US" smtClean="0">
                <a:latin typeface="Consolas" panose="020B0609020204030204" pitchFamily="49" charset="0"/>
              </a:rPr>
              <a:t>...&gt;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F::operator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overload&lt;Fs...&gt;::operator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overload(F</a:t>
            </a:r>
            <a:r>
              <a:rPr lang="en-US">
                <a:latin typeface="Consolas" panose="020B0609020204030204" pitchFamily="49" charset="0"/>
              </a:rPr>
              <a:t>&amp;&amp; f, Fs&amp;&amp;... fs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: F(move(f)), </a:t>
            </a:r>
            <a:r>
              <a:rPr lang="en-US">
                <a:latin typeface="Consolas" panose="020B0609020204030204" pitchFamily="49" charset="0"/>
              </a:rPr>
              <a:t>overload&lt;Fs</a:t>
            </a:r>
            <a:r>
              <a:rPr lang="en-US" smtClean="0">
                <a:latin typeface="Consolas" panose="020B0609020204030204" pitchFamily="49" charset="0"/>
              </a:rPr>
              <a:t>...&gt;(move(fs)...) 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overload&lt;F&gt; : </a:t>
            </a:r>
            <a:r>
              <a:rPr lang="en-US" smtClean="0">
                <a:latin typeface="Consolas" panose="020B0609020204030204" pitchFamily="49" charset="0"/>
              </a:rPr>
              <a:t>F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F::operator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overload(F</a:t>
            </a:r>
            <a:r>
              <a:rPr lang="en-US">
                <a:latin typeface="Consolas" panose="020B0609020204030204" pitchFamily="49" charset="0"/>
              </a:rPr>
              <a:t>&amp;&amp; f) </a:t>
            </a:r>
            <a:r>
              <a:rPr lang="en-US" smtClean="0">
                <a:latin typeface="Consolas" panose="020B0609020204030204" pitchFamily="49" charset="0"/>
              </a:rPr>
              <a:t>: F(move(f))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67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Одно замечание к хвосту "рекурсии"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F, </a:t>
            </a:r>
            <a:r>
              <a:rPr lang="en-US" smtClean="0">
                <a:latin typeface="Consolas" panose="020B0609020204030204" pitchFamily="49" charset="0"/>
              </a:rPr>
              <a:t>typename... </a:t>
            </a:r>
            <a:r>
              <a:rPr lang="en-US">
                <a:latin typeface="Consolas" panose="020B0609020204030204" pitchFamily="49" charset="0"/>
              </a:rPr>
              <a:t>Fs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F, overload&lt;Fs</a:t>
            </a:r>
            <a:r>
              <a:rPr lang="en-US" smtClean="0">
                <a:latin typeface="Consolas" panose="020B0609020204030204" pitchFamily="49" charset="0"/>
              </a:rPr>
              <a:t>...&gt;;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Интересно, что "рекурсия" раскрытий завершается специализацией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overload&lt;F&gt;</a:t>
            </a:r>
            <a:r>
              <a:rPr lang="en-US">
                <a:latin typeface="Consolas" panose="020B0609020204030204" pitchFamily="49" charset="0"/>
              </a:rPr>
              <a:t> : </a:t>
            </a:r>
            <a:r>
              <a:rPr lang="en-US" smtClean="0">
                <a:latin typeface="Consolas" panose="020B0609020204030204" pitchFamily="49" charset="0"/>
              </a:rPr>
              <a:t>F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using </a:t>
            </a:r>
            <a:r>
              <a:rPr lang="en-US">
                <a:latin typeface="Consolas" panose="020B0609020204030204" pitchFamily="49" charset="0"/>
              </a:rPr>
              <a:t>F::operator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overload(F</a:t>
            </a:r>
            <a:r>
              <a:rPr lang="en-US">
                <a:latin typeface="Consolas" panose="020B0609020204030204" pitchFamily="49" charset="0"/>
              </a:rPr>
              <a:t>&amp;&amp; f) </a:t>
            </a:r>
            <a:r>
              <a:rPr lang="en-US" smtClean="0">
                <a:latin typeface="Consolas" panose="020B0609020204030204" pitchFamily="49" charset="0"/>
              </a:rPr>
              <a:t>: F(move(f))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"анти-</a:t>
            </a:r>
            <a:r>
              <a:rPr lang="en-US" smtClean="0"/>
              <a:t>CRTP</a:t>
            </a:r>
            <a:r>
              <a:rPr lang="ru-RU" smtClean="0"/>
              <a:t>" требуется, поскольку в </a:t>
            </a:r>
            <a:r>
              <a:rPr lang="en-US" smtClean="0"/>
              <a:t>C++ </a:t>
            </a:r>
            <a:r>
              <a:rPr lang="ru-RU" smtClean="0"/>
              <a:t>нет перегрузки классов</a:t>
            </a:r>
            <a:r>
              <a:rPr lang="en-US" smtClean="0"/>
              <a:t>. </a:t>
            </a:r>
            <a:r>
              <a:rPr lang="ru-RU" smtClean="0"/>
              <a:t>Класс с двумя шаблонными параметрами (</a:t>
            </a:r>
            <a:r>
              <a:rPr lang="en-US" smtClean="0"/>
              <a:t>F, Fs</a:t>
            </a:r>
            <a:r>
              <a:rPr lang="ru-RU" smtClean="0"/>
              <a:t>) не может быть "переобъявлен" с одним</a:t>
            </a:r>
            <a:r>
              <a:rPr lang="en-US" smtClean="0"/>
              <a:t> (F)</a:t>
            </a:r>
            <a:r>
              <a:rPr lang="ru-RU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Красота нового стандарта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mtClean="0"/>
                  <a:t>Начиная с </a:t>
                </a:r>
                <a:r>
                  <a:rPr lang="en-US" smtClean="0"/>
                  <a:t>C++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17</m:t>
                    </m:r>
                  </m:oMath>
                </a14:m>
                <a:r>
                  <a:rPr lang="en-US" smtClean="0"/>
                  <a:t> </a:t>
                </a:r>
                <a:r>
                  <a:rPr lang="ru-RU" smtClean="0"/>
                  <a:t>работает красивый вариант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template </a:t>
                </a:r>
                <a:r>
                  <a:rPr lang="en-US" smtClean="0">
                    <a:latin typeface="Consolas" panose="020B0609020204030204" pitchFamily="49" charset="0"/>
                  </a:rPr>
                  <a:t>&lt;typename... </a:t>
                </a:r>
                <a:r>
                  <a:rPr lang="en-US">
                    <a:latin typeface="Consolas" panose="020B0609020204030204" pitchFamily="49" charset="0"/>
                  </a:rPr>
                  <a:t>F</a:t>
                </a:r>
                <a:r>
                  <a:rPr lang="en-US" smtClean="0">
                    <a:latin typeface="Consolas" panose="020B0609020204030204" pitchFamily="49" charset="0"/>
                  </a:rPr>
                  <a:t>&gt;</a:t>
                </a:r>
                <a:r>
                  <a:rPr lang="ru-RU" smtClean="0">
                    <a:latin typeface="Consolas" panose="020B0609020204030204" pitchFamily="49" charset="0"/>
                  </a:rPr>
                  <a:t/>
                </a:r>
                <a:br>
                  <a:rPr lang="ru-RU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struct </a:t>
                </a:r>
                <a:r>
                  <a:rPr lang="en-US">
                    <a:latin typeface="Consolas" panose="020B0609020204030204" pitchFamily="49" charset="0"/>
                  </a:rPr>
                  <a:t>overload : F... </a:t>
                </a:r>
                <a:r>
                  <a:rPr lang="en-US" smtClean="0">
                    <a:latin typeface="Consolas" panose="020B0609020204030204" pitchFamily="49" charset="0"/>
                  </a:rPr>
                  <a:t>{</a:t>
                </a:r>
                <a:r>
                  <a:rPr lang="ru-RU">
                    <a:latin typeface="Consolas" panose="020B0609020204030204" pitchFamily="49" charset="0"/>
                  </a:rPr>
                  <a:t/>
                </a:r>
                <a:br>
                  <a:rPr lang="ru-RU">
                    <a:latin typeface="Consolas" panose="020B0609020204030204" pitchFamily="49" charset="0"/>
                  </a:rPr>
                </a:br>
                <a:r>
                  <a:rPr lang="ru-RU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using F::</a:t>
                </a:r>
                <a:r>
                  <a:rPr lang="en-US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operator</a:t>
                </a:r>
                <a:r>
                  <a:rPr lang="en-US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()...;</a:t>
                </a:r>
                <a:r>
                  <a:rPr lang="ru-RU" smtClean="0">
                    <a:latin typeface="Consolas" panose="020B0609020204030204" pitchFamily="49" charset="0"/>
                  </a:rPr>
                  <a:t> </a:t>
                </a:r>
                <a:r>
                  <a:rPr lang="en-US" smtClean="0">
                    <a:latin typeface="Consolas" panose="020B0609020204030204" pitchFamily="49" charset="0"/>
                  </a:rPr>
                  <a:t>// ok </a:t>
                </a:r>
                <a:r>
                  <a:rPr lang="ru-RU" smtClean="0">
                    <a:latin typeface="Consolas" panose="020B0609020204030204" pitchFamily="49" charset="0"/>
                  </a:rPr>
                  <a:t>для </a:t>
                </a:r>
                <a:r>
                  <a:rPr lang="en-US" smtClean="0">
                    <a:latin typeface="Consolas" panose="020B0609020204030204" pitchFamily="49" charset="0"/>
                  </a:rPr>
                  <a:t>C++17</a:t>
                </a:r>
                <a:r>
                  <a:rPr lang="ru-RU" smtClean="0">
                    <a:latin typeface="Consolas" panose="020B0609020204030204" pitchFamily="49" charset="0"/>
                  </a:rPr>
                  <a:t/>
                </a:r>
                <a:br>
                  <a:rPr lang="ru-RU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  </a:t>
                </a:r>
                <a:r>
                  <a:rPr lang="en-US">
                    <a:latin typeface="Consolas" panose="020B0609020204030204" pitchFamily="49" charset="0"/>
                  </a:rPr>
                  <a:t>overload(F... f) : F(f)... </a:t>
                </a:r>
                <a:r>
                  <a:rPr lang="en-US" smtClean="0">
                    <a:latin typeface="Consolas" panose="020B0609020204030204" pitchFamily="49" charset="0"/>
                  </a:rPr>
                  <a:t>{}</a:t>
                </a:r>
                <a:r>
                  <a:rPr lang="ru-RU" smtClean="0">
                    <a:latin typeface="Consolas" panose="020B0609020204030204" pitchFamily="49" charset="0"/>
                  </a:rPr>
                  <a:t/>
                </a:r>
                <a:br>
                  <a:rPr lang="ru-RU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 };</a:t>
                </a:r>
                <a:endParaRPr lang="ru-RU" smtClean="0">
                  <a:latin typeface="Consolas" panose="020B0609020204030204" pitchFamily="49" charset="0"/>
                </a:endParaRP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template </a:t>
                </a:r>
                <a:r>
                  <a:rPr lang="en-US" smtClean="0">
                    <a:latin typeface="Consolas" panose="020B0609020204030204" pitchFamily="49" charset="0"/>
                  </a:rPr>
                  <a:t>&lt;typename... </a:t>
                </a:r>
                <a:r>
                  <a:rPr lang="en-US">
                    <a:latin typeface="Consolas" panose="020B0609020204030204" pitchFamily="49" charset="0"/>
                  </a:rPr>
                  <a:t>F</a:t>
                </a:r>
                <a:r>
                  <a:rPr lang="en-US" smtClean="0">
                    <a:latin typeface="Consolas" panose="020B0609020204030204" pitchFamily="49" charset="0"/>
                  </a:rPr>
                  <a:t>&gt;</a:t>
                </a:r>
                <a:r>
                  <a:rPr lang="ru-RU" smtClean="0">
                    <a:latin typeface="Consolas" panose="020B0609020204030204" pitchFamily="49" charset="0"/>
                  </a:rPr>
                  <a:t/>
                </a:r>
                <a:br>
                  <a:rPr lang="ru-RU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auto </a:t>
                </a:r>
                <a:r>
                  <a:rPr lang="en-US">
                    <a:latin typeface="Consolas" panose="020B0609020204030204" pitchFamily="49" charset="0"/>
                  </a:rPr>
                  <a:t>make_overload(F... f) </a:t>
                </a:r>
                <a:r>
                  <a:rPr lang="en-US" smtClean="0">
                    <a:latin typeface="Consolas" panose="020B0609020204030204" pitchFamily="49" charset="0"/>
                  </a:rPr>
                  <a:t>{ </a:t>
                </a:r>
                <a:r>
                  <a:rPr lang="ru-RU" smtClean="0">
                    <a:latin typeface="Consolas" panose="020B0609020204030204" pitchFamily="49" charset="0"/>
                  </a:rPr>
                  <a:t/>
                </a:r>
                <a:br>
                  <a:rPr lang="ru-RU" smtClean="0">
                    <a:latin typeface="Consolas" panose="020B0609020204030204" pitchFamily="49" charset="0"/>
                  </a:rPr>
                </a:br>
                <a:r>
                  <a:rPr lang="ru-RU" smtClean="0">
                    <a:latin typeface="Consolas" panose="020B0609020204030204" pitchFamily="49" charset="0"/>
                  </a:rPr>
                  <a:t>  </a:t>
                </a:r>
                <a:r>
                  <a:rPr lang="en-US" smtClean="0">
                    <a:latin typeface="Consolas" panose="020B0609020204030204" pitchFamily="49" charset="0"/>
                  </a:rPr>
                  <a:t>return </a:t>
                </a:r>
                <a:r>
                  <a:rPr lang="en-US">
                    <a:latin typeface="Consolas" panose="020B0609020204030204" pitchFamily="49" charset="0"/>
                  </a:rPr>
                  <a:t>overload&lt;F...&gt;(f...); </a:t>
                </a:r>
                <a:r>
                  <a:rPr lang="ru-RU" smtClean="0">
                    <a:latin typeface="Consolas" panose="020B0609020204030204" pitchFamily="49" charset="0"/>
                  </a:rPr>
                  <a:t/>
                </a:r>
                <a:br>
                  <a:rPr lang="ru-RU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}</a:t>
                </a:r>
                <a:endParaRPr lang="ru-RU" smtClean="0">
                  <a:latin typeface="Consolas" panose="020B0609020204030204" pitchFamily="49" charset="0"/>
                </a:endParaRPr>
              </a:p>
              <a:p>
                <a:r>
                  <a:rPr lang="ru-RU" smtClean="0"/>
                  <a:t>На самом деле можно даже ещё проще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813" b="-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66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Больше красоты нового стандарта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Нам не нужен </a:t>
            </a:r>
            <a:r>
              <a:rPr lang="en-US" smtClean="0"/>
              <a:t>make_overload </a:t>
            </a:r>
            <a:r>
              <a:rPr lang="ru-RU" smtClean="0"/>
              <a:t>так как у нас всегда есть </a:t>
            </a:r>
            <a:r>
              <a:rPr lang="en-US" smtClean="0"/>
              <a:t>deduction hints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&lt;typename... </a:t>
            </a:r>
            <a:r>
              <a:rPr lang="en-US"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F...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using F::</a:t>
            </a:r>
            <a:r>
              <a:rPr lang="en-US">
                <a:latin typeface="Consolas" panose="020B0609020204030204" pitchFamily="49" charset="0"/>
              </a:rPr>
              <a:t>operator</a:t>
            </a:r>
            <a:r>
              <a:rPr lang="en-US" smtClean="0">
                <a:latin typeface="Consolas" panose="020B0609020204030204" pitchFamily="49" charset="0"/>
              </a:rPr>
              <a:t>()...;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template&lt;class... Ts&gt; overload(Ts...)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-&gt; overload&lt;Ts...&gt;</a:t>
            </a:r>
            <a:r>
              <a:rPr lang="en-US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Теперь использование ещё симпатичней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f = overload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[](</a:t>
            </a:r>
            <a:r>
              <a:rPr lang="en-US">
                <a:latin typeface="Consolas" panose="020B0609020204030204" pitchFamily="49" charset="0"/>
              </a:rPr>
              <a:t>int i) { cout &lt;&lt; "forint" &lt;&lt; endl; </a:t>
            </a:r>
            <a:r>
              <a:rPr lang="en-US" smtClean="0">
                <a:latin typeface="Consolas" panose="020B0609020204030204" pitchFamily="49" charset="0"/>
              </a:rPr>
              <a:t>},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</a:t>
            </a:r>
            <a:r>
              <a:rPr lang="en-US">
                <a:latin typeface="Consolas" panose="020B0609020204030204" pitchFamily="49" charset="0"/>
              </a:rPr>
              <a:t>[](double d) { cout &lt;&lt; "fordouble" &lt;&lt; endl;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f(3); f(3.0);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88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Главным недостатком обобщённых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выражений против шаблонных функций является невозможность явно указать параметры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template &lt;typename T&gt; T idf (T x) { return x;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auto result = idf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&lt;double&gt;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(1); // result == 1.0</a:t>
            </a:r>
          </a:p>
          <a:p>
            <a:pPr marL="45720" indent="0">
              <a:buNone/>
            </a:pPr>
            <a:r>
              <a:rPr lang="ru-RU" smtClean="0">
                <a:sym typeface="Symbol" panose="05050102010706020507" pitchFamily="18" charset="2"/>
              </a:rPr>
              <a:t>В случае </a:t>
            </a:r>
            <a:r>
              <a:rPr lang="ru-RU"/>
              <a:t>обобщённых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выражений всегда работает вывод типов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auto idl = [] (auto x) { return x;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auto result = idl (1); // result == 1</a:t>
            </a:r>
          </a:p>
          <a:p>
            <a:r>
              <a:rPr lang="ru-RU" smtClean="0">
                <a:sym typeface="Symbol" panose="05050102010706020507" pitchFamily="18" charset="2"/>
              </a:rPr>
              <a:t>Есть ли другие недостатки?</a:t>
            </a:r>
            <a:endParaRPr lang="en-US">
              <a:sym typeface="Symbol" panose="05050102010706020507" pitchFamily="18" charset="2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2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</a:t>
            </a:r>
            <a:r>
              <a:rPr lang="ru-RU" smtClean="0"/>
              <a:t> </a:t>
            </a:r>
            <a:r>
              <a:rPr lang="en-US" smtClean="0"/>
              <a:t>lambdas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Первое что ещё может придти в голову это наличие </a:t>
            </a:r>
            <a:r>
              <a:rPr lang="en-US" smtClean="0"/>
              <a:t>constexpr </a:t>
            </a:r>
            <a:r>
              <a:rPr lang="ru-RU" smtClean="0"/>
              <a:t>функций</a:t>
            </a:r>
            <a:endParaRPr lang="en-US" smtClean="0"/>
          </a:p>
          <a:p>
            <a:r>
              <a:rPr lang="ru-RU" smtClean="0"/>
              <a:t>К счастью, в </a:t>
            </a:r>
            <a:r>
              <a:rPr lang="ru-RU" smtClean="0">
                <a:latin typeface="Consolas" panose="020B0609020204030204" pitchFamily="49" charset="0"/>
              </a:rPr>
              <a:t>2017</a:t>
            </a:r>
            <a:r>
              <a:rPr lang="ru-RU" smtClean="0"/>
              <a:t> это поправили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AddEleven = [](int n)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>
                <a:latin typeface="Consolas" panose="020B0609020204030204" pitchFamily="49" charset="0"/>
              </a:rPr>
              <a:t> {return n + 11;};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auto ae = AddEleven(31);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static_assert(ae == 42, </a:t>
            </a:r>
            <a:r>
              <a:rPr lang="en-US" smtClean="0">
                <a:latin typeface="Consolas" panose="020B0609020204030204" pitchFamily="49" charset="0"/>
              </a:rPr>
              <a:t>"");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Если этот пример кажется слишком тривиальным, можно найти и со звёздочкой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Функции и функторы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в С</a:t>
            </a:r>
            <a:r>
              <a:rPr lang="en-US" smtClean="0"/>
              <a:t>, </a:t>
            </a:r>
            <a:r>
              <a:rPr lang="ru-RU" smtClean="0"/>
              <a:t>так и в </a:t>
            </a:r>
            <a:r>
              <a:rPr lang="en-US" smtClean="0"/>
              <a:t>C++, </a:t>
            </a:r>
            <a:r>
              <a:rPr lang="ru-RU" smtClean="0"/>
              <a:t>функция не является </a:t>
            </a:r>
            <a:r>
              <a:rPr lang="en-US" smtClean="0"/>
              <a:t>first-class object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</a:t>
            </a:r>
            <a:r>
              <a:rPr lang="en-US" smtClean="0">
                <a:latin typeface="Consolas" panose="020B0609020204030204" pitchFamily="49" charset="0"/>
              </a:rPr>
              <a:t>(int x)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ru-RU">
                <a:latin typeface="Consolas" panose="020B0609020204030204" pitchFamily="49" charset="0"/>
              </a:rPr>
              <a:t>тело функции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= bar;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ошибка</a:t>
            </a:r>
          </a:p>
          <a:p>
            <a:r>
              <a:rPr lang="ru-RU" smtClean="0"/>
              <a:t>Функтор это объект, который </a:t>
            </a:r>
            <a:r>
              <a:rPr lang="ru-RU" smtClean="0">
                <a:solidFill>
                  <a:srgbClr val="0000FF"/>
                </a:solidFill>
              </a:rPr>
              <a:t>может быть использован</a:t>
            </a:r>
            <a:r>
              <a:rPr lang="ru-RU" smtClean="0"/>
              <a:t> как функция</a:t>
            </a:r>
          </a:p>
          <a:p>
            <a:r>
              <a:rPr lang="ru-RU" smtClean="0"/>
              <a:t>Простейший функтор это указатель на функцию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(*pfoo)(int) = &amp;foo;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pfoo(1);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вызов</a:t>
            </a:r>
            <a:r>
              <a:rPr lang="en-US" smtClean="0">
                <a:latin typeface="Consolas" panose="020B0609020204030204" pitchFamily="49" charset="0"/>
              </a:rPr>
              <a:t> foo(1)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pfoo = &amp;bar; // ok, </a:t>
            </a:r>
            <a:r>
              <a:rPr lang="ru-RU" smtClean="0">
                <a:latin typeface="Consolas" panose="020B0609020204030204" pitchFamily="49" charset="0"/>
              </a:rPr>
              <a:t>если сигнатура совпадает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Какие ещё функторы вы знаете?</a:t>
            </a:r>
          </a:p>
        </p:txBody>
      </p:sp>
    </p:spTree>
    <p:extLst>
      <p:ext uri="{BB962C8B-B14F-4D97-AF65-F5344CB8AC3E}">
        <p14:creationId xmlns:p14="http://schemas.microsoft.com/office/powerpoint/2010/main" val="348042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со звёздочкой*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97312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&lt;char... c&gt; </a:t>
            </a:r>
            <a:r>
              <a:rPr lang="en-US" smtClean="0">
                <a:latin typeface="Consolas" panose="020B0609020204030204" pitchFamily="49" charset="0"/>
              </a:rPr>
              <a:t>struct String {};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F, size_t ... I&gt;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constexpr auto string_builder(F f, index_sequence&lt;I...&gt;) {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String&lt;f(I)...&gt;{};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STRING_TYPE(x)                                   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string_builder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[](size_t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i) constexpr { return x[i]; }</a:t>
            </a:r>
            <a:r>
              <a:rPr lang="en-US">
                <a:latin typeface="Consolas" panose="020B0609020204030204" pitchFamily="49" charset="0"/>
              </a:rPr>
              <a:t>, \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 </a:t>
            </a:r>
            <a:r>
              <a:rPr lang="en-US" smtClean="0">
                <a:latin typeface="Consolas" panose="020B0609020204030204" pitchFamily="49" charset="0"/>
              </a:rPr>
              <a:t>make_index_sequence&lt;sizeof(x)&gt;{})</a:t>
            </a:r>
            <a:endParaRPr lang="en-US" smtClean="0"/>
          </a:p>
          <a:p>
            <a:r>
              <a:rPr lang="ru-RU"/>
              <a:t>Ф</a:t>
            </a:r>
            <a:r>
              <a:rPr lang="ru-RU" smtClean="0"/>
              <a:t>ормируем </a:t>
            </a:r>
            <a:r>
              <a:rPr lang="en-US" smtClean="0">
                <a:latin typeface="Consolas" panose="020B0609020204030204" pitchFamily="49" charset="0"/>
              </a:rPr>
              <a:t>String&lt;'n','o','n','s','e','n','s','e','\0'&gt;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 smtClean="0"/>
              <a:t>как тип </a:t>
            </a:r>
            <a:r>
              <a:rPr lang="en-US" smtClean="0">
                <a:latin typeface="Consolas" panose="020B0609020204030204" pitchFamily="49" charset="0"/>
              </a:rPr>
              <a:t>n</a:t>
            </a:r>
            <a:r>
              <a:rPr lang="en-US" smtClean="0"/>
              <a:t>.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n = STRING_TYPE("nonsense");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961888" y="6187440"/>
            <a:ext cx="5982977" cy="428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* пример взят из </a:t>
            </a:r>
            <a:r>
              <a:rPr lang="en-US" sz="1800" smtClean="0"/>
              <a:t>http</a:t>
            </a:r>
            <a:r>
              <a:rPr lang="en-US" sz="1800"/>
              <a:t>://</a:t>
            </a:r>
            <a:r>
              <a:rPr lang="en-US" sz="1800" smtClean="0"/>
              <a:t>playfulprogramming.blogspot.com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20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Представление </a:t>
            </a:r>
            <a:r>
              <a:rPr lang="ru-RU">
                <a:sym typeface="Symbol" panose="05050102010706020507" pitchFamily="18" charset="2"/>
              </a:rPr>
              <a:t>-выражения </a:t>
            </a:r>
            <a:r>
              <a:rPr lang="ru-RU" smtClean="0">
                <a:sym typeface="Symbol" panose="05050102010706020507" pitchFamily="18" charset="2"/>
              </a:rPr>
              <a:t>как класса даёт перспективу на что-то большее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$0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может быть нечто большее здесь?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</a:t>
            </a:r>
            <a:r>
              <a:rPr lang="ru-RU" i="1" smtClean="0">
                <a:solidFill>
                  <a:srgbClr val="C00000"/>
                </a:solidFill>
                <a:latin typeface="Consolas" panose="020B0609020204030204" pitchFamily="49" charset="0"/>
              </a:rPr>
              <a:t>возвращаемый тип </a:t>
            </a:r>
            <a:r>
              <a:rPr lang="en-US" smtClean="0">
                <a:latin typeface="Consolas" panose="020B0609020204030204" pitchFamily="49" charset="0"/>
              </a:rPr>
              <a:t>operator </a:t>
            </a:r>
            <a:r>
              <a:rPr lang="en-US">
                <a:latin typeface="Consolas" panose="020B0609020204030204" pitchFamily="49" charset="0"/>
              </a:rPr>
              <a:t>()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 i="1" smtClean="0">
                <a:solidFill>
                  <a:srgbClr val="C00000"/>
                </a:solidFill>
                <a:latin typeface="Consolas" panose="020B0609020204030204" pitchFamily="49" charset="0"/>
              </a:rPr>
              <a:t>аргументы</a:t>
            </a:r>
            <a:r>
              <a:rPr lang="ru-RU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) { </a:t>
            </a:r>
            <a:r>
              <a:rPr lang="ru-RU" i="1" smtClean="0">
                <a:solidFill>
                  <a:srgbClr val="C00000"/>
                </a:solidFill>
                <a:latin typeface="Consolas" panose="020B0609020204030204" pitchFamily="49" charset="0"/>
              </a:rPr>
              <a:t>тело</a:t>
            </a:r>
            <a:r>
              <a:rPr lang="en-US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8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Базовые </a:t>
            </a:r>
            <a:r>
              <a:rPr lang="ru-RU" sz="4800" smtClean="0">
                <a:sym typeface="Symbol" panose="05050102010706020507" pitchFamily="18" charset="2"/>
              </a:rPr>
              <a:t>-</a:t>
            </a:r>
            <a:r>
              <a:rPr lang="ru-RU" sz="4800" smtClean="0"/>
              <a:t>выражения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Замыкания и захват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Типизация и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/>
              <a:t>Варианты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228086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Замыкания (</a:t>
            </a:r>
            <a:r>
              <a:rPr lang="en-US" smtClean="0"/>
              <a:t>closures)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Обобщенное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выражение</a:t>
            </a:r>
            <a:r>
              <a:rPr lang="ru-RU" smtClean="0"/>
              <a:t>, возвращающее свой аргумент: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Identity = </a:t>
            </a:r>
            <a:r>
              <a:rPr lang="en-US" smtClean="0">
                <a:latin typeface="Consolas" panose="020B0609020204030204" pitchFamily="49" charset="0"/>
              </a:rPr>
              <a:t>[](</a:t>
            </a:r>
            <a:r>
              <a:rPr lang="en-US">
                <a:latin typeface="Consolas" panose="020B0609020204030204" pitchFamily="49" charset="0"/>
              </a:rPr>
              <a:t>auto x)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; 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(Identity(42) == 42);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6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Замыкания (</a:t>
            </a:r>
            <a:r>
              <a:rPr lang="en-US" smtClean="0"/>
              <a:t>closures)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Обобщенное </a:t>
            </a:r>
            <a:r>
              <a:rPr lang="ru-RU">
                <a:sym typeface="Symbol" panose="05050102010706020507" pitchFamily="18" charset="2"/>
              </a:rPr>
              <a:t>-выражение</a:t>
            </a:r>
            <a:r>
              <a:rPr lang="ru-RU"/>
              <a:t>, возвращающее </a:t>
            </a:r>
            <a:r>
              <a:rPr lang="ru-RU" smtClean="0"/>
              <a:t>класс-функтор, "запоминающий"</a:t>
            </a:r>
            <a:r>
              <a:rPr lang="en-US" smtClean="0"/>
              <a:t> </a:t>
            </a:r>
            <a:r>
              <a:rPr lang="ru-RU" smtClean="0"/>
              <a:t>аргумент</a:t>
            </a:r>
            <a:r>
              <a:rPr lang="en-US" smtClean="0"/>
              <a:t> </a:t>
            </a:r>
            <a:r>
              <a:rPr lang="ru-RU" smtClean="0"/>
              <a:t>выражения и далее возвращающий всегда его</a:t>
            </a:r>
            <a:r>
              <a:rPr lang="en-US" smtClean="0"/>
              <a:t>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IdentityF </a:t>
            </a:r>
            <a:r>
              <a:rPr lang="en-US">
                <a:latin typeface="Consolas" panose="020B0609020204030204" pitchFamily="49" charset="0"/>
              </a:rPr>
              <a:t>= [](auto x)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struct Closure { 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decltype(x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x_;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decltype(x) operator() ()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x_; }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};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Closure {x</a:t>
            </a:r>
            <a:r>
              <a:rPr lang="en-US">
                <a:latin typeface="Consolas" panose="020B0609020204030204" pitchFamily="49" charset="0"/>
              </a:rPr>
              <a:t>}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t = IdentityF(42);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(t() == 42);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72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Замыкания (</a:t>
            </a:r>
            <a:r>
              <a:rPr lang="en-US" smtClean="0"/>
              <a:t>closures)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Обобщенное </a:t>
            </a:r>
            <a:r>
              <a:rPr lang="ru-RU">
                <a:sym typeface="Symbol" panose="05050102010706020507" pitchFamily="18" charset="2"/>
              </a:rPr>
              <a:t>-выражение</a:t>
            </a:r>
            <a:r>
              <a:rPr lang="ru-RU"/>
              <a:t>, возвращающее свой </a:t>
            </a:r>
            <a:r>
              <a:rPr lang="ru-RU" smtClean="0"/>
              <a:t>аргумент: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Identity = </a:t>
            </a:r>
            <a:r>
              <a:rPr lang="en-US" smtClean="0">
                <a:latin typeface="Consolas" panose="020B0609020204030204" pitchFamily="49" charset="0"/>
              </a:rPr>
              <a:t>[](</a:t>
            </a:r>
            <a:r>
              <a:rPr lang="en-US">
                <a:latin typeface="Consolas" panose="020B0609020204030204" pitchFamily="49" charset="0"/>
              </a:rPr>
              <a:t>auto x)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/>
              <a:t>Обобщенное </a:t>
            </a:r>
            <a:r>
              <a:rPr lang="ru-RU">
                <a:sym typeface="Symbol" panose="05050102010706020507" pitchFamily="18" charset="2"/>
              </a:rPr>
              <a:t>-выражение</a:t>
            </a:r>
            <a:r>
              <a:rPr lang="ru-RU"/>
              <a:t>, возвращающее </a:t>
            </a:r>
            <a:r>
              <a:rPr lang="ru-RU">
                <a:sym typeface="Symbol" panose="05050102010706020507" pitchFamily="18" charset="2"/>
              </a:rPr>
              <a:t>-выражение</a:t>
            </a:r>
            <a:r>
              <a:rPr lang="ru-RU"/>
              <a:t>, </a:t>
            </a:r>
            <a:r>
              <a:rPr lang="en-US" smtClean="0"/>
              <a:t>"</a:t>
            </a:r>
            <a:r>
              <a:rPr lang="ru-RU" smtClean="0"/>
              <a:t>запоминающее</a:t>
            </a:r>
            <a:r>
              <a:rPr lang="en-US" smtClean="0"/>
              <a:t>"</a:t>
            </a:r>
            <a:r>
              <a:rPr lang="ru-RU" smtClean="0"/>
              <a:t> её аргумент и всегда возвращающее его</a:t>
            </a:r>
            <a:r>
              <a:rPr lang="en-US" smtClean="0"/>
              <a:t>: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Unit </a:t>
            </a:r>
            <a:r>
              <a:rPr lang="en-US">
                <a:latin typeface="Consolas" panose="020B0609020204030204" pitchFamily="49" charset="0"/>
              </a:rPr>
              <a:t>= [](auto x)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[=]</a:t>
            </a:r>
            <a:r>
              <a:rPr lang="en-US" smtClean="0">
                <a:latin typeface="Consolas" panose="020B0609020204030204" pitchFamily="49" charset="0"/>
              </a:rPr>
              <a:t>() </a:t>
            </a:r>
            <a:r>
              <a:rPr lang="en-US">
                <a:latin typeface="Consolas" panose="020B0609020204030204" pitchFamily="49" charset="0"/>
              </a:rPr>
              <a:t>{ return x;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struct Closure.$0 { .....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[=]</a:t>
            </a:r>
            <a:r>
              <a:rPr lang="en-US" smtClean="0"/>
              <a:t> </a:t>
            </a:r>
            <a:r>
              <a:rPr lang="ru-RU" smtClean="0"/>
              <a:t>это спецификатор захвата </a:t>
            </a:r>
            <a:r>
              <a:rPr lang="ru-RU" smtClean="0">
                <a:solidFill>
                  <a:srgbClr val="0000FF"/>
                </a:solidFill>
              </a:rPr>
              <a:t>всего</a:t>
            </a:r>
            <a:r>
              <a:rPr lang="ru-RU" smtClean="0"/>
              <a:t> контекста по значению.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4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каррирование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Основная идея: частичная подстановка аргументов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add = [](auto x, auto y) { return x + y;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add4 = curry(add, 4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assert (add4(11) == 15);</a:t>
            </a:r>
          </a:p>
        </p:txBody>
      </p:sp>
    </p:spTree>
    <p:extLst>
      <p:ext uri="{BB962C8B-B14F-4D97-AF65-F5344CB8AC3E}">
        <p14:creationId xmlns:p14="http://schemas.microsoft.com/office/powerpoint/2010/main" val="21934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каррирование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/>
              <a:t>Реализация: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template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&lt;typename Function, typename... Arguments&gt;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auto curry(Function function,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Arguments... args</a:t>
            </a:r>
            <a:r>
              <a:rPr lang="en-US" sz="2000">
                <a:latin typeface="Consolas" panose="020B0609020204030204" pitchFamily="49" charset="0"/>
              </a:rPr>
              <a:t>) 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[=]</a:t>
            </a:r>
            <a:r>
              <a:rPr lang="en-US" sz="2000">
                <a:latin typeface="Consolas" panose="020B0609020204030204" pitchFamily="49" charset="0"/>
              </a:rPr>
              <a:t>(auto... rest) {</a:t>
            </a:r>
            <a:r>
              <a:rPr lang="ru-RU" sz="2000">
                <a:latin typeface="Consolas" panose="020B0609020204030204" pitchFamily="49" charset="0"/>
              </a:rPr>
              <a:t> 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return function(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args..., </a:t>
            </a:r>
            <a:r>
              <a:rPr lang="en-US" sz="2000">
                <a:latin typeface="Consolas" panose="020B0609020204030204" pitchFamily="49" charset="0"/>
              </a:rPr>
              <a:t>rest...);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</a:p>
          <a:p>
            <a:r>
              <a:rPr lang="ru-RU" sz="2000" smtClean="0"/>
              <a:t>Частичная подстановка аргументов</a:t>
            </a:r>
            <a:r>
              <a:rPr lang="en-US" sz="2000" smtClean="0"/>
              <a:t> </a:t>
            </a:r>
            <a:r>
              <a:rPr lang="ru-RU" sz="2000" smtClean="0"/>
              <a:t>здесь работает слева направо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fam = [](auto </a:t>
            </a:r>
            <a:r>
              <a:rPr lang="en-US" sz="2000">
                <a:latin typeface="Consolas" panose="020B0609020204030204" pitchFamily="49" charset="0"/>
              </a:rPr>
              <a:t>x, </a:t>
            </a:r>
            <a:r>
              <a:rPr lang="en-US" sz="2000" smtClean="0">
                <a:latin typeface="Consolas" panose="020B0609020204030204" pitchFamily="49" charset="0"/>
              </a:rPr>
              <a:t>auto y, auto z) </a:t>
            </a:r>
            <a:r>
              <a:rPr lang="en-US" sz="2000">
                <a:latin typeface="Consolas" panose="020B0609020204030204" pitchFamily="49" charset="0"/>
              </a:rPr>
              <a:t>{ return </a:t>
            </a:r>
            <a:r>
              <a:rPr lang="en-US" sz="2000" smtClean="0">
                <a:latin typeface="Consolas" panose="020B0609020204030204" pitchFamily="49" charset="0"/>
              </a:rPr>
              <a:t>x * (y + z); 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fam3 </a:t>
            </a:r>
            <a:r>
              <a:rPr lang="en-US" sz="2000">
                <a:latin typeface="Consolas" panose="020B0609020204030204" pitchFamily="49" charset="0"/>
              </a:rPr>
              <a:t>= </a:t>
            </a:r>
            <a:r>
              <a:rPr lang="en-US" sz="2000" smtClean="0">
                <a:latin typeface="Consolas" panose="020B0609020204030204" pitchFamily="49" charset="0"/>
              </a:rPr>
              <a:t>curry(fam, </a:t>
            </a:r>
            <a:r>
              <a:rPr lang="ru-RU" sz="2000" smtClean="0">
                <a:latin typeface="Consolas" panose="020B0609020204030204" pitchFamily="49" charset="0"/>
              </a:rPr>
              <a:t>3</a:t>
            </a:r>
            <a:r>
              <a:rPr lang="en-US" sz="2000" smtClean="0">
                <a:latin typeface="Consolas" panose="020B0609020204030204" pitchFamily="49" charset="0"/>
              </a:rPr>
              <a:t>); // 3 * (y + z)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auto </a:t>
            </a:r>
            <a:r>
              <a:rPr lang="en-US" sz="2000" smtClean="0">
                <a:latin typeface="Consolas" panose="020B0609020204030204" pitchFamily="49" charset="0"/>
              </a:rPr>
              <a:t>fa2m3 </a:t>
            </a:r>
            <a:r>
              <a:rPr lang="en-US" sz="2000">
                <a:latin typeface="Consolas" panose="020B0609020204030204" pitchFamily="49" charset="0"/>
              </a:rPr>
              <a:t>= curry(fam, </a:t>
            </a:r>
            <a:r>
              <a:rPr lang="en-US" sz="2000" smtClean="0">
                <a:latin typeface="Consolas" panose="020B0609020204030204" pitchFamily="49" charset="0"/>
              </a:rPr>
              <a:t>3, 2); </a:t>
            </a:r>
            <a:r>
              <a:rPr lang="en-US" sz="2000">
                <a:latin typeface="Consolas" panose="020B0609020204030204" pitchFamily="49" charset="0"/>
              </a:rPr>
              <a:t>// </a:t>
            </a:r>
            <a:r>
              <a:rPr lang="en-US" sz="2000" smtClean="0">
                <a:latin typeface="Consolas" panose="020B0609020204030204" pitchFamily="49" charset="0"/>
              </a:rPr>
              <a:t>3 * (2 </a:t>
            </a:r>
            <a:r>
              <a:rPr lang="en-US" sz="2000">
                <a:latin typeface="Consolas" panose="020B0609020204030204" pitchFamily="49" charset="0"/>
              </a:rPr>
              <a:t>+ </a:t>
            </a:r>
            <a:r>
              <a:rPr lang="en-US" sz="2000" smtClean="0">
                <a:latin typeface="Consolas" panose="020B0609020204030204" pitchFamily="49" charset="0"/>
              </a:rPr>
              <a:t>z)</a:t>
            </a:r>
            <a:endParaRPr lang="ru-RU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54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Главное правило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smtClean="0"/>
              <a:t>Захватывается только </a:t>
            </a:r>
            <a:r>
              <a:rPr lang="ru-RU" sz="2400" smtClean="0">
                <a:solidFill>
                  <a:srgbClr val="0000FF"/>
                </a:solidFill>
              </a:rPr>
              <a:t>локальный нестатический контекст</a:t>
            </a:r>
            <a:r>
              <a:rPr lang="ru-RU" sz="2400" smtClean="0"/>
              <a:t>, видимый в точке захвата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g = 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b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x =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static int a = 3;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(b == 4)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y = 5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auto lam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[=]</a:t>
            </a:r>
            <a:r>
              <a:rPr lang="en-US" smtClean="0">
                <a:latin typeface="Consolas" panose="020B0609020204030204" pitchFamily="49" charset="0"/>
              </a:rPr>
              <a:t>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y</a:t>
            </a:r>
            <a:r>
              <a:rPr lang="en-US" smtClean="0">
                <a:latin typeface="Consolas" panose="020B0609020204030204" pitchFamily="49" charset="0"/>
              </a:rPr>
              <a:t> + a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 + g;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здесь изменения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x, y, b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уже не изменят результат</a:t>
            </a:r>
            <a:b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зато изменения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и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--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изменят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cout &lt;&lt; lam()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381484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Захват по значению</a:t>
            </a:r>
            <a:r>
              <a:rPr lang="en-US" smtClean="0"/>
              <a:t> (</a:t>
            </a:r>
            <a:r>
              <a:rPr lang="ru-RU" smtClean="0"/>
              <a:t>по ссылке)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fval = 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, b</a:t>
            </a:r>
            <a:r>
              <a:rPr lang="en-US" smtClean="0">
                <a:latin typeface="Consolas" panose="020B0609020204030204" pitchFamily="49" charset="0"/>
              </a:rPr>
              <a:t>](int x)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*x; };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&amp;b</a:t>
            </a:r>
            <a:r>
              <a:rPr lang="en-US">
                <a:latin typeface="Consolas" panose="020B0609020204030204" pitchFamily="49" charset="0"/>
              </a:rPr>
              <a:t>](int x) { return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latin typeface="Consolas" panose="020B0609020204030204" pitchFamily="49" charset="0"/>
              </a:rPr>
              <a:t> +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latin typeface="Consolas" panose="020B0609020204030204" pitchFamily="49" charset="0"/>
              </a:rPr>
              <a:t>*x; };</a:t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5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Функции и функторы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Класс с перегружеными круглыми скобками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Foo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operator() (int x)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ru-RU">
                <a:latin typeface="Consolas" panose="020B0609020204030204" pitchFamily="49" charset="0"/>
              </a:rPr>
              <a:t>тело функции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foo;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foo(1);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Класс с перегруженным приведением к указателю на функцию (см. демо)</a:t>
            </a:r>
          </a:p>
          <a:p>
            <a:r>
              <a:rPr lang="ru-RU" smtClean="0"/>
              <a:t>Указатель на функцию-член со странным синтаксисом вызова</a:t>
            </a:r>
            <a:endParaRPr lang="en-US" smtClean="0"/>
          </a:p>
          <a:p>
            <a:r>
              <a:rPr lang="ru-RU" smtClean="0"/>
              <a:t>Употребительно также называть функтором шаблон класса, используемый как функция времени компиляции, но это </a:t>
            </a:r>
            <a:r>
              <a:rPr lang="ru-RU" smtClean="0">
                <a:solidFill>
                  <a:srgbClr val="0000FF"/>
                </a:solidFill>
              </a:rPr>
              <a:t>другой смысл</a:t>
            </a:r>
            <a:r>
              <a:rPr lang="ru-RU" smtClean="0"/>
              <a:t> слова.</a:t>
            </a:r>
          </a:p>
        </p:txBody>
      </p:sp>
    </p:spTree>
    <p:extLst>
      <p:ext uri="{BB962C8B-B14F-4D97-AF65-F5344CB8AC3E}">
        <p14:creationId xmlns:p14="http://schemas.microsoft.com/office/powerpoint/2010/main" val="38531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Захват по значению (по ссылке)</a:t>
            </a:r>
          </a:p>
          <a:p>
            <a:r>
              <a:rPr lang="ru-RU" smtClean="0"/>
              <a:t>Захват по изменяемому значению</a:t>
            </a:r>
            <a:r>
              <a:rPr lang="en-US" smtClean="0"/>
              <a:t> (</a:t>
            </a:r>
            <a:r>
              <a:rPr lang="ru-RU" smtClean="0"/>
              <a:t>по изменяемой ссылке)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fmval = 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](int x)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 smtClean="0">
                <a:latin typeface="Consolas" panose="020B0609020204030204" pitchFamily="49" charset="0"/>
              </a:rPr>
              <a:t>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+= x; };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fmref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](</a:t>
            </a:r>
            <a:r>
              <a:rPr lang="en-US">
                <a:latin typeface="Consolas" panose="020B0609020204030204" pitchFamily="49" charset="0"/>
              </a:rPr>
              <a:t>int x)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>
                <a:latin typeface="Consolas" panose="020B0609020204030204" pitchFamily="49" charset="0"/>
              </a:rPr>
              <a:t> {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latin typeface="Consolas" panose="020B0609020204030204" pitchFamily="49" charset="0"/>
              </a:rPr>
              <a:t> += x; };</a:t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69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Захват по значению</a:t>
            </a:r>
            <a:r>
              <a:rPr lang="en-US" smtClean="0"/>
              <a:t> </a:t>
            </a:r>
            <a:r>
              <a:rPr lang="ru-RU"/>
              <a:t>(по ссылке</a:t>
            </a:r>
            <a:r>
              <a:rPr lang="ru-RU" smtClean="0"/>
              <a:t>)</a:t>
            </a:r>
          </a:p>
          <a:p>
            <a:r>
              <a:rPr lang="ru-RU"/>
              <a:t>Захват по изменяемому </a:t>
            </a:r>
            <a:r>
              <a:rPr lang="ru-RU" smtClean="0"/>
              <a:t>значению</a:t>
            </a:r>
            <a:r>
              <a:rPr lang="en-US" smtClean="0"/>
              <a:t> (</a:t>
            </a:r>
            <a:r>
              <a:rPr lang="ru-RU"/>
              <a:t>по изменяемой ссылке)</a:t>
            </a:r>
          </a:p>
          <a:p>
            <a:r>
              <a:rPr lang="ru-RU" smtClean="0"/>
              <a:t>Захват всего контекста по значению (всего контекста по ссылке)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faval = [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mtClean="0">
                <a:latin typeface="Consolas" panose="020B0609020204030204" pitchFamily="49" charset="0"/>
              </a:rPr>
              <a:t>](int x)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*x; };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faref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](</a:t>
            </a:r>
            <a:r>
              <a:rPr lang="en-US">
                <a:latin typeface="Consolas" panose="020B0609020204030204" pitchFamily="49" charset="0"/>
              </a:rPr>
              <a:t>int x) { return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latin typeface="Consolas" panose="020B0609020204030204" pitchFamily="49" charset="0"/>
              </a:rPr>
              <a:t>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*x;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fmaval = [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latin typeface="Consolas" panose="020B0609020204030204" pitchFamily="49" charset="0"/>
              </a:rPr>
              <a:t>](int x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+=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*x;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fmaref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](</a:t>
            </a:r>
            <a:r>
              <a:rPr lang="en-US">
                <a:latin typeface="Consolas" panose="020B0609020204030204" pitchFamily="49" charset="0"/>
              </a:rPr>
              <a:t>int x)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>
                <a:latin typeface="Consolas" panose="020B0609020204030204" pitchFamily="49" charset="0"/>
              </a:rPr>
              <a:t>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+=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*x; 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Захват по значению</a:t>
            </a:r>
            <a:r>
              <a:rPr lang="en-US"/>
              <a:t> </a:t>
            </a:r>
            <a:r>
              <a:rPr lang="ru-RU"/>
              <a:t>(по ссылке)</a:t>
            </a:r>
          </a:p>
          <a:p>
            <a:r>
              <a:rPr lang="ru-RU"/>
              <a:t>Захват по изменяемому значению</a:t>
            </a:r>
            <a:r>
              <a:rPr lang="en-US"/>
              <a:t> (</a:t>
            </a:r>
            <a:r>
              <a:rPr lang="ru-RU"/>
              <a:t>по изменяемой ссылке)</a:t>
            </a:r>
          </a:p>
          <a:p>
            <a:r>
              <a:rPr lang="ru-RU"/>
              <a:t>Захват всего контекста по значению (всего контекста по ссылке)</a:t>
            </a:r>
            <a:endParaRPr lang="en-US"/>
          </a:p>
          <a:p>
            <a:r>
              <a:rPr lang="ru-RU" smtClean="0"/>
              <a:t>Захват по значению</a:t>
            </a:r>
            <a:r>
              <a:rPr lang="en-US" smtClean="0"/>
              <a:t> (</a:t>
            </a:r>
            <a:r>
              <a:rPr lang="ru-RU" smtClean="0"/>
              <a:t>по ссылке) с переименованием (С++14)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freval = 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la = a</a:t>
            </a:r>
            <a:r>
              <a:rPr lang="en-US" smtClean="0">
                <a:latin typeface="Consolas" panose="020B0609020204030204" pitchFamily="49" charset="0"/>
              </a:rPr>
              <a:t>](int x)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la</a:t>
            </a:r>
            <a:r>
              <a:rPr lang="en-US" smtClean="0">
                <a:latin typeface="Consolas" panose="020B0609020204030204" pitchFamily="49" charset="0"/>
              </a:rPr>
              <a:t> + x; };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freref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&amp;la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 a</a:t>
            </a:r>
            <a:r>
              <a:rPr lang="en-US">
                <a:latin typeface="Consolas" panose="020B0609020204030204" pitchFamily="49" charset="0"/>
              </a:rPr>
              <a:t>](int x</a:t>
            </a:r>
            <a:r>
              <a:rPr lang="en-US" smtClean="0">
                <a:latin typeface="Consolas" panose="020B0609020204030204" pitchFamily="49" charset="0"/>
              </a:rPr>
              <a:t>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la</a:t>
            </a:r>
            <a:r>
              <a:rPr lang="en-US" smtClean="0">
                <a:latin typeface="Consolas" panose="020B0609020204030204" pitchFamily="49" charset="0"/>
              </a:rPr>
              <a:t> + x</a:t>
            </a:r>
            <a:r>
              <a:rPr lang="en-US">
                <a:latin typeface="Consolas" panose="020B0609020204030204" pitchFamily="49" charset="0"/>
              </a:rPr>
              <a:t>; };</a:t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47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Захват по значению</a:t>
            </a:r>
            <a:r>
              <a:rPr lang="en-US"/>
              <a:t> </a:t>
            </a:r>
            <a:r>
              <a:rPr lang="ru-RU"/>
              <a:t>(по ссылке)</a:t>
            </a:r>
          </a:p>
          <a:p>
            <a:r>
              <a:rPr lang="ru-RU"/>
              <a:t>Захват по изменяемому значению</a:t>
            </a:r>
            <a:r>
              <a:rPr lang="en-US"/>
              <a:t> (</a:t>
            </a:r>
            <a:r>
              <a:rPr lang="ru-RU"/>
              <a:t>по изменяемой ссылке)</a:t>
            </a:r>
          </a:p>
          <a:p>
            <a:r>
              <a:rPr lang="ru-RU"/>
              <a:t>Захват всего контекста по значению (всего контекста по ссылке)</a:t>
            </a:r>
            <a:endParaRPr lang="en-US"/>
          </a:p>
          <a:p>
            <a:r>
              <a:rPr lang="ru-RU" smtClean="0"/>
              <a:t>Захват по значению</a:t>
            </a:r>
            <a:r>
              <a:rPr lang="en-US" smtClean="0"/>
              <a:t> (</a:t>
            </a:r>
            <a:r>
              <a:rPr lang="ru-RU" smtClean="0"/>
              <a:t>по ссылке) с переименованием (С++14)</a:t>
            </a:r>
            <a:endParaRPr lang="en-US" smtClean="0"/>
          </a:p>
          <a:p>
            <a:r>
              <a:rPr lang="ru-RU" smtClean="0"/>
              <a:t>Смешанный захват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fmixcap = 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=, &amp;la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 a</a:t>
            </a:r>
            <a:r>
              <a:rPr lang="en-US" smtClean="0">
                <a:latin typeface="Consolas" panose="020B0609020204030204" pitchFamily="49" charset="0"/>
              </a:rPr>
              <a:t>](int x) mutable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la</a:t>
            </a:r>
            <a:r>
              <a:rPr lang="en-US" smtClean="0">
                <a:latin typeface="Consolas" panose="020B0609020204030204" pitchFamily="49" charset="0"/>
              </a:rPr>
              <a:t> += x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; };</a:t>
            </a:r>
          </a:p>
        </p:txBody>
      </p:sp>
    </p:spTree>
    <p:extLst>
      <p:ext uri="{BB962C8B-B14F-4D97-AF65-F5344CB8AC3E}">
        <p14:creationId xmlns:p14="http://schemas.microsoft.com/office/powerpoint/2010/main" val="36463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Захват в теле класса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struct Foo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</a:t>
            </a:r>
            <a:r>
              <a:rPr lang="en-US" smtClean="0">
                <a:latin typeface="Consolas" panose="020B0609020204030204" pitchFamily="49" charset="0"/>
              </a:rPr>
              <a:t>x_;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</a:t>
            </a:r>
            <a:r>
              <a:rPr lang="en-US">
                <a:latin typeface="Consolas" panose="020B0609020204030204" pitchFamily="49" charset="0"/>
              </a:rPr>
              <a:t>func </a:t>
            </a:r>
            <a:r>
              <a:rPr lang="en-US" smtClean="0">
                <a:latin typeface="Consolas" panose="020B0609020204030204" pitchFamily="49" charset="0"/>
              </a:rPr>
              <a:t>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[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x_</a:t>
            </a:r>
            <a:r>
              <a:rPr lang="en-US" smtClean="0">
                <a:latin typeface="Consolas" panose="020B0609020204030204" pitchFamily="49" charset="0"/>
              </a:rPr>
              <a:t>] () mutable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x_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+= 3;</a:t>
            </a:r>
            <a:r>
              <a:rPr lang="en-US">
                <a:latin typeface="Consolas" panose="020B0609020204030204" pitchFamily="49" charset="0"/>
              </a:rPr>
              <a:t> } </a:t>
            </a:r>
            <a:r>
              <a:rPr lang="en-US" smtClean="0">
                <a:latin typeface="Consolas" panose="020B0609020204030204" pitchFamily="49" charset="0"/>
              </a:rPr>
              <a:t>();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[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&amp;x_</a:t>
            </a:r>
            <a:r>
              <a:rPr lang="en-US" smtClean="0">
                <a:latin typeface="Consolas" panose="020B0609020204030204" pitchFamily="49" charset="0"/>
              </a:rPr>
              <a:t>] () mutable {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x_ += 3; </a:t>
            </a:r>
            <a:r>
              <a:rPr lang="en-US" smtClean="0">
                <a:latin typeface="Consolas" panose="020B0609020204030204" pitchFamily="49" charset="0"/>
              </a:rPr>
              <a:t>} ();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mtClean="0">
                <a:latin typeface="Consolas" panose="020B0609020204030204" pitchFamily="49" charset="0"/>
              </a:rPr>
              <a:t>] () </a:t>
            </a:r>
            <a:r>
              <a:rPr lang="en-US">
                <a:latin typeface="Consolas" panose="020B0609020204030204" pitchFamily="49" charset="0"/>
              </a:rPr>
              <a:t>mutable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x_ += 3;</a:t>
            </a:r>
            <a:r>
              <a:rPr lang="en-US" smtClean="0">
                <a:latin typeface="Consolas" panose="020B0609020204030204" pitchFamily="49" charset="0"/>
              </a:rPr>
              <a:t> } ();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OK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] </a:t>
            </a:r>
            <a:r>
              <a:rPr lang="en-US">
                <a:latin typeface="Consolas" panose="020B0609020204030204" pitchFamily="49" charset="0"/>
              </a:rPr>
              <a:t>() mutable {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x_ += 3;</a:t>
            </a:r>
            <a:r>
              <a:rPr lang="en-US">
                <a:latin typeface="Consolas" panose="020B0609020204030204" pitchFamily="49" charset="0"/>
              </a:rPr>
              <a:t> } ();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latin typeface="Consolas" panose="020B0609020204030204" pitchFamily="49" charset="0"/>
              </a:rPr>
              <a:t>] </a:t>
            </a:r>
            <a:r>
              <a:rPr lang="en-US">
                <a:latin typeface="Consolas" panose="020B0609020204030204" pitchFamily="49" charset="0"/>
              </a:rPr>
              <a:t>() mutable {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x_ += 3;</a:t>
            </a:r>
            <a:r>
              <a:rPr lang="en-US">
                <a:latin typeface="Consolas" panose="020B0609020204030204" pitchFamily="49" charset="0"/>
              </a:rPr>
              <a:t> } ();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OK</a:t>
            </a:r>
            <a:endParaRPr lang="en-US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ru-RU" smtClean="0">
                <a:latin typeface="Consolas" panose="020B0609020204030204" pitchFamily="49" charset="0"/>
              </a:rPr>
              <a:t>Это работает, поскольку полный захват захватывает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652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действуем в локальном контексте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5;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[&amp;captured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&amp;x</a:t>
            </a:r>
            <a:r>
              <a:rPr lang="en-US">
                <a:latin typeface="Consolas" panose="020B0609020204030204" pitchFamily="49" charset="0"/>
              </a:rPr>
              <a:t>] () mutable { </a:t>
            </a:r>
            <a:r>
              <a:rPr lang="en-US" smtClean="0">
                <a:latin typeface="Consolas" panose="020B0609020204030204" pitchFamily="49" charset="0"/>
              </a:rPr>
              <a:t>captured </a:t>
            </a:r>
            <a:r>
              <a:rPr lang="en-US">
                <a:latin typeface="Consolas" panose="020B0609020204030204" pitchFamily="49" charset="0"/>
              </a:rPr>
              <a:t>+= 3; }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(x == ???);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Вопросы: </a:t>
            </a:r>
          </a:p>
          <a:p>
            <a:r>
              <a:rPr lang="ru-RU" smtClean="0"/>
              <a:t>Всё ли скомпилируется?</a:t>
            </a:r>
          </a:p>
          <a:p>
            <a:r>
              <a:rPr lang="ru-RU" smtClean="0"/>
              <a:t>Чему будет равен </a:t>
            </a:r>
            <a:r>
              <a:rPr lang="en-US" smtClean="0"/>
              <a:t>x?</a:t>
            </a:r>
          </a:p>
        </p:txBody>
      </p:sp>
    </p:spTree>
    <p:extLst>
      <p:ext uri="{BB962C8B-B14F-4D97-AF65-F5344CB8AC3E}">
        <p14:creationId xmlns:p14="http://schemas.microsoft.com/office/powerpoint/2010/main" val="3816800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действуем в локальном контексте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5;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captured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&amp;x</a:t>
            </a:r>
            <a:r>
              <a:rPr lang="en-US">
                <a:latin typeface="Consolas" panose="020B0609020204030204" pitchFamily="49" charset="0"/>
              </a:rPr>
              <a:t>] () mutable { </a:t>
            </a:r>
            <a:r>
              <a:rPr lang="en-US" smtClean="0">
                <a:latin typeface="Consolas" panose="020B0609020204030204" pitchFamily="49" charset="0"/>
              </a:rPr>
              <a:t>captured </a:t>
            </a:r>
            <a:r>
              <a:rPr lang="en-US">
                <a:latin typeface="Consolas" panose="020B0609020204030204" pitchFamily="49" charset="0"/>
              </a:rPr>
              <a:t>+= 3; }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(x == ???);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Ответы: </a:t>
            </a:r>
          </a:p>
          <a:p>
            <a:r>
              <a:rPr lang="ru-RU" smtClean="0"/>
              <a:t>Нет, так делать нельзя</a:t>
            </a:r>
          </a:p>
          <a:p>
            <a:r>
              <a:rPr lang="ru-RU" smtClean="0"/>
              <a:t>Попытка изменить адрес локальной переменной могла бы привести к непредсказуемым результатам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04253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r>
              <a:rPr lang="en-US" smtClean="0"/>
              <a:t>: </a:t>
            </a:r>
            <a:r>
              <a:rPr lang="ru-RU" smtClean="0"/>
              <a:t>локальный контекст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factory (int parameter)  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static int a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[=] (int argument)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static int b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 += parameter; b += argument;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a + b;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func1 = factory(1); auto func2 = factory(2);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func1(20) &lt;&lt; " " &lt;&lt; func1(30) &lt;&lt; " "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&lt;&lt; func2(20) &lt;&lt; " " &lt;&lt; func2(30) &lt;&lt; endl;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190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r>
              <a:rPr lang="en-US" smtClean="0"/>
              <a:t>: </a:t>
            </a:r>
            <a:r>
              <a:rPr lang="ru-RU" smtClean="0"/>
              <a:t>локальный контекст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factory (int parameter)  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static int a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[=] (int argument)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static int b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 += parameter; b += argument;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a + b;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func1 = factory(1); auto func2 = factory(2);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func1(20) &lt;&lt; " " &lt;&lt; func1(30) &lt;&lt; " "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&lt;&lt; func2(20) &lt;&lt; " " &lt;&lt; func2(30) &lt;&lt; endl;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17708" y="2057401"/>
            <a:ext cx="1837038" cy="935182"/>
          </a:xfrm>
          <a:custGeom>
            <a:avLst/>
            <a:gdLst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0 w 1837038"/>
              <a:gd name="connsiteY3" fmla="*/ 932935 h 932935"/>
              <a:gd name="connsiteX4" fmla="*/ 0 w 1837038"/>
              <a:gd name="connsiteY4" fmla="*/ 0 h 932935"/>
              <a:gd name="connsiteX0" fmla="*/ 0 w 1837038"/>
              <a:gd name="connsiteY0" fmla="*/ 0 h 935182"/>
              <a:gd name="connsiteX1" fmla="*/ 1837038 w 1837038"/>
              <a:gd name="connsiteY1" fmla="*/ 0 h 935182"/>
              <a:gd name="connsiteX2" fmla="*/ 1837038 w 1837038"/>
              <a:gd name="connsiteY2" fmla="*/ 932935 h 935182"/>
              <a:gd name="connsiteX3" fmla="*/ 568910 w 1837038"/>
              <a:gd name="connsiteY3" fmla="*/ 935182 h 935182"/>
              <a:gd name="connsiteX4" fmla="*/ 0 w 1837038"/>
              <a:gd name="connsiteY4" fmla="*/ 932935 h 935182"/>
              <a:gd name="connsiteX5" fmla="*/ 0 w 1837038"/>
              <a:gd name="connsiteY5" fmla="*/ 0 h 935182"/>
              <a:gd name="connsiteX0" fmla="*/ 0 w 1837038"/>
              <a:gd name="connsiteY0" fmla="*/ 0 h 935182"/>
              <a:gd name="connsiteX1" fmla="*/ 1837038 w 1837038"/>
              <a:gd name="connsiteY1" fmla="*/ 0 h 935182"/>
              <a:gd name="connsiteX2" fmla="*/ 1837038 w 1837038"/>
              <a:gd name="connsiteY2" fmla="*/ 932935 h 935182"/>
              <a:gd name="connsiteX3" fmla="*/ 1400182 w 1837038"/>
              <a:gd name="connsiteY3" fmla="*/ 935182 h 935182"/>
              <a:gd name="connsiteX4" fmla="*/ 0 w 1837038"/>
              <a:gd name="connsiteY4" fmla="*/ 932935 h 935182"/>
              <a:gd name="connsiteX5" fmla="*/ 0 w 1837038"/>
              <a:gd name="connsiteY5" fmla="*/ 0 h 935182"/>
              <a:gd name="connsiteX0" fmla="*/ 0 w 1837038"/>
              <a:gd name="connsiteY0" fmla="*/ 0 h 935182"/>
              <a:gd name="connsiteX1" fmla="*/ 1837038 w 1837038"/>
              <a:gd name="connsiteY1" fmla="*/ 0 h 935182"/>
              <a:gd name="connsiteX2" fmla="*/ 1837038 w 1837038"/>
              <a:gd name="connsiteY2" fmla="*/ 932935 h 935182"/>
              <a:gd name="connsiteX3" fmla="*/ 1400182 w 1837038"/>
              <a:gd name="connsiteY3" fmla="*/ 935182 h 935182"/>
              <a:gd name="connsiteX4" fmla="*/ 762874 w 1837038"/>
              <a:gd name="connsiteY4" fmla="*/ 935181 h 935182"/>
              <a:gd name="connsiteX5" fmla="*/ 0 w 1837038"/>
              <a:gd name="connsiteY5" fmla="*/ 932935 h 935182"/>
              <a:gd name="connsiteX6" fmla="*/ 0 w 1837038"/>
              <a:gd name="connsiteY6" fmla="*/ 0 h 93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7038" h="935182">
                <a:moveTo>
                  <a:pt x="0" y="0"/>
                </a:moveTo>
                <a:lnTo>
                  <a:pt x="1837038" y="0"/>
                </a:lnTo>
                <a:lnTo>
                  <a:pt x="1837038" y="932935"/>
                </a:lnTo>
                <a:lnTo>
                  <a:pt x="1400182" y="935182"/>
                </a:lnTo>
                <a:lnTo>
                  <a:pt x="762874" y="935181"/>
                </a:lnTo>
                <a:lnTo>
                  <a:pt x="0" y="9329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func1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867428" y="2057399"/>
            <a:ext cx="1837038" cy="932935"/>
          </a:xfrm>
          <a:custGeom>
            <a:avLst/>
            <a:gdLst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0 w 1837038"/>
              <a:gd name="connsiteY3" fmla="*/ 932935 h 932935"/>
              <a:gd name="connsiteX4" fmla="*/ 0 w 1837038"/>
              <a:gd name="connsiteY4" fmla="*/ 0 h 932935"/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476095 w 1837038"/>
              <a:gd name="connsiteY3" fmla="*/ 925945 h 932935"/>
              <a:gd name="connsiteX4" fmla="*/ 0 w 1837038"/>
              <a:gd name="connsiteY4" fmla="*/ 932935 h 932935"/>
              <a:gd name="connsiteX5" fmla="*/ 0 w 1837038"/>
              <a:gd name="connsiteY5" fmla="*/ 0 h 932935"/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1113404 w 1837038"/>
              <a:gd name="connsiteY3" fmla="*/ 925945 h 932935"/>
              <a:gd name="connsiteX4" fmla="*/ 0 w 1837038"/>
              <a:gd name="connsiteY4" fmla="*/ 932935 h 932935"/>
              <a:gd name="connsiteX5" fmla="*/ 0 w 1837038"/>
              <a:gd name="connsiteY5" fmla="*/ 0 h 932935"/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1113404 w 1837038"/>
              <a:gd name="connsiteY3" fmla="*/ 925945 h 932935"/>
              <a:gd name="connsiteX4" fmla="*/ 421881 w 1837038"/>
              <a:gd name="connsiteY4" fmla="*/ 916710 h 932935"/>
              <a:gd name="connsiteX5" fmla="*/ 0 w 1837038"/>
              <a:gd name="connsiteY5" fmla="*/ 932935 h 932935"/>
              <a:gd name="connsiteX6" fmla="*/ 0 w 1837038"/>
              <a:gd name="connsiteY6" fmla="*/ 0 h 932935"/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1113404 w 1837038"/>
              <a:gd name="connsiteY3" fmla="*/ 925945 h 932935"/>
              <a:gd name="connsiteX4" fmla="*/ 449590 w 1837038"/>
              <a:gd name="connsiteY4" fmla="*/ 925947 h 932935"/>
              <a:gd name="connsiteX5" fmla="*/ 0 w 1837038"/>
              <a:gd name="connsiteY5" fmla="*/ 932935 h 932935"/>
              <a:gd name="connsiteX6" fmla="*/ 0 w 1837038"/>
              <a:gd name="connsiteY6" fmla="*/ 0 h 932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7038" h="932935">
                <a:moveTo>
                  <a:pt x="0" y="0"/>
                </a:moveTo>
                <a:lnTo>
                  <a:pt x="1837038" y="0"/>
                </a:lnTo>
                <a:lnTo>
                  <a:pt x="1837038" y="932935"/>
                </a:lnTo>
                <a:lnTo>
                  <a:pt x="1113404" y="925945"/>
                </a:lnTo>
                <a:lnTo>
                  <a:pt x="449590" y="925947"/>
                </a:lnTo>
                <a:lnTo>
                  <a:pt x="0" y="9329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func2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87849" y="2523867"/>
            <a:ext cx="1496756" cy="3547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/>
              <a:t>parameter = 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29537" y="2523867"/>
            <a:ext cx="1571336" cy="3547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/>
              <a:t>parameter = 2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13875" y="3644192"/>
            <a:ext cx="710060" cy="1671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</a:p>
          <a:p>
            <a:pPr algn="ctr"/>
            <a:r>
              <a:rPr lang="en-US" smtClean="0"/>
              <a:t>1</a:t>
            </a:r>
          </a:p>
          <a:p>
            <a:pPr algn="ctr"/>
            <a:r>
              <a:rPr lang="en-US" smtClean="0"/>
              <a:t>2</a:t>
            </a:r>
          </a:p>
          <a:p>
            <a:pPr algn="ctr"/>
            <a:r>
              <a:rPr lang="en-US" smtClean="0"/>
              <a:t>4</a:t>
            </a:r>
          </a:p>
          <a:p>
            <a:pPr algn="ctr"/>
            <a:r>
              <a:rPr lang="en-US"/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10421681" y="3644192"/>
            <a:ext cx="710060" cy="1671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</a:p>
          <a:p>
            <a:pPr algn="ctr"/>
            <a:r>
              <a:rPr lang="en-US" smtClean="0"/>
              <a:t>20</a:t>
            </a:r>
          </a:p>
          <a:p>
            <a:pPr algn="ctr"/>
            <a:r>
              <a:rPr lang="en-US" smtClean="0"/>
              <a:t>50</a:t>
            </a:r>
          </a:p>
          <a:p>
            <a:pPr algn="ctr"/>
            <a:r>
              <a:rPr lang="en-US" smtClean="0"/>
              <a:t>70</a:t>
            </a:r>
          </a:p>
          <a:p>
            <a:pPr algn="ctr"/>
            <a:r>
              <a:rPr lang="en-US" smtClean="0"/>
              <a:t>100</a:t>
            </a:r>
            <a:endParaRPr lang="en-US"/>
          </a:p>
        </p:txBody>
      </p:sp>
      <p:cxnSp>
        <p:nvCxnSpPr>
          <p:cNvPr id="11" name="Straight Connector 10"/>
          <p:cNvCxnSpPr>
            <a:stCxn id="8" idx="0"/>
            <a:endCxn id="4" idx="4"/>
          </p:cNvCxnSpPr>
          <p:nvPr/>
        </p:nvCxnSpPr>
        <p:spPr>
          <a:xfrm flipH="1" flipV="1">
            <a:off x="8580582" y="2992582"/>
            <a:ext cx="1188323" cy="651610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  <a:endCxn id="5" idx="4"/>
          </p:cNvCxnSpPr>
          <p:nvPr/>
        </p:nvCxnSpPr>
        <p:spPr>
          <a:xfrm flipV="1">
            <a:off x="9768905" y="2983346"/>
            <a:ext cx="548113" cy="660846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747978" y="2990334"/>
            <a:ext cx="267893" cy="653858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0"/>
            <a:endCxn id="4" idx="3"/>
          </p:cNvCxnSpPr>
          <p:nvPr/>
        </p:nvCxnSpPr>
        <p:spPr>
          <a:xfrm flipH="1" flipV="1">
            <a:off x="9217890" y="2992583"/>
            <a:ext cx="1558821" cy="651609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1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 </a:t>
            </a:r>
            <a:r>
              <a:rPr lang="ru-RU" smtClean="0"/>
              <a:t>захват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Наличие захвата также создаёт фантастические возможности для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выражений времени компиляции</a:t>
            </a:r>
            <a:r>
              <a:rPr lang="ru-RU" smtClean="0"/>
              <a:t> 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auto getFactorializer = </a:t>
            </a:r>
            <a:r>
              <a:rPr lang="en-US" smtClean="0">
                <a:latin typeface="Consolas" panose="020B0609020204030204" pitchFamily="49" charset="0"/>
              </a:rPr>
              <a:t>[]{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unsigned int optimization[6] = </a:t>
            </a:r>
            <a:r>
              <a:rPr lang="en-US" smtClean="0">
                <a:latin typeface="Consolas" panose="020B0609020204030204" pitchFamily="49" charset="0"/>
              </a:rPr>
              <a:t>{1, 1, 2, 6, 24, 120};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auto FacImpl = </a:t>
            </a:r>
            <a:r>
              <a:rPr lang="en-US">
                <a:latin typeface="Consolas" panose="020B0609020204030204" pitchFamily="49" charset="0"/>
              </a:rPr>
              <a:t>[=](auto fac, unsigned n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</a:t>
            </a:r>
            <a:r>
              <a:rPr lang="en-US" smtClean="0">
                <a:latin typeface="Consolas" panose="020B0609020204030204" pitchFamily="49" charset="0"/>
              </a:rPr>
              <a:t>(n &lt;= 5</a:t>
            </a:r>
            <a:r>
              <a:rPr lang="en-US">
                <a:latin typeface="Consolas" panose="020B0609020204030204" pitchFamily="49" charset="0"/>
              </a:rPr>
              <a:t>) return optimization[n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return n * fac(fac, n-1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[=](int n</a:t>
            </a:r>
            <a:r>
              <a:rPr lang="en-US" smtClean="0">
                <a:latin typeface="Consolas" panose="020B0609020204030204" pitchFamily="49" charset="0"/>
              </a:rPr>
              <a:t>){ return </a:t>
            </a:r>
            <a:r>
              <a:rPr lang="en-US">
                <a:latin typeface="Consolas" panose="020B0609020204030204" pitchFamily="49" charset="0"/>
              </a:rPr>
              <a:t>FacImpl(FacImpl, n</a:t>
            </a:r>
            <a:r>
              <a:rPr lang="en-US" smtClean="0">
                <a:latin typeface="Consolas" panose="020B0609020204030204" pitchFamily="49" charset="0"/>
              </a:rPr>
              <a:t>);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Все ли видят режущую глаз нехватку нормальной рекурсии в этом коде?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</a:t>
            </a:r>
            <a:r>
              <a:rPr lang="en-US" smtClean="0"/>
              <a:t>abssort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abssort(float *x, unsigned N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отсортировать массив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ru-RU" smtClean="0">
                <a:latin typeface="Consolas" panose="020B0609020204030204" pitchFamily="49" charset="0"/>
              </a:rPr>
              <a:t>по возрастанию модуля элементов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float test[] {-4.0f, -2.0f, 1.0f, 3.0f};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abssort (test, sizeof(test)/sizeof(float));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(test[0] == 1.0f &amp;&amp; </a:t>
            </a:r>
            <a:r>
              <a:rPr lang="en-US" smtClean="0">
                <a:latin typeface="Consolas" panose="020B0609020204030204" pitchFamily="49" charset="0"/>
              </a:rPr>
              <a:t>test[3] </a:t>
            </a:r>
            <a:r>
              <a:rPr lang="en-US">
                <a:latin typeface="Consolas" panose="020B0609020204030204" pitchFamily="49" charset="0"/>
              </a:rPr>
              <a:t>== </a:t>
            </a:r>
            <a:r>
              <a:rPr lang="en-US" smtClean="0">
                <a:latin typeface="Consolas" panose="020B0609020204030204" pitchFamily="49" charset="0"/>
              </a:rPr>
              <a:t>-4.0f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0155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Базовые </a:t>
            </a:r>
            <a:r>
              <a:rPr lang="ru-RU" sz="4800" smtClean="0">
                <a:sym typeface="Symbol" panose="05050102010706020507" pitchFamily="18" charset="2"/>
              </a:rPr>
              <a:t>-</a:t>
            </a:r>
            <a:r>
              <a:rPr lang="ru-RU" sz="4800" smtClean="0"/>
              <a:t>выражения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Замыкания и захват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Типизация и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/>
              <a:t>Варианты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119092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</a:t>
            </a:r>
            <a:r>
              <a:rPr lang="ru-RU">
                <a:sym typeface="Symbol" panose="05050102010706020507" pitchFamily="18" charset="2"/>
              </a:rPr>
              <a:t>-выражений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выражение </a:t>
            </a:r>
            <a:r>
              <a:rPr lang="ru-RU" smtClean="0"/>
              <a:t>без захвата неявно приводится к указателю на функцию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</a:t>
            </a:r>
            <a:r>
              <a:rPr lang="en-US">
                <a:latin typeface="Consolas" panose="020B0609020204030204" pitchFamily="49" charset="0"/>
              </a:rPr>
              <a:t>int (*fptr_t</a:t>
            </a:r>
            <a:r>
              <a:rPr lang="en-US" smtClean="0">
                <a:latin typeface="Consolas" panose="020B0609020204030204" pitchFamily="49" charset="0"/>
              </a:rPr>
              <a:t>)();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test()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fptr_t </a:t>
            </a:r>
            <a:r>
              <a:rPr lang="en-US">
                <a:latin typeface="Consolas" panose="020B0609020204030204" pitchFamily="49" charset="0"/>
              </a:rPr>
              <a:t>fptr = [] { return 2;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fptr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происходит за счёт оператора приведения типа в её замыкании</a:t>
            </a:r>
          </a:p>
          <a:p>
            <a:r>
              <a:rPr lang="ru-RU" smtClean="0"/>
              <a:t>Обсуждение: почему такого не происходит для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выражений с захватом?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5215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</a:t>
            </a:r>
            <a:r>
              <a:rPr lang="ru-RU">
                <a:sym typeface="Symbol" panose="05050102010706020507" pitchFamily="18" charset="2"/>
              </a:rPr>
              <a:t>-выражений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делать когда контекста неявного приведения нет?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</a:t>
            </a:r>
            <a:r>
              <a:rPr lang="fr-FR" smtClean="0">
                <a:latin typeface="Consolas" panose="020B0609020204030204" pitchFamily="49" charset="0"/>
              </a:rPr>
              <a:t>T&gt; T </a:t>
            </a:r>
            <a:r>
              <a:rPr lang="fr-FR">
                <a:latin typeface="Consolas" panose="020B0609020204030204" pitchFamily="49" charset="0"/>
              </a:rPr>
              <a:t>apply (T(*f</a:t>
            </a:r>
            <a:r>
              <a:rPr lang="fr-FR" smtClean="0">
                <a:latin typeface="Consolas" panose="020B0609020204030204" pitchFamily="49" charset="0"/>
              </a:rPr>
              <a:t>)());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apply (</a:t>
            </a:r>
            <a:r>
              <a:rPr lang="en-US">
                <a:latin typeface="Consolas" panose="020B0609020204030204" pitchFamily="49" charset="0"/>
              </a:rPr>
              <a:t>[] { return 2; </a:t>
            </a:r>
            <a:r>
              <a:rPr lang="en-US" smtClean="0">
                <a:latin typeface="Consolas" panose="020B0609020204030204" pitchFamily="49" charset="0"/>
              </a:rPr>
              <a:t>}); //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FAIL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3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</a:t>
            </a:r>
            <a:r>
              <a:rPr lang="ru-RU">
                <a:sym typeface="Symbol" panose="05050102010706020507" pitchFamily="18" charset="2"/>
              </a:rPr>
              <a:t>-выражений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Что делать когда контекста неявного приведения нет?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T apply (T(*f</a:t>
            </a:r>
            <a:r>
              <a:rPr lang="fr-FR" smtClean="0">
                <a:latin typeface="Consolas" panose="020B0609020204030204" pitchFamily="49" charset="0"/>
              </a:rPr>
              <a:t>)());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apply ([] { return 2; }); //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Можно привести явно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apply (static_cast&lt;fptr_t</a:t>
            </a:r>
            <a:r>
              <a:rPr lang="en-US"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nsolas" panose="020B0609020204030204" pitchFamily="49" charset="0"/>
              </a:rPr>
              <a:t>([] </a:t>
            </a:r>
            <a:r>
              <a:rPr lang="en-US">
                <a:latin typeface="Consolas" panose="020B0609020204030204" pitchFamily="49" charset="0"/>
              </a:rPr>
              <a:t>{ return 2; </a:t>
            </a:r>
            <a:r>
              <a:rPr lang="en-US" smtClean="0">
                <a:latin typeface="Consolas" panose="020B0609020204030204" pitchFamily="49" charset="0"/>
              </a:rPr>
              <a:t>})); </a:t>
            </a:r>
            <a:r>
              <a:rPr lang="en-US">
                <a:latin typeface="Consolas" panose="020B0609020204030204" pitchFamily="49" charset="0"/>
              </a:rPr>
              <a:t>//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endParaRPr lang="ru-RU" smtClean="0"/>
          </a:p>
          <a:p>
            <a:r>
              <a:rPr lang="ru-RU" smtClean="0"/>
              <a:t>Можно использовать идиому "</a:t>
            </a:r>
            <a:r>
              <a:rPr lang="en-US" smtClean="0"/>
              <a:t>positive lambdas</a:t>
            </a:r>
            <a:r>
              <a:rPr lang="ru-RU" smtClean="0"/>
              <a:t>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apply (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n-US" smtClean="0">
                <a:latin typeface="Consolas" panose="020B0609020204030204" pitchFamily="49" charset="0"/>
              </a:rPr>
              <a:t>[] </a:t>
            </a:r>
            <a:r>
              <a:rPr lang="en-US">
                <a:latin typeface="Consolas" panose="020B0609020204030204" pitchFamily="49" charset="0"/>
              </a:rPr>
              <a:t>{ return 2; </a:t>
            </a:r>
            <a:r>
              <a:rPr lang="en-US" smtClean="0">
                <a:latin typeface="Consolas" panose="020B0609020204030204" pitchFamily="49" charset="0"/>
              </a:rPr>
              <a:t>}); //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03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Единая типизация замыканий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harder_test(int x, int y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[&amp;x, &amp;y] { return x + y;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Тут не вполне ясно что такое </a:t>
            </a:r>
            <a:r>
              <a:rPr lang="en-US" smtClean="0"/>
              <a:t>auto.</a:t>
            </a:r>
          </a:p>
        </p:txBody>
      </p:sp>
    </p:spTree>
    <p:extLst>
      <p:ext uri="{BB962C8B-B14F-4D97-AF65-F5344CB8AC3E}">
        <p14:creationId xmlns:p14="http://schemas.microsoft.com/office/powerpoint/2010/main" val="65574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Единая типизация замыканий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harder_test(int x, int y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[&amp;x, &amp;y] { return x + y;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Тут не вполне ясно что такое </a:t>
            </a:r>
            <a:r>
              <a:rPr lang="en-US" smtClean="0"/>
              <a:t>auto.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function&lt;int ()&gt; harder_test(int x, int y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[&amp;x, &amp;y] { return x + y;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en-US" smtClean="0">
                <a:latin typeface="Consolas" panose="020B0609020204030204" pitchFamily="49" charset="0"/>
              </a:rPr>
              <a:t>std::function&lt;</a:t>
            </a:r>
            <a:r>
              <a:rPr lang="ru-RU" smtClean="0">
                <a:latin typeface="Consolas" panose="020B0609020204030204" pitchFamily="49" charset="0"/>
              </a:rPr>
              <a:t>сигнатура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r>
              <a:rPr lang="ru-RU" smtClean="0"/>
              <a:t>это единый тип к которому приводятся все замыкания с данной сигнатурой</a:t>
            </a:r>
          </a:p>
          <a:p>
            <a:r>
              <a:rPr lang="ru-RU" smtClean="0"/>
              <a:t>Ключевое слово "приводятся"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Применение </a:t>
            </a:r>
            <a:r>
              <a:rPr lang="en-US" smtClean="0"/>
              <a:t>std::function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Рекурсия для </a:t>
            </a:r>
            <a:r>
              <a:rPr lang="ru-RU">
                <a:sym typeface="Symbol" panose="05050102010706020507" pitchFamily="18" charset="2"/>
              </a:rPr>
              <a:t>-выражений </a:t>
            </a:r>
            <a:r>
              <a:rPr lang="ru-RU" smtClean="0"/>
              <a:t>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function&lt;int </a:t>
            </a:r>
            <a:r>
              <a:rPr lang="en-US">
                <a:latin typeface="Consolas" panose="020B0609020204030204" pitchFamily="49" charset="0"/>
              </a:rPr>
              <a:t>(int)&gt; factorial = [&amp;] (int i) {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(i == 1) ? 1 : i * factorial(i - 1);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/>
              <a:t>П</a:t>
            </a:r>
            <a:r>
              <a:rPr lang="ru-RU" smtClean="0"/>
              <a:t>очему тут не сработает </a:t>
            </a:r>
            <a:r>
              <a:rPr lang="en-US" smtClean="0"/>
              <a:t>auto?</a:t>
            </a:r>
          </a:p>
          <a:p>
            <a:r>
              <a:rPr lang="ru-RU" smtClean="0"/>
              <a:t>Зачем </a:t>
            </a:r>
            <a:r>
              <a:rPr lang="ru-RU"/>
              <a:t>тут захват  </a:t>
            </a:r>
            <a:r>
              <a:rPr lang="en-US" smtClean="0">
                <a:latin typeface="Consolas" panose="020B0609020204030204" pitchFamily="49" charset="0"/>
              </a:rPr>
              <a:t>[&amp;]</a:t>
            </a:r>
            <a:r>
              <a:rPr lang="ru-RU" smtClean="0"/>
              <a:t> контекста?</a:t>
            </a:r>
          </a:p>
          <a:p>
            <a:r>
              <a:rPr lang="ru-RU" smtClean="0"/>
              <a:t>Что будет если сделать захват по значению?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703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Информация о конкретном типе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Механизм </a:t>
            </a:r>
            <a:r>
              <a:rPr lang="en-US" smtClean="0"/>
              <a:t>std::function </a:t>
            </a:r>
            <a:r>
              <a:rPr lang="ru-RU" smtClean="0"/>
              <a:t>унифицирует типы замыканий</a:t>
            </a:r>
            <a:endParaRPr lang="en-US" smtClean="0"/>
          </a:p>
          <a:p>
            <a:r>
              <a:rPr lang="ru-RU" smtClean="0"/>
              <a:t>Информация о реальном типе возвращается через </a:t>
            </a:r>
            <a:r>
              <a:rPr lang="en-US" smtClean="0"/>
              <a:t>target_type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 (int);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function&lt;int(int</a:t>
            </a:r>
            <a:r>
              <a:rPr lang="en-US">
                <a:latin typeface="Consolas" panose="020B0609020204030204" pitchFamily="49" charset="0"/>
              </a:rPr>
              <a:t>)&gt; fn1(f</a:t>
            </a:r>
            <a:r>
              <a:rPr lang="en-US" smtClean="0">
                <a:latin typeface="Consolas" panose="020B0609020204030204" pitchFamily="49" charset="0"/>
              </a:rPr>
              <a:t>),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fn2 </a:t>
            </a:r>
            <a:r>
              <a:rPr lang="en-US">
                <a:latin typeface="Consolas" panose="020B0609020204030204" pitchFamily="49" charset="0"/>
              </a:rPr>
              <a:t>([](int a) {return -a</a:t>
            </a:r>
            <a:r>
              <a:rPr lang="en-US" smtClean="0">
                <a:latin typeface="Consolas" panose="020B0609020204030204" pitchFamily="49" charset="0"/>
              </a:rPr>
              <a:t>;}),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fn3 </a:t>
            </a:r>
            <a:r>
              <a:rPr lang="en-US">
                <a:latin typeface="Consolas" panose="020B0609020204030204" pitchFamily="49" charset="0"/>
              </a:rPr>
              <a:t>([x](int a) {return x-a</a:t>
            </a:r>
            <a:r>
              <a:rPr lang="en-US" smtClean="0">
                <a:latin typeface="Consolas" panose="020B0609020204030204" pitchFamily="49" charset="0"/>
              </a:rPr>
              <a:t>;});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cout &lt;&lt; fn1.target_type().name() &lt;&lt; </a:t>
            </a:r>
            <a:r>
              <a:rPr lang="en-US" smtClean="0">
                <a:latin typeface="Consolas" panose="020B0609020204030204" pitchFamily="49" charset="0"/>
              </a:rPr>
              <a:t>endl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</a:t>
            </a:r>
            <a:r>
              <a:rPr lang="en-US">
                <a:latin typeface="Consolas" panose="020B0609020204030204" pitchFamily="49" charset="0"/>
              </a:rPr>
              <a:t>&lt;&lt; fn2.target_type().name() &lt;&lt; </a:t>
            </a:r>
            <a:r>
              <a:rPr lang="en-US" smtClean="0">
                <a:latin typeface="Consolas" panose="020B0609020204030204" pitchFamily="49" charset="0"/>
              </a:rPr>
              <a:t>endl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</a:t>
            </a:r>
            <a:r>
              <a:rPr lang="en-US">
                <a:latin typeface="Consolas" panose="020B0609020204030204" pitchFamily="49" charset="0"/>
              </a:rPr>
              <a:t>&lt;&lt; fn3.target_type().name() 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9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Большая разница между двумя строчками: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closure = [x](int a) {return x-a</a:t>
            </a:r>
            <a:r>
              <a:rPr lang="en-US" smtClean="0">
                <a:latin typeface="Consolas" panose="020B0609020204030204" pitchFamily="49" charset="0"/>
              </a:rPr>
              <a:t>;};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function&lt;int(int</a:t>
            </a:r>
            <a:r>
              <a:rPr lang="en-US">
                <a:latin typeface="Consolas" panose="020B0609020204030204" pitchFamily="49" charset="0"/>
              </a:rPr>
              <a:t>)&gt; func = [x](int a) {return x-a;};</a:t>
            </a:r>
          </a:p>
        </p:txBody>
      </p:sp>
    </p:spTree>
    <p:extLst>
      <p:ext uri="{BB962C8B-B14F-4D97-AF65-F5344CB8AC3E}">
        <p14:creationId xmlns:p14="http://schemas.microsoft.com/office/powerpoint/2010/main" val="187135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уменьшение связности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class ISurface;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class </a:t>
            </a:r>
            <a:r>
              <a:rPr lang="en-US" sz="2000">
                <a:latin typeface="Consolas" panose="020B0609020204030204" pitchFamily="49" charset="0"/>
              </a:rPr>
              <a:t>ViewPort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  /*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??? */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callback;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public: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pollres </a:t>
            </a:r>
            <a:r>
              <a:rPr lang="en-US" sz="2000">
                <a:latin typeface="Consolas" panose="020B0609020204030204" pitchFamily="49" charset="0"/>
              </a:rPr>
              <a:t>poll ();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 static </a:t>
            </a:r>
            <a:r>
              <a:rPr lang="en-US" sz="2000">
                <a:latin typeface="Consolas" panose="020B0609020204030204" pitchFamily="49" charset="0"/>
              </a:rPr>
              <a:t>ViewPort </a:t>
            </a:r>
            <a:r>
              <a:rPr lang="en-US" sz="2000" smtClean="0">
                <a:latin typeface="Consolas" panose="020B0609020204030204" pitchFamily="49" charset="0"/>
              </a:rPr>
              <a:t>*QueryViewPort </a:t>
            </a:r>
            <a:r>
              <a:rPr lang="en-US" sz="2000">
                <a:latin typeface="Consolas" panose="020B0609020204030204" pitchFamily="49" charset="0"/>
              </a:rPr>
              <a:t>(int w, int h,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/* ??? */ </a:t>
            </a:r>
            <a:r>
              <a:rPr lang="en-US" sz="2000">
                <a:latin typeface="Consolas" panose="020B0609020204030204" pitchFamily="49" charset="0"/>
              </a:rPr>
              <a:t>c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ru-RU" smtClean="0"/>
              <a:t>Использование: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ViewPort </a:t>
            </a:r>
            <a:r>
              <a:rPr lang="en-US" sz="2000">
                <a:latin typeface="Consolas" panose="020B0609020204030204" pitchFamily="49" charset="0"/>
              </a:rPr>
              <a:t>*v = ViewPort::QueryViewPort (xsize, ysize, </a:t>
            </a:r>
            <a:r>
              <a:rPr lang="en-US" sz="2000" smtClean="0">
                <a:latin typeface="Consolas" panose="020B0609020204030204" pitchFamily="49" charset="0"/>
              </a:rPr>
              <a:t>draw_function);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while </a:t>
            </a:r>
            <a:r>
              <a:rPr lang="en-US" sz="2000">
                <a:latin typeface="Consolas" panose="020B0609020204030204" pitchFamily="49" charset="0"/>
              </a:rPr>
              <a:t>(v-&gt;poll () == pollres::PROCEED</a:t>
            </a:r>
            <a:r>
              <a:rPr lang="en-US" sz="2000" smtClean="0">
                <a:latin typeface="Consolas" panose="020B0609020204030204" pitchFamily="49" charset="0"/>
              </a:rPr>
              <a:t>) // </a:t>
            </a:r>
            <a:r>
              <a:rPr lang="ru-RU" sz="2000" smtClean="0">
                <a:latin typeface="Consolas" panose="020B0609020204030204" pitchFamily="49" charset="0"/>
              </a:rPr>
              <a:t>тут что-то происходит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5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</a:t>
            </a:r>
            <a:r>
              <a:rPr lang="en-US" smtClean="0"/>
              <a:t>abssort</a:t>
            </a:r>
            <a:r>
              <a:rPr lang="ru-RU" smtClean="0"/>
              <a:t> через </a:t>
            </a:r>
            <a:r>
              <a:rPr lang="en-US" smtClean="0"/>
              <a:t>std::sort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struct abssort_predicate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bool operator ()(float a, float b)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abs(a) &lt; abs(b);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abssort(float *x, unsigned N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std::sort (x, x + N, abssort_predicate{});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13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уменьшение связности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class ISurface;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class </a:t>
            </a:r>
            <a:r>
              <a:rPr lang="en-US" sz="2000">
                <a:latin typeface="Consolas" panose="020B0609020204030204" pitchFamily="49" charset="0"/>
              </a:rPr>
              <a:t>ViewPort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function&lt;void(ISurface*)&gt;</a:t>
            </a:r>
            <a:r>
              <a:rPr lang="en-US" sz="2000" smtClean="0">
                <a:latin typeface="Consolas" panose="020B0609020204030204" pitchFamily="49" charset="0"/>
              </a:rPr>
              <a:t> callback;</a:t>
            </a:r>
          </a:p>
          <a:p>
            <a:pPr marL="45720" indent="0">
              <a:buNone/>
            </a:pPr>
            <a:r>
              <a:rPr lang="ru-RU" sz="2000" smtClean="0">
                <a:latin typeface="Consolas" panose="020B0609020204030204" pitchFamily="49" charset="0"/>
              </a:rPr>
              <a:t>и так далее</a:t>
            </a: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Использование:</a:t>
            </a:r>
          </a:p>
          <a:p>
            <a:pPr marL="45720" indent="0">
              <a:buNone/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auto draw_function =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[&amp;parm1, &amp;parm2]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(ISurface *s) {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 draw_real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(s,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parm1, parm2); </a:t>
            </a:r>
            <a:b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  <a:endParaRPr lang="ru-RU" sz="200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ViewPort </a:t>
            </a:r>
            <a:r>
              <a:rPr lang="en-US" sz="2000">
                <a:latin typeface="Consolas" panose="020B0609020204030204" pitchFamily="49" charset="0"/>
              </a:rPr>
              <a:t>*v = ViewPort::QueryViewPort (xsize, ysize,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draw_function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Провисание ссылок на контекст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function&lt;void()&gt; f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Monitor m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auto k = [&amp;mref = m] { cout &lt;&lt; "</a:t>
            </a:r>
            <a:r>
              <a:rPr lang="en-US" smtClean="0">
                <a:latin typeface="Consolas" panose="020B0609020204030204" pitchFamily="49" charset="0"/>
              </a:rPr>
              <a:t>m = " &lt;&lt; </a:t>
            </a:r>
            <a:r>
              <a:rPr lang="en-US">
                <a:latin typeface="Consolas" panose="020B0609020204030204" pitchFamily="49" charset="0"/>
              </a:rPr>
              <a:t>m </a:t>
            </a:r>
            <a:r>
              <a:rPr lang="en-US" smtClean="0">
                <a:latin typeface="Consolas" panose="020B0609020204030204" pitchFamily="49" charset="0"/>
              </a:rPr>
              <a:t>&lt;&lt; </a:t>
            </a:r>
            <a:r>
              <a:rPr lang="en-US">
                <a:latin typeface="Consolas" panose="020B0609020204030204" pitchFamily="49" charset="0"/>
              </a:rPr>
              <a:t>endl;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 = k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Boom!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79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</a:t>
            </a:r>
            <a:r>
              <a:rPr lang="en-US" smtClean="0"/>
              <a:t>nocopy </a:t>
            </a:r>
            <a:r>
              <a:rPr lang="ru-RU" smtClean="0"/>
              <a:t>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NC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NC</a:t>
            </a:r>
            <a:r>
              <a:rPr lang="en-US" sz="2000">
                <a:latin typeface="Consolas" panose="020B0609020204030204" pitchFamily="49" charset="0"/>
              </a:rPr>
              <a:t>()                     = default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NC(NC </a:t>
            </a:r>
            <a:r>
              <a:rPr lang="en-US" sz="2000">
                <a:latin typeface="Consolas" panose="020B0609020204030204" pitchFamily="49" charset="0"/>
              </a:rPr>
              <a:t>const&amp;)            = delete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NC</a:t>
            </a:r>
            <a:r>
              <a:rPr lang="en-US" sz="2000">
                <a:latin typeface="Consolas" panose="020B0609020204030204" pitchFamily="49" charset="0"/>
              </a:rPr>
              <a:t>&amp; operator=(NC const&amp;) = delete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NC(NC</a:t>
            </a:r>
            <a:r>
              <a:rPr lang="en-US" sz="2000">
                <a:latin typeface="Consolas" panose="020B0609020204030204" pitchFamily="49" charset="0"/>
              </a:rPr>
              <a:t>&amp;&amp;)                 = default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#</a:t>
            </a:r>
            <a:r>
              <a:rPr lang="en-US" sz="2000">
                <a:latin typeface="Consolas" panose="020B0609020204030204" pitchFamily="49" charset="0"/>
              </a:rPr>
              <a:t>define nocopy nocopy_value_ = NC</a:t>
            </a:r>
            <a:r>
              <a:rPr lang="en-US" sz="2000" smtClean="0">
                <a:latin typeface="Consolas" panose="020B0609020204030204" pitchFamily="49" charset="0"/>
              </a:rPr>
              <a:t>()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function&lt;void()&gt; f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Monitor m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auto k = [nocopy, &amp;mref = m]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cout &lt;&lt; "m = " &lt;&lt; m &lt;&lt; </a:t>
            </a:r>
            <a:r>
              <a:rPr lang="en-US" sz="2000">
                <a:latin typeface="Consolas" panose="020B0609020204030204" pitchFamily="49" charset="0"/>
              </a:rPr>
              <a:t>endl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// f = k; // compilation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error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 точки зрения возможного провисания ссылок, "захват всего" кажется уже не такой хорошей идеей.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0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Простой вариант: каррирование возвращается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f (int</a:t>
            </a:r>
            <a:r>
              <a:rPr lang="en-US" smtClean="0">
                <a:latin typeface="Consolas" panose="020B0609020204030204" pitchFamily="49" charset="0"/>
              </a:rPr>
              <a:t>, int, int);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function&lt;void</a:t>
            </a:r>
            <a:r>
              <a:rPr lang="en-US">
                <a:latin typeface="Consolas" panose="020B0609020204030204" pitchFamily="49" charset="0"/>
              </a:rPr>
              <a:t>()&gt; f_call = bind (f, 1, 2, 3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f_call </a:t>
            </a:r>
            <a:r>
              <a:rPr lang="en-US">
                <a:latin typeface="Consolas" panose="020B0609020204030204" pitchFamily="49" charset="0"/>
              </a:rPr>
              <a:t>(); </a:t>
            </a:r>
            <a:r>
              <a:rPr lang="en-US" smtClean="0">
                <a:latin typeface="Consolas" panose="020B0609020204030204" pitchFamily="49" charset="0"/>
              </a:rPr>
              <a:t>// Equivalent </a:t>
            </a:r>
            <a:r>
              <a:rPr lang="en-US">
                <a:latin typeface="Consolas" panose="020B0609020204030204" pitchFamily="49" charset="0"/>
              </a:rPr>
              <a:t>to f (1</a:t>
            </a:r>
            <a:r>
              <a:rPr lang="en-US" smtClean="0">
                <a:latin typeface="Consolas" panose="020B0609020204030204" pitchFamily="49" charset="0"/>
              </a:rPr>
              <a:t>, 2, 3)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7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Простой вариант: каррирование возвращается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f (int</a:t>
            </a:r>
            <a:r>
              <a:rPr lang="en-US" smtClean="0">
                <a:latin typeface="Consolas" panose="020B0609020204030204" pitchFamily="49" charset="0"/>
              </a:rPr>
              <a:t>, int, int);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function&lt;void</a:t>
            </a:r>
            <a:r>
              <a:rPr lang="en-US">
                <a:latin typeface="Consolas" panose="020B0609020204030204" pitchFamily="49" charset="0"/>
              </a:rPr>
              <a:t>()&gt; f_call = bind (f, 1, 2, 3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f_call </a:t>
            </a:r>
            <a:r>
              <a:rPr lang="en-US">
                <a:latin typeface="Consolas" panose="020B0609020204030204" pitchFamily="49" charset="0"/>
              </a:rPr>
              <a:t>(); </a:t>
            </a:r>
            <a:r>
              <a:rPr lang="en-US" smtClean="0">
                <a:latin typeface="Consolas" panose="020B0609020204030204" pitchFamily="49" charset="0"/>
              </a:rPr>
              <a:t>// Equivalent </a:t>
            </a:r>
            <a:r>
              <a:rPr lang="en-US">
                <a:latin typeface="Consolas" panose="020B0609020204030204" pitchFamily="49" charset="0"/>
              </a:rPr>
              <a:t>to f (1</a:t>
            </a:r>
            <a:r>
              <a:rPr lang="en-US" smtClean="0">
                <a:latin typeface="Consolas" panose="020B0609020204030204" pitchFamily="49" charset="0"/>
              </a:rPr>
              <a:t>, 2, 3)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Преимущество: </a:t>
            </a:r>
            <a:r>
              <a:rPr lang="en-US" smtClean="0"/>
              <a:t>std::placeholders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std::placeholders::_1;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function&lt;void(int)&gt; </a:t>
            </a:r>
            <a:r>
              <a:rPr lang="en-US">
                <a:latin typeface="Consolas" panose="020B0609020204030204" pitchFamily="49" charset="0"/>
              </a:rPr>
              <a:t>f_call = bind (f, 1, </a:t>
            </a:r>
            <a:r>
              <a:rPr lang="en-US" smtClean="0">
                <a:latin typeface="Consolas" panose="020B0609020204030204" pitchFamily="49" charset="0"/>
              </a:rPr>
              <a:t>_1, </a:t>
            </a:r>
            <a:r>
              <a:rPr lang="en-US">
                <a:latin typeface="Consolas" panose="020B0609020204030204" pitchFamily="49" charset="0"/>
              </a:rPr>
              <a:t>3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f_call (2); // f (1, 2, 3)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8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обращение списка аргументов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namespace </a:t>
            </a:r>
            <a:r>
              <a:rPr lang="en-US">
                <a:latin typeface="Consolas" panose="020B0609020204030204" pitchFamily="49" charset="0"/>
              </a:rPr>
              <a:t>std::</a:t>
            </a:r>
            <a:r>
              <a:rPr lang="en-US" smtClean="0">
                <a:latin typeface="Consolas" panose="020B0609020204030204" pitchFamily="49" charset="0"/>
              </a:rPr>
              <a:t>placeholders; </a:t>
            </a:r>
            <a:r>
              <a:rPr lang="en-US">
                <a:latin typeface="Consolas" panose="020B0609020204030204" pitchFamily="49" charset="0"/>
              </a:rPr>
              <a:t>// for _1, _2, </a:t>
            </a:r>
            <a:r>
              <a:rPr lang="en-US" smtClean="0">
                <a:latin typeface="Consolas" panose="020B0609020204030204" pitchFamily="49" charset="0"/>
              </a:rPr>
              <a:t>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f (</a:t>
            </a:r>
            <a:r>
              <a:rPr lang="en-US" smtClean="0">
                <a:latin typeface="Consolas" panose="020B0609020204030204" pitchFamily="49" charset="0"/>
              </a:rPr>
              <a:t>int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x, int y, int z);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f_rev = bind </a:t>
            </a:r>
            <a:r>
              <a:rPr lang="en-US">
                <a:latin typeface="Consolas" panose="020B0609020204030204" pitchFamily="49" charset="0"/>
              </a:rPr>
              <a:t>(f, </a:t>
            </a:r>
            <a:r>
              <a:rPr lang="en-US" smtClean="0">
                <a:latin typeface="Consolas" panose="020B0609020204030204" pitchFamily="49" charset="0"/>
              </a:rPr>
              <a:t>_3, _2, _1);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(f_rev (10, 20, 30) == f (30, 20, 10));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6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t-BR">
                <a:latin typeface="Consolas" panose="020B0609020204030204" pitchFamily="49" charset="0"/>
              </a:rPr>
              <a:t>void f(int n1, int n2, int n3, const int&amp; n4, int n5) </a:t>
            </a:r>
            <a:r>
              <a:rPr lang="pt-BR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  </a:t>
            </a:r>
            <a:r>
              <a:rPr lang="pt-BR">
                <a:latin typeface="Consolas" panose="020B0609020204030204" pitchFamily="49" charset="0"/>
              </a:rPr>
              <a:t>cout &lt;&lt; n1 &lt;&lt; ' ' &lt;&lt; n2 &lt;&lt; ' ' &lt;&lt; n3 &lt;&lt; ' </a:t>
            </a:r>
            <a:r>
              <a:rPr lang="pt-BR" smtClean="0">
                <a:latin typeface="Consolas" panose="020B0609020204030204" pitchFamily="49" charset="0"/>
              </a:rPr>
              <a:t>'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       </a:t>
            </a:r>
            <a:r>
              <a:rPr lang="pt-BR">
                <a:latin typeface="Consolas" panose="020B0609020204030204" pitchFamily="49" charset="0"/>
              </a:rPr>
              <a:t>&lt;&lt; n4 &lt;&lt; ' ' &lt;&lt; n5 &lt;&lt; endl</a:t>
            </a:r>
            <a:r>
              <a:rPr lang="pt-BR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using namespace std::placeholders;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n = </a:t>
            </a:r>
            <a:r>
              <a:rPr lang="en-US" smtClean="0">
                <a:latin typeface="Consolas" panose="020B0609020204030204" pitchFamily="49" charset="0"/>
              </a:rPr>
              <a:t>7;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f1 = </a:t>
            </a:r>
            <a:r>
              <a:rPr lang="en-US" smtClean="0">
                <a:latin typeface="Consolas" panose="020B0609020204030204" pitchFamily="49" charset="0"/>
              </a:rPr>
              <a:t>bind(f</a:t>
            </a:r>
            <a:r>
              <a:rPr lang="en-US">
                <a:latin typeface="Consolas" panose="020B0609020204030204" pitchFamily="49" charset="0"/>
              </a:rPr>
              <a:t>, _2, _1, 42, </a:t>
            </a:r>
            <a:r>
              <a:rPr lang="en-US" smtClean="0">
                <a:latin typeface="Consolas" panose="020B0609020204030204" pitchFamily="49" charset="0"/>
              </a:rPr>
              <a:t>cref(n</a:t>
            </a:r>
            <a:r>
              <a:rPr lang="en-US">
                <a:latin typeface="Consolas" panose="020B0609020204030204" pitchFamily="49" charset="0"/>
              </a:rPr>
              <a:t>), n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10;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f1(1</a:t>
            </a:r>
            <a:r>
              <a:rPr lang="en-US">
                <a:latin typeface="Consolas" panose="020B0609020204030204" pitchFamily="49" charset="0"/>
              </a:rPr>
              <a:t>, 2, 1001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</a:t>
            </a:r>
            <a:r>
              <a:rPr lang="en-US" smtClean="0"/>
              <a:t>: </a:t>
            </a:r>
            <a:r>
              <a:rPr lang="ru-RU" smtClean="0"/>
              <a:t>ответ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t-BR">
                <a:latin typeface="Consolas" panose="020B0609020204030204" pitchFamily="49" charset="0"/>
              </a:rPr>
              <a:t>void f(int n1, int n2, int n3, const int&amp; n4, int n5) </a:t>
            </a:r>
            <a:r>
              <a:rPr lang="pt-BR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  </a:t>
            </a:r>
            <a:r>
              <a:rPr lang="pt-BR">
                <a:latin typeface="Consolas" panose="020B0609020204030204" pitchFamily="49" charset="0"/>
              </a:rPr>
              <a:t>cout &lt;&lt; n1 &lt;&lt; ' ' &lt;&lt; n2 &lt;&lt; ' ' &lt;&lt; n3 &lt;&lt; ' </a:t>
            </a:r>
            <a:r>
              <a:rPr lang="pt-BR" smtClean="0">
                <a:latin typeface="Consolas" panose="020B0609020204030204" pitchFamily="49" charset="0"/>
              </a:rPr>
              <a:t>'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       </a:t>
            </a:r>
            <a:r>
              <a:rPr lang="pt-BR">
                <a:latin typeface="Consolas" panose="020B0609020204030204" pitchFamily="49" charset="0"/>
              </a:rPr>
              <a:t>&lt;&lt; n4 &lt;&lt; ' ' &lt;&lt; n5 &lt;&lt; endl</a:t>
            </a:r>
            <a:r>
              <a:rPr lang="pt-BR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using namespace std::placeholders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n = </a:t>
            </a:r>
            <a:r>
              <a:rPr lang="en-US" smtClean="0">
                <a:latin typeface="Consolas" panose="020B0609020204030204" pitchFamily="49" charset="0"/>
              </a:rPr>
              <a:t>7;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f1 = </a:t>
            </a:r>
            <a:r>
              <a:rPr lang="en-US" smtClean="0">
                <a:latin typeface="Consolas" panose="020B0609020204030204" pitchFamily="49" charset="0"/>
              </a:rPr>
              <a:t>bind(f</a:t>
            </a:r>
            <a:r>
              <a:rPr lang="en-US">
                <a:latin typeface="Consolas" panose="020B0609020204030204" pitchFamily="49" charset="0"/>
              </a:rPr>
              <a:t>, _2, _1, 42, </a:t>
            </a:r>
            <a:r>
              <a:rPr lang="en-US" smtClean="0">
                <a:latin typeface="Consolas" panose="020B0609020204030204" pitchFamily="49" charset="0"/>
              </a:rPr>
              <a:t>cref(n</a:t>
            </a:r>
            <a:r>
              <a:rPr lang="en-US">
                <a:latin typeface="Consolas" panose="020B0609020204030204" pitchFamily="49" charset="0"/>
              </a:rPr>
              <a:t>), n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10;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f1(1</a:t>
            </a:r>
            <a:r>
              <a:rPr lang="en-US">
                <a:latin typeface="Consolas" panose="020B0609020204030204" pitchFamily="49" charset="0"/>
              </a:rPr>
              <a:t>, 2, 1001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2, 1, 42, 10, 7</a:t>
            </a:r>
          </a:p>
        </p:txBody>
      </p:sp>
    </p:spTree>
    <p:extLst>
      <p:ext uri="{BB962C8B-B14F-4D97-AF65-F5344CB8AC3E}">
        <p14:creationId xmlns:p14="http://schemas.microsoft.com/office/powerpoint/2010/main" val="7087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Заглядывая вперед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uniform_int_distribution&lt;&gt; d(0, 10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default_random_engine e;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function&lt;int</a:t>
            </a:r>
            <a:r>
              <a:rPr lang="en-US">
                <a:latin typeface="Consolas" panose="020B0609020204030204" pitchFamily="49" charset="0"/>
              </a:rPr>
              <a:t>()&gt; rnd = bind(d, e);</a:t>
            </a:r>
          </a:p>
        </p:txBody>
      </p:sp>
    </p:spTree>
    <p:extLst>
      <p:ext uri="{BB962C8B-B14F-4D97-AF65-F5344CB8AC3E}">
        <p14:creationId xmlns:p14="http://schemas.microsoft.com/office/powerpoint/2010/main" val="3343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Решение: </a:t>
            </a:r>
            <a:r>
              <a:rPr lang="en-US"/>
              <a:t>abssort</a:t>
            </a:r>
            <a:r>
              <a:rPr lang="ru-RU"/>
              <a:t> через </a:t>
            </a:r>
            <a:r>
              <a:rPr lang="en-US"/>
              <a:t>std::sort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bool abssort_predicate (float a, float b)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abs(a) &lt; abs(b);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abssort(float *x, unsigned N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std::sort (x, x + N, abssort_predicate);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ru-RU" smtClean="0"/>
              <a:t>Даже отдельная функция раздражает, тем более, что она настолько проста.</a:t>
            </a:r>
          </a:p>
          <a:p>
            <a:pPr marL="45720" indent="0">
              <a:buNone/>
            </a:pPr>
            <a:r>
              <a:rPr lang="ru-RU" smtClean="0"/>
              <a:t>Хотелось бы чего-то вроде: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::sort (x, x + N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задать предикат прямо тут</a:t>
            </a:r>
            <a:r>
              <a:rPr lang="en-US" smtClean="0">
                <a:latin typeface="Consolas" panose="020B0609020204030204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59099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Майерс не советовал использовать </a:t>
            </a:r>
            <a:r>
              <a:rPr lang="en-US" smtClean="0"/>
              <a:t>bind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uniform_int_distribution&lt;&gt; d(0, 10);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default_random_engine 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function&lt;int()&gt; </a:t>
            </a:r>
            <a:r>
              <a:rPr lang="en-US" smtClean="0">
                <a:latin typeface="Consolas" panose="020B0609020204030204" pitchFamily="49" charset="0"/>
              </a:rPr>
              <a:t>rnd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[=]() { return d(e); 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Базовые </a:t>
            </a:r>
            <a:r>
              <a:rPr lang="ru-RU" sz="4800" smtClean="0">
                <a:sym typeface="Symbol" panose="05050102010706020507" pitchFamily="18" charset="2"/>
              </a:rPr>
              <a:t>-</a:t>
            </a:r>
            <a:r>
              <a:rPr lang="ru-RU" sz="4800" smtClean="0"/>
              <a:t>выражения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Замыкания и захват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 smtClean="0"/>
              <a:t> </a:t>
            </a:r>
            <a:r>
              <a:rPr lang="ru-RU" sz="4800" smtClean="0"/>
              <a:t>Типизация и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</a:t>
            </a:r>
            <a:r>
              <a:rPr lang="ru-RU" sz="4800"/>
              <a:t>Варианты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14865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onsolas" panose="020B0609020204030204" pitchFamily="49" charset="0"/>
              </a:rPr>
              <a:t>Domniak: https</a:t>
            </a:r>
            <a:r>
              <a:rPr lang="en-US">
                <a:latin typeface="Consolas" panose="020B0609020204030204" pitchFamily="49" charset="0"/>
              </a:rPr>
              <a:t>://</a:t>
            </a:r>
            <a:r>
              <a:rPr lang="en-US" smtClean="0">
                <a:latin typeface="Consolas" panose="020B0609020204030204" pitchFamily="49" charset="0"/>
              </a:rPr>
              <a:t>www.youtube.com/watch?v=Os5YLB5D2BU </a:t>
            </a:r>
            <a:r>
              <a:rPr lang="ru-RU" smtClean="0">
                <a:latin typeface="Consolas" panose="020B0609020204030204" pitchFamily="49" charset="0"/>
              </a:rPr>
              <a:t>начиная с 34 минуты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https</a:t>
            </a:r>
            <a:r>
              <a:rPr lang="en-US">
                <a:latin typeface="Consolas" panose="020B0609020204030204" pitchFamily="49" charset="0"/>
              </a:rPr>
              <a:t>://</a:t>
            </a:r>
            <a:r>
              <a:rPr lang="en-US" smtClean="0">
                <a:latin typeface="Consolas" panose="020B0609020204030204" pitchFamily="49" charset="0"/>
              </a:rPr>
              <a:t>pabloariasal.github.io/2018/06/26/std-variant/</a:t>
            </a:r>
          </a:p>
          <a:p>
            <a:r>
              <a:rPr lang="en-US" smtClean="0">
                <a:latin typeface="Consolas" panose="020B0609020204030204" pitchFamily="49" charset="0"/>
              </a:rPr>
              <a:t>Bolivar: https</a:t>
            </a:r>
            <a:r>
              <a:rPr lang="en-US">
                <a:latin typeface="Consolas" panose="020B0609020204030204" pitchFamily="49" charset="0"/>
              </a:rPr>
              <a:t>://</a:t>
            </a:r>
            <a:r>
              <a:rPr lang="en-US" smtClean="0">
                <a:latin typeface="Consolas" panose="020B0609020204030204" pitchFamily="49" charset="0"/>
              </a:rPr>
              <a:t>www.youtube.com/watch?v=NMol_5-2owo</a:t>
            </a:r>
          </a:p>
          <a:p>
            <a:r>
              <a:rPr lang="en-US">
                <a:latin typeface="Consolas" panose="020B0609020204030204" pitchFamily="49" charset="0"/>
              </a:rPr>
              <a:t>http</a:t>
            </a:r>
            <a:r>
              <a:rPr lang="en-US">
                <a:latin typeface="Consolas" panose="020B0609020204030204" pitchFamily="49" charset="0"/>
              </a:rPr>
              <a:t>://</a:t>
            </a:r>
            <a:r>
              <a:rPr lang="en-US" smtClean="0">
                <a:latin typeface="Consolas" panose="020B0609020204030204" pitchFamily="49" charset="0"/>
              </a:rPr>
              <a:t>cpptruths.blogspot.com/2018/02/inheritance-vs-stdvariant-based.html</a:t>
            </a:r>
          </a:p>
          <a:p>
            <a:r>
              <a:rPr lang="en-US">
                <a:latin typeface="Consolas" panose="020B0609020204030204" pitchFamily="49" charset="0"/>
              </a:rPr>
              <a:t>https</a:t>
            </a:r>
            <a:r>
              <a:rPr lang="en-US">
                <a:latin typeface="Consolas" panose="020B0609020204030204" pitchFamily="49" charset="0"/>
              </a:rPr>
              <a:t>://</a:t>
            </a:r>
            <a:r>
              <a:rPr lang="en-US" smtClean="0">
                <a:latin typeface="Consolas" panose="020B0609020204030204" pitchFamily="49" charset="0"/>
              </a:rPr>
              <a:t>en.cppreference.com/w/cpp/utility/variant/monostate</a:t>
            </a:r>
          </a:p>
          <a:p>
            <a:r>
              <a:rPr lang="en-US">
                <a:latin typeface="Consolas" panose="020B0609020204030204" pitchFamily="49" charset="0"/>
              </a:rPr>
              <a:t>https://en.cppreference.com/w/cpp/utility/any</a:t>
            </a:r>
          </a:p>
        </p:txBody>
      </p:sp>
    </p:spTree>
    <p:extLst>
      <p:ext uri="{BB962C8B-B14F-4D97-AF65-F5344CB8AC3E}">
        <p14:creationId xmlns:p14="http://schemas.microsoft.com/office/powerpoint/2010/main" val="15124847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Литература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lvl="0"/>
                <a:r>
                  <a:rPr lang="en-US" sz="1600" smtClean="0"/>
                  <a:t>ISO/IEC, "Information technology -- Programming languages – C++", ISO/IEC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14882:201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sz="1600"/>
              </a:p>
              <a:p>
                <a:pPr lvl="0"/>
                <a:r>
                  <a:rPr lang="en-US" sz="1600"/>
                  <a:t>The C++ Programming Language (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600"/>
                  <a:t>th Edition</a:t>
                </a:r>
                <a:r>
                  <a:rPr lang="en-US" sz="1600" smtClean="0"/>
                  <a:t>)</a:t>
                </a:r>
              </a:p>
              <a:p>
                <a:pPr lvl="0"/>
                <a:r>
                  <a:rPr lang="en-US" sz="1600" smtClean="0"/>
                  <a:t>H. Abelson, G. J. Sussman, Structure </a:t>
                </a:r>
                <a:r>
                  <a:rPr lang="en-US" sz="1600"/>
                  <a:t>and Interpretation of Computer </a:t>
                </a:r>
                <a:r>
                  <a:rPr lang="en-US" sz="1600" smtClean="0"/>
                  <a:t>Programs,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/>
                  <a:t>nd </a:t>
                </a:r>
                <a:r>
                  <a:rPr lang="en-US" sz="1600" smtClean="0"/>
                  <a:t>Edition, MIT Press,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1996</m:t>
                    </m:r>
                  </m:oMath>
                </a14:m>
                <a:endParaRPr lang="en-US" sz="1600" smtClean="0"/>
              </a:p>
              <a:p>
                <a:r>
                  <a:rPr lang="en-US" sz="1600"/>
                  <a:t>Nicolai M. Josuttis,  The C++ Standard Library - A Tutorial and Reference,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/>
                  <a:t>nd Edition , Addison-Wesley,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2012</m:t>
                    </m:r>
                  </m:oMath>
                </a14:m>
                <a:endParaRPr lang="en-US" sz="1600" smtClean="0"/>
              </a:p>
              <a:p>
                <a:pPr lvl="0"/>
                <a:r>
                  <a:rPr lang="en-US" sz="1600" smtClean="0"/>
                  <a:t>Scott </a:t>
                </a:r>
                <a:r>
                  <a:rPr lang="en-US" sz="1600"/>
                  <a:t>Meyers, Effective STL,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1600"/>
                  <a:t> specific ways to improve your use of the standard template </a:t>
                </a:r>
                <a:r>
                  <a:rPr lang="en-US" sz="1600" smtClean="0"/>
                  <a:t>library, Addison-Wesley,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2001</m:t>
                    </m:r>
                  </m:oMath>
                </a14:m>
                <a:endParaRPr lang="en-US" sz="1600" smtClean="0"/>
              </a:p>
              <a:p>
                <a:pPr lvl="0"/>
                <a:r>
                  <a:rPr lang="en-US" sz="1600"/>
                  <a:t>Scott Meyers, </a:t>
                </a:r>
                <a:r>
                  <a:rPr lang="en-US" sz="1600" smtClean="0"/>
                  <a:t>Effective </a:t>
                </a:r>
                <a:r>
                  <a:rPr lang="en-US" sz="1600"/>
                  <a:t>Modern C++: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r>
                  <a:rPr lang="en-US" sz="1600"/>
                  <a:t> Specific Ways to Improve Your Use of C++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z="1600"/>
                  <a:t> and C++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sz="1600" smtClean="0"/>
                  <a:t>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2012</m:t>
                    </m:r>
                  </m:oMath>
                </a14:m>
                <a:endParaRPr lang="en-US" sz="1600"/>
              </a:p>
              <a:p>
                <a:pPr lvl="0"/>
                <a:r>
                  <a:rPr lang="en-US" sz="1600" smtClean="0"/>
                  <a:t>D</a:t>
                </a:r>
                <a:r>
                  <a:rPr lang="en-US" sz="1600"/>
                  <a:t>. Abrahams, Unifying Generic Functions and Function </a:t>
                </a:r>
                <a:r>
                  <a:rPr lang="en-US" sz="1600" smtClean="0"/>
                  <a:t>Objects, C++Next'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2012</m:t>
                    </m:r>
                  </m:oMath>
                </a14:m>
                <a:endParaRPr lang="en-US" sz="1600" smtClean="0"/>
              </a:p>
              <a:p>
                <a:r>
                  <a:rPr lang="en-US" sz="1600"/>
                  <a:t>S. Tambe, Fun with Lambdas: C++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sz="1600"/>
                  <a:t> </a:t>
                </a:r>
                <a:r>
                  <a:rPr lang="en-US" sz="1600" smtClean="0"/>
                  <a:t>Style,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2014</m:t>
                    </m:r>
                  </m:oMath>
                </a14:m>
                <a:endParaRPr lang="en-US" sz="1600" smtClean="0"/>
              </a:p>
              <a:p>
                <a:r>
                  <a:rPr lang="en-US" sz="1600" smtClean="0"/>
                  <a:t>Stephan </a:t>
                </a:r>
                <a:r>
                  <a:rPr lang="en-US" sz="1600"/>
                  <a:t>T. </a:t>
                </a:r>
                <a:r>
                  <a:rPr lang="en-US" sz="1600" smtClean="0"/>
                  <a:t>Lavavej, functional</a:t>
                </a:r>
                <a:r>
                  <a:rPr lang="en-US" sz="1600"/>
                  <a:t>: What's New, And Proper </a:t>
                </a:r>
                <a:r>
                  <a:rPr lang="en-US" sz="1600" smtClean="0"/>
                  <a:t>Usage, CppCon'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2015</m:t>
                    </m:r>
                  </m:oMath>
                </a14:m>
                <a:endParaRPr lang="en-US" sz="16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Решение: </a:t>
            </a:r>
            <a:r>
              <a:rPr lang="en-US"/>
              <a:t>abssort</a:t>
            </a:r>
            <a:r>
              <a:rPr lang="ru-RU"/>
              <a:t> через </a:t>
            </a:r>
            <a:r>
              <a:rPr lang="en-US"/>
              <a:t>std::sort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ru-RU" smtClean="0"/>
              <a:t>Для простых функторов введён дополнительный механизм, объявления их на месте. Это механизм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выражений (</a:t>
            </a:r>
            <a:r>
              <a:rPr lang="en-US" smtClean="0">
                <a:sym typeface="Symbol" panose="05050102010706020507" pitchFamily="18" charset="2"/>
              </a:rPr>
              <a:t>lambda expressions)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::sort (x, x + N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[](float a, float b) { 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return abs(a) &lt; abs(b);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07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() -&gt; int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2717</TotalTime>
  <Words>2350</Words>
  <Application>Microsoft Office PowerPoint</Application>
  <PresentationFormat>Widescreen</PresentationFormat>
  <Paragraphs>438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Cambria Math</vt:lpstr>
      <vt:lpstr>Consolas</vt:lpstr>
      <vt:lpstr>Corbel</vt:lpstr>
      <vt:lpstr>Symbol</vt:lpstr>
      <vt:lpstr>Wingdings</vt:lpstr>
      <vt:lpstr>Basis</vt:lpstr>
      <vt:lpstr> – выражения в C++</vt:lpstr>
      <vt:lpstr>PowerPoint Presentation</vt:lpstr>
      <vt:lpstr>Функции и функторы</vt:lpstr>
      <vt:lpstr>Функции и функторы</vt:lpstr>
      <vt:lpstr>Задача: abssort</vt:lpstr>
      <vt:lpstr>Решение: abssort через std::sort</vt:lpstr>
      <vt:lpstr>Решение: abssort через std::sort</vt:lpstr>
      <vt:lpstr>Решение: abssort через std::sort</vt:lpstr>
      <vt:lpstr>Hello, lambda world</vt:lpstr>
      <vt:lpstr>Hello, lambda world</vt:lpstr>
      <vt:lpstr>Hello, lambda world</vt:lpstr>
      <vt:lpstr>Hello, lambda world</vt:lpstr>
      <vt:lpstr>Hello, lambda world</vt:lpstr>
      <vt:lpstr>Hello, lambda world</vt:lpstr>
      <vt:lpstr>PowerPoint Presentation</vt:lpstr>
      <vt:lpstr>Обсуждение</vt:lpstr>
      <vt:lpstr>Обобщённые -выражения</vt:lpstr>
      <vt:lpstr>Задача: пробрасывающая лямбда</vt:lpstr>
      <vt:lpstr>Решение: механика std::forward</vt:lpstr>
      <vt:lpstr>Расширение: вариабельные лямбды</vt:lpstr>
      <vt:lpstr>Пример: "перегрузка" лямбд</vt:lpstr>
      <vt:lpstr>Реализация "перегрузки"</vt:lpstr>
      <vt:lpstr>Реализация "перегрузки"</vt:lpstr>
      <vt:lpstr>Менее наивный подход</vt:lpstr>
      <vt:lpstr>Одно замечание к хвосту "рекурсии"</vt:lpstr>
      <vt:lpstr>Красота нового стандарта</vt:lpstr>
      <vt:lpstr>Больше красоты нового стандарта</vt:lpstr>
      <vt:lpstr>Обсуждение</vt:lpstr>
      <vt:lpstr>Constexpr lambdas</vt:lpstr>
      <vt:lpstr>Пример со звёздочкой*</vt:lpstr>
      <vt:lpstr>Обсуждение</vt:lpstr>
      <vt:lpstr>PowerPoint Presentation</vt:lpstr>
      <vt:lpstr>Замыкания (closures)</vt:lpstr>
      <vt:lpstr>Замыкания (closures)</vt:lpstr>
      <vt:lpstr>Замыкания (closures)</vt:lpstr>
      <vt:lpstr>Пример: каррирование</vt:lpstr>
      <vt:lpstr>Пример: каррирование</vt:lpstr>
      <vt:lpstr>Главное правило захвата</vt:lpstr>
      <vt:lpstr>Виды захвата</vt:lpstr>
      <vt:lpstr>Виды захвата</vt:lpstr>
      <vt:lpstr>Виды захвата</vt:lpstr>
      <vt:lpstr>Виды захвата</vt:lpstr>
      <vt:lpstr>Виды захвата</vt:lpstr>
      <vt:lpstr>Захват в теле класса</vt:lpstr>
      <vt:lpstr>Обсуждение</vt:lpstr>
      <vt:lpstr>Обсуждение</vt:lpstr>
      <vt:lpstr>Задача: локальный контекст</vt:lpstr>
      <vt:lpstr>Решение: локальный контекст</vt:lpstr>
      <vt:lpstr>Constexpr захват</vt:lpstr>
      <vt:lpstr>PowerPoint Presentation</vt:lpstr>
      <vt:lpstr>Типизация -выражений</vt:lpstr>
      <vt:lpstr>Типизация -выражений</vt:lpstr>
      <vt:lpstr>Типизация -выражений</vt:lpstr>
      <vt:lpstr>Единая типизация замыканий</vt:lpstr>
      <vt:lpstr>Единая типизация замыканий</vt:lpstr>
      <vt:lpstr>Применение std::function</vt:lpstr>
      <vt:lpstr>Информация о конкретном типе</vt:lpstr>
      <vt:lpstr>Обсуждение</vt:lpstr>
      <vt:lpstr>Пример: уменьшение связности</vt:lpstr>
      <vt:lpstr>Пример: уменьшение связности</vt:lpstr>
      <vt:lpstr>Провисание ссылок на контекст</vt:lpstr>
      <vt:lpstr>Идея nocopy захвата</vt:lpstr>
      <vt:lpstr>Обсуждение</vt:lpstr>
      <vt:lpstr>Связывание</vt:lpstr>
      <vt:lpstr>Связывание</vt:lpstr>
      <vt:lpstr>Пример: обращение списка аргументов</vt:lpstr>
      <vt:lpstr>Упражнение</vt:lpstr>
      <vt:lpstr>Упражнение: ответ</vt:lpstr>
      <vt:lpstr>Заглядывая вперед</vt:lpstr>
      <vt:lpstr>Обсуждение</vt:lpstr>
      <vt:lpstr>PowerPoint Presentation</vt:lpstr>
      <vt:lpstr>PowerPoint Presentation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 – выражения в C++</dc:title>
  <dc:creator>Vladimirov, Konstantin</dc:creator>
  <cp:keywords>CTPClassification=CTP_NT</cp:keywords>
  <cp:lastModifiedBy>Vladimirov, Konstantin</cp:lastModifiedBy>
  <cp:revision>404</cp:revision>
  <dcterms:created xsi:type="dcterms:W3CDTF">2017-03-17T17:45:37Z</dcterms:created>
  <dcterms:modified xsi:type="dcterms:W3CDTF">2018-11-05T19:34:51Z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837bdd2e-acc1-41c8-8c90-2448d7dc190e</vt:lpwstr>
  </property>
  <property fmtid="{D5CDD505-2E9C-101B-9397-08002B2CF9AE}" pid="3" name="CTP_TimeStamp">
    <vt:lpwstr>2018-11-05 19:34:50Z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