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258" r:id="rId6"/>
    <p:sldId id="259" r:id="rId7"/>
    <p:sldId id="297" r:id="rId8"/>
    <p:sldId id="296" r:id="rId9"/>
    <p:sldId id="299" r:id="rId10"/>
    <p:sldId id="260" r:id="rId11"/>
    <p:sldId id="294" r:id="rId12"/>
    <p:sldId id="295" r:id="rId13"/>
    <p:sldId id="301" r:id="rId14"/>
    <p:sldId id="261" r:id="rId15"/>
    <p:sldId id="262" r:id="rId16"/>
    <p:sldId id="300" r:id="rId17"/>
    <p:sldId id="303" r:id="rId18"/>
    <p:sldId id="270" r:id="rId19"/>
    <p:sldId id="271" r:id="rId20"/>
    <p:sldId id="272" r:id="rId21"/>
    <p:sldId id="273" r:id="rId22"/>
    <p:sldId id="304" r:id="rId23"/>
    <p:sldId id="316" r:id="rId24"/>
    <p:sldId id="318" r:id="rId25"/>
    <p:sldId id="277" r:id="rId26"/>
    <p:sldId id="291" r:id="rId27"/>
    <p:sldId id="264" r:id="rId28"/>
    <p:sldId id="302" r:id="rId29"/>
    <p:sldId id="265" r:id="rId30"/>
    <p:sldId id="266" r:id="rId31"/>
    <p:sldId id="305" r:id="rId32"/>
    <p:sldId id="310" r:id="rId33"/>
    <p:sldId id="267" r:id="rId34"/>
    <p:sldId id="309" r:id="rId35"/>
    <p:sldId id="308" r:id="rId36"/>
    <p:sldId id="311" r:id="rId37"/>
    <p:sldId id="312" r:id="rId38"/>
    <p:sldId id="268" r:id="rId39"/>
    <p:sldId id="269" r:id="rId40"/>
    <p:sldId id="313" r:id="rId41"/>
    <p:sldId id="314" r:id="rId42"/>
    <p:sldId id="315" r:id="rId43"/>
    <p:sldId id="292" r:id="rId44"/>
    <p:sldId id="278" r:id="rId45"/>
    <p:sldId id="317" r:id="rId46"/>
    <p:sldId id="274" r:id="rId47"/>
    <p:sldId id="275" r:id="rId48"/>
    <p:sldId id="276" r:id="rId49"/>
    <p:sldId id="279" r:id="rId50"/>
    <p:sldId id="280" r:id="rId51"/>
    <p:sldId id="281" r:id="rId52"/>
    <p:sldId id="282" r:id="rId53"/>
    <p:sldId id="284" r:id="rId54"/>
    <p:sldId id="283" r:id="rId55"/>
    <p:sldId id="285" r:id="rId56"/>
    <p:sldId id="286" r:id="rId57"/>
    <p:sldId id="287" r:id="rId58"/>
    <p:sldId id="293" r:id="rId59"/>
    <p:sldId id="29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258"/>
            <p14:sldId id="259"/>
            <p14:sldId id="297"/>
            <p14:sldId id="296"/>
            <p14:sldId id="299"/>
            <p14:sldId id="260"/>
            <p14:sldId id="294"/>
            <p14:sldId id="295"/>
            <p14:sldId id="301"/>
            <p14:sldId id="261"/>
            <p14:sldId id="262"/>
            <p14:sldId id="300"/>
            <p14:sldId id="303"/>
            <p14:sldId id="270"/>
            <p14:sldId id="271"/>
            <p14:sldId id="272"/>
            <p14:sldId id="273"/>
            <p14:sldId id="304"/>
            <p14:sldId id="316"/>
            <p14:sldId id="318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292"/>
            <p14:sldId id="278"/>
            <p14:sldId id="317"/>
            <p14:sldId id="274"/>
            <p14:sldId id="275"/>
            <p14:sldId id="276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8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теперь очевидно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 x, float y) { return abs(x) &lt; abs(y); }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1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$0 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Шаблонная функция</a:t>
            </a:r>
            <a:endParaRPr lang="en-US" sz="2400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 T </a:t>
            </a:r>
            <a:r>
              <a:rPr lang="en-US" sz="2400">
                <a:latin typeface="Consolas" panose="020B0609020204030204" pitchFamily="49" charset="0"/>
              </a:rPr>
              <a:t>func(T z) { return z * z;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Обобщенное </a:t>
            </a:r>
            <a:r>
              <a:rPr lang="ru-RU" sz="2400" smtClean="0">
                <a:sym typeface="Symbol" panose="05050102010706020507" pitchFamily="18" charset="2"/>
              </a:rPr>
              <a:t>-выражение</a:t>
            </a:r>
            <a:r>
              <a:rPr lang="ru-RU" sz="2400" smtClean="0"/>
              <a:t> (</a:t>
            </a:r>
            <a:r>
              <a:rPr lang="en-US" sz="2400" smtClean="0"/>
              <a:t>C++14)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auto func = [](auto input) { return z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z</a:t>
            </a:r>
            <a:r>
              <a:rPr lang="en-US" sz="2400" smtClean="0">
                <a:latin typeface="Consolas" panose="020B0609020204030204" pitchFamily="49" charset="0"/>
              </a:rPr>
              <a:t>; };</a:t>
            </a:r>
          </a:p>
          <a:p>
            <a:r>
              <a:rPr lang="ru-RU" sz="2400" smtClean="0"/>
              <a:t>Раскроется в класс с шаблонным оператором вызова</a:t>
            </a:r>
          </a:p>
          <a:p>
            <a:r>
              <a:rPr lang="ru-RU" sz="2400" smtClean="0"/>
              <a:t>Для </a:t>
            </a:r>
            <a:r>
              <a:rPr lang="en-US" sz="2400" smtClean="0"/>
              <a:t>C++17 </a:t>
            </a:r>
            <a:r>
              <a:rPr lang="ru-RU" sz="2400" smtClean="0"/>
              <a:t>прошло предложение по </a:t>
            </a:r>
            <a:r>
              <a:rPr lang="ru-RU" sz="2400">
                <a:sym typeface="Symbol" panose="05050102010706020507" pitchFamily="18" charset="2"/>
              </a:rPr>
              <a:t></a:t>
            </a:r>
            <a:r>
              <a:rPr lang="ru-RU" sz="2400" smtClean="0">
                <a:sym typeface="Symbol" panose="05050102010706020507" pitchFamily="18" charset="2"/>
              </a:rPr>
              <a:t>-</a:t>
            </a:r>
            <a:r>
              <a:rPr lang="ru-RU" sz="2400" smtClean="0"/>
              <a:t>подобному синтаксису для шаблонных функций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63103469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Типизация и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Второй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хорошая попытка, но нет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overload(F...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{  return overload&lt;F...&gt;(f...);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тоже не работает. В языке нет таких </a:t>
            </a:r>
            <a:r>
              <a:rPr lang="en-US" smtClean="0"/>
              <a:t>using-</a:t>
            </a:r>
            <a:r>
              <a:rPr lang="ru-RU" smtClean="0"/>
              <a:t>объявлений.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</a:t>
            </a:r>
            <a:r>
              <a:rPr lang="ru-RU" smtClean="0"/>
              <a:t>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</a:t>
            </a:r>
            <a:r>
              <a:rPr lang="ru-RU">
                <a:sym typeface="Symbol" panose="05050102010706020507" pitchFamily="18" charset="2"/>
              </a:rPr>
              <a:t>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&lt;double&gt; 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</a:t>
            </a:r>
            <a:r>
              <a:rPr lang="ru-RU">
                <a:sym typeface="Symbol" panose="05050102010706020507" pitchFamily="18" charset="2"/>
              </a:rPr>
              <a:t>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</a:t>
            </a:r>
            <a:r>
              <a:rPr lang="en-US" sz="3600"/>
              <a:t>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return_type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аргументы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тело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всего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</a:t>
            </a:r>
            <a:r>
              <a:rPr lang="ru-RU" sz="2000" smtClean="0"/>
              <a:t>подстановка </a:t>
            </a:r>
            <a:r>
              <a:rPr lang="ru-RU" sz="2000" smtClean="0"/>
              <a:t>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fam </a:t>
            </a:r>
            <a:r>
              <a:rPr lang="en-US" sz="2000" smtClean="0">
                <a:latin typeface="Consolas" panose="020B0609020204030204" pitchFamily="49" charset="0"/>
              </a:rPr>
              <a:t>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</a:t>
            </a:r>
            <a:r>
              <a:rPr lang="en-US" smtClean="0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</a:t>
            </a:r>
            <a:r>
              <a:rPr lang="ru-RU" smtClean="0"/>
              <a:t>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</a:t>
            </a:r>
            <a:r>
              <a:rPr lang="en-US" smtClean="0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</a:t>
            </a:r>
            <a:r>
              <a:rPr lang="ru-RU" smtClean="0"/>
              <a:t>значению</a:t>
            </a:r>
            <a:r>
              <a:rPr lang="en-US" smtClean="0"/>
              <a:t> </a:t>
            </a:r>
            <a:r>
              <a:rPr lang="ru-RU"/>
              <a:t>(по </a:t>
            </a:r>
            <a:r>
              <a:rPr lang="ru-RU"/>
              <a:t>ссылке</a:t>
            </a:r>
            <a:r>
              <a:rPr lang="ru-RU" smtClean="0"/>
              <a:t>)</a:t>
            </a:r>
            <a:endParaRPr lang="ru-RU" smtClean="0"/>
          </a:p>
          <a:p>
            <a:r>
              <a:rPr lang="ru-RU"/>
              <a:t>Захват по </a:t>
            </a:r>
            <a:r>
              <a:rPr lang="ru-RU"/>
              <a:t>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</a:t>
            </a:r>
            <a:r>
              <a:rPr lang="en-US" smtClean="0">
                <a:latin typeface="Consolas" panose="020B0609020204030204" pitchFamily="49" charset="0"/>
              </a:rPr>
              <a:t>aval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</a:t>
            </a:r>
            <a:r>
              <a:rPr lang="en-US" smtClean="0">
                <a:latin typeface="Consolas" panose="020B0609020204030204" pitchFamily="49" charset="0"/>
              </a:rPr>
              <a:t>};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</a:t>
            </a:r>
            <a:r>
              <a:rPr lang="en-US" smtClean="0">
                <a:latin typeface="Consolas" panose="020B0609020204030204" pitchFamily="49" charset="0"/>
              </a:rPr>
              <a:t>reval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x; </a:t>
            </a:r>
            <a:r>
              <a:rPr lang="en-US" smtClean="0">
                <a:latin typeface="Consolas" panose="020B0609020204030204" pitchFamily="49" charset="0"/>
              </a:rPr>
              <a:t>};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>
                <a:latin typeface="Consolas" panose="020B0609020204030204" pitchFamily="49" charset="0"/>
              </a:rPr>
              <a:t>x; 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</a:t>
            </a:r>
            <a:r>
              <a:rPr lang="en-US" smtClean="0">
                <a:latin typeface="Consolas" panose="020B0609020204030204" pitchFamily="49" charset="0"/>
              </a:rPr>
              <a:t>mixcap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x)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Типизация и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</a:t>
            </a:r>
            <a:r>
              <a:rPr lang="ru-RU" smtClean="0"/>
              <a:t>деградирует к указателю </a:t>
            </a:r>
            <a:r>
              <a:rPr lang="ru-RU" smtClean="0"/>
              <a:t>на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</a:t>
            </a:r>
            <a:r>
              <a:rPr lang="en-US">
                <a:latin typeface="Consolas" panose="020B0609020204030204" pitchFamily="49" charset="0"/>
              </a:rPr>
              <a:t>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en-US">
                <a:latin typeface="Consolas" panose="020B0609020204030204" pitchFamily="49" charset="0"/>
              </a:rPr>
              <a:t>[] { return 2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</a:t>
            </a:r>
            <a:r>
              <a:rPr lang="ru-RU" smtClean="0"/>
              <a:t>деградирует к указателю </a:t>
            </a:r>
            <a:r>
              <a:rPr lang="ru-RU" smtClean="0"/>
              <a:t>на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</a:t>
            </a:r>
            <a:r>
              <a:rPr lang="en-US">
                <a:latin typeface="Consolas" panose="020B0609020204030204" pitchFamily="49" charset="0"/>
              </a:rPr>
              <a:t>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Вопрос: почему тут не сработает </a:t>
            </a:r>
            <a:r>
              <a:rPr lang="en-US" smtClean="0"/>
              <a:t>auto?</a:t>
            </a:r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function&lt;int(int)&gt;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latin typeface="Consolas" panose="020B0609020204030204" pitchFamily="49" charset="0"/>
              </a:rPr>
              <a:t>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latin typeface="Consolas" panose="020B0609020204030204" pitchFamily="49" charset="0"/>
              </a:rPr>
              <a:t>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разбор примера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"may use m here" &lt;&lt; 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"may use </a:t>
            </a:r>
            <a:r>
              <a:rPr lang="en-US" sz="2000" smtClean="0">
                <a:latin typeface="Consolas" panose="020B0609020204030204" pitchFamily="49" charset="0"/>
              </a:rPr>
              <a:t>m here" </a:t>
            </a:r>
            <a:r>
              <a:rPr lang="en-US" sz="2000"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(int,int,int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//Equivalent to f (1,2,3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</a:t>
            </a:r>
            <a:r>
              <a:rPr lang="en-US" smtClean="0">
                <a:latin typeface="Consolas" panose="020B0609020204030204" pitchFamily="49" charset="0"/>
              </a:rPr>
              <a:t>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</a:t>
            </a:r>
            <a:r>
              <a:rPr lang="pt-BR" smtClean="0">
                <a:latin typeface="Consolas" panose="020B0609020204030204" pitchFamily="49" charset="0"/>
              </a:rPr>
              <a:t>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</a:t>
            </a:r>
            <a:r>
              <a:rPr lang="en-US">
                <a:latin typeface="Consolas" panose="020B0609020204030204" pitchFamily="49" charset="0"/>
              </a:rPr>
              <a:t>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H. Abelson, G. J. Sussman, Structure </a:t>
            </a:r>
            <a:r>
              <a:rPr lang="en-US"/>
              <a:t>and Interpretation of Computer </a:t>
            </a:r>
            <a:r>
              <a:rPr lang="en-US" smtClean="0"/>
              <a:t>Programs, </a:t>
            </a:r>
            <a:r>
              <a:rPr lang="en-US"/>
              <a:t>2nd </a:t>
            </a:r>
            <a:r>
              <a:rPr lang="en-US" smtClean="0"/>
              <a:t>Edition, MIT Press, 1996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ru-RU" smtClean="0"/>
          </a:p>
          <a:p>
            <a:pPr lvl="0"/>
            <a:r>
              <a:rPr lang="en-US"/>
              <a:t>D. Abrahams, Unifying Generic Functions and Function </a:t>
            </a:r>
            <a:r>
              <a:rPr lang="en-US" smtClean="0"/>
              <a:t>Objects, C++Next'2012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1226</TotalTime>
  <Words>1756</Words>
  <Application>Microsoft Office PowerPoint</Application>
  <PresentationFormat>Widescreen</PresentationFormat>
  <Paragraphs>335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Задача: abssort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Задача: abssort</vt:lpstr>
      <vt:lpstr>Решение теперь очевидно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Обсуждение</vt:lpstr>
      <vt:lpstr>PowerPoint Presentation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PowerPoint Presentation</vt:lpstr>
      <vt:lpstr>Типизация лямбд</vt:lpstr>
      <vt:lpstr>Типизация лямбд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Упражнение</vt:lpstr>
      <vt:lpstr>Заглядывая вперед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213</cp:revision>
  <dcterms:created xsi:type="dcterms:W3CDTF">2017-03-17T17:45:37Z</dcterms:created>
  <dcterms:modified xsi:type="dcterms:W3CDTF">2017-03-19T12:28:31Z</dcterms:modified>
</cp:coreProperties>
</file>