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16" r:id="rId4"/>
    <p:sldId id="260" r:id="rId5"/>
    <p:sldId id="261" r:id="rId6"/>
    <p:sldId id="277" r:id="rId7"/>
    <p:sldId id="262" r:id="rId8"/>
    <p:sldId id="263" r:id="rId9"/>
    <p:sldId id="264" r:id="rId10"/>
    <p:sldId id="278" r:id="rId11"/>
    <p:sldId id="279" r:id="rId12"/>
    <p:sldId id="280" r:id="rId13"/>
    <p:sldId id="265" r:id="rId14"/>
    <p:sldId id="281" r:id="rId15"/>
    <p:sldId id="267" r:id="rId16"/>
    <p:sldId id="268" r:id="rId17"/>
    <p:sldId id="269" r:id="rId18"/>
    <p:sldId id="317" r:id="rId19"/>
    <p:sldId id="270" r:id="rId20"/>
    <p:sldId id="283" r:id="rId21"/>
    <p:sldId id="273" r:id="rId22"/>
    <p:sldId id="284" r:id="rId23"/>
    <p:sldId id="271" r:id="rId24"/>
    <p:sldId id="274" r:id="rId25"/>
    <p:sldId id="266" r:id="rId26"/>
    <p:sldId id="285" r:id="rId27"/>
    <p:sldId id="286" r:id="rId28"/>
    <p:sldId id="312" r:id="rId29"/>
    <p:sldId id="313" r:id="rId30"/>
    <p:sldId id="314" r:id="rId31"/>
    <p:sldId id="315" r:id="rId32"/>
    <p:sldId id="259" r:id="rId33"/>
    <p:sldId id="275" r:id="rId34"/>
    <p:sldId id="276" r:id="rId35"/>
    <p:sldId id="287" r:id="rId36"/>
    <p:sldId id="288" r:id="rId37"/>
    <p:sldId id="289" r:id="rId38"/>
    <p:sldId id="290" r:id="rId39"/>
    <p:sldId id="291" r:id="rId40"/>
    <p:sldId id="292" r:id="rId41"/>
    <p:sldId id="303" r:id="rId42"/>
    <p:sldId id="302" r:id="rId43"/>
    <p:sldId id="293" r:id="rId44"/>
    <p:sldId id="294" r:id="rId45"/>
    <p:sldId id="296" r:id="rId46"/>
    <p:sldId id="297" r:id="rId47"/>
    <p:sldId id="295" r:id="rId48"/>
    <p:sldId id="298" r:id="rId49"/>
    <p:sldId id="299" r:id="rId50"/>
    <p:sldId id="300" r:id="rId51"/>
    <p:sldId id="304" r:id="rId52"/>
    <p:sldId id="301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2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</a:t>
            </a:r>
            <a:r>
              <a:rPr lang="ru-RU" smtClean="0"/>
              <a:t>переход к обобщённым </a:t>
            </a:r>
            <a:r>
              <a:rPr lang="ru-RU" smtClean="0"/>
              <a:t>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Самая простая программа: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&lt;iostream&gt;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"Hello" &lt;&lt; endl;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вы думаете сколько в ней окажется строк после препроцессирования?</a:t>
            </a:r>
            <a:endParaRPr lang="en-US" smtClean="0"/>
          </a:p>
          <a:p>
            <a:r>
              <a:rPr lang="ru-RU" smtClean="0"/>
              <a:t>В моей реализации</a:t>
            </a:r>
            <a:r>
              <a:rPr lang="en-US" smtClean="0"/>
              <a:t>:</a:t>
            </a: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g++ 24706 loc, 704835 bytes</a:t>
            </a:r>
            <a:endParaRPr lang="ru-RU" sz="2400" smtClean="0">
              <a:latin typeface="Consolas" panose="020B0609020204030204" pitchFamily="49" charset="0"/>
            </a:endParaRPr>
          </a:p>
          <a:p>
            <a:pPr lvl="1"/>
            <a:r>
              <a:rPr lang="en-US" sz="2400" smtClean="0">
                <a:latin typeface="Consolas" panose="020B0609020204030204" pitchFamily="49" charset="0"/>
              </a:rPr>
              <a:t>clang++ 37838 loc, 1004278 bytes</a:t>
            </a:r>
          </a:p>
          <a:p>
            <a:r>
              <a:rPr lang="ru-RU" smtClean="0"/>
              <a:t>Вдумайтесь в эти результаты: мегабайт текста из одной строчки.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FACT_GUARD__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FACT_GUARD__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#pragma once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(int);</a:t>
            </a:r>
          </a:p>
          <a:p>
            <a:r>
              <a:rPr lang="ru-RU" smtClean="0"/>
              <a:t>Так часто тоже работает, но стандарт </a:t>
            </a:r>
            <a:r>
              <a:rPr lang="ru-RU" b="1" smtClean="0"/>
              <a:t>не обязывает</a:t>
            </a:r>
            <a:r>
              <a:rPr lang="ru-RU" smtClean="0"/>
              <a:t> это работать идентично стражам включения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 = 1;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y = x;</a:t>
            </a: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происходит это присваивание?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const int z = x;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сколько раз происходит это присваивание?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static const int w = z; // </a:t>
            </a:r>
            <a:r>
              <a:rPr lang="ru-RU" smtClean="0">
                <a:latin typeface="Consolas" panose="020B0609020204030204" pitchFamily="49" charset="0"/>
              </a:rPr>
              <a:t>есть ли разница между </a:t>
            </a:r>
            <a:r>
              <a:rPr lang="en-US" smtClean="0">
                <a:latin typeface="Consolas" panose="020B0609020204030204" pitchFamily="49" charset="0"/>
              </a:rPr>
              <a:t>w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z?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Константы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1560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X 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является ли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константой времени компиляции?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</a:t>
            </a:r>
            <a:r>
              <a:rPr lang="en-US" smtClean="0">
                <a:latin typeface="Consolas" panose="020B0609020204030204" pitchFamily="49" charset="0"/>
              </a:rPr>
              <a:t>     // </a:t>
            </a:r>
            <a:r>
              <a:rPr lang="ru-RU" smtClean="0">
                <a:latin typeface="Consolas" panose="020B0609020204030204" pitchFamily="49" charset="0"/>
              </a:rPr>
              <a:t>в какой памяти выделено место для </a:t>
            </a:r>
            <a:r>
              <a:rPr lang="en-US" smtClean="0">
                <a:latin typeface="Consolas" panose="020B0609020204030204" pitchFamily="49" charset="0"/>
              </a:rPr>
              <a:t>X?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когда в эту ячейку записывается 1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31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</a:t>
            </a:r>
            <a:r>
              <a:rPr lang="ru-RU" smtClean="0"/>
              <a:t>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Синонимы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Ещё одно исторически сложившееся применения: синонимы типов имеет синтаксические альтернативы </a:t>
            </a:r>
            <a:r>
              <a:rPr lang="en-US" smtClean="0"/>
              <a:t>typedef </a:t>
            </a:r>
            <a:r>
              <a:rPr lang="ru-RU" smtClean="0"/>
              <a:t>и </a:t>
            </a:r>
            <a:r>
              <a:rPr lang="en-US" smtClean="0"/>
              <a:t>using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define int* PINT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int* pint;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pint_t = int*;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Обсуждение. Есть </a:t>
            </a:r>
            <a:r>
              <a:rPr lang="ru-RU" smtClean="0"/>
              <a:t>ли разница: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a, b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int* a, b;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 c,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pint_t e,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int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*a,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b;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3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 (a, b) (a &gt; b ? a : b)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r>
              <a:rPr lang="en-US" smtClean="0"/>
              <a:t> </a:t>
            </a:r>
            <a:r>
              <a:rPr lang="ru-RU" smtClean="0"/>
              <a:t>Тут плохо всё: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 = MAX (x, y++);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 = x &gt; y++ ? x : y++;</a:t>
            </a: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 = MAX (foo(x), bar(y));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обычная функция не всегда хорошая альтернатива макросу.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max (int x, int y) { return x &gt; y ? x : y; }</a:t>
            </a:r>
          </a:p>
          <a:p>
            <a:r>
              <a:rPr lang="ru-RU" smtClean="0"/>
              <a:t>Но как насчёт </a:t>
            </a:r>
            <a:r>
              <a:rPr lang="en-US" smtClean="0"/>
              <a:t>double, long long </a:t>
            </a:r>
            <a:r>
              <a:rPr lang="ru-RU" smtClean="0"/>
              <a:t>или </a:t>
            </a:r>
            <a:r>
              <a:rPr lang="en-US" smtClean="0"/>
              <a:t>_Complex?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макросу: шаблонная функция.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Макросы или шаблоны функций?</a:t>
            </a:r>
          </a:p>
          <a:p>
            <a:r>
              <a:rPr lang="ru-RU" smtClean="0"/>
              <a:t>Как можно было догадаться, на следующем слайде будет неожиданный аргумент за макросы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чёрной магии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CONCAT(A, B) A ## B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STRINGIFY(A) #A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подобная магия может быть необходима (и следовательно макросы могут быть не заменимы шаблонами функций).</a:t>
            </a:r>
          </a:p>
          <a:p>
            <a:r>
              <a:rPr lang="ru-RU" smtClean="0"/>
              <a:t>Как охарактеризовать </a:t>
            </a:r>
            <a:r>
              <a:rPr lang="ru-RU" smtClean="0">
                <a:solidFill>
                  <a:srgbClr val="0000FF"/>
                </a:solidFill>
              </a:rPr>
              <a:t>все</a:t>
            </a:r>
            <a:r>
              <a:rPr lang="ru-RU" smtClean="0"/>
              <a:t> такие случаи?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2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Pair </a:t>
            </a:r>
            <a:r>
              <a:rPr lang="en-US" smtClean="0">
                <a:latin typeface="Consolas" panose="020B0609020204030204" pitchFamily="49" charset="0"/>
              </a:rPr>
              <a:t>(T1, T2)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Pair ## T1 ## T2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T1 fst;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T2 snd;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Instance(C, T1, T2) C ## T1 ## T2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Pair(int, double);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Instance(Pair, int, double)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</a:t>
            </a:r>
            <a:r>
              <a:rPr lang="ru-RU" smtClean="0"/>
              <a:t>? Вопрос в общем риторический...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Традиционно в языках, наследующих от </a:t>
            </a:r>
            <a:r>
              <a:rPr lang="en-US" smtClean="0"/>
              <a:t>C, </a:t>
            </a:r>
            <a:r>
              <a:rPr lang="ru-RU" smtClean="0">
                <a:solidFill>
                  <a:srgbClr val="0000FF"/>
                </a:solidFill>
              </a:rPr>
              <a:t>трансляция</a:t>
            </a:r>
            <a:r>
              <a:rPr lang="ru-RU" smtClean="0"/>
              <a:t> программы включает несколько фаз преобразований исходного текста, предшествующих синтаксическому разбору</a:t>
            </a:r>
          </a:p>
          <a:p>
            <a:r>
              <a:rPr lang="ru-RU" smtClean="0"/>
              <a:t>Отдельная программа, выполняющая эти фазы и только их называется препроцессором</a:t>
            </a:r>
          </a:p>
          <a:p>
            <a:r>
              <a:rPr lang="ru-RU" smtClean="0"/>
              <a:t>Любой компилятор можно запустить в режиме препроцессора, для </a:t>
            </a:r>
            <a:r>
              <a:rPr lang="en-US" smtClean="0"/>
              <a:t>gcc </a:t>
            </a:r>
            <a:r>
              <a:rPr lang="ru-RU" smtClean="0"/>
              <a:t>и </a:t>
            </a:r>
            <a:r>
              <a:rPr lang="en-US" smtClean="0"/>
              <a:t>clang </a:t>
            </a:r>
            <a:r>
              <a:rPr lang="ru-RU" smtClean="0"/>
              <a:t>это опция </a:t>
            </a:r>
            <a:r>
              <a:rPr lang="en-US" smtClean="0"/>
              <a:t>"-E"</a:t>
            </a:r>
          </a:p>
          <a:p>
            <a:r>
              <a:rPr lang="ru-RU" smtClean="0"/>
              <a:t>Программист может управлять препроцессором с помощью его </a:t>
            </a:r>
            <a:r>
              <a:rPr lang="ru-RU" smtClean="0">
                <a:solidFill>
                  <a:srgbClr val="0000FF"/>
                </a:solidFill>
              </a:rPr>
              <a:t>директив</a:t>
            </a:r>
            <a:r>
              <a:rPr lang="ru-RU" smtClean="0"/>
              <a:t> обычно начинающихся с </a:t>
            </a:r>
            <a:r>
              <a:rPr lang="ru-RU" smtClean="0">
                <a:solidFill>
                  <a:srgbClr val="0000FF"/>
                </a:solidFill>
              </a:rPr>
              <a:t>хештега </a:t>
            </a:r>
            <a:r>
              <a:rPr lang="en-US" smtClean="0">
                <a:solidFill>
                  <a:srgbClr val="0000FF"/>
                </a:solidFill>
              </a:rPr>
              <a:t>#</a:t>
            </a:r>
            <a:r>
              <a:rPr lang="en-US" smtClean="0"/>
              <a:t>, </a:t>
            </a:r>
            <a:r>
              <a:rPr lang="ru-RU" smtClean="0"/>
              <a:t>исключённого из синтаксиса языка.</a:t>
            </a:r>
          </a:p>
          <a:p>
            <a:r>
              <a:rPr lang="ru-RU" smtClean="0"/>
              <a:t>Далее будут рассмотрены некоторые применения препроцессора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</a:t>
            </a:r>
            <a:r>
              <a:rPr lang="en-US" smtClean="0"/>
              <a:t> </a:t>
            </a:r>
            <a:r>
              <a:rPr lang="ru-RU" smtClean="0"/>
              <a:t>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8686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T1, typename T2&gt;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Pair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T1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T2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Pair&lt;T1, T2&gt; p = {1, 1.0};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Всё гораздо лучше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 итоге можно сказать о применении препроцессора? Когда оно нужно, когда излишне?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Традиционные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17592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647779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токенами,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15534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определение </a:t>
            </a:r>
            <a:r>
              <a:rPr lang="ru-RU" smtClean="0">
                <a:solidFill>
                  <a:srgbClr val="0000FF"/>
                </a:solidFill>
              </a:rPr>
              <a:t>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5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7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</a:t>
            </a:r>
            <a:r>
              <a:rPr lang="ru-RU" smtClean="0"/>
              <a:t>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</a:t>
            </a:r>
            <a:r>
              <a:rPr lang="ru-RU" smtClean="0"/>
              <a:t>макросов происходит снизу вверх в один проход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следствие: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макрос </a:t>
            </a:r>
            <a:r>
              <a:rPr lang="ru-RU" smtClean="0">
                <a:solidFill>
                  <a:srgbClr val="0000FF"/>
                </a:solidFill>
              </a:rPr>
              <a:t>или </a:t>
            </a:r>
            <a:r>
              <a:rPr lang="ru-RU" smtClean="0">
                <a:solidFill>
                  <a:srgbClr val="0000FF"/>
                </a:solidFill>
              </a:rPr>
              <a:t>команда, </a:t>
            </a:r>
            <a:r>
              <a:rPr lang="ru-RU" smtClean="0">
                <a:solidFill>
                  <a:srgbClr val="0000FF"/>
                </a:solidFill>
              </a:rPr>
              <a:t>полученные в результате </a:t>
            </a:r>
            <a:r>
              <a:rPr lang="ru-RU" smtClean="0">
                <a:solidFill>
                  <a:srgbClr val="0000FF"/>
                </a:solidFill>
              </a:rPr>
              <a:t>раскрытия, </a:t>
            </a:r>
            <a:r>
              <a:rPr lang="ru-RU" smtClean="0">
                <a:solidFill>
                  <a:srgbClr val="0000FF"/>
                </a:solidFill>
              </a:rPr>
              <a:t>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Некоторый код можно внести под опцию компиляции с помощью </a:t>
            </a:r>
            <a:r>
              <a:rPr lang="en-US" smtClean="0"/>
              <a:t>#if</a:t>
            </a:r>
            <a:endParaRPr lang="ru-RU" smtClean="0"/>
          </a:p>
          <a:p>
            <a:r>
              <a:rPr lang="ru-RU" smtClean="0"/>
              <a:t>Такие опции подаются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gcc/clang</a:t>
            </a:r>
            <a:r>
              <a:rPr lang="ru-RU" smtClean="0"/>
              <a:t> через </a:t>
            </a:r>
            <a:r>
              <a:rPr lang="en-US" smtClean="0"/>
              <a:t>-D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if defined(ENABLE_CHECKS)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некий осмысленный код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6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</a:t>
            </a:r>
            <a:r>
              <a:rPr lang="ru-RU" smtClean="0"/>
              <a:t> </a:t>
            </a:r>
            <a:r>
              <a:rPr lang="ru-RU" smtClean="0"/>
              <a:t>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0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Исследование препроцессора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Сдампить поток токенов, идущий на синтаксический анализ, возможности нет.</a:t>
            </a:r>
          </a:p>
          <a:p>
            <a:r>
              <a:rPr lang="ru-RU" smtClean="0"/>
              <a:t>Но можно обработать программу, произведя в ней все текстовые замены и включения</a:t>
            </a:r>
          </a:p>
          <a:p>
            <a:r>
              <a:rPr lang="ru-RU" smtClean="0"/>
              <a:t>По традиции такой код называется препроцессированным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2482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20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6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53993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188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2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Ограничение на вывод типов: возвращаемое значение не создаёт контекст вывода.</a:t>
            </a:r>
          </a:p>
          <a:p>
            <a:r>
              <a:rPr lang="ru-RU"/>
              <a:t>О</a:t>
            </a:r>
            <a:r>
              <a:rPr lang="ru-RU" smtClean="0"/>
              <a:t>граничение перегрузки: функция не может быть перегружена (только) по возвращаемому значению (подробнее про перегрузку далее).</a:t>
            </a:r>
          </a:p>
          <a:p>
            <a:r>
              <a:rPr lang="ru-RU" smtClean="0"/>
              <a:t>Что такого фундаментально плохого в возвращаемом значении?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8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/>
              <a:t>Р</a:t>
            </a:r>
            <a:r>
              <a:rPr lang="ru-RU" sz="4800" smtClean="0"/>
              <a:t>аскрытие макросов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037191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a = 1.0;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b = 1.0f;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sqrt(a + b);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954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13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</a:t>
            </a:r>
            <a:r>
              <a:rPr lang="ru-RU"/>
              <a:t>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</a:t>
            </a:r>
            <a:r>
              <a:rPr lang="en-US">
                <a:latin typeface="Consolas" pitchFamily="49"/>
              </a:rPr>
              <a:t>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</a:t>
            </a:r>
            <a:r>
              <a:rPr lang="en-US">
                <a:latin typeface="Consolas" pitchFamily="49"/>
              </a:rPr>
              <a:t>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</a:t>
            </a:r>
            <a:r>
              <a:rPr lang="en-US">
                <a:latin typeface="Consolas" pitchFamily="49"/>
              </a:rPr>
              <a:t>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</a:t>
            </a:r>
            <a:r>
              <a:rPr lang="en-US">
                <a:latin typeface="Consolas" pitchFamily="49"/>
              </a:rPr>
              <a:t>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</a:t>
            </a:r>
            <a:r>
              <a:rPr lang="en-US">
                <a:latin typeface="Consolas" pitchFamily="49"/>
              </a:rPr>
              <a:t>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</a:t>
            </a:r>
            <a:r>
              <a:rPr lang="en-US">
                <a:latin typeface="Consolas" pitchFamily="49"/>
              </a:rPr>
              <a:t>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</a:t>
            </a:r>
            <a:r>
              <a:rPr lang="en-US">
                <a:latin typeface="Consolas" pitchFamily="49"/>
              </a:rPr>
              <a:t>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</a:t>
            </a:r>
            <a:r>
              <a:rPr lang="en-US">
                <a:latin typeface="Consolas" pitchFamily="49"/>
              </a:rPr>
              <a:t>); </a:t>
            </a:r>
            <a:r>
              <a:rPr lang="en-US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6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</a:t>
            </a:r>
            <a:r>
              <a:rPr lang="fr-FR">
                <a:latin typeface="Consolas" pitchFamily="49"/>
              </a:rPr>
              <a:t>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</a:t>
            </a:r>
            <a:r>
              <a:rPr lang="fr-FR">
                <a:latin typeface="Consolas" pitchFamily="49"/>
              </a:rPr>
              <a:t>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>
                <a:latin typeface="Consolas" pitchFamily="49"/>
              </a:rPr>
              <a:t>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</a:t>
            </a:r>
            <a:r>
              <a:rPr lang="en-US">
                <a:latin typeface="Consolas" pitchFamily="49"/>
              </a:rPr>
              <a:t>); </a:t>
            </a:r>
            <a:r>
              <a:rPr lang="en-US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</a:t>
            </a:r>
            <a:r>
              <a:rPr lang="fr-FR">
                <a:latin typeface="Consolas" pitchFamily="49"/>
              </a:rPr>
              <a:t>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</a:t>
            </a:r>
            <a:r>
              <a:rPr lang="fr-FR">
                <a:latin typeface="Consolas" pitchFamily="49"/>
              </a:rPr>
              <a:t>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</a:t>
            </a:r>
            <a:r>
              <a:rPr lang="fr-FR">
                <a:latin typeface="Consolas" pitchFamily="49"/>
              </a:rPr>
              <a:t>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</a:t>
            </a:r>
            <a:r>
              <a:rPr lang="fr-FR">
                <a:latin typeface="Consolas" pitchFamily="49"/>
              </a:rPr>
              <a:t>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</a:t>
            </a:r>
            <a:r>
              <a:rPr lang="fr-FR">
                <a:latin typeface="Consolas" pitchFamily="49"/>
              </a:rPr>
              <a:t>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7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570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!defined(CHECK_LEVEL)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#define CHECK_LEVEL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(CHECK_LEVEL &gt; 0)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check_cfg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&lt;&lt; CHECK_LEVEL &lt;&lt; 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#else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check_cfg () { return 0;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1249" y="2299669"/>
            <a:ext cx="479000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ru-RU" smtClean="0">
                <a:solidFill>
                  <a:srgbClr val="FF0000"/>
                </a:solidFill>
              </a:rPr>
              <a:t>Интересный факт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endParaRPr lang="ru-RU">
              <a:solidFill>
                <a:srgbClr val="FF0000"/>
              </a:solidFill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/>
              <a:t>CHECK_LEVEL </a:t>
            </a:r>
            <a:r>
              <a:rPr lang="ru-RU" smtClean="0"/>
              <a:t>без параметров это 1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g++ -DCHECK_LEVEL checks.cc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&gt; a.exe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45720" indent="0">
              <a:buFont typeface="Corbel" pitchFamily="34" charset="0"/>
              <a:buNone/>
            </a:pPr>
            <a:r>
              <a:rPr lang="ru-RU" smtClean="0"/>
              <a:t>При этом </a:t>
            </a:r>
            <a:r>
              <a:rPr lang="en-US" smtClean="0"/>
              <a:t>CHECK_LEVEL </a:t>
            </a:r>
            <a:r>
              <a:rPr lang="ru-RU" smtClean="0"/>
              <a:t>может принимать только целые значения больше или равные нулю.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</a:t>
            </a:r>
            <a:r>
              <a:rPr lang="en-US"/>
              <a:t>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</a:t>
            </a:r>
            <a:r>
              <a:rPr lang="en-US"/>
              <a:t>Jonathan </a:t>
            </a:r>
            <a:r>
              <a:rPr lang="en-US" smtClean="0"/>
              <a:t>Heathcote, </a:t>
            </a:r>
            <a:r>
              <a:rPr lang="en-US"/>
              <a:t>C </a:t>
            </a:r>
            <a:r>
              <a:rPr lang="en-US"/>
              <a:t>Pre-Processor </a:t>
            </a:r>
            <a:r>
              <a:rPr lang="en-US" smtClean="0"/>
              <a:t>Magic</a:t>
            </a:r>
            <a:endParaRPr lang="ru-RU" smtClean="0"/>
          </a:p>
          <a:p>
            <a:r>
              <a:rPr lang="en-US"/>
              <a:t>Davide Vandevoorde, Nicolai M. Josuttis, C++ Templates. The Complete Guide, Pearson Education</a:t>
            </a:r>
            <a:r>
              <a:rPr lang="en-US"/>
              <a:t>, </a:t>
            </a:r>
            <a:r>
              <a:rPr lang="en-US" smtClean="0"/>
              <a:t>2003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0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безусловно исключить некий участок кода, который хочется оставить на будущее</a:t>
            </a:r>
            <a:r>
              <a:rPr lang="en-US" smtClean="0"/>
              <a:t>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 0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res = check_cfg();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Варианты с "закомментировать" выглядят гораздо хуже.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TODO: implement check_cfg later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int res = check_cfg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// </a:t>
            </a:r>
            <a:r>
              <a:rPr lang="ru-RU" smtClean="0"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78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1747</TotalTime>
  <Words>2342</Words>
  <Application>Microsoft Office PowerPoint</Application>
  <PresentationFormat>Widescreen</PresentationFormat>
  <Paragraphs>371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Препроцессор</vt:lpstr>
      <vt:lpstr>Условное исключение кода</vt:lpstr>
      <vt:lpstr>Условное исключение кода</vt:lpstr>
      <vt:lpstr>Условное исключение кода</vt:lpstr>
      <vt:lpstr>Обсуждение</vt:lpstr>
      <vt:lpstr>Обсуждение</vt:lpstr>
      <vt:lpstr>Модульная структура</vt:lpstr>
      <vt:lpstr>Модульная структура</vt:lpstr>
      <vt:lpstr>Обсуждение</vt:lpstr>
      <vt:lpstr>Обсуждение</vt:lpstr>
      <vt:lpstr>Стражи включения</vt:lpstr>
      <vt:lpstr>Стражи включения</vt:lpstr>
      <vt:lpstr>Константы времени компиляции</vt:lpstr>
      <vt:lpstr>Константы времени компиляции</vt:lpstr>
      <vt:lpstr>Синонимы типов</vt:lpstr>
      <vt:lpstr>Синонимы типов</vt:lpstr>
      <vt:lpstr>Макросы</vt:lpstr>
      <vt:lpstr>Макросы</vt:lpstr>
      <vt:lpstr>Шаблоны функций</vt:lpstr>
      <vt:lpstr>Шаблоны функций</vt:lpstr>
      <vt:lpstr>Обсуждение</vt:lpstr>
      <vt:lpstr>Обсуждение</vt:lpstr>
      <vt:lpstr>Немного чёрной магии</vt:lpstr>
      <vt:lpstr>Чёрная магия: мотивация</vt:lpstr>
      <vt:lpstr>Чёрная магия: исполнение</vt:lpstr>
      <vt:lpstr>Обсуждение</vt:lpstr>
      <vt:lpstr>Макросы для типов</vt:lpstr>
      <vt:lpstr>Шаблоны для типов</vt:lpstr>
      <vt:lpstr>Обсуждение</vt:lpstr>
      <vt:lpstr>Традиционные области применения</vt:lpstr>
      <vt:lpstr>PowerPoint Presentation</vt:lpstr>
      <vt:lpstr>Порядок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Искажение имён (задача)</vt:lpstr>
      <vt:lpstr>Искажение имён (решение)</vt:lpstr>
      <vt:lpstr>Ещё раз о трансляции программы</vt:lpstr>
      <vt:lpstr>Исследование препроцессора</vt:lpstr>
      <vt:lpstr>PowerPoint Presentation</vt:lpstr>
      <vt:lpstr>Техника инстанцирования</vt:lpstr>
      <vt:lpstr>Управление инстанцированием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105</cp:revision>
  <dcterms:created xsi:type="dcterms:W3CDTF">2017-06-26T09:21:48Z</dcterms:created>
  <dcterms:modified xsi:type="dcterms:W3CDTF">2017-08-13T10:42:46Z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2017-08-13 10:42:44Z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