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7" r:id="rId5"/>
    <p:sldId id="268" r:id="rId6"/>
    <p:sldId id="269" r:id="rId7"/>
    <p:sldId id="270" r:id="rId8"/>
    <p:sldId id="271" r:id="rId9"/>
    <p:sldId id="260" r:id="rId10"/>
    <p:sldId id="264" r:id="rId11"/>
    <p:sldId id="261" r:id="rId12"/>
    <p:sldId id="262" r:id="rId13"/>
    <p:sldId id="263" r:id="rId14"/>
    <p:sldId id="265" r:id="rId15"/>
    <p:sldId id="266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73" r:id="rId26"/>
    <p:sldId id="272" r:id="rId27"/>
    <p:sldId id="275" r:id="rId28"/>
    <p:sldId id="276" r:id="rId29"/>
    <p:sldId id="277" r:id="rId30"/>
    <p:sldId id="278" r:id="rId31"/>
    <p:sldId id="314" r:id="rId32"/>
    <p:sldId id="292" r:id="rId33"/>
    <p:sldId id="274" r:id="rId34"/>
    <p:sldId id="288" r:id="rId35"/>
    <p:sldId id="291" r:id="rId36"/>
    <p:sldId id="293" r:id="rId37"/>
    <p:sldId id="315" r:id="rId38"/>
    <p:sldId id="316" r:id="rId39"/>
    <p:sldId id="317" r:id="rId40"/>
    <p:sldId id="294" r:id="rId41"/>
    <p:sldId id="295" r:id="rId42"/>
    <p:sldId id="296" r:id="rId43"/>
    <p:sldId id="297" r:id="rId44"/>
    <p:sldId id="290" r:id="rId45"/>
    <p:sldId id="289" r:id="rId46"/>
    <p:sldId id="299" r:id="rId47"/>
    <p:sldId id="298" r:id="rId48"/>
    <p:sldId id="300" r:id="rId49"/>
    <p:sldId id="301" r:id="rId50"/>
    <p:sldId id="302" r:id="rId51"/>
    <p:sldId id="303" r:id="rId52"/>
    <p:sldId id="304" r:id="rId53"/>
    <p:sldId id="311" r:id="rId54"/>
    <p:sldId id="313" r:id="rId55"/>
    <p:sldId id="318" r:id="rId56"/>
    <p:sldId id="305" r:id="rId57"/>
    <p:sldId id="306" r:id="rId58"/>
    <p:sldId id="307" r:id="rId59"/>
    <p:sldId id="308" r:id="rId60"/>
    <p:sldId id="309" r:id="rId61"/>
    <p:sldId id="310" r:id="rId62"/>
    <p:sldId id="258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Ассоциативные контейнеры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Использование множеств и отображений в обобщённом программировании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Уникальность элементов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Множество хранит уникальные элементы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set&lt;int&gt; s = {67,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42</a:t>
            </a:r>
            <a:r>
              <a:rPr lang="en-US">
                <a:latin typeface="Consolas" panose="020B0609020204030204" pitchFamily="49" charset="0"/>
              </a:rPr>
              <a:t>, 141, 23,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42</a:t>
            </a:r>
            <a:r>
              <a:rPr lang="en-US">
                <a:latin typeface="Consolas" panose="020B0609020204030204" pitchFamily="49" charset="0"/>
              </a:rPr>
              <a:t>, 106, 15, 50};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(auto </a:t>
            </a:r>
            <a:r>
              <a:rPr lang="en-US" smtClean="0">
                <a:latin typeface="Consolas" panose="020B0609020204030204" pitchFamily="49" charset="0"/>
              </a:rPr>
              <a:t>elt : s)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cout &lt;&lt; </a:t>
            </a:r>
            <a:r>
              <a:rPr lang="en-US" smtClean="0">
                <a:latin typeface="Consolas" panose="020B0609020204030204" pitchFamily="49" charset="0"/>
              </a:rPr>
              <a:t>elt </a:t>
            </a:r>
            <a:r>
              <a:rPr lang="en-US">
                <a:latin typeface="Consolas" panose="020B0609020204030204" pitchFamily="49" charset="0"/>
              </a:rPr>
              <a:t>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Ничего не сломается, но на экране будет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15, 23,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42</a:t>
            </a:r>
            <a:r>
              <a:rPr lang="en-US" smtClean="0">
                <a:latin typeface="Consolas" panose="020B0609020204030204" pitchFamily="49" charset="0"/>
              </a:rPr>
              <a:t>, 50, 67, 106, 141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4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Множество создаёт упорядочение своих элементов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set&lt;int&gt; s = {67, 42, 141, 23, 42, 106, 15, 50};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s.lower_bound(30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ite = s.upper_bound(100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Теперь можно итерировать в интервале </a:t>
            </a:r>
            <a:r>
              <a:rPr lang="en-US" smtClean="0">
                <a:latin typeface="Consolas" panose="020B0609020204030204" pitchFamily="49" charset="0"/>
              </a:rPr>
              <a:t>[30, 100)</a:t>
            </a:r>
            <a:r>
              <a:rPr lang="en-US" smtClean="0"/>
              <a:t> </a:t>
            </a:r>
            <a:r>
              <a:rPr lang="ru-RU" smtClean="0"/>
              <a:t>не зависимо от того есть ли в множестве в точности такие элементы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itb; it != ite; ++</a:t>
            </a:r>
            <a:r>
              <a:rPr lang="en-US" smtClean="0">
                <a:latin typeface="Consolas" panose="020B0609020204030204" pitchFamily="49" charset="0"/>
              </a:rPr>
              <a:t>it)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</a:t>
            </a:r>
            <a:r>
              <a:rPr lang="en-US">
                <a:latin typeface="Consolas" panose="020B0609020204030204" pitchFamily="49" charset="0"/>
              </a:rPr>
              <a:t>&lt;&lt; *it &lt;&lt; endl;</a:t>
            </a: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2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орядок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задать любой предикат упорядочения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set&lt;int,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greater&lt;int&gt;</a:t>
            </a:r>
            <a:r>
              <a:rPr lang="en-US" smtClean="0">
                <a:latin typeface="Consolas" panose="020B0609020204030204" pitchFamily="49" charset="0"/>
              </a:rPr>
              <a:t>&gt; s = {67, 42, 141, 23, 42, 106, 15, 50};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s.lower_bound(30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ite = s.upper_bound(100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Задают ли теперь итераторы </a:t>
            </a:r>
            <a:r>
              <a:rPr lang="en-US" smtClean="0">
                <a:latin typeface="Consolas" panose="020B0609020204030204" pitchFamily="49" charset="0"/>
              </a:rPr>
              <a:t>itb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latin typeface="Consolas" panose="020B0609020204030204" pitchFamily="49" charset="0"/>
              </a:rPr>
              <a:t>ite</a:t>
            </a:r>
            <a:r>
              <a:rPr lang="en-US" smtClean="0"/>
              <a:t> </a:t>
            </a:r>
            <a:r>
              <a:rPr lang="ru-RU" smtClean="0"/>
              <a:t>валидный интервал для итерирования?</a:t>
            </a:r>
          </a:p>
          <a:p>
            <a:r>
              <a:rPr lang="ru-RU" smtClean="0"/>
              <a:t>Что будет, например при таком цикле?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itb; it != ite; ++</a:t>
            </a:r>
            <a:r>
              <a:rPr lang="en-US" smtClean="0">
                <a:latin typeface="Consolas" panose="020B0609020204030204" pitchFamily="49" charset="0"/>
              </a:rPr>
              <a:t>it)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</a:t>
            </a:r>
            <a:r>
              <a:rPr lang="en-US">
                <a:latin typeface="Consolas" panose="020B0609020204030204" pitchFamily="49" charset="0"/>
              </a:rPr>
              <a:t>&lt;&lt; *it &lt;&lt; endl;</a:t>
            </a: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62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орядок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задать любой предикат упорядочения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set&lt;int,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greater&lt;int&gt;</a:t>
            </a:r>
            <a:r>
              <a:rPr lang="en-US" smtClean="0">
                <a:latin typeface="Consolas" panose="020B0609020204030204" pitchFamily="49" charset="0"/>
              </a:rPr>
              <a:t>&gt; s = {67, 42, 141, 23, 42, 106, 15, 50};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</a:t>
            </a:r>
            <a:r>
              <a:rPr lang="en-US" smtClean="0">
                <a:latin typeface="Consolas" panose="020B0609020204030204" pitchFamily="49" charset="0"/>
              </a:rPr>
              <a:t>s.lower_bound(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ite = </a:t>
            </a:r>
            <a:r>
              <a:rPr lang="en-US" smtClean="0">
                <a:latin typeface="Consolas" panose="020B0609020204030204" pitchFamily="49" charset="0"/>
              </a:rPr>
              <a:t>s.upper_bound(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На прошлом слайде интервал был невалиден. Исправления подсвечены.</a:t>
            </a:r>
          </a:p>
          <a:p>
            <a:r>
              <a:rPr lang="ru-RU" smtClean="0"/>
              <a:t>Теперь всё хорошо, но это крайне контринтуитивно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itb; it != ite; ++</a:t>
            </a:r>
            <a:r>
              <a:rPr lang="en-US" smtClean="0">
                <a:latin typeface="Consolas" panose="020B0609020204030204" pitchFamily="49" charset="0"/>
              </a:rPr>
              <a:t>it)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</a:t>
            </a:r>
            <a:r>
              <a:rPr lang="en-US">
                <a:latin typeface="Consolas" panose="020B0609020204030204" pitchFamily="49" charset="0"/>
              </a:rPr>
              <a:t>&lt;&lt; *it &lt;&lt; endl;</a:t>
            </a: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8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орядок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1864" cy="4038600"/>
          </a:xfrm>
        </p:spPr>
        <p:txBody>
          <a:bodyPr/>
          <a:lstStyle/>
          <a:p>
            <a:r>
              <a:rPr lang="ru-RU" smtClean="0"/>
              <a:t>Что если теперь упорядочить по </a:t>
            </a:r>
            <a:r>
              <a:rPr lang="en-US" smtClean="0">
                <a:latin typeface="Consolas" panose="020B0609020204030204" pitchFamily="49" charset="0"/>
              </a:rPr>
              <a:t>(&lt;=)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set&lt;int,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less_equal&lt;int&gt;</a:t>
            </a:r>
            <a:r>
              <a:rPr lang="en-US" smtClean="0">
                <a:latin typeface="Consolas" panose="020B0609020204030204" pitchFamily="49" charset="0"/>
              </a:rPr>
              <a:t>&gt; s = {67, 42, 141, 23, 42, 106, 15, 50};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</a:t>
            </a:r>
            <a:r>
              <a:rPr lang="en-US" smtClean="0">
                <a:latin typeface="Consolas" panose="020B0609020204030204" pitchFamily="49" charset="0"/>
              </a:rPr>
              <a:t>s.lower_bound(30);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ite = </a:t>
            </a:r>
            <a:r>
              <a:rPr lang="en-US" smtClean="0">
                <a:latin typeface="Consolas" panose="020B0609020204030204" pitchFamily="49" charset="0"/>
              </a:rPr>
              <a:t>s.upper_bound(100);</a:t>
            </a:r>
          </a:p>
          <a:p>
            <a:r>
              <a:rPr lang="ru-RU" smtClean="0"/>
              <a:t>Тот же вопрос: валиден ли диапазон?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itb; it != ite; ++</a:t>
            </a:r>
            <a:r>
              <a:rPr lang="en-US" smtClean="0">
                <a:latin typeface="Consolas" panose="020B0609020204030204" pitchFamily="49" charset="0"/>
              </a:rPr>
              <a:t>it)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</a:t>
            </a:r>
            <a:r>
              <a:rPr lang="en-US">
                <a:latin typeface="Consolas" panose="020B0609020204030204" pitchFamily="49" charset="0"/>
              </a:rPr>
              <a:t>&lt;&lt; *it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236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орядок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1864" cy="4038600"/>
          </a:xfrm>
        </p:spPr>
        <p:txBody>
          <a:bodyPr/>
          <a:lstStyle/>
          <a:p>
            <a:r>
              <a:rPr lang="ru-RU" smtClean="0"/>
              <a:t>Что если теперь упорядочить по </a:t>
            </a:r>
            <a:r>
              <a:rPr lang="en-US" smtClean="0">
                <a:latin typeface="Consolas" panose="020B0609020204030204" pitchFamily="49" charset="0"/>
              </a:rPr>
              <a:t>(&lt;=)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set&lt;int,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less_equal&lt;int&gt;</a:t>
            </a:r>
            <a:r>
              <a:rPr lang="en-US" smtClean="0">
                <a:latin typeface="Consolas" panose="020B0609020204030204" pitchFamily="49" charset="0"/>
              </a:rPr>
              <a:t>&gt; s = {67, 42, 141, 23, 42, 106, 15, 50};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</a:t>
            </a:r>
            <a:r>
              <a:rPr lang="en-US" smtClean="0">
                <a:latin typeface="Consolas" panose="020B0609020204030204" pitchFamily="49" charset="0"/>
              </a:rPr>
              <a:t>s.lower_bound(30);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ite = </a:t>
            </a:r>
            <a:r>
              <a:rPr lang="en-US" smtClean="0">
                <a:latin typeface="Consolas" panose="020B0609020204030204" pitchFamily="49" charset="0"/>
              </a:rPr>
              <a:t>s.upper_bound(100);</a:t>
            </a:r>
          </a:p>
          <a:p>
            <a:r>
              <a:rPr lang="ru-RU" smtClean="0"/>
              <a:t>Тот же вопрос: валиден ли диапазон?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itb; it != ite; ++</a:t>
            </a:r>
            <a:r>
              <a:rPr lang="en-US" smtClean="0">
                <a:latin typeface="Consolas" panose="020B0609020204030204" pitchFamily="49" charset="0"/>
              </a:rPr>
              <a:t>it)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</a:t>
            </a:r>
            <a:r>
              <a:rPr lang="en-US">
                <a:latin typeface="Consolas" panose="020B0609020204030204" pitchFamily="49" charset="0"/>
              </a:rPr>
              <a:t>&lt;&lt; *it &lt;&lt; endl;</a:t>
            </a:r>
          </a:p>
          <a:p>
            <a:r>
              <a:rPr lang="ru-RU" smtClean="0"/>
              <a:t>На экране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</a:rPr>
              <a:t>42 42 50 67</a:t>
            </a:r>
            <a:r>
              <a:rPr lang="ru-RU" smtClean="0">
                <a:latin typeface="Consolas" panose="020B0609020204030204" pitchFamily="49" charset="0"/>
              </a:rPr>
              <a:t>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Видно, что теперь </a:t>
            </a:r>
            <a:r>
              <a:rPr lang="ru-RU" smtClean="0">
                <a:latin typeface="Consolas" panose="020B0609020204030204" pitchFamily="49" charset="0"/>
              </a:rPr>
              <a:t>42</a:t>
            </a:r>
            <a:r>
              <a:rPr lang="ru-RU" smtClean="0"/>
              <a:t> считаются </a:t>
            </a:r>
            <a:r>
              <a:rPr lang="ru-RU" smtClean="0">
                <a:solidFill>
                  <a:srgbClr val="FF0000"/>
                </a:solidFill>
              </a:rPr>
              <a:t>разными</a:t>
            </a:r>
            <a:r>
              <a:rPr lang="ru-RU" smtClean="0"/>
              <a:t> элементами. В общем случае это нарушает инвариант контейнера и последствия сложно предсказать</a:t>
            </a:r>
            <a:r>
              <a:rPr lang="en-US" smtClean="0"/>
              <a:t>.</a:t>
            </a:r>
            <a:r>
              <a:rPr lang="ru-RU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9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Требования к предикату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Общая концепция называется </a:t>
            </a:r>
            <a:r>
              <a:rPr lang="en-US" smtClean="0"/>
              <a:t>strict weak ordering.</a:t>
            </a:r>
          </a:p>
          <a:p>
            <a:r>
              <a:rPr lang="ru-RU" smtClean="0"/>
              <a:t>Она включает:</a:t>
            </a:r>
          </a:p>
          <a:p>
            <a:pPr lvl="1"/>
            <a:r>
              <a:rPr lang="ru-RU" smtClean="0"/>
              <a:t>Антисимметричность: </a:t>
            </a:r>
            <a:r>
              <a:rPr lang="en-US" smtClean="0"/>
              <a:t>pred(x, y) </a:t>
            </a:r>
            <a:r>
              <a:rPr lang="en-US" smtClean="0">
                <a:sym typeface="Symbol" panose="05050102010706020507" pitchFamily="18" charset="2"/>
              </a:rPr>
              <a:t> </a:t>
            </a:r>
            <a:r>
              <a:rPr lang="en-US" smtClean="0"/>
              <a:t>pred(y, x)</a:t>
            </a:r>
          </a:p>
          <a:p>
            <a:pPr lvl="1"/>
            <a:r>
              <a:rPr lang="ru-RU" smtClean="0"/>
              <a:t>Транзитивность</a:t>
            </a:r>
            <a:r>
              <a:rPr lang="en-US" smtClean="0"/>
              <a:t>: </a:t>
            </a:r>
            <a:r>
              <a:rPr lang="en-US"/>
              <a:t>pred(x, y</a:t>
            </a:r>
            <a:r>
              <a:rPr lang="en-US" smtClean="0"/>
              <a:t>) </a:t>
            </a:r>
            <a:r>
              <a:rPr lang="en-US" smtClean="0">
                <a:sym typeface="Symbol" panose="05050102010706020507" pitchFamily="18" charset="2"/>
              </a:rPr>
              <a:t> pred(y, z)  pred(x, z)</a:t>
            </a:r>
          </a:p>
          <a:p>
            <a:pPr lvl="1"/>
            <a:r>
              <a:rPr lang="ru-RU" smtClean="0">
                <a:sym typeface="Symbol" panose="05050102010706020507" pitchFamily="18" charset="2"/>
              </a:rPr>
              <a:t>Иррефлексивность</a:t>
            </a:r>
            <a:r>
              <a:rPr lang="en-US" smtClean="0">
                <a:sym typeface="Symbol" panose="05050102010706020507" pitchFamily="18" charset="2"/>
              </a:rPr>
              <a:t>: </a:t>
            </a:r>
            <a:r>
              <a:rPr lang="en-US">
                <a:sym typeface="Symbol" panose="05050102010706020507" pitchFamily="18" charset="2"/>
              </a:rPr>
              <a:t></a:t>
            </a:r>
            <a:r>
              <a:rPr lang="en-US" smtClean="0"/>
              <a:t>pred(x, </a:t>
            </a:r>
            <a:r>
              <a:rPr lang="en-US"/>
              <a:t>x</a:t>
            </a:r>
            <a:r>
              <a:rPr lang="en-US" smtClean="0"/>
              <a:t>)</a:t>
            </a:r>
          </a:p>
          <a:p>
            <a:pPr lvl="1"/>
            <a:r>
              <a:rPr lang="ru-RU" smtClean="0"/>
              <a:t>Транзитивность эквивалентности:</a:t>
            </a:r>
            <a:br>
              <a:rPr lang="ru-RU" smtClean="0"/>
            </a:br>
            <a:r>
              <a:rPr lang="en-US" smtClean="0"/>
              <a:t>eq(x, y) </a:t>
            </a:r>
            <a:r>
              <a:rPr lang="en-US" smtClean="0">
                <a:sym typeface="Symbol" panose="05050102010706020507" pitchFamily="18" charset="2"/>
              </a:rPr>
              <a:t></a:t>
            </a:r>
            <a:r>
              <a:rPr lang="en-US" smtClean="0"/>
              <a:t> </a:t>
            </a:r>
            <a:r>
              <a:rPr lang="en-US">
                <a:sym typeface="Symbol" panose="05050102010706020507" pitchFamily="18" charset="2"/>
              </a:rPr>
              <a:t> </a:t>
            </a:r>
            <a:r>
              <a:rPr lang="en-US" smtClean="0"/>
              <a:t>pred(x, y) </a:t>
            </a:r>
            <a:r>
              <a:rPr lang="en-US" smtClean="0">
                <a:sym typeface="Symbol" panose="05050102010706020507" pitchFamily="18" charset="2"/>
              </a:rPr>
              <a:t> </a:t>
            </a:r>
            <a:r>
              <a:rPr lang="en-US">
                <a:sym typeface="Symbol" panose="05050102010706020507" pitchFamily="18" charset="2"/>
              </a:rPr>
              <a:t> </a:t>
            </a:r>
            <a:r>
              <a:rPr lang="en-US" smtClean="0"/>
              <a:t>pred(y, x)</a:t>
            </a:r>
            <a:r>
              <a:rPr lang="en-US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├ </a:t>
            </a:r>
            <a:r>
              <a:rPr lang="en-US" smtClean="0"/>
              <a:t>eq(x, y)</a:t>
            </a:r>
            <a:r>
              <a:rPr lang="en-US">
                <a:sym typeface="Symbol" panose="05050102010706020507" pitchFamily="18" charset="2"/>
              </a:rPr>
              <a:t>  </a:t>
            </a:r>
            <a:r>
              <a:rPr lang="en-US" smtClean="0">
                <a:sym typeface="Symbol" panose="05050102010706020507" pitchFamily="18" charset="2"/>
              </a:rPr>
              <a:t>eq(y</a:t>
            </a:r>
            <a:r>
              <a:rPr lang="en-US">
                <a:sym typeface="Symbol" panose="05050102010706020507" pitchFamily="18" charset="2"/>
              </a:rPr>
              <a:t>, z)  </a:t>
            </a:r>
            <a:r>
              <a:rPr lang="en-US" smtClean="0">
                <a:sym typeface="Symbol" panose="05050102010706020507" pitchFamily="18" charset="2"/>
              </a:rPr>
              <a:t>eq(x</a:t>
            </a:r>
            <a:r>
              <a:rPr lang="en-US">
                <a:sym typeface="Symbol" panose="05050102010706020507" pitchFamily="18" charset="2"/>
              </a:rPr>
              <a:t>, z</a:t>
            </a:r>
            <a:r>
              <a:rPr lang="en-US" smtClean="0">
                <a:sym typeface="Symbol" panose="05050102010706020507" pitchFamily="18" charset="2"/>
              </a:rPr>
              <a:t>)</a:t>
            </a:r>
          </a:p>
          <a:p>
            <a:r>
              <a:rPr lang="ru-RU" smtClean="0">
                <a:sym typeface="Symbol" panose="05050102010706020507" pitchFamily="18" charset="2"/>
              </a:rPr>
              <a:t>Она же распространяется на предикаты в алгоритмах сортировки и т.д.</a:t>
            </a:r>
          </a:p>
          <a:p>
            <a:r>
              <a:rPr lang="ru-RU" smtClean="0">
                <a:sym typeface="Symbol" panose="05050102010706020507" pitchFamily="18" charset="2"/>
              </a:rPr>
              <a:t>Математическая разминка: пусть </a:t>
            </a:r>
            <a:r>
              <a:rPr lang="en-US" smtClean="0">
                <a:sym typeface="Symbol" panose="05050102010706020507" pitchFamily="18" charset="2"/>
              </a:rPr>
              <a:t>(a + ib &lt; c </a:t>
            </a:r>
            <a:r>
              <a:rPr lang="en-US">
                <a:sym typeface="Symbol" panose="05050102010706020507" pitchFamily="18" charset="2"/>
              </a:rPr>
              <a:t>+ </a:t>
            </a:r>
            <a:r>
              <a:rPr lang="en-US" smtClean="0">
                <a:sym typeface="Symbol" panose="05050102010706020507" pitchFamily="18" charset="2"/>
              </a:rPr>
              <a:t>id)  (a &lt; c)  (b &gt; d)</a:t>
            </a:r>
            <a:r>
              <a:rPr lang="en-US">
                <a:sym typeface="Symbol" panose="05050102010706020507" pitchFamily="18" charset="2"/>
              </a:rPr>
              <a:t/>
            </a:r>
            <a:br>
              <a:rPr lang="en-US">
                <a:sym typeface="Symbol" panose="05050102010706020507" pitchFamily="18" charset="2"/>
              </a:rPr>
            </a:br>
            <a:r>
              <a:rPr lang="ru-RU" smtClean="0">
                <a:sym typeface="Symbol" panose="05050102010706020507" pitchFamily="18" charset="2"/>
              </a:rPr>
              <a:t>является ли это </a:t>
            </a:r>
            <a:r>
              <a:rPr lang="en-US" smtClean="0">
                <a:sym typeface="Symbol" panose="05050102010706020507" pitchFamily="18" charset="2"/>
              </a:rPr>
              <a:t>strict weak ordering </a:t>
            </a:r>
            <a:r>
              <a:rPr lang="ru-RU" smtClean="0">
                <a:sym typeface="Symbol" panose="05050102010706020507" pitchFamily="18" charset="2"/>
              </a:rPr>
              <a:t>для комплексных чисел</a:t>
            </a:r>
            <a:r>
              <a:rPr lang="en-US" smtClean="0">
                <a:sym typeface="Symbol" panose="05050102010706020507" pitchFamily="18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8257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Наверное в </a:t>
            </a:r>
            <a:r>
              <a:rPr lang="en-US" smtClean="0"/>
              <a:t>multiset, </a:t>
            </a:r>
            <a:r>
              <a:rPr lang="ru-RU" smtClean="0"/>
              <a:t>где возможны одинаковые элементы такие же требования к предикату сравнения (а они там тоже действуют) введены зря?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0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Наверное в </a:t>
            </a:r>
            <a:r>
              <a:rPr lang="en-US" smtClean="0"/>
              <a:t>multiset, </a:t>
            </a:r>
            <a:r>
              <a:rPr lang="ru-RU" smtClean="0"/>
              <a:t>где возможны одинаковые элементы такие же требования к предикату сравнения (а они там тоже действуют) введены зря?</a:t>
            </a:r>
          </a:p>
          <a:p>
            <a:r>
              <a:rPr lang="ru-RU" smtClean="0"/>
              <a:t>Контрпример Майерса: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multiset&lt;int, less_equal&lt;int&gt;&gt; 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s.insert(10); // insert 10</a:t>
            </a:r>
            <a:r>
              <a:rPr lang="en-US" baseline="-25000" smtClean="0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s.insert(10); // insert </a:t>
            </a:r>
            <a:r>
              <a:rPr lang="en-US" smtClean="0">
                <a:latin typeface="Consolas" panose="020B0609020204030204" pitchFamily="49" charset="0"/>
              </a:rPr>
              <a:t>10</a:t>
            </a:r>
            <a:r>
              <a:rPr lang="en-US" baseline="-25000" smtClean="0">
                <a:latin typeface="Consolas" panose="020B0609020204030204" pitchFamily="49" charset="0"/>
              </a:rPr>
              <a:t>B</a:t>
            </a:r>
          </a:p>
          <a:p>
            <a:r>
              <a:rPr lang="ru-RU" smtClean="0"/>
              <a:t>Теперь </a:t>
            </a:r>
            <a:r>
              <a:rPr lang="en-US" smtClean="0">
                <a:latin typeface="Consolas" panose="020B0609020204030204" pitchFamily="49" charset="0"/>
              </a:rPr>
              <a:t>equal_range</a:t>
            </a:r>
            <a:r>
              <a:rPr lang="ru-RU" smtClean="0"/>
              <a:t> для </a:t>
            </a:r>
            <a:r>
              <a:rPr lang="ru-RU" smtClean="0">
                <a:latin typeface="Consolas" panose="020B0609020204030204" pitchFamily="49" charset="0"/>
              </a:rPr>
              <a:t>10</a:t>
            </a:r>
            <a:r>
              <a:rPr lang="en-US" smtClean="0"/>
              <a:t> </a:t>
            </a:r>
            <a:r>
              <a:rPr lang="ru-RU" smtClean="0"/>
              <a:t>вернёт пустой интервал.</a:t>
            </a:r>
            <a:endParaRPr lang="en-US" smtClean="0"/>
          </a:p>
          <a:p>
            <a:r>
              <a:rPr lang="ru-RU" smtClean="0"/>
              <a:t>Общий вывод: </a:t>
            </a:r>
            <a:r>
              <a:rPr lang="en-US" smtClean="0"/>
              <a:t>strict weak ordering </a:t>
            </a:r>
            <a:r>
              <a:rPr lang="ru-RU" smtClean="0"/>
              <a:t>это очень важная концепция.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52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для множеств не работает идиома </a:t>
            </a:r>
            <a:r>
              <a:rPr lang="en-US" smtClean="0"/>
              <a:t>erase-remove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set&lt;int</a:t>
            </a:r>
            <a:r>
              <a:rPr lang="en-US">
                <a:latin typeface="Consolas" panose="020B0609020204030204" pitchFamily="49" charset="0"/>
              </a:rPr>
              <a:t>&gt; s = {1, 2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s.erase(remove(s.begin</a:t>
            </a:r>
            <a:r>
              <a:rPr lang="en-US">
                <a:latin typeface="Consolas" panose="020B0609020204030204" pitchFamily="49" charset="0"/>
              </a:rPr>
              <a:t>(), s.end(), 1), s.end</a:t>
            </a:r>
            <a:r>
              <a:rPr lang="en-US" smtClean="0">
                <a:latin typeface="Consolas" panose="020B0609020204030204" pitchFamily="49" charset="0"/>
              </a:rPr>
              <a:t>());</a:t>
            </a:r>
          </a:p>
          <a:p>
            <a:r>
              <a:rPr lang="ru-RU" smtClean="0"/>
              <a:t>Причина этого в том, что элементы множества в реализации являются листьями красно-чёрного дерева и изменение значения элемента на месте  может иметь непредсказуемые последствия.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s.begin() = 3; // </a:t>
            </a:r>
            <a:r>
              <a:rPr lang="en-US" smtClean="0">
                <a:latin typeface="Consolas" panose="020B0609020204030204" pitchFamily="49" charset="0"/>
              </a:rPr>
              <a:t>error</a:t>
            </a:r>
            <a:r>
              <a:rPr lang="en-US">
                <a:latin typeface="Consolas" panose="020B0609020204030204" pitchFamily="49" charset="0"/>
              </a:rPr>
              <a:t>: assignment of read-only location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Поэтому реализация </a:t>
            </a:r>
            <a:r>
              <a:rPr lang="en-US" smtClean="0"/>
              <a:t>glibc </a:t>
            </a:r>
            <a:r>
              <a:rPr lang="ru-RU" smtClean="0"/>
              <a:t>это явно запрещает. Ну а алгоритм </a:t>
            </a:r>
            <a:r>
              <a:rPr lang="en-US" smtClean="0"/>
              <a:t>remove </a:t>
            </a:r>
            <a:r>
              <a:rPr lang="ru-RU" smtClean="0"/>
              <a:t>как раз изменяет значения элементов, обменивая их.</a:t>
            </a:r>
            <a:endParaRPr lang="en-US" smtClean="0"/>
          </a:p>
          <a:p>
            <a:r>
              <a:rPr lang="ru-RU" smtClean="0"/>
              <a:t>Некоторые реализации этого не запрещают, будьте с ними аккуратны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6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Множества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Отображения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Словари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Критика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Удаляйте через </a:t>
            </a:r>
            <a:r>
              <a:rPr lang="en-US" smtClean="0"/>
              <a:t>erase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самом деле </a:t>
            </a:r>
            <a:r>
              <a:rPr lang="en-US" smtClean="0"/>
              <a:t>erase-remove </a:t>
            </a:r>
            <a:r>
              <a:rPr lang="ru-RU" smtClean="0"/>
              <a:t>для </a:t>
            </a:r>
            <a:r>
              <a:rPr lang="en-US" smtClean="0"/>
              <a:t>set </a:t>
            </a:r>
            <a:r>
              <a:rPr lang="ru-RU" smtClean="0"/>
              <a:t>не так уж и нужен, так как есть </a:t>
            </a:r>
            <a:r>
              <a:rPr lang="en-US" smtClean="0"/>
              <a:t>set.erase, </a:t>
            </a:r>
            <a:r>
              <a:rPr lang="ru-RU" smtClean="0"/>
              <a:t>а элементы всё равно уникальны</a:t>
            </a: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s.erase(remove(s.begin(), s.end(), 1), s.end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s.erase(1);</a:t>
            </a:r>
            <a:endParaRPr lang="ru-RU" smtClean="0">
              <a:solidFill>
                <a:srgbClr val="0000FF"/>
              </a:solidFill>
            </a:endParaRPr>
          </a:p>
          <a:p>
            <a:r>
              <a:rPr lang="ru-RU" smtClean="0"/>
              <a:t>Или в цикле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s.begin(); it != s.end(); ++it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if ((*it &lt; 100) &amp;&amp; (*it &gt; 30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latin typeface="Consolas" panose="020B0609020204030204" pitchFamily="49" charset="0"/>
              </a:rPr>
              <a:t>s.erase(it);</a:t>
            </a:r>
          </a:p>
          <a:p>
            <a:r>
              <a:rPr lang="ru-RU" smtClean="0"/>
              <a:t>Правда тут, кажется, есть некоторые проблемы....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28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 стреляйте себе в ногу через </a:t>
            </a:r>
            <a:r>
              <a:rPr lang="en-US" smtClean="0"/>
              <a:t>erase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 очень плохая идея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s.begin(); it != s.end();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++it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if ((*it &lt; 100) &amp;&amp; (*it &gt; 30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s.erase(it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тут итератор стал невалидным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В рамках </a:t>
            </a:r>
            <a:r>
              <a:rPr lang="en-US" smtClean="0">
                <a:latin typeface="Consolas" panose="020B0609020204030204" pitchFamily="49" charset="0"/>
              </a:rPr>
              <a:t>C++98</a:t>
            </a:r>
            <a:r>
              <a:rPr lang="en-US" smtClean="0"/>
              <a:t> </a:t>
            </a:r>
            <a:r>
              <a:rPr lang="ru-RU" smtClean="0"/>
              <a:t>это делалось вот так: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s.begin(); it != s.end</a:t>
            </a:r>
            <a:r>
              <a:rPr lang="en-US" smtClean="0">
                <a:latin typeface="Consolas" panose="020B0609020204030204" pitchFamily="49" charset="0"/>
              </a:rPr>
              <a:t>();)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if ((*it &lt; 100) &amp;&amp; (*it &gt; 30))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s.erase(it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++);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else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latin typeface="Consolas" panose="020B0609020204030204" pitchFamily="49" charset="0"/>
              </a:rPr>
              <a:t>++it;</a:t>
            </a:r>
          </a:p>
        </p:txBody>
      </p:sp>
    </p:spTree>
    <p:extLst>
      <p:ext uri="{BB962C8B-B14F-4D97-AF65-F5344CB8AC3E}">
        <p14:creationId xmlns:p14="http://schemas.microsoft.com/office/powerpoint/2010/main" val="2565214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 стреляйте себе в ногу через </a:t>
            </a:r>
            <a:r>
              <a:rPr lang="en-US" smtClean="0"/>
              <a:t>erase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 очень плохая идея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s.begin(); it != s.end();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++it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if ((*it &lt; 100) &amp;&amp; (*it &gt; 30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s.erase(it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тут итератор стал невалидным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В рамках </a:t>
            </a:r>
            <a:r>
              <a:rPr lang="en-US" smtClean="0">
                <a:latin typeface="Consolas" panose="020B0609020204030204" pitchFamily="49" charset="0"/>
              </a:rPr>
              <a:t>C++</a:t>
            </a:r>
            <a:r>
              <a:rPr lang="ru-RU" smtClean="0">
                <a:latin typeface="Consolas" panose="020B0609020204030204" pitchFamily="49" charset="0"/>
              </a:rPr>
              <a:t>11</a:t>
            </a:r>
            <a:r>
              <a:rPr lang="en-US" smtClean="0"/>
              <a:t> </a:t>
            </a:r>
            <a:r>
              <a:rPr lang="ru-RU" smtClean="0"/>
              <a:t>это делается вот так: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s.begin(); it != s.end</a:t>
            </a:r>
            <a:r>
              <a:rPr lang="en-US" smtClean="0">
                <a:latin typeface="Consolas" panose="020B0609020204030204" pitchFamily="49" charset="0"/>
              </a:rPr>
              <a:t>();)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if ((*it &lt; 100) &amp;&amp; (*it &gt; 30))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it = s.erase(it);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else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latin typeface="Consolas" panose="020B0609020204030204" pitchFamily="49" charset="0"/>
              </a:rPr>
              <a:t>++it;</a:t>
            </a:r>
          </a:p>
        </p:txBody>
      </p:sp>
    </p:spTree>
    <p:extLst>
      <p:ext uri="{BB962C8B-B14F-4D97-AF65-F5344CB8AC3E}">
        <p14:creationId xmlns:p14="http://schemas.microsoft.com/office/powerpoint/2010/main" val="119543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Предложите решение для замены элемента в множестве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it = s.find(1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if (it != s.end())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*it </a:t>
            </a:r>
            <a:r>
              <a:rPr lang="en-US">
                <a:latin typeface="Consolas" panose="020B0609020204030204" pitchFamily="49" charset="0"/>
              </a:rPr>
              <a:t>= 3; // error: assignment of read-only location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Пусть вам всё таки нужно заменить элемент 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r>
              <a:rPr lang="en-US" smtClean="0"/>
              <a:t> </a:t>
            </a:r>
            <a:r>
              <a:rPr lang="ru-RU" smtClean="0"/>
              <a:t>на </a:t>
            </a:r>
            <a:r>
              <a:rPr lang="ru-RU" smtClean="0">
                <a:latin typeface="Consolas" panose="020B0609020204030204" pitchFamily="49" charset="0"/>
              </a:rPr>
              <a:t>3</a:t>
            </a:r>
            <a:r>
              <a:rPr lang="ru-RU" smtClean="0"/>
              <a:t>. Что тогда?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5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Предложите решение для замены элемента в множестве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it = s.find(1);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if (it != s.end())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*it </a:t>
            </a:r>
            <a:r>
              <a:rPr lang="en-US">
                <a:latin typeface="Consolas" panose="020B0609020204030204" pitchFamily="49" charset="0"/>
              </a:rPr>
              <a:t>= 3; // error: assignment of read-only location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Пусть вам всё таки нужно заменить элемент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r>
              <a:rPr lang="ru-RU" smtClean="0"/>
              <a:t> на </a:t>
            </a:r>
            <a:r>
              <a:rPr lang="ru-RU" smtClean="0">
                <a:latin typeface="Consolas" panose="020B0609020204030204" pitchFamily="49" charset="0"/>
              </a:rPr>
              <a:t>3</a:t>
            </a:r>
            <a:r>
              <a:rPr lang="ru-RU" smtClean="0"/>
              <a:t>. Что тогда?</a:t>
            </a:r>
          </a:p>
          <a:p>
            <a:r>
              <a:rPr lang="ru-RU" smtClean="0"/>
              <a:t>Теперь решение очевидно: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it = </a:t>
            </a:r>
            <a:r>
              <a:rPr lang="en-US">
                <a:latin typeface="Consolas" panose="020B0609020204030204" pitchFamily="49" charset="0"/>
              </a:rPr>
              <a:t>s.find(1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</a:t>
            </a:r>
            <a:r>
              <a:rPr lang="en-US">
                <a:latin typeface="Consolas" panose="020B0609020204030204" pitchFamily="49" charset="0"/>
              </a:rPr>
              <a:t>(it != s.end</a:t>
            </a:r>
            <a:r>
              <a:rPr lang="en-US" smtClean="0">
                <a:latin typeface="Consolas" panose="020B0609020204030204" pitchFamily="49" charset="0"/>
              </a:rPr>
              <a:t>())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s.erase(it);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s.insert(3);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7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Множества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Отображения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Словари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Критика</a:t>
            </a:r>
          </a:p>
        </p:txBody>
      </p:sp>
    </p:spTree>
    <p:extLst>
      <p:ext uri="{BB962C8B-B14F-4D97-AF65-F5344CB8AC3E}">
        <p14:creationId xmlns:p14="http://schemas.microsoft.com/office/powerpoint/2010/main" val="3158484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орбитам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каждого элемента есть генераторы которые превращают его в другой</a:t>
            </a:r>
          </a:p>
          <a:p>
            <a:r>
              <a:rPr lang="ru-RU" smtClean="0"/>
              <a:t>Например для 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ru-RU" smtClean="0"/>
              <a:t> в </a:t>
            </a:r>
            <a:r>
              <a:rPr lang="en-US" smtClean="0">
                <a:latin typeface="Consolas" panose="020B0609020204030204" pitchFamily="49" charset="0"/>
              </a:rPr>
              <a:t>Sym(3)</a:t>
            </a:r>
          </a:p>
          <a:p>
            <a:r>
              <a:rPr lang="en-US" sz="2000">
                <a:latin typeface="Consolas" panose="020B0609020204030204" pitchFamily="49" charset="0"/>
              </a:rPr>
              <a:t>(1)(2)(3</a:t>
            </a:r>
            <a:r>
              <a:rPr lang="en-US" sz="2000" smtClean="0">
                <a:latin typeface="Consolas" panose="020B0609020204030204" pitchFamily="49" charset="0"/>
              </a:rPr>
              <a:t>), </a:t>
            </a:r>
            <a:r>
              <a:rPr lang="en-US" sz="2000">
                <a:latin typeface="Consolas" panose="020B0609020204030204" pitchFamily="49" charset="0"/>
              </a:rPr>
              <a:t>(1)(2,3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en-US" sz="2000" smtClean="0"/>
              <a:t> </a:t>
            </a:r>
          </a:p>
          <a:p>
            <a:r>
              <a:rPr lang="en-US" sz="2000">
                <a:latin typeface="Consolas" panose="020B0609020204030204" pitchFamily="49" charset="0"/>
              </a:rPr>
              <a:t>(1,2)(3</a:t>
            </a:r>
            <a:r>
              <a:rPr lang="en-US" sz="2000" smtClean="0">
                <a:latin typeface="Consolas" panose="020B0609020204030204" pitchFamily="49" charset="0"/>
              </a:rPr>
              <a:t>), </a:t>
            </a:r>
            <a:r>
              <a:rPr lang="en-US" sz="2000">
                <a:latin typeface="Consolas" panose="020B0609020204030204" pitchFamily="49" charset="0"/>
              </a:rPr>
              <a:t>(1,2,3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endParaRPr lang="en-US" sz="2000" smtClean="0"/>
          </a:p>
          <a:p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1,3,2), </a:t>
            </a:r>
            <a:r>
              <a:rPr lang="en-US" sz="2000">
                <a:latin typeface="Consolas" panose="020B0609020204030204" pitchFamily="49" charset="0"/>
              </a:rPr>
              <a:t>(1,3)(2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</a:p>
          <a:p>
            <a:r>
              <a:rPr lang="ru-RU" sz="2000" smtClean="0"/>
              <a:t>Допустим мы хотим </a:t>
            </a:r>
            <a:br>
              <a:rPr lang="ru-RU" sz="2000" smtClean="0"/>
            </a:br>
            <a:r>
              <a:rPr lang="ru-RU" sz="2000" smtClean="0"/>
              <a:t>получить орбиту </a:t>
            </a:r>
            <a:r>
              <a:rPr lang="ru-RU" sz="2000">
                <a:latin typeface="Consolas" panose="020B0609020204030204" pitchFamily="49" charset="0"/>
              </a:rPr>
              <a:t>1</a:t>
            </a:r>
            <a:r>
              <a:rPr lang="ru-RU" sz="2000" smtClean="0"/>
              <a:t> с </a:t>
            </a:r>
            <a:br>
              <a:rPr lang="ru-RU" sz="2000" smtClean="0"/>
            </a:br>
            <a:r>
              <a:rPr lang="ru-RU" sz="2000" smtClean="0"/>
              <a:t>конкретным генератором</a:t>
            </a:r>
            <a:br>
              <a:rPr lang="ru-RU" sz="2000" smtClean="0"/>
            </a:br>
            <a:r>
              <a:rPr lang="ru-RU" sz="2000" smtClean="0"/>
              <a:t>для каждого элемента (это называется</a:t>
            </a:r>
            <a:br>
              <a:rPr lang="ru-RU" sz="2000" smtClean="0"/>
            </a:br>
            <a:r>
              <a:rPr lang="en-US" sz="2000" smtClean="0"/>
              <a:t>coset representative)</a:t>
            </a:r>
            <a:endParaRPr lang="ru-RU" sz="2000" smtClean="0"/>
          </a:p>
        </p:txBody>
      </p:sp>
      <p:sp>
        <p:nvSpPr>
          <p:cNvPr id="4" name="Rectangle 3"/>
          <p:cNvSpPr/>
          <p:nvPr/>
        </p:nvSpPr>
        <p:spPr>
          <a:xfrm>
            <a:off x="4856559" y="3888258"/>
            <a:ext cx="1244269" cy="512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(1)(2)(3)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1524" y="3027404"/>
            <a:ext cx="1244269" cy="512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(1,2)(3)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1523" y="4843847"/>
            <a:ext cx="1244269" cy="512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(1)(2,3)</a:t>
            </a:r>
            <a:endParaRPr lang="en-US" sz="160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 flipV="1">
            <a:off x="6100828" y="3283808"/>
            <a:ext cx="740696" cy="860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6100828" y="4144662"/>
            <a:ext cx="740695" cy="9555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509687" y="3027404"/>
            <a:ext cx="1244269" cy="512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(1,3,2)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09686" y="4843847"/>
            <a:ext cx="1244269" cy="512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(1,2,3)</a:t>
            </a:r>
            <a:endParaRPr lang="en-US" sz="1600"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>
            <a:stCxn id="6" idx="3"/>
            <a:endCxn id="10" idx="1"/>
          </p:cNvCxnSpPr>
          <p:nvPr/>
        </p:nvCxnSpPr>
        <p:spPr>
          <a:xfrm>
            <a:off x="8085792" y="5100251"/>
            <a:ext cx="4238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9" idx="1"/>
          </p:cNvCxnSpPr>
          <p:nvPr/>
        </p:nvCxnSpPr>
        <p:spPr>
          <a:xfrm>
            <a:off x="8085793" y="3283808"/>
            <a:ext cx="42389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94650" y="3888258"/>
            <a:ext cx="1244269" cy="512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(1,3)(2)</a:t>
            </a:r>
            <a:endParaRPr lang="en-US" sz="1600">
              <a:latin typeface="Consolas" panose="020B0609020204030204" pitchFamily="49" charset="0"/>
            </a:endParaRPr>
          </a:p>
        </p:txBody>
      </p:sp>
      <p:cxnSp>
        <p:nvCxnSpPr>
          <p:cNvPr id="14" name="Straight Connector 13"/>
          <p:cNvCxnSpPr>
            <a:stCxn id="13" idx="1"/>
            <a:endCxn id="10" idx="3"/>
          </p:cNvCxnSpPr>
          <p:nvPr/>
        </p:nvCxnSpPr>
        <p:spPr>
          <a:xfrm flipH="1">
            <a:off x="9753955" y="4144662"/>
            <a:ext cx="740695" cy="9555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3"/>
            <a:endCxn id="13" idx="1"/>
          </p:cNvCxnSpPr>
          <p:nvPr/>
        </p:nvCxnSpPr>
        <p:spPr>
          <a:xfrm>
            <a:off x="9753956" y="3283808"/>
            <a:ext cx="740694" cy="860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56558" y="4536986"/>
            <a:ext cx="1244269" cy="5128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1 </a:t>
            </a:r>
            <a:r>
              <a:rPr lang="en-US" sz="1600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47879" y="3599934"/>
            <a:ext cx="1244269" cy="5128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1 </a:t>
            </a:r>
            <a:r>
              <a:rPr lang="en-US" sz="1600" smtClean="0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16042" y="3599934"/>
            <a:ext cx="1244269" cy="5128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1 </a:t>
            </a:r>
            <a:r>
              <a:rPr lang="en-US" sz="1600" smtClean="0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94650" y="4495798"/>
            <a:ext cx="1244269" cy="5128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1 </a:t>
            </a:r>
            <a:r>
              <a:rPr lang="en-US" sz="1600" smtClean="0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41523" y="5492577"/>
            <a:ext cx="1244269" cy="5128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1 </a:t>
            </a:r>
            <a:r>
              <a:rPr lang="en-US" sz="1600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16395" y="5502873"/>
            <a:ext cx="1244269" cy="5128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1 </a:t>
            </a:r>
            <a:r>
              <a:rPr lang="en-US" sz="1600" smtClean="0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65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множеств к отображениям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set&lt;T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set&lt;T&gt;</a:t>
            </a:r>
            <a:r>
              <a:rPr lang="en-US" sz="1600">
                <a:latin typeface="Consolas" panose="020B0609020204030204" pitchFamily="49" charset="0"/>
              </a:rPr>
              <a:t>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igen-&gt;apply(elem);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orbit.count(newelem)</a:t>
            </a:r>
            <a:r>
              <a:rPr lang="en-US" sz="1600">
                <a:latin typeface="Consolas" panose="020B0609020204030204" pitchFamily="49" charset="0"/>
              </a:rPr>
              <a:t> == 0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tmp.push_back(newelem);       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Итак, необходимо улучшить эту процедуру, чтобы в паре с элементом орбиты шёл его генератор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67112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множеств к отображениям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set&lt;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pair&lt;T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, Permutation&lt;T&gt;&gt;</a:t>
            </a:r>
            <a:r>
              <a:rPr lang="en-US" sz="1600">
                <a:latin typeface="Consolas" panose="020B0609020204030204" pitchFamily="49" charset="0"/>
              </a:rPr>
              <a:t>&gt;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set&lt;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pair&lt;T, Permutation&lt;T&gt;&gt;</a:t>
            </a:r>
            <a:r>
              <a:rPr lang="en-US" sz="1600">
                <a:latin typeface="Consolas" panose="020B0609020204030204" pitchFamily="49" charset="0"/>
              </a:rPr>
              <a:t>&gt; </a:t>
            </a:r>
            <a:r>
              <a:rPr lang="en-US" sz="1600" smtClean="0">
                <a:latin typeface="Consolas" panose="020B0609020204030204" pitchFamily="49" charset="0"/>
              </a:rPr>
              <a:t>orbit; Permutation&lt;T</a:t>
            </a:r>
            <a:r>
              <a:rPr lang="en-US" sz="1600">
                <a:latin typeface="Consolas" panose="020B0609020204030204" pitchFamily="49" charset="0"/>
              </a:rPr>
              <a:t>&gt; id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pair&lt;T, Permutation&lt;T&gt;&gt;</a:t>
            </a:r>
            <a:r>
              <a:rPr lang="en-US" sz="1600">
                <a:latin typeface="Consolas" panose="020B0609020204030204" pitchFamily="49" charset="0"/>
              </a:rPr>
              <a:t>&gt; next 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make_pair(num, id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pair&lt;T, Permutation&lt;T&gt;&gt;</a:t>
            </a:r>
            <a:r>
              <a:rPr lang="en-US" sz="1600">
                <a:latin typeface="Consolas" panose="020B0609020204030204" pitchFamily="49" charset="0"/>
              </a:rPr>
              <a:t>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(auto&amp;&amp; [elem, curgen]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igen-&gt;apply(elem);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(find_if(orbit.begin(), orbit.end(),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 </a:t>
            </a:r>
            <a:r>
              <a:rPr lang="en-US" sz="1600">
                <a:latin typeface="Consolas" panose="020B0609020204030204" pitchFamily="49" charset="0"/>
              </a:rPr>
              <a:t>[newelem](auto&amp;&amp; elt) { return (newelem == elt.first); }) == orbit.end</a:t>
            </a:r>
            <a:r>
              <a:rPr lang="en-US" sz="1600" smtClean="0">
                <a:latin typeface="Consolas" panose="020B0609020204030204" pitchFamily="49" charset="0"/>
              </a:rPr>
              <a:t>())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tmp.push_back(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make_pair(newelem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, product(curgen, *igen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))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Простое дописывание </a:t>
            </a:r>
            <a:r>
              <a:rPr lang="en-US" sz="1600" smtClean="0"/>
              <a:t>pair </a:t>
            </a:r>
            <a:r>
              <a:rPr lang="ru-RU" sz="1600" smtClean="0"/>
              <a:t>порождает ряд проблем. Заметите ли вы худшую из них?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04139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множеств к отображениям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874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set&lt;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pair&lt;T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, Permutation&lt;T&gt;&gt;</a:t>
            </a:r>
            <a:r>
              <a:rPr lang="en-US" sz="1600">
                <a:latin typeface="Consolas" panose="020B0609020204030204" pitchFamily="49" charset="0"/>
              </a:rPr>
              <a:t>&gt;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set&lt;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pair&lt;T, Permutation&lt;T&gt;&gt;</a:t>
            </a:r>
            <a:r>
              <a:rPr lang="en-US" sz="1600">
                <a:latin typeface="Consolas" panose="020B0609020204030204" pitchFamily="49" charset="0"/>
              </a:rPr>
              <a:t>&gt; </a:t>
            </a:r>
            <a:r>
              <a:rPr lang="en-US" sz="1600" smtClean="0">
                <a:latin typeface="Consolas" panose="020B0609020204030204" pitchFamily="49" charset="0"/>
              </a:rPr>
              <a:t>orbit;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pair&lt;T, Permutation&lt;T&gt;&gt;</a:t>
            </a:r>
            <a:r>
              <a:rPr lang="en-US" sz="1600">
                <a:latin typeface="Consolas" panose="020B0609020204030204" pitchFamily="49" charset="0"/>
              </a:rPr>
              <a:t>&gt; next 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make_pair(num,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Permutation&lt;T&gt;{})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pair&lt;T, Permutation&lt;T&gt;&gt;</a:t>
            </a:r>
            <a:r>
              <a:rPr lang="en-US" sz="1600">
                <a:latin typeface="Consolas" panose="020B0609020204030204" pitchFamily="49" charset="0"/>
              </a:rPr>
              <a:t>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(auto&amp;&amp; [elem, curgen]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igen-&gt;apply(elem);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find_if(orbit.begin(), orbit.end(), 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[newelem](auto&amp;&amp; elt) { return (newelem == elt.first); }) == orbit.end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tmp.push_back(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make_pair(newelem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, product(curgen, *igen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))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Увы, у нас снова линейный поиск. Тут сложно что-то придумать, в контейнере </a:t>
            </a:r>
            <a:r>
              <a:rPr lang="en-US" sz="1600" smtClean="0"/>
              <a:t>set </a:t>
            </a:r>
            <a:r>
              <a:rPr lang="ru-RU" sz="1600" smtClean="0"/>
              <a:t>есть метод </a:t>
            </a:r>
            <a:r>
              <a:rPr lang="en-US" sz="1600" smtClean="0"/>
              <a:t>find, </a:t>
            </a:r>
            <a:r>
              <a:rPr lang="ru-RU" sz="1600" smtClean="0"/>
              <a:t>но не </a:t>
            </a:r>
            <a:r>
              <a:rPr lang="en-US" sz="1600" smtClean="0"/>
              <a:t>find_if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99950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Немного о группах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Прошлая лекция была закончена изучением перестановок средствами стандартной библиотеки. Перестановки образуют группы.</a:t>
            </a:r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ru-RU" smtClean="0"/>
              <a:t>Это группа перестановок </a:t>
            </a:r>
            <a:r>
              <a:rPr lang="en-US" smtClean="0">
                <a:latin typeface="Consolas" panose="020B0609020204030204" pitchFamily="49" charset="0"/>
              </a:rPr>
              <a:t>Sym(3)</a:t>
            </a:r>
            <a:r>
              <a:rPr lang="en-US" smtClean="0"/>
              <a:t> </a:t>
            </a:r>
            <a:r>
              <a:rPr lang="ru-RU" smtClean="0"/>
              <a:t>с генераторами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(1,2)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(2,3)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8669" y="3995351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(1)(2)(3)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28768" y="3134497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(1,2)(3)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8767" y="4950940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(1)(2,3)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4" name="Straight Connector 13"/>
          <p:cNvCxnSpPr>
            <a:stCxn id="8" idx="3"/>
            <a:endCxn id="9" idx="1"/>
          </p:cNvCxnSpPr>
          <p:nvPr/>
        </p:nvCxnSpPr>
        <p:spPr>
          <a:xfrm flipV="1">
            <a:off x="2792626" y="3393989"/>
            <a:ext cx="836142" cy="860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10" idx="1"/>
          </p:cNvCxnSpPr>
          <p:nvPr/>
        </p:nvCxnSpPr>
        <p:spPr>
          <a:xfrm>
            <a:off x="2792626" y="4254843"/>
            <a:ext cx="836141" cy="9555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33536" y="3134497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(1,3,2)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33535" y="4950940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(1,2,3)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>
            <a:stCxn id="10" idx="3"/>
            <a:endCxn id="18" idx="1"/>
          </p:cNvCxnSpPr>
          <p:nvPr/>
        </p:nvCxnSpPr>
        <p:spPr>
          <a:xfrm>
            <a:off x="5012724" y="5210432"/>
            <a:ext cx="7208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3"/>
            <a:endCxn id="17" idx="1"/>
          </p:cNvCxnSpPr>
          <p:nvPr/>
        </p:nvCxnSpPr>
        <p:spPr>
          <a:xfrm>
            <a:off x="5012725" y="3393989"/>
            <a:ext cx="7208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68963" y="3995351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(1,3)(2)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6" name="Straight Connector 25"/>
          <p:cNvCxnSpPr>
            <a:stCxn id="25" idx="1"/>
            <a:endCxn id="18" idx="3"/>
          </p:cNvCxnSpPr>
          <p:nvPr/>
        </p:nvCxnSpPr>
        <p:spPr>
          <a:xfrm flipH="1">
            <a:off x="7117492" y="4254843"/>
            <a:ext cx="951471" cy="9555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3"/>
            <a:endCxn id="25" idx="1"/>
          </p:cNvCxnSpPr>
          <p:nvPr/>
        </p:nvCxnSpPr>
        <p:spPr>
          <a:xfrm>
            <a:off x="7117493" y="3393989"/>
            <a:ext cx="951470" cy="860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8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множеств к отображениям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874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template&lt;typename </a:t>
            </a:r>
            <a:r>
              <a:rPr lang="en-US" sz="1600">
                <a:latin typeface="Consolas" panose="020B0609020204030204" pitchFamily="49" charset="0"/>
              </a:rPr>
              <a:t>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simple_orbit(T 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orbit, next 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{ num, {}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while (!next.empty</a:t>
            </a:r>
            <a:r>
              <a:rPr lang="en-US" sz="1600">
                <a:latin typeface="Consolas" panose="020B0609020204030204" pitchFamily="49" charset="0"/>
              </a:rPr>
              <a:t>())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orbit.insert(next.begin</a:t>
            </a:r>
            <a:r>
              <a:rPr lang="en-US" sz="1600">
                <a:latin typeface="Consolas" panose="020B0609020204030204" pitchFamily="49" charset="0"/>
              </a:rPr>
              <a:t>(), </a:t>
            </a:r>
            <a:r>
              <a:rPr lang="en-US" sz="1600" smtClean="0">
                <a:latin typeface="Consolas" panose="020B0609020204030204" pitchFamily="49" charset="0"/>
              </a:rPr>
              <a:t>next.end());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(auto&amp;&amp; [elem, curgen] : </a:t>
            </a:r>
            <a:r>
              <a:rPr lang="en-US" sz="1600" smtClean="0">
                <a:latin typeface="Consolas" panose="020B0609020204030204" pitchFamily="49" charset="0"/>
              </a:rPr>
              <a:t>next)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if 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orbit.find(newelem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latin typeface="Consolas" panose="020B0609020204030204" pitchFamily="49" charset="0"/>
              </a:rPr>
              <a:t> == </a:t>
            </a:r>
            <a:r>
              <a:rPr lang="en-US" sz="1600" smtClean="0">
                <a:latin typeface="Consolas" panose="020B0609020204030204" pitchFamily="49" charset="0"/>
              </a:rPr>
              <a:t>orbit.end())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tmp.insert(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, product(curgen, *igen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)}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next.swap(tmp);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</a:t>
            </a:r>
            <a:r>
              <a:rPr lang="en-US" sz="1600" smtClean="0">
                <a:latin typeface="Consolas" panose="020B0609020204030204" pitchFamily="49" charset="0"/>
              </a:rPr>
              <a:t>orbit;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У отображения метод </a:t>
            </a:r>
            <a:r>
              <a:rPr lang="en-US" sz="1600" smtClean="0"/>
              <a:t>find </a:t>
            </a:r>
            <a:r>
              <a:rPr lang="ru-RU" sz="1600" smtClean="0"/>
              <a:t>ищет по ключам, с логарифмической сложностью. Также можно отметить переход от вектора пар к отображению. Такое использование отображения называется ассоциативным вектором.</a:t>
            </a:r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401554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множеств к отображениям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874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template&lt;typename </a:t>
            </a:r>
            <a:r>
              <a:rPr lang="en-US" sz="1600">
                <a:latin typeface="Consolas" panose="020B0609020204030204" pitchFamily="49" charset="0"/>
              </a:rPr>
              <a:t>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simple_orbit(T 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orbit, next 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{ num, {}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while (!next.empty</a:t>
            </a:r>
            <a:r>
              <a:rPr lang="en-US" sz="1600">
                <a:latin typeface="Consolas" panose="020B0609020204030204" pitchFamily="49" charset="0"/>
              </a:rPr>
              <a:t>())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orbit.insert(next.begin</a:t>
            </a:r>
            <a:r>
              <a:rPr lang="en-US" sz="1600">
                <a:latin typeface="Consolas" panose="020B0609020204030204" pitchFamily="49" charset="0"/>
              </a:rPr>
              <a:t>(), </a:t>
            </a:r>
            <a:r>
              <a:rPr lang="en-US" sz="1600" smtClean="0">
                <a:latin typeface="Consolas" panose="020B0609020204030204" pitchFamily="49" charset="0"/>
              </a:rPr>
              <a:t>next.end());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(auto&amp;&amp; [elem, curgen] : </a:t>
            </a:r>
            <a:r>
              <a:rPr lang="en-US" sz="1600" smtClean="0">
                <a:latin typeface="Consolas" panose="020B0609020204030204" pitchFamily="49" charset="0"/>
              </a:rPr>
              <a:t>next)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tmp.insert(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igen-&gt;apply(elem)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product(curgen, *igen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)}</a:t>
            </a:r>
            <a:r>
              <a:rPr lang="en-US" sz="1600" smtClean="0">
                <a:latin typeface="Consolas" panose="020B0609020204030204" pitchFamily="49" charset="0"/>
              </a:rPr>
              <a:t>);     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next.swap(tmp);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</a:t>
            </a:r>
            <a:r>
              <a:rPr lang="en-US" sz="1600" smtClean="0">
                <a:latin typeface="Consolas" panose="020B0609020204030204" pitchFamily="49" charset="0"/>
              </a:rPr>
              <a:t>orbit;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Если мы оцениваем перемножение перестановок дешевле чем проверку, что перестановка существует, то код можно ещё упростить, поскольку </a:t>
            </a:r>
            <a:r>
              <a:rPr lang="en-US" sz="1600" smtClean="0">
                <a:latin typeface="Consolas" panose="020B0609020204030204" pitchFamily="49" charset="0"/>
              </a:rPr>
              <a:t>insert</a:t>
            </a:r>
            <a:r>
              <a:rPr lang="en-US" sz="1600" smtClean="0"/>
              <a:t> </a:t>
            </a:r>
            <a:r>
              <a:rPr lang="ru-RU" sz="1600" smtClean="0"/>
              <a:t>ничего не делает если такой элемент уже существует.</a:t>
            </a:r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916752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Отображения и мультиотображения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стандартной библиотеке классы отображения и мультиотображения определены следующим образом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Key, </a:t>
            </a:r>
            <a:r>
              <a:rPr lang="en-US" smtClean="0">
                <a:latin typeface="Consolas" panose="020B0609020204030204" pitchFamily="49" charset="0"/>
              </a:rPr>
              <a:t>class T, class </a:t>
            </a:r>
            <a:r>
              <a:rPr lang="en-US">
                <a:latin typeface="Consolas" panose="020B0609020204030204" pitchFamily="49" charset="0"/>
              </a:rPr>
              <a:t>Compare = </a:t>
            </a:r>
            <a:r>
              <a:rPr lang="en-US" smtClean="0">
                <a:latin typeface="Consolas" panose="020B0609020204030204" pitchFamily="49" charset="0"/>
              </a:rPr>
              <a:t>less&lt;Key&gt;,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class </a:t>
            </a:r>
            <a:r>
              <a:rPr lang="en-US">
                <a:latin typeface="Consolas" panose="020B0609020204030204" pitchFamily="49" charset="0"/>
              </a:rPr>
              <a:t>Allocator = allocator&lt;pair&lt;const Key, T</a:t>
            </a:r>
            <a:r>
              <a:rPr lang="en-US" smtClean="0">
                <a:latin typeface="Consolas" panose="020B0609020204030204" pitchFamily="49" charset="0"/>
              </a:rPr>
              <a:t>&gt;&gt;&gt;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map;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Key, class T, class Compare = less&lt;Key&gt;,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class Allocator = allocator&lt;pair&lt;const Key, T&gt;&gt;&gt;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multimap;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можно особо отметить класс для которого аллокатор. В отличии от </a:t>
            </a:r>
            <a:r>
              <a:rPr lang="en-US" smtClean="0"/>
              <a:t>set, </a:t>
            </a:r>
            <a:r>
              <a:rPr lang="ru-RU" smtClean="0"/>
              <a:t>здесь нам явно говорят что именно менять нельзя.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67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Добавление к отображению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Есть </a:t>
            </a:r>
            <a:r>
              <a:rPr lang="ru-RU" smtClean="0"/>
              <a:t>несколько способов </a:t>
            </a:r>
            <a:r>
              <a:rPr lang="ru-RU" smtClean="0"/>
              <a:t>включить элемент в отображение</a:t>
            </a:r>
          </a:p>
          <a:p>
            <a:r>
              <a:rPr lang="ru-RU" smtClean="0"/>
              <a:t>Сделать явный </a:t>
            </a:r>
            <a:r>
              <a:rPr lang="en-US" smtClean="0"/>
              <a:t>insert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tmp.insert(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{newelem, product(curgen, *igen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)}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 smtClean="0"/>
          </a:p>
          <a:p>
            <a:r>
              <a:rPr lang="ru-RU" smtClean="0"/>
              <a:t>Сделать </a:t>
            </a:r>
            <a:r>
              <a:rPr lang="en-US" smtClean="0"/>
              <a:t>emplace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tmp.emplace(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newelem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, product(curgen, *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igen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 smtClean="0"/>
          </a:p>
          <a:p>
            <a:r>
              <a:rPr lang="ru-RU" smtClean="0"/>
              <a:t>Использовать оператор </a:t>
            </a:r>
            <a:r>
              <a:rPr lang="en-US" smtClean="0"/>
              <a:t>[]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tmp[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newelem</a:t>
            </a:r>
            <a:r>
              <a:rPr lang="en-US" smtClean="0">
                <a:latin typeface="Consolas" panose="020B0609020204030204" pitchFamily="49" charset="0"/>
              </a:rPr>
              <a:t>] =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product(curgen, *igen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 smtClean="0"/>
          </a:p>
          <a:p>
            <a:r>
              <a:rPr lang="ru-RU" smtClean="0"/>
              <a:t>Часто люди путаются что и когда использовать</a:t>
            </a:r>
            <a:endParaRPr lang="en-US" smtClean="0"/>
          </a:p>
          <a:p>
            <a:r>
              <a:rPr lang="ru-RU" smtClean="0"/>
              <a:t>Давайте обсудим и проголосуем?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4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Общие рекомендации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</a:t>
            </a:r>
            <a:r>
              <a:rPr lang="ru-RU" smtClean="0"/>
              <a:t>вставке точно не хотелось бы тратить время на поиск элемента (что неизбежно произойдёт при использовании квадратных скобок)</a:t>
            </a:r>
          </a:p>
          <a:p>
            <a:r>
              <a:rPr lang="ru-RU" smtClean="0"/>
              <a:t>При обновлении значения, зависит от стратегии</a:t>
            </a:r>
          </a:p>
          <a:p>
            <a:pPr lvl="1"/>
            <a:r>
              <a:rPr lang="ru-RU" smtClean="0"/>
              <a:t>Если хочется обновить с гарантией, по поиск и прямой обновление</a:t>
            </a:r>
          </a:p>
          <a:p>
            <a:pPr lvl="1"/>
            <a:r>
              <a:rPr lang="ru-RU" smtClean="0"/>
              <a:t>Если есть семантика обновить-и-вставить, то квадратные скобки</a:t>
            </a:r>
          </a:p>
          <a:p>
            <a:r>
              <a:rPr lang="ru-RU" smtClean="0"/>
              <a:t>В целом квадратные скобки </a:t>
            </a:r>
            <a:r>
              <a:rPr lang="ru-RU" smtClean="0"/>
              <a:t>плохо видны в коде</a:t>
            </a:r>
            <a:r>
              <a:rPr lang="ru-RU" smtClean="0"/>
              <a:t> </a:t>
            </a:r>
            <a:r>
              <a:rPr lang="ru-RU" smtClean="0"/>
              <a:t>и приводят к проблемам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m[x]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Сложнее всего выбор между </a:t>
            </a:r>
            <a:r>
              <a:rPr lang="en-US" smtClean="0"/>
              <a:t>insert </a:t>
            </a:r>
            <a:r>
              <a:rPr lang="ru-RU" smtClean="0"/>
              <a:t>и </a:t>
            </a:r>
            <a:r>
              <a:rPr lang="en-US" smtClean="0"/>
              <a:t>emplace. </a:t>
            </a:r>
            <a:r>
              <a:rPr lang="ru-RU" smtClean="0"/>
              <a:t>Но </a:t>
            </a:r>
            <a:r>
              <a:rPr lang="en-US" smtClean="0"/>
              <a:t>emplace </a:t>
            </a:r>
            <a:r>
              <a:rPr lang="ru-RU" smtClean="0"/>
              <a:t>вместе с ассоциативными контейнерами имеет проблемы, описанные у Майерса. Поэтому </a:t>
            </a:r>
            <a:r>
              <a:rPr lang="en-US" smtClean="0"/>
              <a:t>insert </a:t>
            </a:r>
            <a:r>
              <a:rPr lang="ru-RU" smtClean="0"/>
              <a:t>должен быть вариантом по умолчанию.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17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Хинты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Впрочем, есть один случай когда </a:t>
            </a:r>
            <a:r>
              <a:rPr lang="en-US" smtClean="0"/>
              <a:t>emplace </a:t>
            </a:r>
            <a:r>
              <a:rPr lang="ru-RU" smtClean="0"/>
              <a:t>в </a:t>
            </a:r>
            <a:r>
              <a:rPr lang="ru-RU" smtClean="0"/>
              <a:t>форме </a:t>
            </a:r>
            <a:r>
              <a:rPr lang="en-US" smtClean="0"/>
              <a:t>emplace_hint </a:t>
            </a:r>
            <a:r>
              <a:rPr lang="ru-RU" smtClean="0"/>
              <a:t>может быть очень хорош. Это случай когда мы</a:t>
            </a:r>
            <a:r>
              <a:rPr lang="ru-RU" smtClean="0">
                <a:solidFill>
                  <a:srgbClr val="0000FF"/>
                </a:solidFill>
              </a:rPr>
              <a:t> примерно знаем </a:t>
            </a:r>
            <a:r>
              <a:rPr lang="ru-RU" smtClean="0"/>
              <a:t>куда вставлять.</a:t>
            </a:r>
            <a:endParaRPr lang="en-US" smtClean="0"/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if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orbit.find(newelem)</a:t>
            </a:r>
            <a:r>
              <a:rPr lang="en-US" sz="2400">
                <a:latin typeface="Consolas" panose="020B0609020204030204" pitchFamily="49" charset="0"/>
              </a:rPr>
              <a:t> == orbit.end())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tmp.insert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{newelem, product(curgen, *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igen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)}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ru-RU" smtClean="0"/>
          </a:p>
          <a:p>
            <a:r>
              <a:rPr lang="ru-RU" smtClean="0"/>
              <a:t>Эти две строчки кода потенциально дважды тратят логарифмическое время на поиск позиции для вставки</a:t>
            </a:r>
            <a:r>
              <a:rPr lang="en-US" smtClean="0"/>
              <a:t>. </a:t>
            </a:r>
            <a:r>
              <a:rPr lang="ru-RU" smtClean="0"/>
              <a:t>Их можно улучшить: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it = orbit.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lower_bound</a:t>
            </a:r>
            <a:r>
              <a:rPr lang="en-US" smtClean="0">
                <a:latin typeface="Consolas" panose="020B0609020204030204" pitchFamily="49" charset="0"/>
              </a:rPr>
              <a:t>(newelem);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if (it == orbit.end() || it-&gt;first != newelem)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tmp.emplace_hint(it, newelem,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product(curgen, *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igen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Так время на поиск будет потрачено только один раз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86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Возможности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17: extract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46492" cy="4038600"/>
          </a:xfrm>
        </p:spPr>
        <p:txBody>
          <a:bodyPr/>
          <a:lstStyle/>
          <a:p>
            <a:r>
              <a:rPr lang="ru-RU" smtClean="0"/>
              <a:t>Вытащить ноду из дерева,</a:t>
            </a:r>
            <a:r>
              <a:rPr lang="en-US" smtClean="0"/>
              <a:t> </a:t>
            </a:r>
            <a:r>
              <a:rPr lang="ru-RU" smtClean="0"/>
              <a:t>при этом удалив её</a:t>
            </a:r>
            <a:r>
              <a:rPr lang="en-US" smtClean="0"/>
              <a:t>,</a:t>
            </a:r>
            <a:r>
              <a:rPr lang="ru-RU" smtClean="0"/>
              <a:t> теперь можно с помощью </a:t>
            </a:r>
            <a:r>
              <a:rPr lang="en-US" smtClean="0"/>
              <a:t>extract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map&lt;int,string</a:t>
            </a:r>
            <a:r>
              <a:rPr lang="en-US">
                <a:latin typeface="Consolas" panose="020B0609020204030204" pitchFamily="49" charset="0"/>
              </a:rPr>
              <a:t>&gt; m1 = {{1, "sator"}, {2, "tenet"}, {3, "</a:t>
            </a:r>
            <a:r>
              <a:rPr lang="en-US">
                <a:latin typeface="Consolas" panose="020B0609020204030204" pitchFamily="49" charset="0"/>
              </a:rPr>
              <a:t>nothing</a:t>
            </a:r>
            <a:r>
              <a:rPr lang="en-US" smtClean="0">
                <a:latin typeface="Consolas" panose="020B0609020204030204" pitchFamily="49" charset="0"/>
              </a:rPr>
              <a:t>"}};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extval = </a:t>
            </a:r>
            <a:r>
              <a:rPr lang="en-US">
                <a:latin typeface="Consolas" panose="020B0609020204030204" pitchFamily="49" charset="0"/>
              </a:rPr>
              <a:t>m1.extract(3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При этом </a:t>
            </a:r>
            <a:r>
              <a:rPr lang="en-US" smtClean="0">
                <a:latin typeface="Consolas" panose="020B0609020204030204" pitchFamily="49" charset="0"/>
              </a:rPr>
              <a:t>extval</a:t>
            </a:r>
            <a:r>
              <a:rPr lang="en-US" smtClean="0"/>
              <a:t> </a:t>
            </a:r>
            <a:r>
              <a:rPr lang="ru-RU" smtClean="0"/>
              <a:t>оказывается загадочного типа </a:t>
            </a:r>
            <a:r>
              <a:rPr lang="en-US" smtClean="0"/>
              <a:t>node_handle, </a:t>
            </a:r>
            <a:r>
              <a:rPr lang="ru-RU" smtClean="0"/>
              <a:t>который в стандарте определён двусмысленно: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</a:t>
            </a:r>
            <a:r>
              <a:rPr lang="en-US" i="1">
                <a:solidFill>
                  <a:srgbClr val="FF0000"/>
                </a:solidFill>
                <a:latin typeface="Consolas" panose="020B0609020204030204" pitchFamily="49" charset="0"/>
              </a:rPr>
              <a:t>/*</a:t>
            </a:r>
            <a:r>
              <a:rPr lang="en-US" i="1">
                <a:solidFill>
                  <a:srgbClr val="FF0000"/>
                </a:solidFill>
                <a:latin typeface="Consolas" panose="020B0609020204030204" pitchFamily="49" charset="0"/>
              </a:rPr>
              <a:t>unspecified</a:t>
            </a:r>
            <a:r>
              <a:rPr lang="en-US" i="1" smtClean="0">
                <a:solidFill>
                  <a:srgbClr val="FF0000"/>
                </a:solidFill>
                <a:latin typeface="Consolas" panose="020B0609020204030204" pitchFamily="49" charset="0"/>
              </a:rPr>
              <a:t>*/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class</a:t>
            </a:r>
            <a:r>
              <a:rPr lang="en-US">
                <a:latin typeface="Consolas" panose="020B0609020204030204" pitchFamily="49" charset="0"/>
              </a:rPr>
              <a:t> </a:t>
            </a:r>
            <a:r>
              <a:rPr lang="en-US" i="1">
                <a:solidFill>
                  <a:srgbClr val="FF0000"/>
                </a:solidFill>
                <a:latin typeface="Consolas" panose="020B0609020204030204" pitchFamily="49" charset="0"/>
              </a:rPr>
              <a:t>/*</a:t>
            </a:r>
            <a:r>
              <a:rPr lang="en-US" i="1">
                <a:solidFill>
                  <a:srgbClr val="FF0000"/>
                </a:solidFill>
                <a:latin typeface="Consolas" panose="020B0609020204030204" pitchFamily="49" charset="0"/>
              </a:rPr>
              <a:t>node-handle</a:t>
            </a:r>
            <a:r>
              <a:rPr lang="en-US" i="1" smtClean="0">
                <a:solidFill>
                  <a:srgbClr val="FF0000"/>
                </a:solidFill>
                <a:latin typeface="Consolas" panose="020B0609020204030204" pitchFamily="49" charset="0"/>
              </a:rPr>
              <a:t>*/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У него не определено ничего, даже имени, только набор методов, среди которых самые полезные это </a:t>
            </a:r>
            <a:r>
              <a:rPr lang="en-US" smtClean="0"/>
              <a:t>key() </a:t>
            </a:r>
            <a:r>
              <a:rPr lang="ru-RU" smtClean="0"/>
              <a:t>и </a:t>
            </a:r>
            <a:r>
              <a:rPr lang="en-US" smtClean="0"/>
              <a:t>value()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 &lt;&lt; extval.key() &lt;&lt; </a:t>
            </a:r>
            <a:r>
              <a:rPr lang="en-US">
                <a:latin typeface="Consolas" panose="020B0609020204030204" pitchFamily="49" charset="0"/>
              </a:rPr>
              <a:t>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 экране 3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55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Возможности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17: merge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763897" cy="4038600"/>
          </a:xfrm>
        </p:spPr>
        <p:txBody>
          <a:bodyPr/>
          <a:lstStyle/>
          <a:p>
            <a:r>
              <a:rPr lang="ru-RU" smtClean="0"/>
              <a:t>Соединить два отображения в одно теперь можно с помощью </a:t>
            </a:r>
            <a:r>
              <a:rPr lang="en-US" smtClean="0"/>
              <a:t>merge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map&lt;int,string</a:t>
            </a:r>
            <a:r>
              <a:rPr lang="en-US">
                <a:latin typeface="Consolas" panose="020B0609020204030204" pitchFamily="49" charset="0"/>
              </a:rPr>
              <a:t>&gt; m1 = {{1, "sator"}, {2, "</a:t>
            </a:r>
            <a:r>
              <a:rPr lang="en-US">
                <a:latin typeface="Consolas" panose="020B0609020204030204" pitchFamily="49" charset="0"/>
              </a:rPr>
              <a:t>tenet</a:t>
            </a:r>
            <a:r>
              <a:rPr lang="en-US">
                <a:latin typeface="Consolas" panose="020B0609020204030204" pitchFamily="49" charset="0"/>
              </a:rPr>
              <a:t>"}};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map&lt;int,string&gt; m2 = {{2, "nothing"}, {3, "arepo</a:t>
            </a:r>
            <a:r>
              <a:rPr lang="en-US">
                <a:latin typeface="Consolas" panose="020B0609020204030204" pitchFamily="49" charset="0"/>
              </a:rPr>
              <a:t>"},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{</a:t>
            </a:r>
            <a:r>
              <a:rPr lang="en-US">
                <a:latin typeface="Consolas" panose="020B0609020204030204" pitchFamily="49" charset="0"/>
              </a:rPr>
              <a:t>4, "opera"}, {5, "</a:t>
            </a:r>
            <a:r>
              <a:rPr lang="en-US">
                <a:latin typeface="Consolas" panose="020B0609020204030204" pitchFamily="49" charset="0"/>
              </a:rPr>
              <a:t>rotas</a:t>
            </a:r>
            <a:r>
              <a:rPr lang="en-US">
                <a:latin typeface="Consolas" panose="020B0609020204030204" pitchFamily="49" charset="0"/>
              </a:rPr>
              <a:t>"}};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m1.merge(m2);</a:t>
            </a:r>
          </a:p>
          <a:p>
            <a:r>
              <a:rPr lang="ru-RU" smtClean="0"/>
              <a:t>При этом</a:t>
            </a:r>
            <a:r>
              <a:rPr lang="en-US" smtClean="0"/>
              <a:t> </a:t>
            </a:r>
            <a:r>
              <a:rPr lang="ru-RU" smtClean="0"/>
              <a:t>все элементы </a:t>
            </a:r>
            <a:r>
              <a:rPr lang="en-US" smtClean="0">
                <a:latin typeface="Consolas" panose="020B0609020204030204" pitchFamily="49" charset="0"/>
              </a:rPr>
              <a:t>m2</a:t>
            </a:r>
            <a:r>
              <a:rPr lang="en-US" smtClean="0"/>
              <a:t> </a:t>
            </a:r>
            <a:r>
              <a:rPr lang="ru-RU" smtClean="0"/>
              <a:t>по одному вынимаются (например через </a:t>
            </a:r>
            <a:r>
              <a:rPr lang="en-US" smtClean="0"/>
              <a:t>extract) </a:t>
            </a:r>
            <a:r>
              <a:rPr lang="ru-RU" smtClean="0"/>
              <a:t>и вставляются в </a:t>
            </a:r>
            <a:r>
              <a:rPr lang="en-US" smtClean="0">
                <a:latin typeface="Consolas" panose="020B0609020204030204" pitchFamily="49" charset="0"/>
              </a:rPr>
              <a:t>m1</a:t>
            </a:r>
          </a:p>
          <a:p>
            <a:r>
              <a:rPr lang="ru-RU" smtClean="0"/>
              <a:t>Метод несколько эффективней, чем делать то же самое простым циклом.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5866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Пусть нам нужно пройти по ключам мультиотображения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multimap&lt;int,string&gt; mm = {{1, "a"}, {1, "b"}, {2, "c</a:t>
            </a:r>
            <a:r>
              <a:rPr lang="en-US">
                <a:latin typeface="Consolas" panose="020B0609020204030204" pitchFamily="49" charset="0"/>
              </a:rPr>
              <a:t>"},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             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>3, "d"}, {3, "e"}};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цикле мы должны перебрать ключи 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ru-RU" smtClean="0"/>
              <a:t>, 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ru-RU" smtClean="0"/>
              <a:t> и </a:t>
            </a:r>
            <a:r>
              <a:rPr lang="ru-RU" smtClean="0">
                <a:latin typeface="Consolas" panose="020B0609020204030204" pitchFamily="49" charset="0"/>
              </a:rPr>
              <a:t>3</a:t>
            </a:r>
            <a:r>
              <a:rPr lang="ru-RU" smtClean="0"/>
              <a:t>. Никакого специального метода для этого нет.</a:t>
            </a:r>
          </a:p>
          <a:p>
            <a:r>
              <a:rPr lang="ru-RU" smtClean="0"/>
              <a:t>Ваши предложения?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81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Пусть нам нужно пройти по ключам мультиотображения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multimap&lt;int</a:t>
            </a:r>
            <a:r>
              <a:rPr lang="en-US" smtClean="0">
                <a:latin typeface="Consolas" panose="020B0609020204030204" pitchFamily="49" charset="0"/>
              </a:rPr>
              <a:t>, string</a:t>
            </a:r>
            <a:r>
              <a:rPr lang="en-US">
                <a:latin typeface="Consolas" panose="020B0609020204030204" pitchFamily="49" charset="0"/>
              </a:rPr>
              <a:t>&gt; mm = {{1, "a"}, {1, "b"}, {2, "c</a:t>
            </a:r>
            <a:r>
              <a:rPr lang="en-US">
                <a:latin typeface="Consolas" panose="020B0609020204030204" pitchFamily="49" charset="0"/>
              </a:rPr>
              <a:t>"},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           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>3, "d"}, {3, "e"}};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цикле мы должны перебрать ключи 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ru-RU" smtClean="0"/>
              <a:t>, 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ru-RU" smtClean="0"/>
              <a:t> и </a:t>
            </a:r>
            <a:r>
              <a:rPr lang="ru-RU" smtClean="0">
                <a:latin typeface="Consolas" panose="020B0609020204030204" pitchFamily="49" charset="0"/>
              </a:rPr>
              <a:t>3</a:t>
            </a:r>
            <a:r>
              <a:rPr lang="ru-RU" smtClean="0"/>
              <a:t>. Никакого специального метода для этого нет.</a:t>
            </a:r>
          </a:p>
          <a:p>
            <a:r>
              <a:rPr lang="ru-RU" smtClean="0"/>
              <a:t>Разумеется </a:t>
            </a:r>
            <a:r>
              <a:rPr lang="en-US" smtClean="0"/>
              <a:t>upper_bound </a:t>
            </a:r>
            <a:r>
              <a:rPr lang="ru-RU" smtClean="0"/>
              <a:t>в цикле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for(auto </a:t>
            </a:r>
            <a:r>
              <a:rPr lang="en-US">
                <a:latin typeface="Consolas" panose="020B0609020204030204" pitchFamily="49" charset="0"/>
              </a:rPr>
              <a:t>it = mm.begin(), mend = </a:t>
            </a:r>
            <a:r>
              <a:rPr lang="en-US">
                <a:latin typeface="Consolas" panose="020B0609020204030204" pitchFamily="49" charset="0"/>
              </a:rPr>
              <a:t>mm.end</a:t>
            </a:r>
            <a:r>
              <a:rPr lang="en-US" smtClean="0">
                <a:latin typeface="Consolas" panose="020B0609020204030204" pitchFamily="49" charset="0"/>
              </a:rPr>
              <a:t>();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it </a:t>
            </a:r>
            <a:r>
              <a:rPr lang="en-US">
                <a:latin typeface="Consolas" panose="020B0609020204030204" pitchFamily="49" charset="0"/>
              </a:rPr>
              <a:t>!= </a:t>
            </a:r>
            <a:r>
              <a:rPr lang="en-US">
                <a:latin typeface="Consolas" panose="020B0609020204030204" pitchFamily="49" charset="0"/>
              </a:rPr>
              <a:t>mend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 it </a:t>
            </a:r>
            <a:r>
              <a:rPr lang="en-US">
                <a:latin typeface="Consolas" panose="020B0609020204030204" pitchFamily="49" charset="0"/>
              </a:rPr>
              <a:t>= mm.upper_bound(it-&gt;</a:t>
            </a:r>
            <a:r>
              <a:rPr lang="en-US">
                <a:latin typeface="Consolas" panose="020B0609020204030204" pitchFamily="49" charset="0"/>
              </a:rPr>
              <a:t>first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it-&gt;first &lt;&lt; endl;</a:t>
            </a:r>
            <a:endParaRPr lang="ru-RU" smtClean="0">
              <a:latin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3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Орбиты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Орбита элемента в группе это все значения в которые его переводят элементы группы.</a:t>
            </a:r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ru-RU" smtClean="0"/>
              <a:t>Орбита элемента 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ru-RU" smtClean="0"/>
              <a:t> в </a:t>
            </a:r>
            <a:r>
              <a:rPr lang="en-US" smtClean="0">
                <a:latin typeface="Consolas" panose="020B0609020204030204" pitchFamily="49" charset="0"/>
              </a:rPr>
              <a:t>Sym(3)</a:t>
            </a:r>
            <a:r>
              <a:rPr lang="en-US" smtClean="0"/>
              <a:t> </a:t>
            </a:r>
            <a:r>
              <a:rPr lang="ru-RU" smtClean="0"/>
              <a:t>это </a:t>
            </a:r>
            <a:r>
              <a:rPr lang="en-US" smtClean="0">
                <a:latin typeface="Consolas" panose="020B0609020204030204" pitchFamily="49" charset="0"/>
              </a:rPr>
              <a:t>{1,2,3}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8669" y="3995351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(1)(2)(3)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28768" y="3134497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(1,2)(3)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8767" y="4950940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(1)(2,3)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4" name="Straight Connector 13"/>
          <p:cNvCxnSpPr>
            <a:stCxn id="8" idx="3"/>
            <a:endCxn id="9" idx="1"/>
          </p:cNvCxnSpPr>
          <p:nvPr/>
        </p:nvCxnSpPr>
        <p:spPr>
          <a:xfrm flipV="1">
            <a:off x="2792626" y="3393989"/>
            <a:ext cx="836142" cy="860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10" idx="1"/>
          </p:cNvCxnSpPr>
          <p:nvPr/>
        </p:nvCxnSpPr>
        <p:spPr>
          <a:xfrm>
            <a:off x="2792626" y="4254843"/>
            <a:ext cx="836141" cy="9555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33536" y="3134497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(1,3,2)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33535" y="4950940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(1,2,3)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>
            <a:stCxn id="10" idx="3"/>
            <a:endCxn id="18" idx="1"/>
          </p:cNvCxnSpPr>
          <p:nvPr/>
        </p:nvCxnSpPr>
        <p:spPr>
          <a:xfrm>
            <a:off x="5012724" y="5210432"/>
            <a:ext cx="7208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3"/>
            <a:endCxn id="17" idx="1"/>
          </p:cNvCxnSpPr>
          <p:nvPr/>
        </p:nvCxnSpPr>
        <p:spPr>
          <a:xfrm>
            <a:off x="5012725" y="3393989"/>
            <a:ext cx="7208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68963" y="3995351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(1,3)(2)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6" name="Straight Connector 25"/>
          <p:cNvCxnSpPr>
            <a:stCxn id="25" idx="1"/>
            <a:endCxn id="18" idx="3"/>
          </p:cNvCxnSpPr>
          <p:nvPr/>
        </p:nvCxnSpPr>
        <p:spPr>
          <a:xfrm flipH="1">
            <a:off x="7117492" y="4254843"/>
            <a:ext cx="951471" cy="9555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3"/>
            <a:endCxn id="25" idx="1"/>
          </p:cNvCxnSpPr>
          <p:nvPr/>
        </p:nvCxnSpPr>
        <p:spPr>
          <a:xfrm>
            <a:off x="7117493" y="3393989"/>
            <a:ext cx="951470" cy="860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79836" y="4602891"/>
            <a:ext cx="1383957" cy="5189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35123" y="3707027"/>
            <a:ext cx="1383957" cy="5189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39891" y="3707027"/>
            <a:ext cx="1383957" cy="5189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68963" y="4602891"/>
            <a:ext cx="1383957" cy="5189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11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</a:t>
            </a:r>
            <a:r>
              <a:rPr lang="ru-RU" smtClean="0"/>
              <a:t>направленный граф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Мультиотображения </a:t>
            </a:r>
            <a:r>
              <a:rPr lang="ru-RU" smtClean="0"/>
              <a:t>в </a:t>
            </a:r>
            <a:r>
              <a:rPr lang="en-US" smtClean="0"/>
              <a:t>C++ </a:t>
            </a:r>
            <a:r>
              <a:rPr lang="ru-RU" smtClean="0"/>
              <a:t>достаточно мощны, чтобы организовать на них полноценный направленный граф</a:t>
            </a:r>
          </a:p>
          <a:p>
            <a:pPr marL="45720" indent="0">
              <a:buNone/>
            </a:pPr>
            <a:r>
              <a:rPr lang="ru-RU" smtClean="0"/>
              <a:t>Предположим где-то определены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VL&gt; struct VertexType;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EL</a:t>
            </a:r>
            <a:r>
              <a:rPr lang="en-US">
                <a:latin typeface="Consolas" panose="020B0609020204030204" pitchFamily="49" charset="0"/>
              </a:rPr>
              <a:t>&gt; struct </a:t>
            </a:r>
            <a:r>
              <a:rPr lang="en-US" smtClean="0">
                <a:latin typeface="Consolas" panose="020B0609020204030204" pitchFamily="49" charset="0"/>
              </a:rPr>
              <a:t>EdgeType;</a:t>
            </a:r>
          </a:p>
          <a:p>
            <a:r>
              <a:rPr lang="ru-RU" smtClean="0"/>
              <a:t>Допустим мы хотим </a:t>
            </a:r>
            <a:r>
              <a:rPr lang="en-US" smtClean="0"/>
              <a:t>VL </a:t>
            </a:r>
            <a:r>
              <a:rPr lang="en-US" smtClean="0">
                <a:sym typeface="Symbol" panose="05050102010706020507" pitchFamily="18" charset="2"/>
              </a:rPr>
              <a:t> </a:t>
            </a:r>
            <a:r>
              <a:rPr lang="en-US" smtClean="0"/>
              <a:t>unsigned </a:t>
            </a:r>
            <a:r>
              <a:rPr lang="ru-RU" smtClean="0"/>
              <a:t>и </a:t>
            </a:r>
            <a:r>
              <a:rPr lang="en-US" smtClean="0"/>
              <a:t>EL</a:t>
            </a:r>
            <a:r>
              <a:rPr lang="en-US">
                <a:sym typeface="Symbol" panose="05050102010706020507" pitchFamily="18" charset="2"/>
              </a:rPr>
              <a:t> </a:t>
            </a:r>
            <a:r>
              <a:rPr lang="en-US" smtClean="0"/>
              <a:t> unsigned (</a:t>
            </a:r>
            <a:r>
              <a:rPr lang="ru-RU" smtClean="0"/>
              <a:t>например цвет и вес</a:t>
            </a:r>
            <a:r>
              <a:rPr lang="en-US" smtClean="0"/>
              <a:t>)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ColoredNode = VertexType&lt;unsigned&gt;;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WeightedEdge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EdgeType&lt;unsigned&gt;;</a:t>
            </a:r>
          </a:p>
          <a:p>
            <a:r>
              <a:rPr lang="ru-RU" smtClean="0"/>
              <a:t>Есть идеи как сделать из этого направленный граф?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77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</a:t>
            </a:r>
            <a:r>
              <a:rPr lang="ru-RU" smtClean="0"/>
              <a:t>направленный граф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97065" cy="4038600"/>
          </a:xfrm>
        </p:spPr>
        <p:txBody>
          <a:bodyPr/>
          <a:lstStyle/>
          <a:p>
            <a:r>
              <a:rPr lang="ru-RU" smtClean="0"/>
              <a:t>Мультимножества в </a:t>
            </a:r>
            <a:r>
              <a:rPr lang="en-US" smtClean="0"/>
              <a:t>C++ </a:t>
            </a:r>
            <a:r>
              <a:rPr lang="ru-RU" smtClean="0"/>
              <a:t>достаточно мощны, чтобы организовать на них полноценный направленный граф</a:t>
            </a:r>
          </a:p>
          <a:p>
            <a:r>
              <a:rPr lang="ru-RU" smtClean="0"/>
              <a:t>Для хранения вершин можно воспользоваться вектором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 &lt;ColoredNode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nodes = {{1}, {1}, {1}};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Саму структуру графа задаёт мультиотображение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multimap&lt;ColoredNode*, WeightedEdge&gt; </a:t>
            </a:r>
            <a:r>
              <a:rPr lang="en-US" smtClean="0">
                <a:latin typeface="Consolas" panose="020B0609020204030204" pitchFamily="49" charset="0"/>
              </a:rPr>
              <a:t>edges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{ &amp;</a:t>
            </a:r>
            <a:r>
              <a:rPr lang="en-US">
                <a:latin typeface="Consolas" panose="020B0609020204030204" pitchFamily="49" charset="0"/>
              </a:rPr>
              <a:t>nodes[0], </a:t>
            </a:r>
            <a:r>
              <a:rPr lang="en-US" smtClean="0">
                <a:latin typeface="Consolas" panose="020B0609020204030204" pitchFamily="49" charset="0"/>
              </a:rPr>
              <a:t>WeightedEdge(4</a:t>
            </a:r>
            <a:r>
              <a:rPr lang="en-US">
                <a:latin typeface="Consolas" panose="020B0609020204030204" pitchFamily="49" charset="0"/>
              </a:rPr>
              <a:t>, &amp;</a:t>
            </a:r>
            <a:r>
              <a:rPr lang="en-US" smtClean="0">
                <a:latin typeface="Consolas" panose="020B0609020204030204" pitchFamily="49" charset="0"/>
              </a:rPr>
              <a:t>nodes[2</a:t>
            </a:r>
            <a:r>
              <a:rPr lang="en-US" smtClean="0">
                <a:latin typeface="Consolas" panose="020B0609020204030204" pitchFamily="49" charset="0"/>
              </a:rPr>
              <a:t>]) },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{ &amp;</a:t>
            </a:r>
            <a:r>
              <a:rPr lang="en-US">
                <a:latin typeface="Consolas" panose="020B0609020204030204" pitchFamily="49" charset="0"/>
              </a:rPr>
              <a:t>nodes[0], </a:t>
            </a:r>
            <a:r>
              <a:rPr lang="en-US" smtClean="0">
                <a:latin typeface="Consolas" panose="020B0609020204030204" pitchFamily="49" charset="0"/>
              </a:rPr>
              <a:t>WeightedEdge(1</a:t>
            </a:r>
            <a:r>
              <a:rPr lang="en-US">
                <a:latin typeface="Consolas" panose="020B0609020204030204" pitchFamily="49" charset="0"/>
              </a:rPr>
              <a:t>, &amp;nodes[1</a:t>
            </a:r>
            <a:r>
              <a:rPr lang="en-US" smtClean="0">
                <a:latin typeface="Consolas" panose="020B0609020204030204" pitchFamily="49" charset="0"/>
              </a:rPr>
              <a:t>]) },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{ &amp;</a:t>
            </a:r>
            <a:r>
              <a:rPr lang="en-US">
                <a:latin typeface="Consolas" panose="020B0609020204030204" pitchFamily="49" charset="0"/>
              </a:rPr>
              <a:t>nodes[2], </a:t>
            </a:r>
            <a:r>
              <a:rPr lang="en-US" smtClean="0">
                <a:latin typeface="Consolas" panose="020B0609020204030204" pitchFamily="49" charset="0"/>
              </a:rPr>
              <a:t>WeightedEdge(2</a:t>
            </a:r>
            <a:r>
              <a:rPr lang="en-US">
                <a:latin typeface="Consolas" panose="020B0609020204030204" pitchFamily="49" charset="0"/>
              </a:rPr>
              <a:t>, &amp;</a:t>
            </a:r>
            <a:r>
              <a:rPr lang="en-US" smtClean="0">
                <a:latin typeface="Consolas" panose="020B0609020204030204" pitchFamily="49" charset="0"/>
              </a:rPr>
              <a:t>nodes[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>]) },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{ &amp;</a:t>
            </a:r>
            <a:r>
              <a:rPr lang="en-US" smtClean="0">
                <a:latin typeface="Consolas" panose="020B0609020204030204" pitchFamily="49" charset="0"/>
              </a:rPr>
              <a:t>nodes[1], WeightedEdge(3, </a:t>
            </a:r>
            <a:r>
              <a:rPr lang="en-US"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nodes[0</a:t>
            </a:r>
            <a:r>
              <a:rPr lang="en-US" smtClean="0">
                <a:latin typeface="Consolas" panose="020B0609020204030204" pitchFamily="49" charset="0"/>
              </a:rPr>
              <a:t>]) }};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984260" y="2496064"/>
            <a:ext cx="494270" cy="4860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9911876" y="3809999"/>
            <a:ext cx="494270" cy="4860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601219" y="3175812"/>
            <a:ext cx="494270" cy="4860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 flipH="1">
            <a:off x="10159011" y="2982097"/>
            <a:ext cx="72384" cy="82790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7" idx="1"/>
          </p:cNvCxnSpPr>
          <p:nvPr/>
        </p:nvCxnSpPr>
        <p:spPr>
          <a:xfrm>
            <a:off x="10406146" y="2910919"/>
            <a:ext cx="267457" cy="33607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6" idx="7"/>
          </p:cNvCxnSpPr>
          <p:nvPr/>
        </p:nvCxnSpPr>
        <p:spPr>
          <a:xfrm flipH="1">
            <a:off x="10333762" y="3590667"/>
            <a:ext cx="339841" cy="29051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9497847" y="2793862"/>
            <a:ext cx="527603" cy="1267392"/>
          </a:xfrm>
          <a:custGeom>
            <a:avLst/>
            <a:gdLst>
              <a:gd name="connsiteX0" fmla="*/ 445224 w 575936"/>
              <a:gd name="connsiteY0" fmla="*/ 1363621 h 1363621"/>
              <a:gd name="connsiteX1" fmla="*/ 381 w 575936"/>
              <a:gd name="connsiteY1" fmla="*/ 729308 h 1363621"/>
              <a:gd name="connsiteX2" fmla="*/ 511127 w 575936"/>
              <a:gd name="connsiteY2" fmla="*/ 62043 h 1363621"/>
              <a:gd name="connsiteX3" fmla="*/ 568792 w 575936"/>
              <a:gd name="connsiteY3" fmla="*/ 29091 h 1363621"/>
              <a:gd name="connsiteX4" fmla="*/ 568792 w 575936"/>
              <a:gd name="connsiteY4" fmla="*/ 29091 h 1363621"/>
              <a:gd name="connsiteX5" fmla="*/ 535840 w 575936"/>
              <a:gd name="connsiteY5" fmla="*/ 37329 h 1363621"/>
              <a:gd name="connsiteX6" fmla="*/ 552316 w 575936"/>
              <a:gd name="connsiteY6" fmla="*/ 29091 h 136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936" h="1363621">
                <a:moveTo>
                  <a:pt x="445224" y="1363621"/>
                </a:moveTo>
                <a:cubicBezTo>
                  <a:pt x="217310" y="1154929"/>
                  <a:pt x="-10603" y="946238"/>
                  <a:pt x="381" y="729308"/>
                </a:cubicBezTo>
                <a:cubicBezTo>
                  <a:pt x="11365" y="512378"/>
                  <a:pt x="416392" y="178746"/>
                  <a:pt x="511127" y="62043"/>
                </a:cubicBezTo>
                <a:cubicBezTo>
                  <a:pt x="605862" y="-54660"/>
                  <a:pt x="568792" y="29091"/>
                  <a:pt x="568792" y="29091"/>
                </a:cubicBezTo>
                <a:lnTo>
                  <a:pt x="568792" y="29091"/>
                </a:lnTo>
                <a:cubicBezTo>
                  <a:pt x="563300" y="30464"/>
                  <a:pt x="538586" y="37329"/>
                  <a:pt x="535840" y="37329"/>
                </a:cubicBezTo>
                <a:cubicBezTo>
                  <a:pt x="533094" y="37329"/>
                  <a:pt x="542705" y="33210"/>
                  <a:pt x="552316" y="29091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83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вы вряд ли захотите пользоваться таким графом?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7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 вряд ли захотите пользоваться таким графом потому что в нём нет никакой </a:t>
            </a:r>
            <a:r>
              <a:rPr lang="en-US" smtClean="0"/>
              <a:t>value-</a:t>
            </a:r>
            <a:r>
              <a:rPr lang="ru-RU" smtClean="0"/>
              <a:t>семантики и целостной структуры, всё крайне хлипко и на глупых указателях</a:t>
            </a:r>
          </a:p>
          <a:p>
            <a:r>
              <a:rPr lang="ru-RU" smtClean="0"/>
              <a:t>Можно ли построить тот граф, которым вы пользоваться захотите?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03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Множества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Отображения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Словари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Критика</a:t>
            </a:r>
          </a:p>
        </p:txBody>
      </p:sp>
    </p:spTree>
    <p:extLst>
      <p:ext uri="{BB962C8B-B14F-4D97-AF65-F5344CB8AC3E}">
        <p14:creationId xmlns:p14="http://schemas.microsoft.com/office/powerpoint/2010/main" val="1870404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Множество как сортированный массив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set&lt;T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set&lt;T&gt;</a:t>
            </a:r>
            <a:r>
              <a:rPr lang="en-US" sz="1600">
                <a:latin typeface="Consolas" panose="020B0609020204030204" pitchFamily="49" charset="0"/>
              </a:rPr>
              <a:t>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(auto newelem = igen-&gt;apply(elem);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orbit.count(newelem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latin typeface="Consolas" panose="020B0609020204030204" pitchFamily="49" charset="0"/>
              </a:rPr>
              <a:t> == 0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     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Вернёмся к примеру с простой орбитой на множествах.</a:t>
            </a:r>
          </a:p>
          <a:p>
            <a:r>
              <a:rPr lang="ru-RU" sz="1600" smtClean="0"/>
              <a:t>Какова тут сложность </a:t>
            </a:r>
            <a:r>
              <a:rPr lang="en-US" sz="1600" smtClean="0"/>
              <a:t>count?</a:t>
            </a:r>
          </a:p>
        </p:txBody>
      </p:sp>
    </p:spTree>
    <p:extLst>
      <p:ext uri="{BB962C8B-B14F-4D97-AF65-F5344CB8AC3E}">
        <p14:creationId xmlns:p14="http://schemas.microsoft.com/office/powerpoint/2010/main" val="1497384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Множество как сортированный массив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set&lt;T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set&lt;T&gt;</a:t>
            </a:r>
            <a:r>
              <a:rPr lang="en-US" sz="1600">
                <a:latin typeface="Consolas" panose="020B0609020204030204" pitchFamily="49" charset="0"/>
              </a:rPr>
              <a:t>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(auto newelem = igen-&gt;apply(elem);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orbit.count(newelem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latin typeface="Consolas" panose="020B0609020204030204" pitchFamily="49" charset="0"/>
              </a:rPr>
              <a:t> == 0</a:t>
            </a:r>
            <a:r>
              <a:rPr lang="en-US" sz="1600" smtClean="0">
                <a:latin typeface="Consolas" panose="020B0609020204030204" pitchFamily="49" charset="0"/>
              </a:rPr>
              <a:t>) // 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O(ln(n))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     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Логарифмический множитель может стать болезненным. Можно ли от него избавиться</a:t>
            </a:r>
            <a:r>
              <a:rPr lang="en-US" sz="1600" smtClean="0"/>
              <a:t>?</a:t>
            </a:r>
          </a:p>
          <a:p>
            <a:r>
              <a:rPr lang="ru-RU" sz="1600" smtClean="0"/>
              <a:t>Обычно для этого надо чем-то пожертвовать.... в данном случае идея в  том, чтобы пожертвовать упорядоченностью множества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30126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Неупорядоченные множества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unordered_set&lt;T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unordered_set&lt;T&gt;</a:t>
            </a:r>
            <a:r>
              <a:rPr lang="en-US" sz="1600">
                <a:latin typeface="Consolas" panose="020B0609020204030204" pitchFamily="49" charset="0"/>
              </a:rPr>
              <a:t>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(auto newelem = igen-&gt;apply(elem);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orbit.count(newelem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latin typeface="Consolas" panose="020B0609020204030204" pitchFamily="49" charset="0"/>
              </a:rPr>
              <a:t> == 0</a:t>
            </a:r>
            <a:r>
              <a:rPr lang="en-US" sz="1600" smtClean="0">
                <a:latin typeface="Consolas" panose="020B0609020204030204" pitchFamily="49" charset="0"/>
              </a:rPr>
              <a:t>) //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O(1)+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     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Теперь сложность гораздо лучше, так как мы заменили дерево на хеш</a:t>
            </a:r>
            <a:endParaRPr lang="en-US" sz="1600" smtClean="0"/>
          </a:p>
          <a:p>
            <a:r>
              <a:rPr lang="ru-RU" sz="1600" smtClean="0"/>
              <a:t>Мы потеряли </a:t>
            </a:r>
            <a:r>
              <a:rPr lang="en-US" sz="1600" smtClean="0"/>
              <a:t>lower_bound </a:t>
            </a:r>
            <a:r>
              <a:rPr lang="ru-RU" sz="1600" smtClean="0"/>
              <a:t>и </a:t>
            </a:r>
            <a:r>
              <a:rPr lang="en-US" sz="1600" smtClean="0"/>
              <a:t>upper_bound, </a:t>
            </a:r>
            <a:r>
              <a:rPr lang="ru-RU" sz="1600" smtClean="0"/>
              <a:t>но тут они нам и не были нужны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02411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Словари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всё, что нужно это ассоциативный массив и факт его упорядоченности никак не используется, то механическая замена </a:t>
            </a:r>
            <a:r>
              <a:rPr lang="en-US" smtClean="0"/>
              <a:t>set </a:t>
            </a:r>
            <a:r>
              <a:rPr lang="ru-RU" smtClean="0"/>
              <a:t>на </a:t>
            </a:r>
            <a:r>
              <a:rPr lang="en-US" smtClean="0"/>
              <a:t>unordered_set </a:t>
            </a:r>
            <a:r>
              <a:rPr lang="ru-RU" smtClean="0"/>
              <a:t>и </a:t>
            </a:r>
            <a:r>
              <a:rPr lang="en-US" smtClean="0"/>
              <a:t>map </a:t>
            </a:r>
            <a:r>
              <a:rPr lang="ru-RU" smtClean="0"/>
              <a:t>на </a:t>
            </a:r>
            <a:r>
              <a:rPr lang="en-US" smtClean="0"/>
              <a:t>unordered_map </a:t>
            </a:r>
            <a:r>
              <a:rPr lang="ru-RU" smtClean="0"/>
              <a:t>это первое, что нужно попробовать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62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Механическая замена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smtClean="0"/>
              <a:t>Было: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RandIt&gt;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>
                <a:latin typeface="Consolas" panose="020B0609020204030204" pitchFamily="49" charset="0"/>
              </a:rPr>
              <a:t> simple_orbit(T num, RandIt gensbeg, RandIt gensend) {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orbit, next 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{ num, {} }</a:t>
            </a:r>
            <a:r>
              <a:rPr lang="en-US" sz="1600">
                <a:latin typeface="Consolas" panose="020B0609020204030204" pitchFamily="49" charset="0"/>
              </a:rPr>
              <a:t>};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while (!next.empty())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>
                <a:latin typeface="Consolas" panose="020B0609020204030204" pitchFamily="49" charset="0"/>
              </a:rPr>
              <a:t> tmp {};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orbit.insert(next.begin(), next.end());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for (auto&amp;&amp; [elem, curgen] : next)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        </a:t>
            </a:r>
            <a:r>
              <a:rPr lang="en-US" sz="1600">
                <a:latin typeface="Consolas" panose="020B0609020204030204" pitchFamily="49" charset="0"/>
              </a:rPr>
              <a:t/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if </a:t>
            </a:r>
            <a:r>
              <a:rPr lang="en-US" sz="1600" smtClean="0">
                <a:latin typeface="Consolas" panose="020B0609020204030204" pitchFamily="49" charset="0"/>
              </a:rPr>
              <a:t>(</a:t>
            </a:r>
            <a:r>
              <a:rPr lang="en-US" sz="1600">
                <a:latin typeface="Consolas" panose="020B0609020204030204" pitchFamily="49" charset="0"/>
              </a:rPr>
              <a:t>auto newelem = igen-&gt;apply(elem);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orbit.find(newelem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latin typeface="Consolas" panose="020B0609020204030204" pitchFamily="49" charset="0"/>
              </a:rPr>
              <a:t> == orbit.end())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  tmp.insert(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{newelem, product(curgen, *igen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)}</a:t>
            </a:r>
            <a:r>
              <a:rPr lang="en-US" sz="1600" smtClean="0">
                <a:latin typeface="Consolas" panose="020B0609020204030204" pitchFamily="49" charset="0"/>
              </a:rPr>
              <a:t>);      </a:t>
            </a:r>
            <a:r>
              <a:rPr lang="en-US" sz="1600">
                <a:latin typeface="Consolas" panose="020B0609020204030204" pitchFamily="49" charset="0"/>
              </a:rPr>
              <a:t/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next.swap(tmp);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}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return orbit;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81219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Предлагаемая процедура для орбиты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vector&lt;T</a:t>
            </a:r>
            <a:r>
              <a:rPr lang="en-US" sz="1600">
                <a:latin typeface="Consolas" panose="020B0609020204030204" pitchFamily="49" charset="0"/>
              </a:rPr>
              <a:t>&gt;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orbit.insert(orbit.end(), 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(find(orbit.begin(), orbit.end(), newelem) == orbit.end</a:t>
            </a:r>
            <a:r>
              <a:rPr lang="en-US" sz="1600" smtClean="0">
                <a:latin typeface="Consolas" panose="020B0609020204030204" pitchFamily="49" charset="0"/>
              </a:rPr>
              <a:t>())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1600" smtClean="0"/>
              <a:t>Где по вашему будет </a:t>
            </a:r>
            <a:r>
              <a:rPr lang="en-US" sz="1600" smtClean="0"/>
              <a:t>bottleneck </a:t>
            </a:r>
            <a:r>
              <a:rPr lang="ru-RU" sz="1600" smtClean="0"/>
              <a:t>в производительности этой процедуры?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435357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Механическая замена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smtClean="0"/>
              <a:t>Стало: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RandIt&gt;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fr-FR" sz="1600" smtClean="0">
                <a:solidFill>
                  <a:srgbClr val="0000FF"/>
                </a:solidFill>
                <a:latin typeface="Consolas" panose="020B0609020204030204" pitchFamily="49" charset="0"/>
              </a:rPr>
              <a:t>unordered_map&lt;T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, Permutation&lt;T&gt;&gt;</a:t>
            </a:r>
            <a:r>
              <a:rPr lang="en-US" sz="1600">
                <a:latin typeface="Consolas" panose="020B0609020204030204" pitchFamily="49" charset="0"/>
              </a:rPr>
              <a:t> simple_orbit(T num, RandIt gensbeg, RandIt gensend) {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unordered_map</a:t>
            </a:r>
            <a:r>
              <a:rPr lang="fr-FR" sz="1600" smtClean="0">
                <a:solidFill>
                  <a:srgbClr val="0000FF"/>
                </a:solidFill>
                <a:latin typeface="Consolas" panose="020B0609020204030204" pitchFamily="49" charset="0"/>
              </a:rPr>
              <a:t>&lt;T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, Permutation&lt;T&gt;&gt;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orbit, next 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{ num, {} }</a:t>
            </a:r>
            <a:r>
              <a:rPr lang="en-US" sz="1600">
                <a:latin typeface="Consolas" panose="020B0609020204030204" pitchFamily="49" charset="0"/>
              </a:rPr>
              <a:t>};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while (!next.empty())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unordered_map</a:t>
            </a:r>
            <a:r>
              <a:rPr lang="fr-FR" sz="1600" smtClean="0">
                <a:solidFill>
                  <a:srgbClr val="0000FF"/>
                </a:solidFill>
                <a:latin typeface="Consolas" panose="020B0609020204030204" pitchFamily="49" charset="0"/>
              </a:rPr>
              <a:t>&lt;T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, Permutation&lt;T&gt;&gt;</a:t>
            </a:r>
            <a:r>
              <a:rPr lang="en-US" sz="1600">
                <a:latin typeface="Consolas" panose="020B0609020204030204" pitchFamily="49" charset="0"/>
              </a:rPr>
              <a:t> tmp {};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orbit.insert(next.begin(), next.end());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for (auto&amp;&amp; [elem, curgen] : next)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        </a:t>
            </a:r>
            <a:r>
              <a:rPr lang="en-US" sz="1600">
                <a:latin typeface="Consolas" panose="020B0609020204030204" pitchFamily="49" charset="0"/>
              </a:rPr>
              <a:t/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if </a:t>
            </a:r>
            <a:r>
              <a:rPr lang="en-US" sz="1600" smtClean="0">
                <a:latin typeface="Consolas" panose="020B0609020204030204" pitchFamily="49" charset="0"/>
              </a:rPr>
              <a:t>(</a:t>
            </a:r>
            <a:r>
              <a:rPr lang="en-US" sz="1600">
                <a:latin typeface="Consolas" panose="020B0609020204030204" pitchFamily="49" charset="0"/>
              </a:rPr>
              <a:t>auto newelem = igen-&gt;apply(elem);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orbit.find(newelem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latin typeface="Consolas" panose="020B0609020204030204" pitchFamily="49" charset="0"/>
              </a:rPr>
              <a:t> == orbit.end())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  tmp.insert(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{newelem, product(curgen, *igen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)}</a:t>
            </a:r>
            <a:r>
              <a:rPr lang="en-US" sz="1600" smtClean="0">
                <a:latin typeface="Consolas" panose="020B0609020204030204" pitchFamily="49" charset="0"/>
              </a:rPr>
              <a:t>);      </a:t>
            </a:r>
            <a:r>
              <a:rPr lang="en-US" sz="1600">
                <a:latin typeface="Consolas" panose="020B0609020204030204" pitchFamily="49" charset="0"/>
              </a:rPr>
              <a:t/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next.swap(tmp);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}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return orbit;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2000" smtClean="0"/>
              <a:t>Как правило, если ничего не упало, значит вы выиграли бесплатно немного производительности. А если упало, то увидели, где используете упорядоченность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032855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словарей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Объявление в стандарте поучительно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template&lt;class </a:t>
            </a:r>
            <a:r>
              <a:rPr lang="en-US">
                <a:latin typeface="Consolas" panose="020B0609020204030204" pitchFamily="49" charset="0"/>
              </a:rPr>
              <a:t>Key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class T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 Hash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hash&lt;Key&gt;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 KeyEqual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equal_to&lt;Key&gt;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class </a:t>
            </a:r>
            <a:r>
              <a:rPr lang="en-US">
                <a:latin typeface="Consolas" panose="020B0609020204030204" pitchFamily="49" charset="0"/>
              </a:rPr>
              <a:t>Allocator = </a:t>
            </a:r>
            <a:r>
              <a:rPr lang="en-US" smtClean="0">
                <a:latin typeface="Consolas" panose="020B0609020204030204" pitchFamily="49" charset="0"/>
              </a:rPr>
              <a:t>allocator&lt;pair&lt;const </a:t>
            </a:r>
            <a:r>
              <a:rPr lang="en-US">
                <a:latin typeface="Consolas" panose="020B0609020204030204" pitchFamily="49" charset="0"/>
              </a:rPr>
              <a:t>Key, T</a:t>
            </a:r>
            <a:r>
              <a:rPr lang="en-US" smtClean="0">
                <a:latin typeface="Consolas" panose="020B0609020204030204" pitchFamily="49" charset="0"/>
              </a:rPr>
              <a:t>&gt;&gt;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class unordered_map;</a:t>
            </a:r>
          </a:p>
          <a:p>
            <a:r>
              <a:rPr lang="ru-RU" smtClean="0"/>
              <a:t>Самый частый источник проблем при механической замене: вместо оператора </a:t>
            </a:r>
            <a:r>
              <a:rPr lang="en-US" smtClean="0">
                <a:latin typeface="Consolas" panose="020B0609020204030204" pitchFamily="49" charset="0"/>
              </a:rPr>
              <a:t>(&lt;)</a:t>
            </a:r>
            <a:r>
              <a:rPr lang="en-US" smtClean="0"/>
              <a:t> </a:t>
            </a:r>
            <a:r>
              <a:rPr lang="ru-RU" smtClean="0"/>
              <a:t>следует поддержать оператор </a:t>
            </a:r>
            <a:r>
              <a:rPr lang="en-US" smtClean="0"/>
              <a:t>(==) </a:t>
            </a:r>
            <a:r>
              <a:rPr lang="ru-RU" smtClean="0"/>
              <a:t>и функцию </a:t>
            </a:r>
            <a:r>
              <a:rPr lang="en-US" smtClean="0"/>
              <a:t>hash</a:t>
            </a:r>
          </a:p>
          <a:p>
            <a:r>
              <a:rPr lang="ru-RU" smtClean="0"/>
              <a:t>Это гораздо проще, чем кажется (см. далее)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429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Собственный </a:t>
            </a:r>
            <a:r>
              <a:rPr lang="en-US" smtClean="0"/>
              <a:t>hash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 так у нас есть структура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S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string </a:t>
            </a:r>
            <a:r>
              <a:rPr lang="en-US">
                <a:latin typeface="Consolas" panose="020B0609020204030204" pitchFamily="49" charset="0"/>
              </a:rPr>
              <a:t>first_name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string </a:t>
            </a:r>
            <a:r>
              <a:rPr lang="en-US">
                <a:latin typeface="Consolas" panose="020B0609020204030204" pitchFamily="49" charset="0"/>
              </a:rPr>
              <a:t>last_name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Попытка создать </a:t>
            </a:r>
            <a:r>
              <a:rPr lang="en-US" smtClean="0">
                <a:latin typeface="Consolas" panose="020B0609020204030204" pitchFamily="49" charset="0"/>
              </a:rPr>
              <a:t>unordered_map</a:t>
            </a:r>
            <a:r>
              <a:rPr lang="en-US" smtClean="0"/>
              <a:t> </a:t>
            </a:r>
            <a:r>
              <a:rPr lang="ru-RU" smtClean="0"/>
              <a:t>с такими структурами навернётся, так как тут пока нет ни одной из двух функций. Проще всего, конечно, равенство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bool operator==(const S&amp; lhs, const S&amp; rhs)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ru-RU" smtClean="0">
                <a:latin typeface="Consolas" panose="020B0609020204030204" pitchFamily="49" charset="0"/>
              </a:rPr>
              <a:t>((</a:t>
            </a:r>
            <a:r>
              <a:rPr lang="en-US" smtClean="0">
                <a:latin typeface="Consolas" panose="020B0609020204030204" pitchFamily="49" charset="0"/>
              </a:rPr>
              <a:t>lhs.first_name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rhs.first_name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&amp;&amp;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(</a:t>
            </a:r>
            <a:r>
              <a:rPr lang="en-US" smtClean="0">
                <a:latin typeface="Consolas" panose="020B0609020204030204" pitchFamily="49" charset="0"/>
              </a:rPr>
              <a:t>lhs.last_name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rhs.last_name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365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Собственный </a:t>
            </a:r>
            <a:r>
              <a:rPr lang="en-US" smtClean="0"/>
              <a:t>hash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06449" cy="4038600"/>
          </a:xfrm>
        </p:spPr>
        <p:txBody>
          <a:bodyPr/>
          <a:lstStyle/>
          <a:p>
            <a:r>
              <a:rPr lang="ru-RU" smtClean="0"/>
              <a:t>Простейший способ это сделать что-нибудь исходя из фантазии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result_type </a:t>
            </a:r>
            <a:r>
              <a:rPr lang="en-US">
                <a:latin typeface="Consolas" panose="020B0609020204030204" pitchFamily="49" charset="0"/>
              </a:rPr>
              <a:t>operator()(argument_type const&amp; s) const </a:t>
            </a:r>
            <a:r>
              <a:rPr lang="en-US" smtClean="0">
                <a:latin typeface="Consolas" panose="020B0609020204030204" pitchFamily="49" charset="0"/>
              </a:rPr>
              <a:t>noexcept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result_type </a:t>
            </a:r>
            <a:r>
              <a:rPr lang="en-US">
                <a:latin typeface="Consolas" panose="020B0609020204030204" pitchFamily="49" charset="0"/>
              </a:rPr>
              <a:t>const </a:t>
            </a:r>
            <a:r>
              <a:rPr lang="en-US" smtClean="0">
                <a:latin typeface="Consolas" panose="020B0609020204030204" pitchFamily="49" charset="0"/>
              </a:rPr>
              <a:t>h1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hash&lt;string</a:t>
            </a:r>
            <a:r>
              <a:rPr lang="en-US">
                <a:latin typeface="Consolas" panose="020B0609020204030204" pitchFamily="49" charset="0"/>
              </a:rPr>
              <a:t>&gt;{}(s.first_name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result_type const </a:t>
            </a:r>
            <a:r>
              <a:rPr lang="en-US" smtClean="0">
                <a:latin typeface="Consolas" panose="020B0609020204030204" pitchFamily="49" charset="0"/>
              </a:rPr>
              <a:t>h2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hash&lt;string</a:t>
            </a:r>
            <a:r>
              <a:rPr lang="en-US">
                <a:latin typeface="Consolas" panose="020B0609020204030204" pitchFamily="49" charset="0"/>
              </a:rPr>
              <a:t>&gt;{}(</a:t>
            </a:r>
            <a:r>
              <a:rPr lang="en-US" smtClean="0">
                <a:latin typeface="Consolas" panose="020B0609020204030204" pitchFamily="49" charset="0"/>
              </a:rPr>
              <a:t>s.last_name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h1 ^ (h2 &lt;&lt; 1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Этот способ неплох и часто (например в этом случае) он даже работает, но в общем это всегда угадайка.</a:t>
            </a:r>
          </a:p>
        </p:txBody>
      </p:sp>
    </p:spTree>
    <p:extLst>
      <p:ext uri="{BB962C8B-B14F-4D97-AF65-F5344CB8AC3E}">
        <p14:creationId xmlns:p14="http://schemas.microsoft.com/office/powerpoint/2010/main" val="41875031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Собственный </a:t>
            </a:r>
            <a:r>
              <a:rPr lang="en-US" smtClean="0"/>
              <a:t>hash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06449" cy="4038600"/>
          </a:xfrm>
        </p:spPr>
        <p:txBody>
          <a:bodyPr/>
          <a:lstStyle/>
          <a:p>
            <a:r>
              <a:rPr lang="ru-RU" smtClean="0"/>
              <a:t>Если угадайка не привлекает, есть </a:t>
            </a:r>
            <a:r>
              <a:rPr lang="en-US" smtClean="0"/>
              <a:t>boost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result_type </a:t>
            </a:r>
            <a:r>
              <a:rPr lang="en-US">
                <a:latin typeface="Consolas" panose="020B0609020204030204" pitchFamily="49" charset="0"/>
              </a:rPr>
              <a:t>operator()(argument_type const&amp; s) const </a:t>
            </a:r>
            <a:r>
              <a:rPr lang="en-US" smtClean="0">
                <a:latin typeface="Consolas" panose="020B0609020204030204" pitchFamily="49" charset="0"/>
              </a:rPr>
              <a:t>noexcept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result_type </a:t>
            </a:r>
            <a:r>
              <a:rPr lang="en-US">
                <a:latin typeface="Consolas" panose="020B0609020204030204" pitchFamily="49" charset="0"/>
              </a:rPr>
              <a:t>const </a:t>
            </a:r>
            <a:r>
              <a:rPr lang="en-US" smtClean="0">
                <a:latin typeface="Consolas" panose="020B0609020204030204" pitchFamily="49" charset="0"/>
              </a:rPr>
              <a:t>h1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hash&lt;string</a:t>
            </a:r>
            <a:r>
              <a:rPr lang="en-US">
                <a:latin typeface="Consolas" panose="020B0609020204030204" pitchFamily="49" charset="0"/>
              </a:rPr>
              <a:t>&gt;{}(s.first_name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result_type const </a:t>
            </a:r>
            <a:r>
              <a:rPr lang="en-US" smtClean="0">
                <a:latin typeface="Consolas" panose="020B0609020204030204" pitchFamily="49" charset="0"/>
              </a:rPr>
              <a:t>h2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hash&lt;string</a:t>
            </a:r>
            <a:r>
              <a:rPr lang="en-US">
                <a:latin typeface="Consolas" panose="020B0609020204030204" pitchFamily="49" charset="0"/>
              </a:rPr>
              <a:t>&gt;{}(</a:t>
            </a:r>
            <a:r>
              <a:rPr lang="en-US" smtClean="0">
                <a:latin typeface="Consolas" panose="020B0609020204030204" pitchFamily="49" charset="0"/>
              </a:rPr>
              <a:t>s.last_name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seed = 0;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boost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::hash_combine</a:t>
            </a:r>
            <a:r>
              <a:rPr lang="en-US">
                <a:latin typeface="Consolas" panose="020B0609020204030204" pitchFamily="49" charset="0"/>
              </a:rPr>
              <a:t>(seed, </a:t>
            </a:r>
            <a:r>
              <a:rPr lang="en-US" smtClean="0">
                <a:latin typeface="Consolas" panose="020B0609020204030204" pitchFamily="49" charset="0"/>
              </a:rPr>
              <a:t>h1);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boost</a:t>
            </a:r>
            <a:r>
              <a:rPr lang="en-US">
                <a:latin typeface="Consolas" panose="020B0609020204030204" pitchFamily="49" charset="0"/>
              </a:rPr>
              <a:t>::hash_combine(seed, </a:t>
            </a:r>
            <a:r>
              <a:rPr lang="en-US" smtClean="0">
                <a:latin typeface="Consolas" panose="020B0609020204030204" pitchFamily="49" charset="0"/>
              </a:rPr>
              <a:t>h2);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seed;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работает всегда. Но это </a:t>
            </a:r>
            <a:r>
              <a:rPr lang="en-US" smtClean="0"/>
              <a:t>boost</a:t>
            </a:r>
            <a:r>
              <a:rPr lang="ru-RU" smtClean="0"/>
              <a:t>, его надо затаскивать в проект</a:t>
            </a:r>
            <a:r>
              <a:rPr lang="en-US" smtClean="0"/>
              <a:t>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392053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Разберитесь с </a:t>
            </a:r>
            <a:r>
              <a:rPr lang="en-US" smtClean="0"/>
              <a:t>rehash </a:t>
            </a:r>
            <a:r>
              <a:rPr lang="ru-RU" smtClean="0"/>
              <a:t>и </a:t>
            </a:r>
            <a:r>
              <a:rPr lang="en-US" smtClean="0"/>
              <a:t>reserve. </a:t>
            </a:r>
            <a:r>
              <a:rPr lang="ru-RU" smtClean="0"/>
              <a:t>Когда вы хотите и когда не хотите их применять?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845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Множества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Отображения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Словари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Критика</a:t>
            </a:r>
          </a:p>
        </p:txBody>
      </p:sp>
    </p:spTree>
    <p:extLst>
      <p:ext uri="{BB962C8B-B14F-4D97-AF65-F5344CB8AC3E}">
        <p14:creationId xmlns:p14="http://schemas.microsoft.com/office/powerpoint/2010/main" val="1412655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 </a:t>
            </a:r>
            <a:r>
              <a:rPr lang="en-US" smtClean="0"/>
              <a:t>"</a:t>
            </a:r>
            <a:r>
              <a:rPr lang="ru-RU" smtClean="0"/>
              <a:t>создание и использование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Распространённый паттерн в коде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set&lt;int&gt; </a:t>
            </a:r>
            <a:r>
              <a:rPr lang="en-US" smtClean="0">
                <a:latin typeface="Consolas" panose="020B0609020204030204" pitchFamily="49" charset="0"/>
              </a:rPr>
              <a:t>s;</a:t>
            </a:r>
          </a:p>
          <a:p>
            <a:r>
              <a:rPr lang="ru-RU" smtClean="0"/>
              <a:t>Тут какое-то заполнение множества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s.lower_bound(30);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ite = s.upper_bound(100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И</a:t>
            </a:r>
            <a:r>
              <a:rPr lang="ru-RU" smtClean="0"/>
              <a:t> ниже этой черты только использование множества</a:t>
            </a:r>
            <a:endParaRPr lang="en-US" smtClean="0"/>
          </a:p>
          <a:p>
            <a:r>
              <a:rPr lang="ru-RU" smtClean="0"/>
              <a:t>Что смущает в этом коде?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037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критика множеств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использовании множеств и отображений, мы всегда платим цену</a:t>
            </a:r>
          </a:p>
          <a:p>
            <a:pPr lvl="1"/>
            <a:r>
              <a:rPr lang="ru-RU" smtClean="0"/>
              <a:t>Нелокальность обращений в память</a:t>
            </a:r>
          </a:p>
          <a:p>
            <a:pPr lvl="1"/>
            <a:r>
              <a:rPr lang="ru-RU" smtClean="0"/>
              <a:t>Логарифмические штрафы на поиск для упорядоченных словарей</a:t>
            </a:r>
          </a:p>
          <a:p>
            <a:pPr lvl="1"/>
            <a:r>
              <a:rPr lang="ru-RU" smtClean="0"/>
              <a:t>Отсутствие </a:t>
            </a:r>
            <a:r>
              <a:rPr lang="en-US" smtClean="0"/>
              <a:t>lower/upper </a:t>
            </a:r>
            <a:r>
              <a:rPr lang="ru-RU" smtClean="0"/>
              <a:t>интервалов для неупорядоченных словарей</a:t>
            </a:r>
          </a:p>
          <a:p>
            <a:r>
              <a:rPr lang="ru-RU" smtClean="0"/>
              <a:t>Назовите мне контейнер, который лишён всех этих проблем?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468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критика множеств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использовании множеств и отображений, мы всегда платим цену</a:t>
            </a:r>
          </a:p>
          <a:p>
            <a:pPr lvl="1"/>
            <a:r>
              <a:rPr lang="ru-RU" smtClean="0"/>
              <a:t>Нелокальность обращений в память</a:t>
            </a:r>
          </a:p>
          <a:p>
            <a:pPr lvl="1"/>
            <a:r>
              <a:rPr lang="ru-RU" smtClean="0"/>
              <a:t>Логарифмические штрафы на поиск для упорядоченных словарей</a:t>
            </a:r>
          </a:p>
          <a:p>
            <a:pPr lvl="1"/>
            <a:r>
              <a:rPr lang="ru-RU" smtClean="0"/>
              <a:t>Отсутствие </a:t>
            </a:r>
            <a:r>
              <a:rPr lang="en-US" smtClean="0"/>
              <a:t>lower/upper </a:t>
            </a:r>
            <a:r>
              <a:rPr lang="ru-RU" smtClean="0"/>
              <a:t>интервалов для неупорядоченных словарей</a:t>
            </a:r>
          </a:p>
          <a:p>
            <a:r>
              <a:rPr lang="ru-RU" smtClean="0"/>
              <a:t>Назовите мне контейнер, который лишён всех этих проблем?</a:t>
            </a:r>
          </a:p>
          <a:p>
            <a:r>
              <a:rPr lang="ru-RU" smtClean="0"/>
              <a:t>Правильный ответ: </a:t>
            </a:r>
            <a:r>
              <a:rPr lang="ru-RU" b="1" smtClean="0"/>
              <a:t>сортированный вектор</a:t>
            </a:r>
            <a:r>
              <a:rPr lang="ru-RU" smtClean="0"/>
              <a:t>. Парадоксально, ведь именно замена таких векторов на множества и была тем, с чего лекция началась.</a:t>
            </a:r>
          </a:p>
          <a:p>
            <a:r>
              <a:rPr lang="ru-RU" smtClean="0"/>
              <a:t>Но да, иногда обратная замена не менее выгодна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2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Предлагаемая процедура для орбиты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vector&lt;T</a:t>
            </a:r>
            <a:r>
              <a:rPr lang="en-US" sz="1600">
                <a:latin typeface="Consolas" panose="020B0609020204030204" pitchFamily="49" charset="0"/>
              </a:rPr>
              <a:t>&gt;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orbit.insert(orbit.end(), 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find(orbit.begin(), orbit.end(), newelem) == orbit.end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1600" smtClean="0"/>
              <a:t>Линейный поиск делает вещи очень неэффективными. Можно ли сделать его бинарным?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959063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 </a:t>
            </a:r>
            <a:r>
              <a:rPr lang="en-US" smtClean="0"/>
              <a:t>"</a:t>
            </a:r>
            <a:r>
              <a:rPr lang="ru-RU" smtClean="0"/>
              <a:t>создание и использование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Распространённый паттерн в коде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set&lt;int&gt; </a:t>
            </a:r>
            <a:r>
              <a:rPr lang="en-US" smtClean="0">
                <a:latin typeface="Consolas" panose="020B0609020204030204" pitchFamily="49" charset="0"/>
              </a:rPr>
              <a:t>s;</a:t>
            </a:r>
          </a:p>
          <a:p>
            <a:r>
              <a:rPr lang="ru-RU" smtClean="0"/>
              <a:t>Тут какое-то заполнение множества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s.lower_bound(30);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ite = s.upper_bound(100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И</a:t>
            </a:r>
            <a:r>
              <a:rPr lang="ru-RU" smtClean="0"/>
              <a:t> ниже этой черты только использование множества</a:t>
            </a:r>
            <a:endParaRPr lang="en-US" smtClean="0"/>
          </a:p>
          <a:p>
            <a:r>
              <a:rPr lang="ru-RU" smtClean="0"/>
              <a:t>Можно ли это заменить на работу с вектором?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96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 </a:t>
            </a:r>
            <a:r>
              <a:rPr lang="en-US" smtClean="0"/>
              <a:t>"</a:t>
            </a:r>
            <a:r>
              <a:rPr lang="ru-RU" smtClean="0"/>
              <a:t>создание и использование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Распространённый паттерн в коде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set&lt;int&gt; </a:t>
            </a:r>
            <a:r>
              <a:rPr lang="en-US" smtClean="0">
                <a:latin typeface="Consolas" panose="020B0609020204030204" pitchFamily="49" charset="0"/>
              </a:rPr>
              <a:t>s;</a:t>
            </a:r>
          </a:p>
          <a:p>
            <a:r>
              <a:rPr lang="ru-RU" smtClean="0"/>
              <a:t>Тут какое-то заполнение множества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v(s.begin(), s.end());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</a:t>
            </a:r>
            <a:r>
              <a:rPr lang="en-US" smtClean="0">
                <a:latin typeface="Consolas" panose="020B0609020204030204" pitchFamily="49" charset="0"/>
              </a:rPr>
              <a:t>lower_bound(v.begin(), v.end(), 30</a:t>
            </a:r>
            <a:r>
              <a:rPr lang="en-US">
                <a:latin typeface="Consolas" panose="020B0609020204030204" pitchFamily="49" charset="0"/>
              </a:rPr>
              <a:t>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ite = </a:t>
            </a:r>
            <a:r>
              <a:rPr lang="en-US" smtClean="0">
                <a:latin typeface="Consolas" panose="020B0609020204030204" pitchFamily="49" charset="0"/>
              </a:rPr>
              <a:t>upper_bound(</a:t>
            </a:r>
            <a:r>
              <a:rPr lang="en-US">
                <a:latin typeface="Consolas" panose="020B0609020204030204" pitchFamily="49" charset="0"/>
              </a:rPr>
              <a:t>v.begin(), v.end(), </a:t>
            </a:r>
            <a:r>
              <a:rPr lang="en-US" smtClean="0">
                <a:latin typeface="Consolas" panose="020B0609020204030204" pitchFamily="49" charset="0"/>
              </a:rPr>
              <a:t>100);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И</a:t>
            </a:r>
            <a:r>
              <a:rPr lang="ru-RU" smtClean="0"/>
              <a:t> ниже этой черты только использование вектора.</a:t>
            </a:r>
            <a:endParaRPr lang="en-US" smtClean="0"/>
          </a:p>
          <a:p>
            <a:r>
              <a:rPr lang="ru-RU" smtClean="0"/>
              <a:t>Например так. Как только множество готово его можно перекинуть в вектор. Можно взять вектор и изначально, тогда не забыть </a:t>
            </a:r>
            <a:r>
              <a:rPr lang="en-US" smtClean="0"/>
              <a:t>sort </a:t>
            </a:r>
            <a:r>
              <a:rPr lang="ru-RU" smtClean="0"/>
              <a:t>и </a:t>
            </a:r>
            <a:r>
              <a:rPr lang="en-US" smtClean="0"/>
              <a:t>unique.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374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/>
                  <a:t>ISO/IEC, "Information technology -- Programming languages – C++", </a:t>
                </a:r>
                <a:r>
                  <a:rPr lang="en-US"/>
                  <a:t>ISO/IEC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14882:2017</m:t>
                    </m:r>
                  </m:oMath>
                </a14:m>
                <a:endParaRPr lang="en-US" dirty="0"/>
              </a:p>
              <a:p>
                <a:pPr lvl="0"/>
                <a:r>
                  <a:rPr lang="en-US"/>
                  <a:t>Bjarne Stroustrup, The </a:t>
                </a:r>
                <a:r>
                  <a:rPr lang="en-US" dirty="0"/>
                  <a:t>C++ Programming Language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th </a:t>
                </a:r>
                <a:r>
                  <a:rPr lang="en-US"/>
                  <a:t>Edition</a:t>
                </a:r>
                <a:r>
                  <a:rPr lang="en-US" smtClean="0"/>
                  <a:t>)</a:t>
                </a:r>
                <a:endParaRPr lang="ru-RU" smtClean="0"/>
              </a:p>
              <a:p>
                <a:r>
                  <a:rPr lang="en-US"/>
                  <a:t>Nicolai M. Josuttis,  The C++ Standard Library - A Tutorial and Reference,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/>
                  <a:t>nd Edition , Addison-Wesley,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en-US"/>
              </a:p>
              <a:p>
                <a:pPr lvl="0"/>
                <a:r>
                  <a:rPr lang="en-US"/>
                  <a:t>Scott Meyers, Effective STL,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/>
                  <a:t> specific ways to improve your use of the standard template library, Addison-Wesley,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2001</m:t>
                    </m:r>
                  </m:oMath>
                </a14:m>
                <a:endParaRPr lang="en-US"/>
              </a:p>
              <a:p>
                <a:pPr lvl="0"/>
                <a:r>
                  <a:rPr lang="en-US"/>
                  <a:t>Scott Meyers, Effective Modern C++: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/>
                  <a:t> Specific Ways to Improve Your Use of C++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/>
                  <a:t> and C++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4" r="-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Предлагаемая процедура для орбиты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vector&lt;T</a:t>
            </a:r>
            <a:r>
              <a:rPr lang="en-US" sz="1600">
                <a:latin typeface="Consolas" panose="020B0609020204030204" pitchFamily="49" charset="0"/>
              </a:rPr>
              <a:t>&gt;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orbit.insert(orbit.end(), 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sort(orbit.begin(), orbit.end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    </a:t>
            </a:r>
            <a:r>
              <a:rPr lang="en-US" sz="1600" smtClean="0">
                <a:latin typeface="Consolas" panose="020B0609020204030204" pitchFamily="49" charset="0"/>
              </a:rPr>
              <a:t>if </a:t>
            </a:r>
            <a:r>
              <a:rPr lang="en-US" sz="1600"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!binary_search(orbit.begin(), orbit.end(), newelem)</a:t>
            </a:r>
            <a:r>
              <a:rPr lang="en-US" sz="160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1600" smtClean="0"/>
              <a:t>Увы, теперь нужно на каждой итерации пересортировать орбиту. Это на два цикла выше, но всё же...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2000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Множество как сортированный массив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set&lt;T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set&lt;T&gt;</a:t>
            </a:r>
            <a:r>
              <a:rPr lang="en-US" sz="1600">
                <a:latin typeface="Consolas" panose="020B0609020204030204" pitchFamily="49" charset="0"/>
              </a:rPr>
              <a:t>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igen-&gt;apply(elem);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orbit.count(newelem)</a:t>
            </a:r>
            <a:r>
              <a:rPr lang="en-US" sz="1600">
                <a:latin typeface="Consolas" panose="020B0609020204030204" pitchFamily="49" charset="0"/>
              </a:rPr>
              <a:t> == 0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tmp.push_back(newelem);       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Можно думать о множестве как о таком массиве, который всегда сортирован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1550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Множества и мультимножества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стандартной библиотеке классы множества и мультимножества определены следующим образом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Key, </a:t>
            </a: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Compare = </a:t>
            </a:r>
            <a:r>
              <a:rPr lang="en-US" smtClean="0">
                <a:latin typeface="Consolas" panose="020B0609020204030204" pitchFamily="49" charset="0"/>
              </a:rPr>
              <a:t>less&lt;Key&gt;,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class </a:t>
            </a:r>
            <a:r>
              <a:rPr lang="en-US">
                <a:latin typeface="Consolas" panose="020B0609020204030204" pitchFamily="49" charset="0"/>
              </a:rPr>
              <a:t>Allocator = </a:t>
            </a:r>
            <a:r>
              <a:rPr lang="en-US" smtClean="0">
                <a:latin typeface="Consolas" panose="020B0609020204030204" pitchFamily="49" charset="0"/>
              </a:rPr>
              <a:t>allocator&lt;Key&gt;&gt;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set;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Key, class Compare = less&lt;Key&gt;,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class Allocator = allocator&lt;Key&gt;&gt;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multiset</a:t>
            </a:r>
            <a:r>
              <a:rPr lang="en-US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206784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2668</TotalTime>
  <Words>1782</Words>
  <Application>Microsoft Office PowerPoint</Application>
  <PresentationFormat>Widescreen</PresentationFormat>
  <Paragraphs>351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Yu Gothic UI Semilight</vt:lpstr>
      <vt:lpstr>Cambria Math</vt:lpstr>
      <vt:lpstr>Consolas</vt:lpstr>
      <vt:lpstr>Corbel</vt:lpstr>
      <vt:lpstr>Symbol</vt:lpstr>
      <vt:lpstr>Wingdings</vt:lpstr>
      <vt:lpstr>Basis</vt:lpstr>
      <vt:lpstr>Ассоциативные контейнеры</vt:lpstr>
      <vt:lpstr>PowerPoint Presentation</vt:lpstr>
      <vt:lpstr>Немного о группах</vt:lpstr>
      <vt:lpstr>Орбиты</vt:lpstr>
      <vt:lpstr>Предлагаемая процедура для орбиты</vt:lpstr>
      <vt:lpstr>Предлагаемая процедура для орбиты</vt:lpstr>
      <vt:lpstr>Предлагаемая процедура для орбиты</vt:lpstr>
      <vt:lpstr>Множество как сортированный массив</vt:lpstr>
      <vt:lpstr>Множества и мультимножества</vt:lpstr>
      <vt:lpstr>Уникальность элементов</vt:lpstr>
      <vt:lpstr>Порядок сравнения</vt:lpstr>
      <vt:lpstr>Порядок сравнения</vt:lpstr>
      <vt:lpstr>Порядок сравнения</vt:lpstr>
      <vt:lpstr>Порядок сравнения</vt:lpstr>
      <vt:lpstr>Порядок сравнения</vt:lpstr>
      <vt:lpstr>Требования к предикату сравнения</vt:lpstr>
      <vt:lpstr>Обсуждение</vt:lpstr>
      <vt:lpstr>Обсуждение</vt:lpstr>
      <vt:lpstr>Внезапная проблема</vt:lpstr>
      <vt:lpstr>Удаляйте через erase</vt:lpstr>
      <vt:lpstr>Не стреляйте себе в ногу через erase</vt:lpstr>
      <vt:lpstr>Не стреляйте себе в ногу через erase</vt:lpstr>
      <vt:lpstr>Обсуждение</vt:lpstr>
      <vt:lpstr>Обсуждение</vt:lpstr>
      <vt:lpstr>PowerPoint Presentation</vt:lpstr>
      <vt:lpstr>Вернёмся к орбитам</vt:lpstr>
      <vt:lpstr>От множеств к отображениям</vt:lpstr>
      <vt:lpstr>От множеств к отображениям</vt:lpstr>
      <vt:lpstr>От множеств к отображениям</vt:lpstr>
      <vt:lpstr>От множеств к отображениям</vt:lpstr>
      <vt:lpstr>От множеств к отображениям</vt:lpstr>
      <vt:lpstr>Отображения и мультиотображения</vt:lpstr>
      <vt:lpstr>Добавление к отображению</vt:lpstr>
      <vt:lpstr>Общие рекомендации</vt:lpstr>
      <vt:lpstr>Хинты</vt:lpstr>
      <vt:lpstr>Возможности C++17: extract</vt:lpstr>
      <vt:lpstr>Возможности C++17: merge</vt:lpstr>
      <vt:lpstr>Задача</vt:lpstr>
      <vt:lpstr>Решение</vt:lpstr>
      <vt:lpstr>Case study: направленный граф</vt:lpstr>
      <vt:lpstr>Case study: направленный граф</vt:lpstr>
      <vt:lpstr>Обсуждение</vt:lpstr>
      <vt:lpstr>Обсуждение</vt:lpstr>
      <vt:lpstr>PowerPoint Presentation</vt:lpstr>
      <vt:lpstr>Множество как сортированный массив</vt:lpstr>
      <vt:lpstr>Множество как сортированный массив</vt:lpstr>
      <vt:lpstr>Неупорядоченные множества</vt:lpstr>
      <vt:lpstr>Словари</vt:lpstr>
      <vt:lpstr>Механическая замена</vt:lpstr>
      <vt:lpstr>Механическая замена</vt:lpstr>
      <vt:lpstr>Особенности словарей</vt:lpstr>
      <vt:lpstr>Собственный hash</vt:lpstr>
      <vt:lpstr>Собственный hash</vt:lpstr>
      <vt:lpstr>Собственный hash</vt:lpstr>
      <vt:lpstr>Домашняя наработка</vt:lpstr>
      <vt:lpstr>PowerPoint Presentation</vt:lpstr>
      <vt:lpstr>Паттерн "создание и использование"</vt:lpstr>
      <vt:lpstr>Обсуждение: критика множеств</vt:lpstr>
      <vt:lpstr>Обсуждение: критика множеств</vt:lpstr>
      <vt:lpstr>Паттерн "создание и использование"</vt:lpstr>
      <vt:lpstr>Паттерн "создание и использование"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146</cp:revision>
  <dcterms:created xsi:type="dcterms:W3CDTF">2017-06-26T09:21:48Z</dcterms:created>
  <dcterms:modified xsi:type="dcterms:W3CDTF">2018-05-02T12:14:05Z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dd6f8ddd-a960-4956-b761-f9cef05dbe64</vt:lpwstr>
  </property>
  <property fmtid="{D5CDD505-2E9C-101B-9397-08002B2CF9AE}" pid="3" name="CTP_TimeStamp">
    <vt:lpwstr>2018-05-02 12:14:04Z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