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8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1" r:id="rId15"/>
    <p:sldId id="272" r:id="rId16"/>
    <p:sldId id="330" r:id="rId17"/>
    <p:sldId id="274" r:id="rId18"/>
    <p:sldId id="275" r:id="rId19"/>
    <p:sldId id="268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3" r:id="rId56"/>
    <p:sldId id="314" r:id="rId57"/>
    <p:sldId id="296" r:id="rId58"/>
    <p:sldId id="315" r:id="rId59"/>
    <p:sldId id="331" r:id="rId60"/>
    <p:sldId id="316" r:id="rId61"/>
    <p:sldId id="336" r:id="rId62"/>
    <p:sldId id="337" r:id="rId63"/>
    <p:sldId id="332" r:id="rId64"/>
    <p:sldId id="319" r:id="rId65"/>
    <p:sldId id="333" r:id="rId66"/>
    <p:sldId id="334" r:id="rId67"/>
    <p:sldId id="335" r:id="rId68"/>
    <p:sldId id="297" r:id="rId69"/>
    <p:sldId id="320" r:id="rId70"/>
    <p:sldId id="321" r:id="rId71"/>
    <p:sldId id="322" r:id="rId72"/>
    <p:sldId id="323" r:id="rId73"/>
    <p:sldId id="324" r:id="rId74"/>
    <p:sldId id="325" r:id="rId75"/>
    <p:sldId id="327" r:id="rId76"/>
    <p:sldId id="328" r:id="rId77"/>
    <p:sldId id="329" r:id="rId78"/>
    <p:sldId id="326" r:id="rId79"/>
    <p:sldId id="338" r:id="rId80"/>
    <p:sldId id="339" r:id="rId81"/>
    <p:sldId id="258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1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37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CB406-1E88-492A-A8A4-D94C05F6CFE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3B2E-9DA6-46E8-8FB8-48D7FBA6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2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BB02F-541F-41D9-A8E8-47431B23113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Последовательные контейнеры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Вектора, массивы, списки и деки в стандартной библиотеке, а также их адапторы и контейнеро-подобные классы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функция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ru-RU" dirty="0" smtClean="0">
                <a:latin typeface="Consolas" panose="020B0609020204030204" pitchFamily="49" charset="0"/>
              </a:rPr>
              <a:t> написана в старом стиле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init</a:t>
            </a:r>
            <a:r>
              <a:rPr lang="fr-FR" dirty="0">
                <a:latin typeface="Consolas" panose="020B0609020204030204" pitchFamily="49" charset="0"/>
              </a:rPr>
              <a:t> (T</a:t>
            </a:r>
            <a:r>
              <a:rPr lang="fr-FR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 err="1" smtClean="0">
                <a:latin typeface="Consolas" panose="020B0609020204030204" pitchFamily="49" charset="0"/>
              </a:rPr>
              <a:t>size_t</a:t>
            </a:r>
            <a:r>
              <a:rPr lang="fr-FR" dirty="0" smtClean="0">
                <a:latin typeface="Consolas" panose="020B0609020204030204" pitchFamily="49" charset="0"/>
              </a:rPr>
              <a:t> size)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тут используем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ru-RU" dirty="0" smtClean="0">
                <a:latin typeface="Consolas" panose="020B0609020204030204" pitchFamily="49" charset="0"/>
              </a:rPr>
              <a:t>или </a:t>
            </a:r>
            <a:r>
              <a:rPr lang="en-US" dirty="0" smtClean="0">
                <a:latin typeface="Consolas" panose="020B0609020204030204" pitchFamily="49" charset="0"/>
              </a:rPr>
              <a:t>*(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но её можно использовать с векторами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smtClean="0">
                <a:latin typeface="Consolas" panose="020B0609020204030204" pitchFamily="49" charset="0"/>
              </a:rPr>
              <a:t>vector&lt;T</a:t>
            </a:r>
            <a:r>
              <a:rPr lang="fr-FR" dirty="0">
                <a:latin typeface="Consolas" panose="020B0609020204030204" pitchFamily="49" charset="0"/>
              </a:rPr>
              <a:t>&gt; 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T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init_t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>
                <a:latin typeface="Consolas" panose="020B0609020204030204" pitchFamily="49" charset="0"/>
              </a:rPr>
              <a:t>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4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Неприятное исключение:</a:t>
            </a:r>
            <a:r>
              <a:rPr lang="en-US" dirty="0" smtClean="0"/>
              <a:t> vector&lt;bool&gt;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lnSpc>
                <a:spcPct val="100000"/>
              </a:lnSpc>
              <a:buNone/>
            </a:pPr>
            <a:r>
              <a:rPr lang="fr-FR" smtClean="0">
                <a:latin typeface="Consolas" panose="020B0609020204030204" pitchFamily="49" charset="0"/>
              </a:rPr>
              <a:t>vector&lt;bool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>
                <a:latin typeface="Consolas" panose="020B0609020204030204" pitchFamily="49" charset="0"/>
              </a:rPr>
              <a:t>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bool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</a:t>
            </a:r>
            <a:r>
              <a:rPr lang="fr-F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start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&amp;t[0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 </a:t>
            </a:r>
            <a:r>
              <a:rPr lang="fr-FR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это не скомпилируется, но представим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 // </a:t>
            </a:r>
            <a:r>
              <a:rPr lang="fr-FR" dirty="0" err="1" smtClean="0">
                <a:latin typeface="Consolas" panose="020B0609020204030204" pitchFamily="49" charset="0"/>
              </a:rPr>
              <a:t>oops</a:t>
            </a:r>
            <a:r>
              <a:rPr lang="fr-FR" dirty="0" smtClean="0">
                <a:latin typeface="Consolas" panose="020B0609020204030204" pitchFamily="49" charset="0"/>
              </a:rPr>
              <a:t>!</a:t>
            </a:r>
            <a:endParaRPr lang="ru-RU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Важно запомнить две вещи</a:t>
            </a:r>
          </a:p>
          <a:p>
            <a:pPr marL="434340" indent="-342900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удовлетворяет соглашениям контейнера</a:t>
            </a:r>
            <a:r>
              <a:rPr lang="en-US" dirty="0" smtClean="0">
                <a:solidFill>
                  <a:srgbClr val="FF0000"/>
                </a:solidFill>
              </a:rPr>
              <a:t> vector</a:t>
            </a:r>
            <a:endParaRPr lang="ru-RU" dirty="0" smtClean="0">
              <a:solidFill>
                <a:srgbClr val="FF0000"/>
              </a:solidFill>
            </a:endParaRPr>
          </a:p>
          <a:p>
            <a:pPr marL="434340" indent="-342900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 содержит элементов типа </a:t>
            </a:r>
            <a:r>
              <a:rPr lang="en-US" dirty="0" smtClean="0">
                <a:solidFill>
                  <a:srgbClr val="FF0000"/>
                </a:solidFill>
              </a:rPr>
              <a:t>bool</a:t>
            </a: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Лучше использовать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bitset</a:t>
            </a:r>
            <a:r>
              <a:rPr lang="en-US" dirty="0" smtClean="0"/>
              <a:t>, </a:t>
            </a:r>
            <a:r>
              <a:rPr lang="ru-RU" dirty="0" smtClean="0"/>
              <a:t>который официально не является контейнером в смысле </a:t>
            </a:r>
            <a:r>
              <a:rPr lang="en-US" dirty="0" smtClean="0"/>
              <a:t>STL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см. далее в разделе «полезные классы»)</a:t>
            </a:r>
            <a:endParaRPr lang="fr-FR" dirty="0"/>
          </a:p>
          <a:p>
            <a:pPr marL="91440" indent="0">
              <a:lnSpc>
                <a:spcPct val="10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492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Гайдлайн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используйте </a:t>
            </a:r>
            <a:r>
              <a:rPr lang="en-US" smtClean="0">
                <a:latin typeface="Consolas" panose="020B0609020204030204" pitchFamily="49" charset="0"/>
              </a:rPr>
              <a:t>vector&lt;bool&gt;</a:t>
            </a:r>
            <a:r>
              <a:rPr lang="en-US" smtClean="0"/>
              <a:t> </a:t>
            </a:r>
            <a:r>
              <a:rPr lang="ru-RU" smtClean="0"/>
              <a:t>для обобщённого программирования</a:t>
            </a:r>
            <a:endParaRPr lang="en-US" smtClean="0"/>
          </a:p>
          <a:p>
            <a:r>
              <a:rPr lang="ru-RU" smtClean="0"/>
              <a:t>Относитесь к нему как к отдельному классу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vector_bool = vector&lt;bool&gt;;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vector_bool x(10);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8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Делаем граф куда лучше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Исправим прошлый граф с использованием векторов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VL, typename EL&gt; class Graph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vector&lt;pair&lt;VL, vector&lt;pair&lt;size_t, EL&gt;&gt;&gt;&gt; adjList_;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Graph(size_t nvert) : adjList_(nvert)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Кажется теперь всё гораздо лучше?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6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</a:t>
            </a:r>
            <a:r>
              <a:rPr lang="ru-RU" smtClean="0"/>
              <a:t>что можно здесь улучшить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0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вектор не терпит халатности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v.reserve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(N);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 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теперь здесь не будет перевыделений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Вставка в конец вектора имеет всего лишь амортизированную константную сложность </a:t>
            </a:r>
            <a:r>
              <a:rPr lang="en-US" dirty="0" smtClean="0"/>
              <a:t>O(1)+. </a:t>
            </a:r>
            <a:r>
              <a:rPr lang="ru-RU" dirty="0" smtClean="0"/>
              <a:t>В этом плюсе кроются все минусы.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Это означает, что всегда полезно думать о памяти вектора не меньше, чем о памяти динамического массива.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44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про </a:t>
            </a:r>
            <a:r>
              <a:rPr lang="en-US" smtClean="0"/>
              <a:t>size </a:t>
            </a:r>
            <a:r>
              <a:rPr lang="ru-RU" smtClean="0"/>
              <a:t>и </a:t>
            </a:r>
            <a:r>
              <a:rPr lang="en-US" smtClean="0"/>
              <a:t>capacity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size </a:t>
            </a:r>
            <a:r>
              <a:rPr lang="ru-RU" smtClean="0"/>
              <a:t>это сколько элементов у вектора уже есть</a:t>
            </a:r>
          </a:p>
          <a:p>
            <a:r>
              <a:rPr lang="en-US" smtClean="0"/>
              <a:t>capacity </a:t>
            </a:r>
            <a:r>
              <a:rPr lang="ru-RU" smtClean="0"/>
              <a:t>это сколько элементов в нём может быть до первого перевыделения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v(10000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(v.size() == 10000);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</a:t>
            </a:r>
            <a:r>
              <a:rPr lang="en-US" smtClean="0">
                <a:latin typeface="Consolas" panose="020B0609020204030204" pitchFamily="49" charset="0"/>
              </a:rPr>
              <a:t>v.capacity() &gt;= </a:t>
            </a:r>
            <a:r>
              <a:rPr lang="en-US">
                <a:latin typeface="Consolas" panose="020B0609020204030204" pitchFamily="49" charset="0"/>
              </a:rPr>
              <a:t>10000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/>
              <a:t>Размер это что-то чем можно в явном виде управлять в отличии от ёмкости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v.resize(100);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(v.size() == </a:t>
            </a:r>
            <a:r>
              <a:rPr lang="en-US" smtClean="0">
                <a:latin typeface="Consolas" panose="020B0609020204030204" pitchFamily="49" charset="0"/>
              </a:rPr>
              <a:t>100);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(v.capacity() &gt;= 10000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1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1142999" y="609600"/>
                <a:ext cx="10049933" cy="1356360"/>
              </a:xfrm>
            </p:spPr>
            <p:txBody>
              <a:bodyPr/>
              <a:lstStyle/>
              <a:p>
                <a:r>
                  <a:rPr lang="ru-RU" dirty="0" smtClean="0"/>
                  <a:t>Задача:</a:t>
                </a:r>
                <a:r>
                  <a:rPr lang="ru-RU" dirty="0"/>
                  <a:t> </a:t>
                </a:r>
                <a:r>
                  <a:rPr lang="ru-RU" dirty="0" smtClean="0"/>
                  <a:t>как уменьшить </a:t>
                </a:r>
                <a:r>
                  <a:rPr lang="en-US" dirty="0" smtClean="0"/>
                  <a:t>capacity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C++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98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2999" y="609600"/>
                <a:ext cx="10049933" cy="1356360"/>
              </a:xfrm>
              <a:blipFill rotWithShape="0">
                <a:blip r:embed="rId2"/>
                <a:stretch>
                  <a:fillRect l="-2426" r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v.erase(v.begin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вектор занимает в памяти больше 30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, используя меньше 1</a:t>
            </a:r>
            <a:r>
              <a:rPr lang="en-US" smtClean="0">
                <a:latin typeface="Consolas" panose="020B0609020204030204" pitchFamily="49" charset="0"/>
              </a:rPr>
              <a:t>K</a:t>
            </a:r>
            <a:r>
              <a:rPr lang="ru-RU" smtClean="0">
                <a:latin typeface="Consolas" panose="020B0609020204030204" pitchFamily="49" charset="0"/>
              </a:rPr>
              <a:t>.</a:t>
            </a:r>
            <a:endParaRPr lang="ru-RU" dirty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ru-RU" smtClean="0"/>
              <a:t>Как </a:t>
            </a:r>
            <a:r>
              <a:rPr lang="ru-RU" dirty="0" smtClean="0"/>
              <a:t>реально </a:t>
            </a:r>
            <a:r>
              <a:rPr lang="ru-RU" smtClean="0"/>
              <a:t>уменьшить </a:t>
            </a:r>
            <a:r>
              <a:rPr lang="en-US" smtClean="0"/>
              <a:t>capacity?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9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а вот и своп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Consolas" panose="020B0609020204030204" pitchFamily="49" charset="0"/>
                  </a:rPr>
                  <a:t>vector&lt;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int</a:t>
                </a:r>
                <a:r>
                  <a:rPr lang="en-US" dirty="0" smtClean="0">
                    <a:latin typeface="Consolas" panose="020B0609020204030204" pitchFamily="49" charset="0"/>
                  </a:rPr>
                  <a:t>&gt; v(10000);</a:t>
                </a:r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Consolas" panose="020B0609020204030204" pitchFamily="49" charset="0"/>
                  </a:rPr>
                  <a:t>// </a:t>
                </a:r>
                <a:r>
                  <a:rPr lang="ru-RU" dirty="0" smtClean="0">
                    <a:latin typeface="Consolas" panose="020B0609020204030204" pitchFamily="49" charset="0"/>
                  </a:rPr>
                  <a:t>тут много всякого произошло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en-US" dirty="0" err="1" smtClean="0">
                    <a:latin typeface="Consolas" panose="020B0609020204030204" pitchFamily="49" charset="0"/>
                  </a:rPr>
                  <a:t>v.erase</a:t>
                </a:r>
                <a:r>
                  <a:rPr lang="en-US" dirty="0" smtClean="0">
                    <a:latin typeface="Consolas" panose="020B0609020204030204" pitchFamily="49" charset="0"/>
                  </a:rPr>
                  <a:t>(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v.begin</a:t>
                </a:r>
                <a:r>
                  <a:rPr lang="en-US" dirty="0" smtClean="0">
                    <a:latin typeface="Consolas" panose="020B0609020204030204" pitchFamily="49" charset="0"/>
                  </a:rPr>
                  <a:t>() + 100, 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v.end</a:t>
                </a:r>
                <a:r>
                  <a:rPr lang="en-US" dirty="0" smtClean="0">
                    <a:latin typeface="Consolas" panose="020B0609020204030204" pitchFamily="49" charset="0"/>
                  </a:rPr>
                  <a:t>());</a:t>
                </a:r>
                <a:endParaRPr lang="ru-RU" dirty="0" smtClean="0">
                  <a:latin typeface="Consolas" panose="020B0609020204030204" pitchFamily="49" charset="0"/>
                </a:endParaRPr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Consolas" panose="020B0609020204030204" pitchFamily="49" charset="0"/>
                  </a:rPr>
                  <a:t>assert (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v.size</a:t>
                </a:r>
                <a:r>
                  <a:rPr lang="en-US" dirty="0" smtClean="0">
                    <a:latin typeface="Consolas" panose="020B0609020204030204" pitchFamily="49" charset="0"/>
                  </a:rPr>
                  <a:t>() == 100 &amp;&amp; 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v.capacity</a:t>
                </a:r>
                <a:r>
                  <a:rPr lang="en-US" dirty="0" smtClean="0">
                    <a:latin typeface="Consolas" panose="020B0609020204030204" pitchFamily="49" charset="0"/>
                  </a:rPr>
                  <a:t>() == </a:t>
                </a:r>
                <a:r>
                  <a:rPr lang="en-US" dirty="0">
                    <a:latin typeface="Consolas" panose="020B0609020204030204" pitchFamily="49" charset="0"/>
                  </a:rPr>
                  <a:t>10000</a:t>
                </a:r>
                <a:r>
                  <a:rPr lang="en-US" dirty="0" smtClean="0">
                    <a:latin typeface="Consolas" panose="020B0609020204030204" pitchFamily="49" charset="0"/>
                  </a:rPr>
                  <a:t>);</a:t>
                </a:r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olidFill>
                      <a:srgbClr val="115EF7"/>
                    </a:solidFill>
                    <a:latin typeface="Consolas" panose="020B0609020204030204" pitchFamily="49" charset="0"/>
                  </a:rPr>
                  <a:t>vector&lt;</a:t>
                </a:r>
                <a:r>
                  <a:rPr lang="en-US" dirty="0" err="1" smtClean="0">
                    <a:solidFill>
                      <a:srgbClr val="115EF7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dirty="0" smtClean="0">
                    <a:solidFill>
                      <a:srgbClr val="115EF7"/>
                    </a:solidFill>
                    <a:latin typeface="Consolas" panose="020B0609020204030204" pitchFamily="49" charset="0"/>
                  </a:rPr>
                  <a:t>&gt;(v).swap(v);</a:t>
                </a:r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Это довольно сложный и в общем гениально красивый </a:t>
                </a:r>
                <a:r>
                  <a:rPr lang="ru-RU" smtClean="0"/>
                  <a:t>ход.</a:t>
                </a:r>
                <a:endParaRPr lang="en-US" smtClean="0"/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ru-RU" smtClean="0"/>
                  <a:t>Но в 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mtClean="0"/>
                  <a:t> </a:t>
                </a:r>
                <a:r>
                  <a:rPr lang="ru-RU" smtClean="0"/>
                  <a:t>он не нужен, так как есть </a:t>
                </a:r>
                <a:r>
                  <a:rPr lang="en-US" smtClean="0"/>
                  <a:t>shrink_to_fit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7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</a:t>
            </a:r>
            <a:r>
              <a:rPr lang="en-US" dirty="0" smtClean="0"/>
              <a:t>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9872871" cy="4419600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Управление памятью</a:t>
                </a:r>
              </a:p>
              <a:p>
                <a:pPr lvl="1"/>
                <a:r>
                  <a:rPr lang="en-US" dirty="0" smtClean="0"/>
                  <a:t>reserve </a:t>
                </a:r>
                <a:r>
                  <a:rPr lang="en-US" dirty="0" smtClean="0">
                    <a:ea typeface="Cambria Math" panose="02040503050406030204" pitchFamily="18" charset="0"/>
                  </a:rPr>
                  <a:t>― </a:t>
                </a:r>
                <a:r>
                  <a:rPr lang="ru-RU" dirty="0" smtClean="0">
                    <a:ea typeface="Cambria Math" panose="02040503050406030204" pitchFamily="18" charset="0"/>
                  </a:rPr>
                  <a:t>выделение неинициализированной памяти</a:t>
                </a:r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capacity </a:t>
                </a:r>
                <a:r>
                  <a:rPr lang="en-US" dirty="0" smtClean="0">
                    <a:ea typeface="Cambria Math" panose="02040503050406030204" pitchFamily="18" charset="0"/>
                  </a:rPr>
                  <a:t>― </a:t>
                </a:r>
                <a:r>
                  <a:rPr lang="ru-RU" dirty="0" smtClean="0">
                    <a:ea typeface="Cambria Math" panose="02040503050406030204" pitchFamily="18" charset="0"/>
                  </a:rPr>
                  <a:t>возвращает размер памяти, зарезервированной под вектор</a:t>
                </a:r>
                <a:endParaRPr lang="ru-RU" dirty="0" smtClean="0"/>
              </a:p>
              <a:p>
                <a:pPr lvl="1"/>
                <a:r>
                  <a:rPr lang="en-US" dirty="0" smtClean="0"/>
                  <a:t>resize </a:t>
                </a:r>
                <a:r>
                  <a:rPr lang="en-US" dirty="0" smtClean="0">
                    <a:ea typeface="Cambria Math" panose="02040503050406030204" pitchFamily="18" charset="0"/>
                  </a:rPr>
                  <a:t>―</a:t>
                </a:r>
                <a:r>
                  <a:rPr lang="ru-RU" dirty="0" smtClean="0">
                    <a:ea typeface="Cambria Math" panose="02040503050406030204" pitchFamily="18" charset="0"/>
                  </a:rPr>
                  <a:t> изменение размера вектора (в том числе уменьшение)</a:t>
                </a:r>
              </a:p>
              <a:p>
                <a:pPr lvl="1"/>
                <a:r>
                  <a:rPr lang="en-US" dirty="0" err="1" smtClean="0"/>
                  <a:t>shrink_to_fit</a:t>
                </a:r>
                <a:r>
                  <a:rPr lang="en-US" dirty="0" smtClean="0"/>
                  <a:t> (C++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―</a:t>
                </a:r>
                <a:r>
                  <a:rPr lang="ru-RU" dirty="0" smtClean="0">
                    <a:ea typeface="Cambria Math" panose="02040503050406030204" pitchFamily="18" charset="0"/>
                  </a:rPr>
                  <a:t> срезка памяти вектора до реально используемой</a:t>
                </a:r>
                <a:endParaRPr lang="en-US" dirty="0" smtClean="0"/>
              </a:p>
              <a:p>
                <a:r>
                  <a:rPr lang="ru-RU" dirty="0" smtClean="0"/>
                  <a:t>Добавление и удаление элементов</a:t>
                </a:r>
              </a:p>
              <a:p>
                <a:pPr lvl="1"/>
                <a:r>
                  <a:rPr lang="en-US" dirty="0" err="1" smtClean="0"/>
                  <a:t>push_back</a:t>
                </a:r>
                <a:r>
                  <a:rPr lang="ru-RU" dirty="0" smtClean="0"/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― </a:t>
                </a:r>
                <a:r>
                  <a:rPr lang="ru-RU" dirty="0" smtClean="0"/>
                  <a:t>вставка в конец вектора, может приводить к реаллокациям</a:t>
                </a:r>
              </a:p>
              <a:p>
                <a:pPr lvl="1"/>
                <a:r>
                  <a:rPr lang="en-US" dirty="0" err="1" smtClean="0"/>
                  <a:t>pop_back</a:t>
                </a:r>
                <a:r>
                  <a:rPr lang="ru-RU" dirty="0" smtClean="0"/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―</a:t>
                </a:r>
                <a:r>
                  <a:rPr lang="ru-RU" dirty="0" smtClean="0">
                    <a:ea typeface="Cambria Math" panose="02040503050406030204" pitchFamily="18" charset="0"/>
                  </a:rPr>
                  <a:t> удаление последнего элемента (не меняет резерв памяти)</a:t>
                </a:r>
              </a:p>
              <a:p>
                <a:r>
                  <a:rPr lang="ru-RU" dirty="0" smtClean="0">
                    <a:ea typeface="Cambria Math" panose="02040503050406030204" pitchFamily="18" charset="0"/>
                  </a:rPr>
                  <a:t>Доступ к элементам</a:t>
                </a: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operator[] ― </a:t>
                </a:r>
                <a:r>
                  <a:rPr lang="ru-RU" dirty="0" smtClean="0">
                    <a:ea typeface="Cambria Math" panose="02040503050406030204" pitchFamily="18" charset="0"/>
                  </a:rPr>
                  <a:t>доступ по индексу без проверки</a:t>
                </a: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at ―</a:t>
                </a:r>
                <a:r>
                  <a:rPr lang="ru-RU" dirty="0">
                    <a:ea typeface="Cambria Math" panose="02040503050406030204" pitchFamily="18" charset="0"/>
                  </a:rPr>
                  <a:t> доступ по </a:t>
                </a:r>
                <a:r>
                  <a:rPr lang="ru-RU" dirty="0" smtClean="0">
                    <a:ea typeface="Cambria Math" panose="02040503050406030204" pitchFamily="18" charset="0"/>
                  </a:rPr>
                  <a:t>индексу с проверкой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9872871" cy="4419600"/>
              </a:xfrm>
              <a:blipFill rotWithShape="0">
                <a:blip r:embed="rId2"/>
                <a:stretch>
                  <a:fillRect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45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Адаптеры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Контейнеро-подобные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и удаление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data[8] = {2, 3, 5, 7, 9, 11, 13, 17};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v.insert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(), data, data + 8);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v2.assign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v.size</a:t>
            </a:r>
            <a:r>
              <a:rPr lang="en-US" dirty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сейчас </a:t>
            </a:r>
            <a:r>
              <a:rPr lang="en-US" dirty="0" smtClean="0">
                <a:latin typeface="Consolas" panose="020B0609020204030204" pitchFamily="49" charset="0"/>
              </a:rPr>
              <a:t>v == {2, 3, 5, 7}; v2 == {9, 11, 13, 17};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способы инциализации вы бы добавили в вектор</a:t>
            </a:r>
            <a:r>
              <a:rPr lang="en-US" dirty="0" smtClean="0"/>
              <a:t>?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Пока что были рассмотрены:</a:t>
            </a:r>
            <a:endParaRPr lang="en-US" dirty="0" smtClean="0"/>
          </a:p>
          <a:p>
            <a:r>
              <a:rPr lang="en-US" dirty="0" smtClean="0"/>
              <a:t>Value-</a:t>
            </a:r>
            <a:r>
              <a:rPr lang="ru-RU" dirty="0" smtClean="0"/>
              <a:t>инициализация по размеру через первый параметр конструктора</a:t>
            </a:r>
          </a:p>
          <a:p>
            <a:r>
              <a:rPr lang="ru-RU" dirty="0" smtClean="0"/>
              <a:t>Заполнение элементами через </a:t>
            </a:r>
            <a:r>
              <a:rPr lang="en-US" dirty="0" err="1" smtClean="0"/>
              <a:t>push_back</a:t>
            </a:r>
            <a:endParaRPr lang="en-US" dirty="0" smtClean="0"/>
          </a:p>
          <a:p>
            <a:r>
              <a:rPr lang="ru-RU" dirty="0" smtClean="0"/>
              <a:t>Создание из встроенного массива</a:t>
            </a:r>
            <a:r>
              <a:rPr lang="en-US" dirty="0" smtClean="0"/>
              <a:t> </a:t>
            </a:r>
            <a:r>
              <a:rPr lang="ru-RU" dirty="0" smtClean="0"/>
              <a:t>или другого вектор через </a:t>
            </a:r>
            <a:r>
              <a:rPr lang="en-US" dirty="0" smtClean="0"/>
              <a:t>assign </a:t>
            </a:r>
            <a:r>
              <a:rPr lang="ru-RU" dirty="0" smtClean="0"/>
              <a:t>или </a:t>
            </a:r>
            <a:r>
              <a:rPr lang="en-US" dirty="0" smtClean="0"/>
              <a:t>insert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Хватит ли этого?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18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=</a:t>
            </a:r>
            <a:r>
              <a:rPr lang="en-US" dirty="0" smtClean="0">
                <a:latin typeface="Consolas" panose="020B0609020204030204" pitchFamily="49" charset="0"/>
              </a:rPr>
              <a:t> // </a:t>
            </a:r>
            <a:r>
              <a:rPr lang="ru-RU" dirty="0" smtClean="0">
                <a:latin typeface="Consolas" panose="020B0609020204030204" pitchFamily="49" charset="0"/>
              </a:rPr>
              <a:t>хм... в С++98 тут ничего не напишешь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(3);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(5); //</a:t>
            </a:r>
            <a:r>
              <a:rPr lang="ru-RU" dirty="0" smtClean="0">
                <a:latin typeface="Consolas" panose="020B0609020204030204" pitchFamily="49" charset="0"/>
              </a:rPr>
              <a:t> хватит, я уже устал</a:t>
            </a:r>
          </a:p>
        </p:txBody>
      </p:sp>
    </p:spTree>
    <p:extLst>
      <p:ext uri="{BB962C8B-B14F-4D97-AF65-F5344CB8AC3E}">
        <p14:creationId xmlns:p14="http://schemas.microsoft.com/office/powerpoint/2010/main" val="217752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2, 3, 5, 7, 9, 11, 13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С++11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{2, 3, 5, 7, 9, 11, 13};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С++</a:t>
            </a:r>
            <a:r>
              <a:rPr lang="ru-RU" dirty="0" smtClean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Списочная инициализация доступна для всех стандартных контейнеров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Проблемой могут быть её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124129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a_, b_;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: </a:t>
            </a:r>
            <a:r>
              <a:rPr lang="en-US" dirty="0" smtClean="0">
                <a:latin typeface="Consolas" panose="020B0609020204030204" pitchFamily="49" charset="0"/>
              </a:rPr>
              <a:t>a_(a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 smtClean="0">
                <a:latin typeface="Consolas" panose="020B0609020204030204" pitchFamily="49" charset="0"/>
              </a:rPr>
              <a:t>b_(b)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</a:t>
            </a:r>
            <a:r>
              <a:rPr lang="en-US" dirty="0" err="1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= {1, 2}; // C++11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Эта разновидность называется расширенным синтаксисом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Она не имеет отношения к списочной инициализации векторов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73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Защищает от неявных преобразований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a)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a_(a) {} // </a:t>
            </a:r>
            <a:r>
              <a:rPr lang="ru-RU" dirty="0" smtClean="0">
                <a:latin typeface="Consolas" panose="020B0609020204030204" pitchFamily="49" charset="0"/>
              </a:rPr>
              <a:t>нет маркировки </a:t>
            </a:r>
            <a:r>
              <a:rPr lang="en-US" dirty="0" smtClean="0">
                <a:latin typeface="Consolas" panose="020B0609020204030204" pitchFamily="49" charset="0"/>
              </a:rPr>
              <a:t>explicit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b(3.14); //</a:t>
            </a:r>
            <a:r>
              <a:rPr lang="ru-RU" dirty="0" smtClean="0">
                <a:latin typeface="Consolas" panose="020B0609020204030204" pitchFamily="49" charset="0"/>
              </a:rPr>
              <a:t> всё хорошо, работает </a:t>
            </a:r>
            <a:r>
              <a:rPr lang="en-US" dirty="0" smtClean="0">
                <a:latin typeface="Consolas" panose="020B0609020204030204" pitchFamily="49" charset="0"/>
              </a:rPr>
              <a:t>double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приведение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b{3}, c(3); // </a:t>
            </a:r>
            <a:r>
              <a:rPr lang="ru-RU" dirty="0" smtClean="0">
                <a:latin typeface="Consolas" panose="020B0609020204030204" pitchFamily="49" charset="0"/>
              </a:rPr>
              <a:t>вызывается один и тот же конструктор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dirty="0" smtClean="0">
                <a:latin typeface="Consolas" panose="020B0609020204030204" pitchFamily="49" charset="0"/>
              </a:rPr>
              <a:t>b{3.14}; //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382316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механизма инициализации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Расширенный синтаксис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Явный конструктор из списка инициализации</a:t>
            </a:r>
            <a:endParaRPr lang="en-US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B {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a_;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a) : a_(a)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B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b(1), c{1}; // </a:t>
            </a:r>
            <a:r>
              <a:rPr lang="ru-RU" dirty="0" smtClean="0">
                <a:latin typeface="Consolas" panose="020B0609020204030204" pitchFamily="49" charset="0"/>
              </a:rPr>
              <a:t>теперь они вызывают </a:t>
            </a:r>
            <a:r>
              <a:rPr lang="ru-RU" b="1" dirty="0" smtClean="0">
                <a:latin typeface="Consolas" panose="020B0609020204030204" pitchFamily="49" charset="0"/>
              </a:rPr>
              <a:t>разные</a:t>
            </a:r>
            <a:r>
              <a:rPr lang="ru-RU" dirty="0" smtClean="0">
                <a:latin typeface="Consolas" panose="020B0609020204030204" pitchFamily="49" charset="0"/>
              </a:rPr>
              <a:t> конструкторы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7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r>
              <a:rPr lang="en-US" dirty="0" smtClean="0"/>
              <a:t>: </a:t>
            </a:r>
            <a:r>
              <a:rPr lang="ru-RU" dirty="0" smtClean="0"/>
              <a:t>вектора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это вектор </a:t>
            </a:r>
            <a:r>
              <a:rPr lang="en-US" dirty="0" smtClean="0">
                <a:latin typeface="Consolas" panose="020B0609020204030204" pitchFamily="49" charset="0"/>
              </a:rPr>
              <a:t>[14, 14, 14]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v1 (3, 14);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а это вектор </a:t>
            </a:r>
            <a:r>
              <a:rPr lang="en-US" dirty="0" smtClean="0">
                <a:latin typeface="Consolas" panose="020B0609020204030204" pitchFamily="49" charset="0"/>
              </a:rPr>
              <a:t>[3, 14]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 {3, 14};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dirty="0" smtClean="0"/>
              <a:t>Это связано с наличием у вектора </a:t>
            </a:r>
            <a:r>
              <a:rPr lang="ru-RU" b="1" dirty="0" smtClean="0"/>
              <a:t>нескольких</a:t>
            </a:r>
            <a:r>
              <a:rPr lang="ru-RU" dirty="0" smtClean="0"/>
              <a:t> конструкторов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v(10</a:t>
            </a:r>
            <a:r>
              <a:rPr lang="en-US" dirty="0" smtClean="0">
                <a:latin typeface="Consolas" panose="020B0609020204030204" pitchFamily="49" charset="0"/>
              </a:rPr>
              <a:t>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инициализация по умолчанию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v(10</a:t>
            </a:r>
            <a:r>
              <a:rPr lang="en-US" dirty="0" smtClean="0">
                <a:latin typeface="Consolas" panose="020B0609020204030204" pitchFamily="49" charset="0"/>
              </a:rPr>
              <a:t>, 1);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инициализировать единицами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, 1}; // </a:t>
            </a:r>
            <a:r>
              <a:rPr lang="ru-RU" dirty="0" smtClean="0">
                <a:latin typeface="Consolas" panose="020B0609020204030204" pitchFamily="49" charset="0"/>
              </a:rPr>
              <a:t>размер 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ru-RU" dirty="0" smtClean="0">
                <a:latin typeface="Consolas" panose="020B0609020204030204" pitchFamily="49" charset="0"/>
              </a:rPr>
              <a:t> размер</a:t>
            </a:r>
            <a:r>
              <a:rPr lang="ru-RU" dirty="0">
                <a:latin typeface="Consolas" panose="020B0609020204030204" pitchFamily="49" charset="0"/>
              </a:rPr>
              <a:t>у</a:t>
            </a:r>
            <a:r>
              <a:rPr lang="ru-RU" dirty="0" smtClean="0">
                <a:latin typeface="Consolas" panose="020B0609020204030204" pitchFamily="49" charset="0"/>
              </a:rPr>
              <a:t> списка, инициализация списком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55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 для ваших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56100"/>
          </a:xfrm>
        </p:spPr>
        <p:txBody>
          <a:bodyPr/>
          <a:lstStyle/>
          <a:p>
            <a:r>
              <a:rPr lang="ru-RU" dirty="0" smtClean="0"/>
              <a:t>Хорошая новость: </a:t>
            </a:r>
            <a:r>
              <a:rPr lang="en-US" dirty="0" err="1" smtClean="0"/>
              <a:t>initializer_list</a:t>
            </a:r>
            <a:r>
              <a:rPr lang="en-US" dirty="0" smtClean="0"/>
              <a:t> </a:t>
            </a:r>
            <a:r>
              <a:rPr lang="ru-RU" dirty="0" smtClean="0"/>
              <a:t>это тоже разновидность последовательного контейнера</a:t>
            </a:r>
            <a:r>
              <a:rPr lang="en-US" dirty="0" smtClean="0"/>
              <a:t> </a:t>
            </a:r>
            <a:r>
              <a:rPr lang="ru-RU" dirty="0" smtClean="0"/>
              <a:t>и его можно обходить итераторами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Tree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какая-то специфика дерева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bool </a:t>
            </a:r>
            <a:r>
              <a:rPr lang="en-US" dirty="0" err="1" smtClean="0">
                <a:latin typeface="Consolas" panose="020B0609020204030204" pitchFamily="49" charset="0"/>
              </a:rPr>
              <a:t>add_node</a:t>
            </a:r>
            <a:r>
              <a:rPr lang="en-US" dirty="0" smtClean="0">
                <a:latin typeface="Consolas" panose="020B0609020204030204" pitchFamily="49" charset="0"/>
              </a:rPr>
              <a:t> (T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</a:rPr>
              <a:t> data);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public: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Tree(initializer_list&lt;T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for </a:t>
            </a:r>
            <a:r>
              <a:rPr lang="en-US" dirty="0" smtClean="0">
                <a:latin typeface="Consolas" panose="020B0609020204030204" pitchFamily="49" charset="0"/>
              </a:rPr>
              <a:t>(auto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il.begin</a:t>
            </a:r>
            <a:r>
              <a:rPr lang="en-US" dirty="0" smtClean="0">
                <a:latin typeface="Consolas" panose="020B0609020204030204" pitchFamily="49" charset="0"/>
              </a:rPr>
              <a:t>();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</a:rPr>
              <a:t>il.end</a:t>
            </a:r>
            <a:r>
              <a:rPr lang="en-US" dirty="0" smtClean="0">
                <a:latin typeface="Consolas" panose="020B0609020204030204" pitchFamily="49" charset="0"/>
              </a:rPr>
              <a:t>(); ++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add_node</a:t>
            </a:r>
            <a:r>
              <a:rPr lang="en-US" dirty="0" smtClean="0">
                <a:latin typeface="Consolas" panose="020B0609020204030204" pitchFamily="49" charset="0"/>
              </a:rPr>
              <a:t>(*</a:t>
            </a:r>
            <a:r>
              <a:rPr lang="en-US" err="1" smtClean="0">
                <a:latin typeface="Consolas" panose="020B0609020204030204" pitchFamily="49" charset="0"/>
              </a:rPr>
              <a:t>ili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84269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</a:t>
            </a:r>
            <a:r>
              <a:rPr lang="ru-RU" smtClean="0"/>
              <a:t>. Но </a:t>
            </a:r>
            <a:r>
              <a:rPr lang="ru-RU" dirty="0" smtClean="0"/>
              <a:t>именно для списка инициализации, нет ли в этом решении каких-то, </a:t>
            </a:r>
            <a:r>
              <a:rPr lang="ru-RU" smtClean="0"/>
              <a:t>иногда ухудшающих его </a:t>
            </a:r>
            <a:r>
              <a:rPr lang="ru-RU" dirty="0" smtClean="0"/>
              <a:t>использование, </a:t>
            </a:r>
            <a:r>
              <a:rPr lang="ru-RU" smtClean="0"/>
              <a:t>недостатков?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056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Затравка: такой себе граф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вам принесли следующий класс для графа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VL, typename EL&gt; class Graph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EdgeNode { EdgeNode *nxt; EdgeNode *prev; EL data;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EdgeNode **AdjList_;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VL *VertexData_;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Graph(size_t nvert) : AdjList_(new EdgeNode*[nvert]()),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</a:t>
            </a:r>
            <a:r>
              <a:rPr lang="en-US">
                <a:latin typeface="Consolas" panose="020B0609020204030204" pitchFamily="49" charset="0"/>
              </a:rPr>
              <a:t>VertexData</a:t>
            </a:r>
            <a:r>
              <a:rPr lang="en-US" smtClean="0">
                <a:latin typeface="Consolas" panose="020B0609020204030204" pitchFamily="49" charset="0"/>
              </a:rPr>
              <a:t>_(new VL[nvert]())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Покритикуйте что с ним не так?</a:t>
            </a:r>
            <a:endParaRPr lang="en-US" smtClean="0"/>
          </a:p>
          <a:p>
            <a:r>
              <a:rPr lang="ru-RU" smtClean="0"/>
              <a:t>Подсказка: вы должны назвать более одного пункта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63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</a:t>
            </a:r>
            <a:r>
              <a:rPr lang="ru-RU" smtClean="0"/>
              <a:t>. Но </a:t>
            </a:r>
            <a:r>
              <a:rPr lang="ru-RU" dirty="0" smtClean="0"/>
              <a:t>именно для списка инициализации, нет ли в этом решении каких-то, </a:t>
            </a:r>
            <a:r>
              <a:rPr lang="ru-RU" smtClean="0"/>
              <a:t>иногда ухудшающих его </a:t>
            </a:r>
            <a:r>
              <a:rPr lang="ru-RU" dirty="0" smtClean="0"/>
              <a:t>использование, </a:t>
            </a:r>
            <a:r>
              <a:rPr lang="ru-RU" smtClean="0"/>
              <a:t>недостатков?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Подсказка:</a:t>
            </a:r>
          </a:p>
          <a:p>
            <a:pPr>
              <a:lnSpc>
                <a:spcPct val="100000"/>
              </a:lnSpc>
            </a:pPr>
            <a:r>
              <a:rPr lang="ru-RU" smtClean="0"/>
              <a:t>Список инициализации предполагает создание в памяти и невозможен из некопируемых элементов</a:t>
            </a:r>
          </a:p>
          <a:p>
            <a:pPr>
              <a:lnSpc>
                <a:spcPct val="100000"/>
              </a:lnSpc>
            </a:pPr>
            <a:r>
              <a:rPr lang="ru-RU" smtClean="0"/>
              <a:t>Поэтому он тажке является плохой идеей если копирование дорого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38353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объективные проблемы вы видите в классе </a:t>
            </a:r>
            <a:r>
              <a:rPr lang="en-US" dirty="0" smtClean="0"/>
              <a:t>vector </a:t>
            </a:r>
            <a:r>
              <a:rPr lang="ru-RU" dirty="0" smtClean="0"/>
              <a:t>по сравнению со встроенными массивами?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71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встроенных массивов к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115EF7"/>
                </a:solidFill>
                <a:latin typeface="Consolas" panose="020B0609020204030204" pitchFamily="49" charset="0"/>
              </a:rPr>
              <a:t>s</a:t>
            </a: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_array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[10]; 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стеке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s_varray</a:t>
            </a:r>
            <a:r>
              <a:rPr lang="fr-FR" dirty="0" smtClean="0">
                <a:latin typeface="Consolas" panose="020B0609020204030204" pitchFamily="49" charset="0"/>
              </a:rPr>
              <a:t>[n];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ошибка если </a:t>
            </a:r>
            <a:r>
              <a:rPr lang="en-US" dirty="0" smtClean="0">
                <a:latin typeface="Consolas" panose="020B0609020204030204" pitchFamily="49" charset="0"/>
              </a:rPr>
              <a:t>n </a:t>
            </a:r>
            <a:r>
              <a:rPr lang="ru-RU" dirty="0" smtClean="0">
                <a:latin typeface="Consolas" panose="020B0609020204030204" pitchFamily="49" charset="0"/>
              </a:rPr>
              <a:t>не константа</a:t>
            </a:r>
            <a:r>
              <a:rPr lang="en-US" dirty="0" smtClean="0">
                <a:latin typeface="Consolas" panose="020B0609020204030204" pitchFamily="49" charset="0"/>
              </a:rPr>
              <a:t> (VLA </a:t>
            </a:r>
            <a:r>
              <a:rPr lang="ru-RU" dirty="0" smtClean="0">
                <a:latin typeface="Consolas" panose="020B0609020204030204" pitchFamily="49" charset="0"/>
              </a:rPr>
              <a:t>запрещены)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latin typeface="Consolas" panose="020B0609020204030204" pitchFamily="49" charset="0"/>
              </a:rPr>
              <a:t>d_array</a:t>
            </a:r>
            <a:r>
              <a:rPr lang="en-US" dirty="0" smtClean="0">
                <a:latin typeface="Consolas" panose="020B0609020204030204" pitchFamily="49" charset="0"/>
              </a:rPr>
              <a:t> = new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[n]; // </a:t>
            </a:r>
            <a:r>
              <a:rPr lang="ru-RU" dirty="0">
                <a:latin typeface="Consolas" panose="020B0609020204030204" pitchFamily="49" charset="0"/>
              </a:rPr>
              <a:t>в куче</a:t>
            </a:r>
            <a:r>
              <a:rPr lang="ru-RU" dirty="0" smtClean="0">
                <a:latin typeface="Consolas" panose="020B0609020204030204" pitchFamily="49" charset="0"/>
              </a:rPr>
              <a:t>,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произвольный размер</a:t>
            </a:r>
            <a:endParaRPr lang="fr-FR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 err="1" smtClean="0">
                <a:latin typeface="Consolas" panose="020B0609020204030204" pitchFamily="49" charset="0"/>
              </a:rPr>
              <a:t>vec</a:t>
            </a:r>
            <a:r>
              <a:rPr lang="fr-FR" dirty="0" smtClean="0">
                <a:latin typeface="Consolas" panose="020B0609020204030204" pitchFamily="49" charset="0"/>
              </a:rPr>
              <a:t>(n);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 куче, произвольный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10&gt; 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стеке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  <a:endParaRPr lang="fr-FR" dirty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array </a:t>
            </a:r>
            <a:r>
              <a:rPr lang="ru-RU" dirty="0" smtClean="0"/>
              <a:t>так же эффективно как использование встроенного массива. В то же время </a:t>
            </a:r>
            <a:r>
              <a:rPr lang="en-US" dirty="0" smtClean="0"/>
              <a:t>vector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плохая замена встроенному массиву, так как требует работы с динамической памятью.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94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4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/>
              <a:t>М</a:t>
            </a:r>
            <a:r>
              <a:rPr lang="ru-RU" sz="2400" dirty="0" smtClean="0"/>
              <a:t>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void trap (Animal* animals,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size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Animal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[4];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Animal </a:t>
            </a:r>
            <a:r>
              <a:rPr lang="en-US" dirty="0" err="1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[5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, 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5); // </a:t>
            </a:r>
            <a:r>
              <a:rPr lang="ru-RU" dirty="0" smtClean="0">
                <a:latin typeface="Consolas" panose="020B0609020204030204" pitchFamily="49" charset="0"/>
              </a:rPr>
              <a:t>Это два вызова одной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89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6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Массивы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</a:t>
            </a:r>
            <a:r>
              <a:rPr lang="en-US" dirty="0">
                <a:latin typeface="Consolas" panose="020B0609020204030204" pitchFamily="49" charset="0"/>
              </a:rPr>
              <a:t>trap </a:t>
            </a:r>
            <a:r>
              <a:rPr lang="en-US" dirty="0" smtClean="0">
                <a:latin typeface="Consolas" panose="020B0609020204030204" pitchFamily="49" charset="0"/>
              </a:rPr>
              <a:t>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array&lt;Animal, 4&gt;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array&lt;Animal, </a:t>
            </a:r>
            <a:r>
              <a:rPr lang="en-US" dirty="0" smtClean="0">
                <a:latin typeface="Consolas" panose="020B0609020204030204" pitchFamily="49" charset="0"/>
              </a:rPr>
              <a:t>5&gt; 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); // </a:t>
            </a:r>
            <a:r>
              <a:rPr lang="ru-RU" dirty="0" smtClean="0">
                <a:latin typeface="Consolas" panose="020B0609020204030204" pitchFamily="49" charset="0"/>
              </a:rPr>
              <a:t>Это две совсем разных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45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 smtClean="0"/>
              <a:t>:</a:t>
            </a:r>
            <a:r>
              <a:rPr lang="ru-RU" sz="2400" dirty="0" smtClean="0"/>
              <a:t> </a:t>
            </a:r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trap (Animal* animals,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size);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Dog dogs[5];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 (dogs, 5); // ok, Dog* is Animal*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6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/>
              <a:t>:</a:t>
            </a:r>
            <a:r>
              <a:rPr lang="ru-RU" sz="2400" dirty="0" smtClean="0"/>
              <a:t> если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trap 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array&lt;Dog, 5&gt; dogs;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trap&lt;5&gt; (dogs); //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  <a:r>
              <a:rPr lang="en-US" dirty="0" smtClean="0">
                <a:latin typeface="Consolas" panose="020B0609020204030204" pitchFamily="49" charset="0"/>
              </a:rPr>
              <a:t>, array&lt;Dog&gt; </a:t>
            </a:r>
            <a:r>
              <a:rPr lang="ru-RU" dirty="0" smtClean="0">
                <a:latin typeface="Consolas" panose="020B0609020204030204" pitchFamily="49" charset="0"/>
              </a:rPr>
              <a:t>это не </a:t>
            </a:r>
            <a:r>
              <a:rPr lang="en-US" dirty="0" smtClean="0">
                <a:latin typeface="Consolas" panose="020B0609020204030204" pitchFamily="49" charset="0"/>
              </a:rPr>
              <a:t>array&lt;Animal&gt;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60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очему контейнеры не ковариантны?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Ответ:</a:t>
            </a:r>
            <a:r>
              <a:rPr lang="en-US" dirty="0" smtClean="0"/>
              <a:t> </a:t>
            </a:r>
            <a:r>
              <a:rPr lang="ru-RU" dirty="0" smtClean="0"/>
              <a:t>простой контрпример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vector&lt;Cat*&gt; v1;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vector&lt;Animal*&gt;&amp; v2 = v1; // ok, </a:t>
            </a:r>
            <a:r>
              <a:rPr lang="ru-RU" sz="2000" dirty="0" smtClean="0">
                <a:latin typeface="Consolas" panose="020B0609020204030204" pitchFamily="49" charset="0"/>
              </a:rPr>
              <a:t>если контейнеры ковариантны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v2.push_back(new Dog); //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приехали</a:t>
            </a:r>
          </a:p>
          <a:p>
            <a:pPr marL="45720" indent="0">
              <a:buNone/>
            </a:pPr>
            <a:r>
              <a:rPr lang="ru-RU" dirty="0" smtClean="0"/>
              <a:t>Можно поставить обратный вопрос: а почему, собственно, указатели не инвариантны? Предлагается над ним подумать дома.</a:t>
            </a:r>
          </a:p>
          <a:p>
            <a:pPr marL="45720" indent="0">
              <a:buNone/>
            </a:pPr>
            <a:r>
              <a:rPr lang="ru-RU" dirty="0" smtClean="0"/>
              <a:t>Подсказка</a:t>
            </a:r>
            <a:r>
              <a:rPr lang="en-US" dirty="0" smtClean="0"/>
              <a:t> #1</a:t>
            </a:r>
            <a:r>
              <a:rPr lang="ru-RU" dirty="0" smtClean="0"/>
              <a:t>: ковариантны только одинарные указатели.</a:t>
            </a:r>
          </a:p>
          <a:p>
            <a:pPr marL="45720" indent="0">
              <a:buNone/>
            </a:pPr>
            <a:r>
              <a:rPr lang="ru-RU" dirty="0" smtClean="0"/>
              <a:t>Подсказка </a:t>
            </a:r>
            <a:r>
              <a:rPr lang="en-US" dirty="0" smtClean="0"/>
              <a:t>#2: </a:t>
            </a:r>
            <a:r>
              <a:rPr lang="ru-RU" dirty="0" smtClean="0"/>
              <a:t>для ответа недостаточно логики, понадобится также исторический контекст.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67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/>
          <a:lstStyle/>
          <a:p>
            <a:pPr marL="45720" indent="0">
              <a:buNone/>
            </a:pPr>
            <a:r>
              <a:rPr lang="ru-RU" sz="2400" dirty="0" smtClean="0"/>
              <a:t>Вам предлагают обертку для указателя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 *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(T*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: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_(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T* get() { return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dirty="0" smtClean="0"/>
              <a:t>Является ли она ковариантной или инвариантной относительно генерализации?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32618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296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Ковариантность указателей не работает когда они участвуют в аргументах функций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T&gt;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Base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Base* foo(Base *</a:t>
            </a:r>
            <a:r>
              <a:rPr lang="en-US" sz="2000" dirty="0" err="1" smtClean="0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Derived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Derived* foo(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Derived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 override; //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dirty="0" smtClean="0"/>
              <a:t>Это полезное или вредное свойство языка?</a:t>
            </a:r>
          </a:p>
          <a:p>
            <a:pPr marL="45720" indent="0">
              <a:buNone/>
            </a:pPr>
            <a:r>
              <a:rPr lang="ru-RU" dirty="0" smtClean="0"/>
              <a:t>Подсказка: подумайте о вызове по указателю на базовый класс.</a:t>
            </a:r>
          </a:p>
          <a:p>
            <a:pPr marL="45720" indent="0">
              <a:buNone/>
            </a:pPr>
            <a:r>
              <a:rPr lang="ru-RU" dirty="0" smtClean="0"/>
              <a:t>Интересный факт: ковариантные возвращаемые типы поддерживаются!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24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возможных проблем связано с тем, что один и тот же класс берёт две разных функции: обеспечивает интерфейс графа и пытается управлять памятью</a:t>
            </a:r>
          </a:p>
          <a:p>
            <a:r>
              <a:rPr lang="ru-RU" smtClean="0"/>
              <a:t>Худшая из проблем это безопасность исключений</a:t>
            </a:r>
          </a:p>
          <a:p>
            <a:r>
              <a:rPr lang="ru-RU" smtClean="0"/>
              <a:t>Как насчёт перепроектировать класс для безопасности?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какие-то объявления для </a:t>
            </a:r>
            <a:r>
              <a:rPr lang="en-US" smtClean="0">
                <a:latin typeface="Consolas" panose="020B0609020204030204" pitchFamily="49" charset="0"/>
              </a:rPr>
              <a:t>EdgeNodeList</a:t>
            </a:r>
            <a:r>
              <a:rPr lang="ru-RU" smtClean="0">
                <a:latin typeface="Consolas" panose="020B0609020204030204" pitchFamily="49" charset="0"/>
              </a:rPr>
              <a:t> и </a:t>
            </a:r>
            <a:r>
              <a:rPr lang="en-US">
                <a:latin typeface="Consolas" panose="020B0609020204030204" pitchFamily="49" charset="0"/>
              </a:rPr>
              <a:t>VLVector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VL, typename EL&gt; class Graph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EdgeNodeList&lt;EL&gt; AdjList</a:t>
            </a:r>
            <a:r>
              <a:rPr lang="en-US">
                <a:latin typeface="Consolas" panose="020B0609020204030204" pitchFamily="49" charset="0"/>
              </a:rPr>
              <a:t>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VLVector&lt;VL&gt; VertexData</a:t>
            </a:r>
            <a:r>
              <a:rPr lang="en-US">
                <a:latin typeface="Consolas" panose="020B0609020204030204" pitchFamily="49" charset="0"/>
              </a:rPr>
              <a:t>_;</a:t>
            </a:r>
            <a:br>
              <a:rPr lang="en-US">
                <a:latin typeface="Consolas" panose="020B0609020204030204" pitchFamily="49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6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Адаптеры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Контейнеро-подобные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1034691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Рассмотрите </a:t>
            </a:r>
            <a:r>
              <a:rPr lang="en-US" dirty="0" err="1" smtClean="0"/>
              <a:t>deque</a:t>
            </a:r>
            <a:r>
              <a:rPr lang="ru-RU" dirty="0" smtClean="0"/>
              <a:t> </a:t>
            </a:r>
            <a:r>
              <a:rPr lang="ru-RU" smtClean="0"/>
              <a:t>вместо </a:t>
            </a:r>
            <a:r>
              <a:rPr lang="en-US" smtClean="0"/>
              <a:t>vector</a:t>
            </a:r>
            <a:r>
              <a:rPr lang="ru-RU" smtClean="0"/>
              <a:t>*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Эффективно растёт в обоих направлениях</a:t>
            </a:r>
          </a:p>
          <a:p>
            <a:r>
              <a:rPr lang="ru-RU" dirty="0" smtClean="0"/>
              <a:t>Не требует больших реаллокаций с перемещениями, так как разбит на блоки</a:t>
            </a:r>
          </a:p>
          <a:p>
            <a:r>
              <a:rPr lang="ru-RU" dirty="0" smtClean="0"/>
              <a:t>Гораздо меньше фрагментирует кучу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9900" y="3897630"/>
            <a:ext cx="850900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39900" y="5067300"/>
            <a:ext cx="215900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46600" y="5067300"/>
            <a:ext cx="215900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3300" y="5067300"/>
            <a:ext cx="215900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3"/>
            <a:endCxn id="12" idx="1"/>
          </p:cNvCxnSpPr>
          <p:nvPr/>
        </p:nvCxnSpPr>
        <p:spPr>
          <a:xfrm>
            <a:off x="3898900" y="5441950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322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48900" y="3897630"/>
            <a:ext cx="533400" cy="749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52380" y="5067300"/>
            <a:ext cx="9652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51230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248900" y="5067300"/>
            <a:ext cx="533400" cy="749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383280" y="6096000"/>
            <a:ext cx="8561585" cy="519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2000" i="1" smtClean="0"/>
              <a:t>*Но оставьте комментарий в коде если вы его действительно </a:t>
            </a:r>
            <a:r>
              <a:rPr lang="ru-RU" sz="2000" b="1" i="1" smtClean="0"/>
              <a:t>выберете</a:t>
            </a: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1057553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2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всё хорошо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Вставка в конец </a:t>
            </a:r>
            <a:r>
              <a:rPr lang="ru-RU" dirty="0" smtClean="0"/>
              <a:t>дека </a:t>
            </a:r>
            <a:r>
              <a:rPr lang="ru-RU" dirty="0"/>
              <a:t>имеет </a:t>
            </a:r>
            <a:r>
              <a:rPr lang="ru-RU" dirty="0" smtClean="0"/>
              <a:t>всегда честную константную </a:t>
            </a:r>
            <a:r>
              <a:rPr lang="ru-RU" dirty="0"/>
              <a:t>сложность </a:t>
            </a:r>
            <a:r>
              <a:rPr lang="en-US" dirty="0"/>
              <a:t>O(1</a:t>
            </a:r>
            <a:r>
              <a:rPr lang="en-US" dirty="0" smtClean="0"/>
              <a:t>). </a:t>
            </a:r>
            <a:endParaRPr lang="ru-RU" dirty="0"/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Это означает, что </a:t>
            </a:r>
            <a:r>
              <a:rPr lang="ru-RU" dirty="0" smtClean="0"/>
              <a:t>думать </a:t>
            </a:r>
            <a:r>
              <a:rPr lang="ru-RU" dirty="0"/>
              <a:t>о </a:t>
            </a:r>
            <a:r>
              <a:rPr lang="ru-RU" dirty="0" smtClean="0"/>
              <a:t>памяти дека вам вообще не нужно.</a:t>
            </a:r>
            <a:endParaRPr lang="en-US" dirty="0"/>
          </a:p>
          <a:p>
            <a:pPr marL="91440" indent="0">
              <a:lnSpc>
                <a:spcPct val="12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97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Деки против векторов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Вектора</a:t>
            </a:r>
          </a:p>
          <a:p>
            <a:r>
              <a:rPr lang="ru-RU" dirty="0" smtClean="0"/>
              <a:t>Доступ к элементу </a:t>
            </a:r>
            <a:r>
              <a:rPr lang="en-US" dirty="0" smtClean="0"/>
              <a:t>O(1)</a:t>
            </a:r>
          </a:p>
          <a:p>
            <a:r>
              <a:rPr lang="ru-RU" dirty="0" smtClean="0"/>
              <a:t>Вставка в конец аморт. </a:t>
            </a:r>
            <a:r>
              <a:rPr lang="en-US" dirty="0" smtClean="0"/>
              <a:t>O(1)</a:t>
            </a:r>
            <a:r>
              <a:rPr lang="ru-RU" dirty="0" smtClean="0"/>
              <a:t>+</a:t>
            </a:r>
          </a:p>
          <a:p>
            <a:r>
              <a:rPr lang="ru-RU" dirty="0" smtClean="0"/>
              <a:t>Вставка в начало </a:t>
            </a:r>
            <a:r>
              <a:rPr lang="en-US" dirty="0" smtClean="0"/>
              <a:t>O(N)</a:t>
            </a:r>
          </a:p>
          <a:p>
            <a:r>
              <a:rPr lang="ru-RU" dirty="0"/>
              <a:t>Вставка в </a:t>
            </a:r>
            <a:r>
              <a:rPr lang="ru-RU" dirty="0" smtClean="0"/>
              <a:t>середину </a:t>
            </a:r>
            <a:r>
              <a:rPr lang="en-US" dirty="0"/>
              <a:t>O(N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Вычисление размера </a:t>
            </a:r>
            <a:r>
              <a:rPr lang="en-US" dirty="0" smtClean="0"/>
              <a:t>O(1)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Есть гарантии по памяти</a:t>
            </a:r>
            <a:endParaRPr lang="en-US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Есть </a:t>
            </a:r>
            <a:r>
              <a:rPr lang="en-US" dirty="0" smtClean="0"/>
              <a:t>reserve / capacity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416388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Деки</a:t>
            </a:r>
          </a:p>
          <a:p>
            <a:r>
              <a:rPr lang="ru-RU" dirty="0"/>
              <a:t>Доступ к элементу </a:t>
            </a:r>
            <a:r>
              <a:rPr lang="en-US" dirty="0"/>
              <a:t>O(1</a:t>
            </a:r>
            <a:r>
              <a:rPr lang="en-US" dirty="0" smtClean="0"/>
              <a:t>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Вставка в конец </a:t>
            </a:r>
            <a:r>
              <a:rPr lang="en-US" dirty="0" smtClean="0">
                <a:solidFill>
                  <a:srgbClr val="115EF7"/>
                </a:solidFill>
              </a:rPr>
              <a:t>O(1)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>
                <a:solidFill>
                  <a:srgbClr val="115EF7"/>
                </a:solidFill>
              </a:rPr>
              <a:t>Вставка в начало </a:t>
            </a:r>
            <a:r>
              <a:rPr lang="en-US" dirty="0" smtClean="0">
                <a:solidFill>
                  <a:srgbClr val="115EF7"/>
                </a:solidFill>
              </a:rPr>
              <a:t>O(</a:t>
            </a:r>
            <a:r>
              <a:rPr lang="ru-RU" dirty="0" smtClean="0">
                <a:solidFill>
                  <a:srgbClr val="115EF7"/>
                </a:solidFill>
              </a:rPr>
              <a:t>1</a:t>
            </a:r>
            <a:r>
              <a:rPr lang="en-US" dirty="0" smtClean="0">
                <a:solidFill>
                  <a:srgbClr val="115EF7"/>
                </a:solidFill>
              </a:rPr>
              <a:t>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Вставка </a:t>
            </a:r>
            <a:r>
              <a:rPr lang="ru-RU" dirty="0"/>
              <a:t>в середину </a:t>
            </a:r>
            <a:r>
              <a:rPr lang="en-US" dirty="0" smtClean="0"/>
              <a:t>O(</a:t>
            </a:r>
            <a:r>
              <a:rPr lang="en-US" dirty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/>
              <a:t>Вычисление размера </a:t>
            </a:r>
            <a:r>
              <a:rPr lang="en-US" dirty="0"/>
              <a:t>O(1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Нет гарантий по памяти</a:t>
            </a:r>
            <a:endParaRPr lang="en-US" dirty="0" smtClean="0"/>
          </a:p>
          <a:p>
            <a:r>
              <a:rPr lang="ru-RU" dirty="0" smtClean="0">
                <a:solidFill>
                  <a:srgbClr val="115EF7"/>
                </a:solidFill>
              </a:rPr>
              <a:t>Нет необходимости в </a:t>
            </a:r>
            <a:r>
              <a:rPr lang="en-US" dirty="0" smtClean="0">
                <a:solidFill>
                  <a:srgbClr val="115EF7"/>
                </a:solidFill>
              </a:rPr>
              <a:t>reserve/capacity</a:t>
            </a:r>
            <a:endParaRPr lang="en-US" dirty="0">
              <a:solidFill>
                <a:srgbClr val="115EF7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66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узловые контейнеры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1391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>
            <a:off x="8775699" y="2738507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18327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8896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96562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84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0413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214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240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2971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7695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18264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902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59212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97818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158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71770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23399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29717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424025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422589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67861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162169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160733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59275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88706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88562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33233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62664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62520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07575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37006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936862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81533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10964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10820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553480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0847788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0846352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291624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78010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472318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916154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210462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64104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93535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38062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7493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12404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41835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86362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015793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601773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0896081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1339917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30229" y="2383245"/>
            <a:ext cx="5305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deque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с произвольным доступом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list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</a:t>
            </a:r>
            <a:r>
              <a:rPr lang="ru-RU" sz="2400" dirty="0"/>
              <a:t>с последовательным двусторонним доступом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forward_list</a:t>
            </a:r>
            <a:endParaRPr lang="ru-RU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контейнер с последовательным </a:t>
            </a:r>
            <a:r>
              <a:rPr lang="ru-RU" sz="2400" dirty="0" smtClean="0"/>
              <a:t>односторонним доступом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644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 списков: сплайс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37308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81144" y="2613990"/>
            <a:ext cx="294308" cy="749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75452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0603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0034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4561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3992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89039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37308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81144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75452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0603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0034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4561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3992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89039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85489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79797" y="296368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23633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45" idx="0"/>
          </p:cNvCxnSpPr>
          <p:nvPr/>
        </p:nvCxnSpPr>
        <p:spPr>
          <a:xfrm>
            <a:off x="7017941" y="2963687"/>
            <a:ext cx="794930" cy="102582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65253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94684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39211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8642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135539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27573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221881" y="5497722"/>
            <a:ext cx="26478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65717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960025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39060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684916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13018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endCxn id="38" idx="2"/>
          </p:cNvCxnSpPr>
          <p:nvPr/>
        </p:nvCxnSpPr>
        <p:spPr>
          <a:xfrm flipV="1">
            <a:off x="9424496" y="3338337"/>
            <a:ext cx="375193" cy="1023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873612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19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10, 20,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</a:t>
            </a:r>
            <a:r>
              <a:rPr lang="en-US" dirty="0">
                <a:latin typeface="Consolas" panose="020B0609020204030204" pitchFamily="49" charset="0"/>
              </a:rPr>
              <a:t>it =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(); //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весь список </a:t>
            </a:r>
            <a:r>
              <a:rPr lang="en-US" dirty="0" smtClean="0">
                <a:latin typeface="Consolas" panose="020B0609020204030204" pitchFamily="49" charset="0"/>
              </a:rPr>
              <a:t>second </a:t>
            </a:r>
            <a:r>
              <a:rPr lang="ru-RU" dirty="0" smtClean="0">
                <a:latin typeface="Consolas" panose="020B0609020204030204" pitchFamily="49" charset="0"/>
              </a:rPr>
              <a:t>в начало </a:t>
            </a:r>
            <a:r>
              <a:rPr lang="en-US" dirty="0" smtClean="0">
                <a:latin typeface="Consolas" panose="020B0609020204030204" pitchFamily="49" charset="0"/>
              </a:rPr>
              <a:t>first,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 smtClean="0">
                <a:latin typeface="Consolas" panose="020B0609020204030204" pitchFamily="49" charset="0"/>
              </a:rPr>
              <a:t> (), second);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7165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37308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47240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92512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8492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07165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37308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47240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92512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18492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74292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8309" y="463660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17275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9347418" y="463660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60258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19982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5950125" y="463798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60057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6790200" y="463660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31309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7661452" y="463660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3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10, 20, </a:t>
            </a:r>
            <a:r>
              <a:rPr lang="en-US" dirty="0" smtClean="0">
                <a:latin typeface="Consolas" panose="020B0609020204030204" pitchFamily="49" charset="0"/>
              </a:rPr>
              <a:t>30, 1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перекидываем элементы со второго по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>
                <a:latin typeface="Consolas" panose="020B0609020204030204" pitchFamily="49" charset="0"/>
              </a:rPr>
              <a:t>в список </a:t>
            </a:r>
            <a:r>
              <a:rPr lang="en-US" dirty="0">
                <a:latin typeface="Consolas" panose="020B0609020204030204" pitchFamily="49" charset="0"/>
              </a:rPr>
              <a:t>second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second.splice_after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second.before_begin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first,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4448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88500" y="470286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87466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4417609" y="470286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30449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0173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1020316" y="470424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430248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1860391" y="470286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01500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2731643" y="470286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818463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262480" y="4701483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61446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 flipV="1">
            <a:off x="10091589" y="4701483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04429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26415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64153" y="539874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3"/>
            <a:endCxn id="49" idx="1"/>
          </p:cNvCxnSpPr>
          <p:nvPr/>
        </p:nvCxnSpPr>
        <p:spPr>
          <a:xfrm flipV="1">
            <a:off x="6694296" y="5629272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35405" y="539735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5" idx="3"/>
            <a:endCxn id="40" idx="1"/>
          </p:cNvCxnSpPr>
          <p:nvPr/>
        </p:nvCxnSpPr>
        <p:spPr>
          <a:xfrm flipV="1">
            <a:off x="6694296" y="4701483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20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упражнение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 10,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 20</a:t>
            </a:r>
            <a:r>
              <a:rPr lang="en-US" dirty="0">
                <a:latin typeface="Consolas" panose="020B0609020204030204" pitchFamily="49" charset="0"/>
              </a:rPr>
              <a:t>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???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4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возможных проблем связано с тем, что один и тот же класс берёт две разных функции: обеспечивает интерфейс графа и пытается управлять памятью</a:t>
            </a:r>
          </a:p>
          <a:p>
            <a:r>
              <a:rPr lang="ru-RU" smtClean="0"/>
              <a:t>Худшая из проблем это безопасность исключений</a:t>
            </a:r>
          </a:p>
          <a:p>
            <a:r>
              <a:rPr lang="ru-RU" smtClean="0"/>
              <a:t>Как насчёт перепроектировать класс для безопасности</a:t>
            </a:r>
            <a:r>
              <a:rPr lang="en-US" smtClean="0"/>
              <a:t>?</a:t>
            </a:r>
          </a:p>
          <a:p>
            <a:r>
              <a:rPr lang="ru-RU" smtClean="0"/>
              <a:t>Идея кажется совсем плохой. Хорошо бы использовать некие стандартные классы, а не писать велосипед</a:t>
            </a:r>
          </a:p>
          <a:p>
            <a:r>
              <a:rPr lang="ru-RU" smtClean="0"/>
              <a:t>Но </a:t>
            </a:r>
            <a:r>
              <a:rPr lang="ru-RU" b="1" smtClean="0"/>
              <a:t>какие</a:t>
            </a:r>
            <a:r>
              <a:rPr lang="ru-RU" smtClean="0"/>
              <a:t> стандартные классы у нас есть?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56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10, 1, 2, 3 };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20, 30 };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it </a:t>
            </a:r>
            <a:r>
              <a:rPr lang="ru-RU" dirty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>
                <a:latin typeface="Consolas" panose="020B0609020204030204" pitchFamily="49" charset="0"/>
              </a:rPr>
              <a:t>(), second, </a:t>
            </a:r>
            <a:r>
              <a:rPr lang="en-US" dirty="0" err="1">
                <a:latin typeface="Consolas" panose="020B0609020204030204" pitchFamily="49" charset="0"/>
              </a:rPr>
              <a:t>second.begin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529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 так в этом коде?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latin typeface="Consolas" panose="020B0609020204030204" pitchFamily="49" charset="0"/>
              </a:rPr>
              <a:t>c.size</a:t>
            </a:r>
            <a:r>
              <a:rPr lang="en-US" dirty="0" smtClean="0">
                <a:latin typeface="Consolas" panose="020B0609020204030204" pitchFamily="49" charset="0"/>
              </a:rPr>
              <a:t>() == 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01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использован не тот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c.empty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Дело в том, что у списков </a:t>
            </a:r>
            <a:r>
              <a:rPr lang="en-US" dirty="0" smtClean="0">
                <a:latin typeface="Consolas" panose="020B0609020204030204" pitchFamily="49" charset="0"/>
              </a:rPr>
              <a:t>size </a:t>
            </a:r>
            <a:r>
              <a:rPr lang="ru-RU" dirty="0" smtClean="0">
                <a:latin typeface="Consolas" panose="020B0609020204030204" pitchFamily="49" charset="0"/>
              </a:rPr>
              <a:t>имеет сложность </a:t>
            </a:r>
            <a:r>
              <a:rPr lang="en-US" dirty="0" smtClean="0">
                <a:latin typeface="Consolas" panose="020B0609020204030204" pitchFamily="49" charset="0"/>
              </a:rPr>
              <a:t>O(N) </a:t>
            </a:r>
            <a:r>
              <a:rPr lang="ru-RU" dirty="0" smtClean="0">
                <a:latin typeface="Consolas" panose="020B0609020204030204" pitchFamily="49" charset="0"/>
              </a:rPr>
              <a:t>и это связано с возможностью делать </a:t>
            </a:r>
            <a:r>
              <a:rPr lang="en-US" dirty="0" smtClean="0">
                <a:latin typeface="Consolas" panose="020B0609020204030204" pitchFamily="49" charset="0"/>
              </a:rPr>
              <a:t>splice.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60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 </a:t>
            </a:r>
            <a:r>
              <a:rPr lang="en-US" dirty="0" smtClean="0"/>
              <a:t>size/splice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ru-RU" dirty="0" smtClean="0"/>
                  <a:t>Две опции: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 smtClean="0"/>
                  <a:t>размер списка хранится и обновляется при вставках, но тогда </a:t>
                </a:r>
                <a:r>
                  <a:rPr lang="en-US" dirty="0" smtClean="0"/>
                  <a:t>splice </a:t>
                </a:r>
                <a:r>
                  <a:rPr lang="ru-RU" dirty="0" smtClean="0"/>
                  <a:t>должна проверить размер вставляемой последовательность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splice </a:t>
                </a:r>
                <a:r>
                  <a:rPr lang="ru-RU" dirty="0" smtClean="0"/>
                  <a:t>работает перевязкой указателей, но тогда размер списка вычисляется</a:t>
                </a:r>
              </a:p>
              <a:p>
                <a:pPr marL="45720" indent="0">
                  <a:buNone/>
                </a:pPr>
                <a:r>
                  <a:rPr lang="ru-RU" dirty="0" smtClean="0"/>
                  <a:t>По стандарту выбрана опция (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 smtClean="0"/>
                  <a:t>)</a:t>
                </a:r>
              </a:p>
              <a:p>
                <a:pPr marL="45720" indent="0">
                  <a:buNone/>
                </a:pPr>
                <a:r>
                  <a:rPr lang="en-US" dirty="0" smtClean="0"/>
                  <a:t>size </a:t>
                </a:r>
                <a:r>
                  <a:rPr lang="ru-RU" dirty="0" smtClean="0"/>
                  <a:t>у списков </a:t>
                </a:r>
                <a:r>
                  <a:rPr lang="en-US" dirty="0" smtClean="0"/>
                  <a:t>O(N), splice </a:t>
                </a:r>
                <a:r>
                  <a:rPr lang="ru-RU" dirty="0" smtClean="0"/>
                  <a:t>у списков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45720" indent="0">
                  <a:buNone/>
                </a:pPr>
                <a:r>
                  <a:rPr lang="ru-RU" dirty="0" smtClean="0"/>
                  <a:t>Но при этом </a:t>
                </a:r>
                <a:r>
                  <a:rPr lang="en-US" dirty="0" smtClean="0"/>
                  <a:t>empty </a:t>
                </a:r>
                <a:r>
                  <a:rPr lang="ru-RU" dirty="0" smtClean="0"/>
                  <a:t>у списков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024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Очистка</a:t>
            </a:r>
            <a:endParaRPr lang="en-US" sz="2800" dirty="0" smtClean="0"/>
          </a:p>
          <a:p>
            <a:pPr lvl="1"/>
            <a:r>
              <a:rPr lang="en-US" sz="2400" dirty="0" smtClean="0"/>
              <a:t>Remove</a:t>
            </a:r>
            <a:endParaRPr lang="en-US" sz="2400" dirty="0"/>
          </a:p>
          <a:p>
            <a:pPr lvl="1"/>
            <a:r>
              <a:rPr lang="en-US" sz="2400" dirty="0" smtClean="0"/>
              <a:t>Unique</a:t>
            </a:r>
            <a:endParaRPr lang="ru-RU" sz="2400" dirty="0" smtClean="0"/>
          </a:p>
          <a:p>
            <a:r>
              <a:rPr lang="ru-RU" sz="2800" dirty="0" smtClean="0"/>
              <a:t>Манипуляции списками</a:t>
            </a:r>
            <a:endParaRPr lang="en-US" sz="2800" dirty="0" smtClean="0"/>
          </a:p>
          <a:p>
            <a:pPr lvl="1"/>
            <a:r>
              <a:rPr lang="en-US" sz="2400" dirty="0" smtClean="0"/>
              <a:t>Splice </a:t>
            </a:r>
          </a:p>
          <a:p>
            <a:pPr lvl="1"/>
            <a:r>
              <a:rPr lang="en-US" sz="2400" dirty="0" smtClean="0"/>
              <a:t>Reverse</a:t>
            </a:r>
          </a:p>
          <a:p>
            <a:pPr lvl="1"/>
            <a:r>
              <a:rPr lang="en-US" sz="2400" dirty="0" smtClean="0"/>
              <a:t>Sort</a:t>
            </a:r>
          </a:p>
          <a:p>
            <a:pPr lvl="1"/>
            <a:r>
              <a:rPr lang="en-US" sz="2400" dirty="0" smtClean="0"/>
              <a:t>Merge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5157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Делаем граф ещё лучше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Следующая хорошая идея: использовать списки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VL, typename EL&gt; class Graph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vector&lt;list&lt;EL&gt;&gt; adjList_;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often insertions on edges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vector&lt;VL&gt; vertices_;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Graph(size_t nvert) : adjList_(nvert), vertices_(nvert)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Обсуждение: а может другие узловые контейнеры?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1622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Делаем граф ещё лучше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Следующая хорошая идея: использовать списки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VL, typename EL&gt; class Graph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deque</a:t>
            </a:r>
            <a:r>
              <a:rPr lang="en-US" smtClean="0">
                <a:latin typeface="Consolas" panose="020B0609020204030204" pitchFamily="49" charset="0"/>
              </a:rPr>
              <a:t>&lt;EL&gt;&gt; adjList_;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vector&lt;VL&gt; vertices_;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Graph(size_t nvert) : adjList_(nvert), vertices_(nvert)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Обсуждение: а может другие узловые контейнеры</a:t>
            </a:r>
            <a:r>
              <a:rPr lang="en-US" smtClean="0"/>
              <a:t>?</a:t>
            </a:r>
          </a:p>
          <a:p>
            <a:r>
              <a:rPr lang="ru-RU" smtClean="0"/>
              <a:t>Гайдлайн: пока вам не нужен сплайс, дека скорее всего будет лучше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8165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Адаптеры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Контейнеро-подобные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3584021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контейнерных адаптеров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2144" y="2934434"/>
            <a:ext cx="54737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6064" y="2683897"/>
            <a:ext cx="133350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push()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1"/>
            <a:endCxn id="4" idx="3"/>
          </p:cNvCxnSpPr>
          <p:nvPr/>
        </p:nvCxnSpPr>
        <p:spPr>
          <a:xfrm flipH="1">
            <a:off x="7895844" y="3284062"/>
            <a:ext cx="490220" cy="5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20922" y="5237499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18042" y="5183068"/>
            <a:ext cx="133350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flipH="1" flipV="1">
            <a:off x="8227822" y="5593099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2422" y="5170368"/>
            <a:ext cx="133350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back()</a:t>
            </a:r>
          </a:p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12" idx="3"/>
            <a:endCxn id="9" idx="1"/>
          </p:cNvCxnSpPr>
          <p:nvPr/>
        </p:nvCxnSpPr>
        <p:spPr>
          <a:xfrm>
            <a:off x="3185922" y="5585867"/>
            <a:ext cx="635000" cy="7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48200" y="1881527"/>
            <a:ext cx="1709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smtClean="0"/>
              <a:t>"Стек"</a:t>
            </a:r>
            <a:endParaRPr lang="en-US" sz="4000"/>
          </a:p>
        </p:txBody>
      </p:sp>
      <p:sp>
        <p:nvSpPr>
          <p:cNvPr id="17" name="TextBox 16"/>
          <p:cNvSpPr txBox="1"/>
          <p:nvPr/>
        </p:nvSpPr>
        <p:spPr>
          <a:xfrm>
            <a:off x="4337304" y="4171219"/>
            <a:ext cx="2807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smtClean="0"/>
              <a:t>"Очередь"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7034512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адаптеров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77272" cy="4038600"/>
          </a:xfrm>
        </p:spPr>
        <p:txBody>
          <a:bodyPr/>
          <a:lstStyle/>
          <a:p>
            <a:r>
              <a:rPr lang="en-US" b="1" smtClean="0"/>
              <a:t>stack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LIFO</a:t>
            </a:r>
            <a:r>
              <a:rPr lang="ru-RU" smtClean="0">
                <a:latin typeface="Corbel" panose="020B0503020204020204" pitchFamily="34" charset="0"/>
              </a:rPr>
              <a:t> стек над последовательным контейнером</a:t>
            </a:r>
            <a:endParaRPr lang="en-US" smtClean="0">
              <a:latin typeface="Corbel" panose="020B0503020204020204" pitchFamily="34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class Container = deque&lt;T&gt; &gt; class stack;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latin typeface="Corbel" panose="020B0503020204020204" pitchFamily="34" charset="0"/>
              </a:rPr>
              <a:t>queue</a:t>
            </a:r>
            <a:r>
              <a:rPr lang="en-US" smtClean="0">
                <a:latin typeface="Corbel" panose="020B0503020204020204" pitchFamily="34" charset="0"/>
              </a:rPr>
              <a:t> – FIFO </a:t>
            </a:r>
            <a:r>
              <a:rPr lang="ru-RU" smtClean="0">
                <a:latin typeface="Corbel" panose="020B0503020204020204" pitchFamily="34" charset="0"/>
              </a:rPr>
              <a:t>очередь </a:t>
            </a:r>
            <a:r>
              <a:rPr lang="ru-RU">
                <a:latin typeface="Corbel" panose="020B0503020204020204" pitchFamily="34" charset="0"/>
              </a:rPr>
              <a:t>над последовательным контейнером</a:t>
            </a:r>
            <a:endParaRPr lang="en-US" smtClean="0">
              <a:latin typeface="Corbel" panose="020B0503020204020204" pitchFamily="34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class Container = deque&lt;T&gt; &gt; class queue;</a:t>
            </a:r>
          </a:p>
          <a:p>
            <a:r>
              <a:rPr lang="en-US" b="1" smtClean="0">
                <a:latin typeface="Corbel" panose="020B0503020204020204" pitchFamily="34" charset="0"/>
              </a:rPr>
              <a:t>priority_queue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очередь с приоритетами (как </a:t>
            </a:r>
            <a:r>
              <a:rPr lang="en-US" smtClean="0">
                <a:latin typeface="Corbel" panose="020B0503020204020204" pitchFamily="34" charset="0"/>
              </a:rPr>
              <a:t>binary heap)</a:t>
            </a:r>
            <a:r>
              <a:rPr lang="ru-RU" smtClean="0">
                <a:latin typeface="Corbel" panose="020B0503020204020204" pitchFamily="34" charset="0"/>
              </a:rPr>
              <a:t> </a:t>
            </a:r>
            <a:r>
              <a:rPr lang="ru-RU">
                <a:latin typeface="Corbel" panose="020B0503020204020204" pitchFamily="34" charset="0"/>
              </a:rPr>
              <a:t>над последовательным контейнером</a:t>
            </a:r>
            <a:endParaRPr lang="ru-RU" smtClean="0">
              <a:latin typeface="Corbel" panose="020B0503020204020204" pitchFamily="34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Container = vector&lt;T</a:t>
            </a:r>
            <a:r>
              <a:rPr lang="en-US" smtClean="0">
                <a:latin typeface="Consolas" panose="020B0609020204030204" pitchFamily="49" charset="0"/>
              </a:rPr>
              <a:t>&gt;,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Compare = less&lt;typename Container::value_type</a:t>
            </a:r>
            <a:r>
              <a:rPr lang="en-US" smtClean="0">
                <a:latin typeface="Consolas" panose="020B0609020204030204" pitchFamily="49" charset="0"/>
              </a:rPr>
              <a:t>&gt;&gt;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priority_queue;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0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Последовательные контейнеры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Контейнеры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smtClean="0"/>
              <a:t>vector</a:t>
            </a:r>
            <a:r>
              <a:rPr lang="ru-RU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и гарантией </a:t>
            </a:r>
            <a:r>
              <a:rPr lang="ru-RU" smtClean="0">
                <a:ea typeface="Cambria Math" panose="02040503050406030204" pitchFamily="18" charset="0"/>
              </a:rPr>
              <a:t>непрерывности памяти*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/>
              <a:t>array</a:t>
            </a:r>
            <a:r>
              <a:rPr lang="en-US"/>
              <a:t> </a:t>
            </a:r>
            <a:r>
              <a:rPr lang="en-US">
                <a:ea typeface="Cambria Math" panose="02040503050406030204" pitchFamily="18" charset="0"/>
              </a:rPr>
              <a:t>― </a:t>
            </a:r>
            <a:r>
              <a:rPr lang="ru-RU">
                <a:ea typeface="Cambria Math" panose="02040503050406030204" pitchFamily="18" charset="0"/>
              </a:rPr>
              <a:t>массив с фиксированным размером, </a:t>
            </a:r>
            <a:r>
              <a:rPr lang="en-US"/>
              <a:t> </a:t>
            </a:r>
            <a:r>
              <a:rPr lang="ru-RU"/>
              <a:t>известным в момент компиляции</a:t>
            </a:r>
            <a:endParaRPr lang="en-US"/>
          </a:p>
          <a:p>
            <a:pPr lvl="1"/>
            <a:r>
              <a:rPr lang="en-US" b="1" smtClean="0"/>
              <a:t>deque</a:t>
            </a:r>
            <a:r>
              <a:rPr lang="ru-RU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без гарантий по памяти</a:t>
            </a:r>
            <a:endParaRPr lang="en-US" dirty="0" smtClean="0"/>
          </a:p>
          <a:p>
            <a:pPr lvl="1"/>
            <a:r>
              <a:rPr lang="en-US" b="1" dirty="0" smtClean="0"/>
              <a:t>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двусвязный список</a:t>
            </a:r>
            <a:endParaRPr lang="en-US" dirty="0" smtClean="0"/>
          </a:p>
          <a:p>
            <a:pPr lvl="1"/>
            <a:r>
              <a:rPr lang="en-US" b="1" dirty="0" err="1" smtClean="0"/>
              <a:t>forward_list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односвязный список</a:t>
            </a:r>
            <a:endParaRPr lang="ru-RU" dirty="0" smtClean="0"/>
          </a:p>
          <a:p>
            <a:r>
              <a:rPr lang="ru-RU" smtClean="0"/>
              <a:t>Адапт</a:t>
            </a:r>
            <a:r>
              <a:rPr lang="ru-RU"/>
              <a:t>е</a:t>
            </a:r>
            <a:r>
              <a:rPr lang="ru-RU" smtClean="0"/>
              <a:t>ры</a:t>
            </a:r>
            <a:endParaRPr lang="ru-RU" dirty="0" smtClean="0"/>
          </a:p>
          <a:p>
            <a:pPr lvl="1"/>
            <a:r>
              <a:rPr lang="en-US" b="1" dirty="0" smtClean="0"/>
              <a:t>stack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FIFO </a:t>
            </a:r>
            <a:r>
              <a:rPr lang="ru-RU" dirty="0" smtClean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b="1" dirty="0" smtClean="0"/>
              <a:t>queue</a:t>
            </a:r>
            <a:r>
              <a:rPr lang="en-US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L</a:t>
            </a:r>
            <a:r>
              <a:rPr lang="en-US" dirty="0" smtClean="0">
                <a:ea typeface="Cambria Math" panose="02040503050406030204" pitchFamily="18" charset="0"/>
              </a:rPr>
              <a:t>IFO </a:t>
            </a:r>
            <a:r>
              <a:rPr lang="ru-RU" dirty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b="1" dirty="0" err="1" smtClean="0"/>
              <a:t>priority_queue</a:t>
            </a:r>
            <a:r>
              <a:rPr lang="en-US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очередь с приоритетами, чаще всего на базе </a:t>
            </a:r>
            <a:r>
              <a:rPr lang="en-US" dirty="0" smtClean="0">
                <a:ea typeface="Cambria Math" panose="02040503050406030204" pitchFamily="18" charset="0"/>
              </a:rPr>
              <a:t>vector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2064" y="5832390"/>
            <a:ext cx="11432801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i="1" smtClean="0"/>
              <a:t>*</a:t>
            </a:r>
            <a:r>
              <a:rPr lang="en-US" sz="1800" i="1"/>
              <a:t>W</a:t>
            </a:r>
            <a:r>
              <a:rPr lang="en-US" sz="1800" i="1" smtClean="0"/>
              <a:t>hen choosing a container, remember vector is best. Leave a comment to explain if you choose from the rest </a:t>
            </a:r>
            <a:br>
              <a:rPr lang="en-US" sz="1800" i="1" smtClean="0"/>
            </a:br>
            <a:r>
              <a:rPr lang="en-US" sz="1800" i="1" smtClean="0"/>
              <a:t>(c) Tony van Eerd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1050735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Излишняя ортогональность адаптеров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43000" y="2057400"/>
            <a:ext cx="9872871" cy="382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 s; // ok, </a:t>
            </a:r>
            <a:r>
              <a:rPr lang="ru-RU" sz="2400" dirty="0" smtClean="0">
                <a:latin typeface="Consolas" panose="020B0609020204030204" pitchFamily="49" charset="0"/>
              </a:rPr>
              <a:t>это </a:t>
            </a: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vector&lt;long&gt;&gt; s1; //</a:t>
            </a:r>
            <a:r>
              <a:rPr lang="ru-RU" sz="2400" dirty="0" smtClean="0">
                <a:latin typeface="Consolas" panose="020B0609020204030204" pitchFamily="49" charset="0"/>
              </a:rPr>
              <a:t> сомнительно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vector&lt;char&gt;&gt; s2; </a:t>
            </a:r>
            <a:r>
              <a:rPr lang="en-US" sz="2400" dirty="0">
                <a:latin typeface="Consolas" panose="020B0609020204030204" pitchFamily="49" charset="0"/>
              </a:rPr>
              <a:t>//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совсем плохо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s2.push(1000);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Что вернёт </a:t>
            </a:r>
            <a:r>
              <a:rPr lang="en-US" sz="2400" smtClean="0">
                <a:latin typeface="Consolas" panose="020B0609020204030204" pitchFamily="49" charset="0"/>
              </a:rPr>
              <a:t>s2.top()?</a:t>
            </a:r>
          </a:p>
          <a:p>
            <a:r>
              <a:rPr lang="ru-RU" sz="2400" smtClean="0"/>
              <a:t>Разумеется выходом тут были бы шаблонные шаблонные параметры, но по каким-то причинам их не завезли...</a:t>
            </a:r>
          </a:p>
          <a:p>
            <a:pPr marL="4572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31865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Предлагается заменить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Container = deque&lt;T</a:t>
            </a:r>
            <a:r>
              <a:rPr lang="en-US" smtClean="0">
                <a:latin typeface="Consolas" panose="020B0609020204030204" pitchFamily="49" charset="0"/>
              </a:rPr>
              <a:t>&gt;&gt; class </a:t>
            </a:r>
            <a:r>
              <a:rPr lang="en-US">
                <a:latin typeface="Consolas" panose="020B0609020204030204" pitchFamily="49" charset="0"/>
              </a:rPr>
              <a:t>stack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stack&lt;int, vector&lt;int&gt;&gt; s;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На более дружественный к пользователю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template </a:t>
            </a:r>
            <a:r>
              <a:rPr lang="en-US">
                <a:latin typeface="Consolas" panose="020B0609020204030204" pitchFamily="49" charset="0"/>
              </a:rPr>
              <a:t>&lt;class T&gt; class Container = deque&gt;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stack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stack&lt;int, vector&gt; s;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Ваши возражения?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5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Предлагается заменить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Container = deque&lt;T</a:t>
            </a:r>
            <a:r>
              <a:rPr lang="en-US" smtClean="0">
                <a:latin typeface="Consolas" panose="020B0609020204030204" pitchFamily="49" charset="0"/>
              </a:rPr>
              <a:t>&gt;&gt; class </a:t>
            </a:r>
            <a:r>
              <a:rPr lang="en-US">
                <a:latin typeface="Consolas" panose="020B0609020204030204" pitchFamily="49" charset="0"/>
              </a:rPr>
              <a:t>stack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stack&lt;int, vector&lt;int&gt;&gt; s;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На более дружественный к пользователю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template </a:t>
            </a:r>
            <a:r>
              <a:rPr lang="en-US">
                <a:latin typeface="Consolas" panose="020B0609020204030204" pitchFamily="49" charset="0"/>
              </a:rPr>
              <a:t>&lt;class T&gt; class Container = deque&gt;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stack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stack&lt;int, vector&gt; s; // oops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Очевидно эта строчка не будет работать. У вектора не один шаблонный параметр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41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Недостаточная ортогональность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stack </a:t>
            </a:r>
            <a:r>
              <a:rPr lang="ru-RU">
                <a:latin typeface="Consolas" panose="020B0609020204030204" pitchFamily="49" charset="0"/>
              </a:rPr>
              <a:t>&lt;int, forward_list&lt;int&gt;&gt; s; //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s.push(100); // </a:t>
            </a:r>
            <a:r>
              <a:rPr lang="ru-RU" smtClean="0">
                <a:latin typeface="Consolas" panose="020B0609020204030204" pitchFamily="49" charset="0"/>
              </a:rPr>
              <a:t>ошибка: нет </a:t>
            </a:r>
            <a:r>
              <a:rPr lang="en-US" smtClean="0">
                <a:latin typeface="Consolas" panose="020B0609020204030204" pitchFamily="49" charset="0"/>
              </a:rPr>
              <a:t>push_back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s.pop();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ошибка: нет </a:t>
            </a:r>
            <a:r>
              <a:rPr lang="en-US" smtClean="0">
                <a:latin typeface="Consolas" panose="020B0609020204030204" pitchFamily="49" charset="0"/>
              </a:rPr>
              <a:t>pop_back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s.top(); // </a:t>
            </a:r>
            <a:r>
              <a:rPr lang="ru-RU" smtClean="0">
                <a:latin typeface="Consolas" panose="020B0609020204030204" pitchFamily="49" charset="0"/>
              </a:rPr>
              <a:t>ошибка: нет </a:t>
            </a:r>
            <a:r>
              <a:rPr lang="en-US" smtClean="0">
                <a:latin typeface="Consolas" panose="020B0609020204030204" pitchFamily="49" charset="0"/>
              </a:rPr>
              <a:t>back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Эти ошибки неочевидны</a:t>
            </a:r>
          </a:p>
          <a:p>
            <a:r>
              <a:rPr lang="ru-RU" smtClean="0"/>
              <a:t>Стек вполне </a:t>
            </a:r>
            <a:r>
              <a:rPr lang="ru-RU"/>
              <a:t>может быть сделан на односвязном </a:t>
            </a:r>
            <a:r>
              <a:rPr lang="ru-RU" smtClean="0"/>
              <a:t>списке</a:t>
            </a:r>
            <a:endParaRPr lang="en-US" smtClean="0"/>
          </a:p>
          <a:p>
            <a:r>
              <a:rPr lang="ru-RU" smtClean="0"/>
              <a:t>Но адаптер </a:t>
            </a:r>
            <a:r>
              <a:rPr lang="en-US" smtClean="0"/>
              <a:t>std::stack </a:t>
            </a:r>
            <a:r>
              <a:rPr lang="ru-RU" smtClean="0"/>
              <a:t>требует (неявно требует) вполне определённый интерфейс</a:t>
            </a:r>
            <a:endParaRPr lang="ru-RU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5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стек, очередь и очередь с приоритетами не отдельные </a:t>
            </a:r>
            <a:r>
              <a:rPr lang="ru-RU" smtClean="0"/>
              <a:t>контейнеры?</a:t>
            </a:r>
          </a:p>
          <a:p>
            <a:r>
              <a:rPr lang="ru-RU" smtClean="0"/>
              <a:t>И почему двухголовая очередь </a:t>
            </a:r>
            <a:r>
              <a:rPr lang="en-US" smtClean="0"/>
              <a:t>deque </a:t>
            </a:r>
            <a:r>
              <a:rPr lang="ru-RU" smtClean="0"/>
              <a:t>не адаптер?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15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стек, очередь и очередь с приоритетами не отдельные </a:t>
            </a:r>
            <a:r>
              <a:rPr lang="ru-RU" smtClean="0"/>
              <a:t>контейнеры?</a:t>
            </a:r>
          </a:p>
          <a:p>
            <a:r>
              <a:rPr lang="ru-RU" smtClean="0"/>
              <a:t>И почему двухголовая очередь </a:t>
            </a:r>
            <a:r>
              <a:rPr lang="en-US" smtClean="0"/>
              <a:t>deque </a:t>
            </a:r>
            <a:r>
              <a:rPr lang="ru-RU" smtClean="0"/>
              <a:t>не адаптер? </a:t>
            </a:r>
          </a:p>
          <a:p>
            <a:r>
              <a:rPr lang="ru-RU" smtClean="0"/>
              <a:t>С моей точки зрения </a:t>
            </a:r>
            <a:r>
              <a:rPr lang="en-US" smtClean="0"/>
              <a:t>deque </a:t>
            </a:r>
            <a:r>
              <a:rPr lang="ru-RU" smtClean="0"/>
              <a:t>должен быть адаптером. А контейнер, который сейчас называется </a:t>
            </a:r>
            <a:r>
              <a:rPr lang="en-US" smtClean="0"/>
              <a:t>deque </a:t>
            </a:r>
            <a:r>
              <a:rPr lang="ru-RU" smtClean="0"/>
              <a:t>должен называться </a:t>
            </a:r>
            <a:r>
              <a:rPr lang="en-US" smtClean="0"/>
              <a:t>std::deck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829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дерево Штерна-Броко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74" y="1792224"/>
            <a:ext cx="7934162" cy="4749546"/>
          </a:xfrm>
        </p:spPr>
      </p:pic>
    </p:spTree>
    <p:extLst>
      <p:ext uri="{BB962C8B-B14F-4D97-AF65-F5344CB8AC3E}">
        <p14:creationId xmlns:p14="http://schemas.microsoft.com/office/powerpoint/2010/main" val="1243790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</a:t>
            </a:r>
            <a:r>
              <a:rPr lang="ru-RU"/>
              <a:t> дерево Штерна-Броко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обхода со стеком и с очередью</a:t>
            </a:r>
          </a:p>
          <a:p>
            <a:r>
              <a:rPr lang="ru-RU" smtClean="0"/>
              <a:t>Обход со стеком: обход в глубину</a:t>
            </a:r>
          </a:p>
          <a:p>
            <a:r>
              <a:rPr lang="ru-RU" smtClean="0"/>
              <a:t>Обход с очередью: обход в ширину</a:t>
            </a:r>
          </a:p>
          <a:p>
            <a:r>
              <a:rPr lang="ru-RU" smtClean="0"/>
              <a:t>Обход с очередью с приоритетами: линеаризация дерева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80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Адаптеры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Контейнеро-подобные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37151420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672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v1 + v2;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assert(v == (vector&lt;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&gt;){ 22, 33, 55, 77 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  <a:r>
              <a:rPr lang="ru-RU" sz="2400" dirty="0" smtClean="0"/>
              <a:t>(ну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1083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 о контейнерах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Общие для всех контейнеров методы</a:t>
            </a:r>
          </a:p>
          <a:p>
            <a:pPr lvl="1"/>
            <a:r>
              <a:rPr lang="en-US" dirty="0" smtClean="0"/>
              <a:t>empty</a:t>
            </a:r>
            <a:r>
              <a:rPr lang="ru-RU" dirty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проверка пустоты контейнера</a:t>
            </a:r>
            <a:endParaRPr lang="en-US" dirty="0" smtClean="0"/>
          </a:p>
          <a:p>
            <a:pPr lvl="1"/>
            <a:r>
              <a:rPr lang="en-US" dirty="0" err="1" smtClean="0"/>
              <a:t>max_size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максимальный размер контейнера, доступный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в данной реализации</a:t>
            </a:r>
            <a:endParaRPr lang="en-US" dirty="0" smtClean="0"/>
          </a:p>
          <a:p>
            <a:pPr lvl="1"/>
            <a:r>
              <a:rPr lang="en-US" dirty="0" smtClean="0"/>
              <a:t>swap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обмен контейнерных переменных содержимым</a:t>
            </a:r>
            <a:endParaRPr lang="en-US" dirty="0" smtClean="0"/>
          </a:p>
          <a:p>
            <a:pPr lvl="1"/>
            <a:r>
              <a:rPr lang="en-US" dirty="0"/>
              <a:t>size 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действительный размер контейнера</a:t>
            </a:r>
            <a:endParaRPr lang="en-US" dirty="0"/>
          </a:p>
          <a:p>
            <a:pPr lvl="1"/>
            <a:r>
              <a:rPr lang="en-US" dirty="0" smtClean="0"/>
              <a:t>clear </a:t>
            </a:r>
            <a:r>
              <a:rPr lang="en-US" dirty="0"/>
              <a:t>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очистка контейнера</a:t>
            </a:r>
            <a:endParaRPr lang="en-US" dirty="0"/>
          </a:p>
          <a:p>
            <a:pPr lvl="1"/>
            <a:r>
              <a:rPr lang="en-US" dirty="0" smtClean="0"/>
              <a:t>front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первый элемент (также </a:t>
            </a:r>
            <a:r>
              <a:rPr lang="en-US" dirty="0" smtClean="0">
                <a:ea typeface="Cambria Math" panose="02040503050406030204" pitchFamily="18" charset="0"/>
              </a:rPr>
              <a:t>back </a:t>
            </a:r>
            <a:r>
              <a:rPr lang="ru-RU" dirty="0" smtClean="0">
                <a:ea typeface="Cambria Math" panose="02040503050406030204" pitchFamily="18" charset="0"/>
              </a:rPr>
              <a:t>для всех кроме </a:t>
            </a:r>
            <a:r>
              <a:rPr lang="en-US" dirty="0" err="1" smtClean="0">
                <a:ea typeface="Cambria Math" panose="02040503050406030204" pitchFamily="18" charset="0"/>
              </a:rPr>
              <a:t>forward_list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begin, end, </a:t>
            </a:r>
            <a:r>
              <a:rPr lang="en-US" dirty="0" err="1" smtClean="0"/>
              <a:t>cbegin</a:t>
            </a:r>
            <a:r>
              <a:rPr lang="en-US" dirty="0" smtClean="0"/>
              <a:t>, </a:t>
            </a:r>
            <a:r>
              <a:rPr lang="en-US" dirty="0" err="1" smtClean="0"/>
              <a:t>cend</a:t>
            </a:r>
            <a:r>
              <a:rPr lang="en-US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получение итераторов (см. далее)</a:t>
            </a:r>
            <a:endParaRPr lang="en-US" dirty="0" smtClean="0"/>
          </a:p>
          <a:p>
            <a:r>
              <a:rPr lang="ru-RU" dirty="0" smtClean="0"/>
              <a:t>Требования к элементам контейнеров</a:t>
            </a:r>
          </a:p>
          <a:p>
            <a:pPr lvl="1"/>
            <a:r>
              <a:rPr lang="ru-RU" dirty="0" smtClean="0"/>
              <a:t>Копируемость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 элемента должен быть разрешенный конструктор копирования</a:t>
            </a:r>
            <a:endParaRPr lang="ru-RU" dirty="0" smtClean="0"/>
          </a:p>
          <a:p>
            <a:pPr lvl="1"/>
            <a:r>
              <a:rPr lang="ru-RU" dirty="0" smtClean="0"/>
              <a:t>Изменяемость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элемент должен быть </a:t>
            </a:r>
            <a:r>
              <a:rPr lang="en-US" dirty="0" err="1" smtClean="0">
                <a:ea typeface="Cambria Math" panose="02040503050406030204" pitchFamily="18" charset="0"/>
              </a:rPr>
              <a:t>lvalue</a:t>
            </a:r>
            <a:r>
              <a:rPr lang="en-US" dirty="0" smtClean="0">
                <a:ea typeface="Cambria Math" panose="02040503050406030204" pitchFamily="18" charset="0"/>
              </a:rPr>
              <a:t> (</a:t>
            </a:r>
            <a:r>
              <a:rPr lang="ru-RU" dirty="0" smtClean="0">
                <a:ea typeface="Cambria Math" panose="02040503050406030204" pitchFamily="18" charset="0"/>
              </a:rPr>
              <a:t>т.к. все контейнеры неинтрузивные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ru-RU" dirty="0" smtClean="0"/>
          </a:p>
          <a:p>
            <a:pPr lvl="1"/>
            <a:r>
              <a:rPr lang="ru-RU" dirty="0" smtClean="0"/>
              <a:t>Конструируемость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требование к наличию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705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942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</a:t>
            </a:r>
            <a:r>
              <a:rPr lang="en-US" smtClean="0">
                <a:latin typeface="Consolas" panose="020B0609020204030204" pitchFamily="49" charset="0"/>
              </a:rPr>
              <a:t>v1 +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assert(v == (vector&lt;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&gt;){ 22, 33, 55, 77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(</a:t>
            </a:r>
            <a:r>
              <a:rPr lang="ru-RU" sz="2400" dirty="0" smtClean="0"/>
              <a:t>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Hint: </a:t>
            </a:r>
            <a:r>
              <a:rPr lang="ru-RU" sz="2400" dirty="0" smtClean="0">
                <a:solidFill>
                  <a:srgbClr val="FF0000"/>
                </a:solidFill>
              </a:rPr>
              <a:t>нет, </a:t>
            </a:r>
            <a:r>
              <a:rPr lang="en-US" sz="2400" dirty="0" smtClean="0">
                <a:solidFill>
                  <a:srgbClr val="FF0000"/>
                </a:solidFill>
              </a:rPr>
              <a:t>vector&lt;bool&gt; </a:t>
            </a:r>
            <a:r>
              <a:rPr lang="ru-RU" sz="2400" dirty="0" smtClean="0">
                <a:solidFill>
                  <a:srgbClr val="FF0000"/>
                </a:solidFill>
              </a:rPr>
              <a:t>многому нас научил</a:t>
            </a:r>
          </a:p>
        </p:txBody>
      </p:sp>
    </p:spTree>
    <p:extLst>
      <p:ext uri="{BB962C8B-B14F-4D97-AF65-F5344CB8AC3E}">
        <p14:creationId xmlns:p14="http://schemas.microsoft.com/office/powerpoint/2010/main" val="41464119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Valarrays</a:t>
            </a:r>
            <a:r>
              <a:rPr lang="en-US" dirty="0" smtClean="0"/>
              <a:t>: </a:t>
            </a:r>
            <a:r>
              <a:rPr lang="ru-RU" dirty="0" smtClean="0"/>
              <a:t>вектора значений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v3 = v1 + v2</a:t>
            </a:r>
            <a:r>
              <a:rPr lang="en-US" dirty="0" smtClean="0">
                <a:latin typeface="Consolas" panose="020B0609020204030204" pitchFamily="49" charset="0"/>
              </a:rPr>
              <a:t>; // { 22, 33, 55, 77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И даже вот так (умножение трактуется как </a:t>
            </a:r>
            <a:r>
              <a:rPr lang="en-US" dirty="0" smtClean="0">
                <a:latin typeface="Consolas" panose="020B0609020204030204" pitchFamily="49" charset="0"/>
              </a:rPr>
              <a:t>dot product</a:t>
            </a:r>
            <a:r>
              <a:rPr lang="ru-RU" dirty="0" smtClean="0">
                <a:latin typeface="Consolas" panose="020B0609020204030204" pitchFamily="49" charset="0"/>
              </a:rPr>
              <a:t>):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v1 * v2 + </a:t>
            </a:r>
            <a:r>
              <a:rPr lang="en-US" dirty="0">
                <a:latin typeface="Consolas" panose="020B0609020204030204" pitchFamily="49" charset="0"/>
              </a:rPr>
              <a:t>v1 + v2; // </a:t>
            </a:r>
            <a:r>
              <a:rPr lang="en-US" dirty="0" smtClean="0">
                <a:latin typeface="Consolas" panose="020B0609020204030204" pitchFamily="49" charset="0"/>
              </a:rPr>
              <a:t>{ 62, 123, 305, 567 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pow (v1, 2); // 4, 9, 25, 29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Но настоящая мощь </a:t>
            </a:r>
            <a:r>
              <a:rPr lang="en-US" dirty="0" err="1" smtClean="0">
                <a:latin typeface="Consolas" panose="020B0609020204030204" pitchFamily="49" charset="0"/>
              </a:rPr>
              <a:t>valarrays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даже не в этом</a:t>
            </a:r>
          </a:p>
        </p:txBody>
      </p:sp>
    </p:spTree>
    <p:extLst>
      <p:ext uri="{BB962C8B-B14F-4D97-AF65-F5344CB8AC3E}">
        <p14:creationId xmlns:p14="http://schemas.microsoft.com/office/powerpoint/2010/main" val="35412536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</a:t>
            </a:r>
            <a:r>
              <a:rPr lang="en-US" dirty="0" smtClean="0"/>
              <a:t>: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Slice (</a:t>
            </a:r>
            <a:r>
              <a:rPr lang="ru-RU" sz="2400" dirty="0" smtClean="0"/>
              <a:t>не путать со </a:t>
            </a:r>
            <a:r>
              <a:rPr lang="en-US" sz="2400" dirty="0" smtClean="0"/>
              <a:t>splice!) </a:t>
            </a:r>
            <a:r>
              <a:rPr lang="ru-RU" sz="2400" dirty="0" smtClean="0"/>
              <a:t>это векторный указатель.</a:t>
            </a:r>
          </a:p>
          <a:p>
            <a:pPr>
              <a:lnSpc>
                <a:spcPct val="100000"/>
              </a:lnSpc>
            </a:pPr>
            <a:r>
              <a:rPr lang="ru-RU" sz="2400" dirty="0" smtClean="0"/>
              <a:t>Идею проще всего посмотреть на примере: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row(n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slice </a:t>
            </a:r>
            <a:r>
              <a:rPr lang="en-US" dirty="0">
                <a:latin typeface="Consolas" panose="020B0609020204030204" pitchFamily="49" charset="0"/>
              </a:rPr>
              <a:t>red(0, n/3, 3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row[red</a:t>
            </a:r>
            <a:r>
              <a:rPr lang="en-US" dirty="0">
                <a:latin typeface="Consolas" panose="020B0609020204030204" pitchFamily="49" charset="0"/>
              </a:rPr>
              <a:t>]=</a:t>
            </a:r>
            <a:r>
              <a:rPr lang="en-US" dirty="0" smtClean="0">
                <a:latin typeface="Consolas" panose="020B0609020204030204" pitchFamily="49" charset="0"/>
              </a:rPr>
              <a:t>255; // </a:t>
            </a:r>
            <a:r>
              <a:rPr lang="ru-RU" dirty="0" smtClean="0">
                <a:latin typeface="Consolas" panose="020B0609020204030204" pitchFamily="49" charset="0"/>
              </a:rPr>
              <a:t>установить каждую третью ячейку </a:t>
            </a:r>
            <a:r>
              <a:rPr lang="en-US" dirty="0" smtClean="0">
                <a:latin typeface="Consolas" panose="020B0609020204030204" pitchFamily="49" charset="0"/>
              </a:rPr>
              <a:t>row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/>
              <a:t>slice </a:t>
            </a:r>
            <a:r>
              <a:rPr lang="ru-RU" sz="2400" dirty="0" smtClean="0"/>
              <a:t>имеет начало, конец и инкремент, он похож на запись цикла и действительно можно было бы записать</a:t>
            </a:r>
            <a:r>
              <a:rPr lang="en-US" sz="2400" dirty="0" smtClean="0"/>
              <a:t> (</a:t>
            </a:r>
            <a:r>
              <a:rPr lang="ru-RU" sz="2400" dirty="0" smtClean="0"/>
              <a:t>но слайс эффективней</a:t>
            </a:r>
            <a:r>
              <a:rPr lang="en-US" sz="2400" dirty="0" smtClean="0"/>
              <a:t>)</a:t>
            </a:r>
            <a:r>
              <a:rPr lang="ru-RU" sz="2400" dirty="0" smtClean="0"/>
              <a:t>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!= n;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+=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row[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= 255;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55205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Коротко о битовых масках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bitset</a:t>
            </a:r>
            <a:r>
              <a:rPr lang="ru-RU" dirty="0" smtClean="0"/>
              <a:t> это альтернатива </a:t>
            </a:r>
            <a:r>
              <a:rPr lang="en-US" dirty="0" smtClean="0">
                <a:latin typeface="Consolas" panose="020B0609020204030204" pitchFamily="49" charset="0"/>
              </a:rPr>
              <a:t>array&lt;bool&gt;</a:t>
            </a:r>
            <a:r>
              <a:rPr lang="ru-RU" dirty="0" smtClean="0"/>
              <a:t> то есть у него фиксированный размер, являющийся </a:t>
            </a:r>
            <a:r>
              <a:rPr lang="ru-RU" smtClean="0"/>
              <a:t>параметром контейнера. При этом он хранит данные более компактно (как </a:t>
            </a:r>
            <a:r>
              <a:rPr lang="en-US" smtClean="0">
                <a:latin typeface="Consolas" panose="020B0609020204030204" pitchFamily="49" charset="0"/>
              </a:rPr>
              <a:t>vector&lt;bool&gt;</a:t>
            </a:r>
            <a:r>
              <a:rPr lang="en-US" smtClean="0"/>
              <a:t>)</a:t>
            </a:r>
            <a:endParaRPr lang="ru-RU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24-bit number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bitset</a:t>
            </a:r>
            <a:r>
              <a:rPr lang="en-US" dirty="0" smtClean="0">
                <a:latin typeface="Consolas" panose="020B0609020204030204" pitchFamily="49" charset="0"/>
              </a:rPr>
              <a:t>&lt;24</a:t>
            </a:r>
            <a:r>
              <a:rPr lang="en-US" smtClean="0">
                <a:latin typeface="Consolas" panose="020B0609020204030204" pitchFamily="49" charset="0"/>
              </a:rPr>
              <a:t>&gt; s1 </a:t>
            </a:r>
            <a:r>
              <a:rPr lang="en-US" dirty="0" smtClean="0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0x7ff000;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bitset&lt;24&gt; </a:t>
            </a:r>
            <a:r>
              <a:rPr lang="en-US" smtClean="0">
                <a:latin typeface="Consolas" panose="020B0609020204030204" pitchFamily="49" charset="0"/>
              </a:rPr>
              <a:t>s2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0xff00;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s1[0] = 1; // </a:t>
            </a:r>
            <a:r>
              <a:rPr lang="ru-RU" smtClean="0">
                <a:latin typeface="Consolas" panose="020B0609020204030204" pitchFamily="49" charset="0"/>
              </a:rPr>
              <a:t>или </a:t>
            </a:r>
            <a:r>
              <a:rPr lang="en-US" smtClean="0">
                <a:latin typeface="Consolas" panose="020B0609020204030204" pitchFamily="49" charset="0"/>
              </a:rPr>
              <a:t>s1.set(0) </a:t>
            </a:r>
            <a:r>
              <a:rPr lang="ru-RU" smtClean="0">
                <a:latin typeface="Consolas" panose="020B0609020204030204" pitchFamily="49" charset="0"/>
              </a:rPr>
              <a:t>или </a:t>
            </a:r>
            <a:r>
              <a:rPr lang="en-US" smtClean="0">
                <a:latin typeface="Consolas" panose="020B0609020204030204" pitchFamily="49" charset="0"/>
              </a:rPr>
              <a:t>s1.set(0, 1)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s3 = s1 &amp; s2; // s3 = 0xf000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Очень не хватает </a:t>
            </a:r>
            <a:r>
              <a:rPr lang="en-US" smtClean="0"/>
              <a:t>slice </a:t>
            </a:r>
            <a:r>
              <a:rPr lang="ru-RU" smtClean="0"/>
              <a:t>для </a:t>
            </a:r>
            <a:r>
              <a:rPr lang="en-US" smtClean="0"/>
              <a:t>bitset, </a:t>
            </a:r>
            <a:r>
              <a:rPr lang="ru-RU" smtClean="0"/>
              <a:t>но его нет и для обычной битовой арифметики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68172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array_view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array_view </a:t>
            </a:r>
            <a:r>
              <a:rPr lang="ru-RU" smtClean="0"/>
              <a:t>должен был стать для массивов тем же чем стал </a:t>
            </a:r>
            <a:r>
              <a:rPr lang="en-US" smtClean="0"/>
              <a:t>string_view </a:t>
            </a:r>
            <a:r>
              <a:rPr lang="ru-RU" smtClean="0"/>
              <a:t>для строк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arr[4</a:t>
            </a:r>
            <a:r>
              <a:rPr lang="en-US" smtClean="0">
                <a:latin typeface="Consolas" panose="020B0609020204030204" pitchFamily="49" charset="0"/>
              </a:rPr>
              <a:t>] = {1, 2, 3, 4}; // </a:t>
            </a:r>
            <a:r>
              <a:rPr lang="ru-RU" smtClean="0">
                <a:latin typeface="Consolas" panose="020B0609020204030204" pitchFamily="49" charset="0"/>
              </a:rPr>
              <a:t>просто данные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array&lt;int</a:t>
            </a:r>
            <a:r>
              <a:rPr lang="en-US" smtClean="0">
                <a:latin typeface="Consolas" panose="020B0609020204030204" pitchFamily="49" charset="0"/>
              </a:rPr>
              <a:t>, 4</a:t>
            </a:r>
            <a:r>
              <a:rPr lang="en-US" smtClean="0">
                <a:latin typeface="Consolas" panose="020B0609020204030204" pitchFamily="49" charset="0"/>
              </a:rPr>
              <a:t>&gt; arr </a:t>
            </a:r>
            <a:r>
              <a:rPr lang="en-US" smtClean="0">
                <a:latin typeface="Consolas" panose="020B0609020204030204" pitchFamily="49" charset="0"/>
              </a:rPr>
              <a:t>= {1, 2, 3, 4}; // </a:t>
            </a:r>
            <a:r>
              <a:rPr lang="ru-RU" smtClean="0">
                <a:latin typeface="Consolas" panose="020B0609020204030204" pitchFamily="49" charset="0"/>
              </a:rPr>
              <a:t>копирование перед </a:t>
            </a:r>
            <a:r>
              <a:rPr lang="en-US" smtClean="0">
                <a:latin typeface="Consolas" panose="020B0609020204030204" pitchFamily="49" charset="0"/>
              </a:rPr>
              <a:t>main</a:t>
            </a:r>
          </a:p>
          <a:p>
            <a:r>
              <a:rPr lang="en-US" smtClean="0"/>
              <a:t>array_view </a:t>
            </a:r>
            <a:r>
              <a:rPr lang="ru-RU" smtClean="0"/>
              <a:t>решает эту проблему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array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view&lt;int</a:t>
            </a:r>
            <a:r>
              <a:rPr lang="en-US">
                <a:latin typeface="Consolas" panose="020B0609020204030204" pitchFamily="49" charset="0"/>
              </a:rPr>
              <a:t>, 4</a:t>
            </a:r>
            <a:r>
              <a:rPr lang="en-US" smtClean="0">
                <a:latin typeface="Consolas" panose="020B0609020204030204" pitchFamily="49" charset="0"/>
              </a:rPr>
              <a:t>&gt; arr </a:t>
            </a:r>
            <a:r>
              <a:rPr lang="en-US">
                <a:latin typeface="Consolas" panose="020B0609020204030204" pitchFamily="49" charset="0"/>
              </a:rPr>
              <a:t>= {1, 2, 3, 4</a:t>
            </a:r>
            <a:r>
              <a:rPr lang="en-US" smtClean="0">
                <a:latin typeface="Consolas" panose="020B0609020204030204" pitchFamily="49" charset="0"/>
              </a:rPr>
              <a:t>}; // </a:t>
            </a:r>
            <a:r>
              <a:rPr lang="ru-RU" smtClean="0">
                <a:latin typeface="Consolas" panose="020B0609020204030204" pitchFamily="49" charset="0"/>
              </a:rPr>
              <a:t>просто данные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Также предполагался </a:t>
            </a:r>
            <a:r>
              <a:rPr lang="en-US" smtClean="0"/>
              <a:t>array_view&lt;int&gt; </a:t>
            </a:r>
            <a:r>
              <a:rPr lang="ru-RU" smtClean="0"/>
              <a:t>для указания на массив произвольной длины</a:t>
            </a:r>
          </a:p>
          <a:p>
            <a:r>
              <a:rPr lang="ru-RU" smtClean="0"/>
              <a:t>Самое главное в этом классе: он должен был </a:t>
            </a:r>
            <a:r>
              <a:rPr lang="ru-RU" smtClean="0">
                <a:solidFill>
                  <a:srgbClr val="0000FF"/>
                </a:solidFill>
              </a:rPr>
              <a:t>избавить людей от адресной арифметики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121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Радости адресной арифметики</a:t>
            </a:r>
            <a:r>
              <a:rPr lang="en-US" smtClean="0"/>
              <a:t>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read (char *packet, size_t len)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(len &lt; sizeof(Foo) + sizeof(Bar)) return E_BUF_SMALL;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Foo *foo = (Foo*)packet;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foo-&gt;somentry = </a:t>
            </a:r>
            <a:r>
              <a:rPr lang="ru-RU" smtClean="0">
                <a:latin typeface="Consolas" panose="020B0609020204030204" pitchFamily="49" charset="0"/>
              </a:rPr>
              <a:t>какие-то данные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packet += sizeof(Foo);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Bar *bar = (Bar*)packet;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bar-&gt;someotherentry = </a:t>
            </a:r>
            <a:r>
              <a:rPr lang="ru-RU" smtClean="0">
                <a:latin typeface="Consolas" panose="020B0609020204030204" pitchFamily="49" charset="0"/>
              </a:rPr>
              <a:t>какие-то ещё данные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packet += sizeof(Bar);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283464" y="6096000"/>
                <a:ext cx="11661401" cy="519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*</a:t>
                </a:r>
                <a:r>
                  <a:rPr lang="en-US" sz="1800" smtClean="0"/>
                  <a:t>Neil MacIntosh, Evolving </a:t>
                </a:r>
                <a:r>
                  <a:rPr lang="en-US" sz="1800"/>
                  <a:t>array_view and string_view for safe C++ </a:t>
                </a:r>
                <a:r>
                  <a:rPr lang="en-US" sz="1800" smtClean="0"/>
                  <a:t>code, CppCon'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r>
                  <a:rPr lang="ru-RU" sz="1800" smtClean="0"/>
                  <a:t> 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4" y="6096000"/>
                <a:ext cx="11661401" cy="519671"/>
              </a:xfrm>
              <a:prstGeom prst="rect">
                <a:avLst/>
              </a:prstGeom>
              <a:blipFill rotWithShape="0">
                <a:blip r:embed="rId2"/>
                <a:stretch>
                  <a:fillRect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7904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 </a:t>
            </a:r>
            <a:r>
              <a:rPr lang="en-US" smtClean="0"/>
              <a:t>array_view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read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array_view&lt;byte&gt;</a:t>
            </a:r>
            <a:r>
              <a:rPr lang="en-US" smtClean="0">
                <a:latin typeface="Consolas" panose="020B0609020204030204" pitchFamily="49" charset="0"/>
              </a:rPr>
              <a:t> packet)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(packet.length() &lt; sizeof(Foo) + sizeof(Bar))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E_BUF_SMALL;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auto foo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packet.as_array_view&lt;Foo, 1&gt;()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foo[0].somentry = </a:t>
            </a:r>
            <a:r>
              <a:rPr lang="ru-RU" smtClean="0">
                <a:latin typeface="Consolas" panose="020B0609020204030204" pitchFamily="49" charset="0"/>
              </a:rPr>
              <a:t>какие-то данные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packet = packet.sub(sizeof(Foo));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bar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packet.as_array_view&lt;Bar,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1&gt;()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bar[0].someotherentry = </a:t>
            </a:r>
            <a:r>
              <a:rPr lang="ru-RU" smtClean="0">
                <a:latin typeface="Consolas" panose="020B0609020204030204" pitchFamily="49" charset="0"/>
              </a:rPr>
              <a:t>какие-то ещё данные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packet = packet.sub(sizeof(Bar));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633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Печальная часть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Предложение по </a:t>
                </a:r>
                <a:r>
                  <a:rPr lang="en-US" smtClean="0"/>
                  <a:t>array_view </a:t>
                </a:r>
                <a:r>
                  <a:rPr lang="ru-RU" smtClean="0"/>
                  <a:t>признали слишком сложным для работы в многомерных случаях</a:t>
                </a:r>
              </a:p>
              <a:p>
                <a:r>
                  <a:rPr lang="ru-RU" smtClean="0"/>
                  <a:t>Вместо него в 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ru-RU" smtClean="0"/>
                  <a:t> пока что проходит класс </a:t>
                </a:r>
                <a:r>
                  <a:rPr lang="en-US" smtClean="0"/>
                  <a:t>span:</a:t>
                </a:r>
                <a:r>
                  <a:rPr lang="ru-RU" smtClean="0"/>
                  <a:t> одномерный </a:t>
                </a:r>
                <a:r>
                  <a:rPr lang="en-US" smtClean="0"/>
                  <a:t>array_view.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2081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работа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Представление графа на векторах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484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73" y="2071727"/>
            <a:ext cx="3440976" cy="3100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Представление графа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У Кнута в </a:t>
                </a:r>
                <a:r>
                  <a:rPr lang="en-US" smtClean="0"/>
                  <a:t>TAOCP </a:t>
                </a:r>
                <a:r>
                  <a:rPr lang="ru-RU" smtClean="0"/>
                  <a:t>приведено следующее представление графа</a:t>
                </a:r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r>
                  <a:rPr lang="ru-RU" smtClean="0"/>
                  <a:t>Понятно ли почему эта таблица представляет этот граф?</a:t>
                </a:r>
              </a:p>
              <a:p>
                <a:r>
                  <a:rPr lang="ru-RU"/>
                  <a:t>Важное свойство (заявлено в </a:t>
                </a:r>
                <a:r>
                  <a:rPr lang="en-US"/>
                  <a:t>TAOCP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7.1.2.6</m:t>
                    </m:r>
                  </m:oMath>
                </a14:m>
                <a:r>
                  <a:rPr lang="en-US"/>
                  <a:t>.S): </a:t>
                </a:r>
                <a:r>
                  <a:rPr lang="ru-RU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это ребро от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𝑣𝑖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𝑣𝑗</m:t>
                    </m:r>
                  </m:oMath>
                </a14:m>
                <a:r>
                  <a:rPr lang="en-US"/>
                  <a:t>, </a:t>
                </a:r>
                <a:r>
                  <a:rPr lang="ru-RU"/>
                  <a:t>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/>
                  <a:t> это ребро от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𝑣𝑗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𝑣𝑖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с тем же именем</a:t>
                </a:r>
                <a:r>
                  <a:rPr lang="en-US"/>
                  <a:t>, </a:t>
                </a:r>
                <a:r>
                  <a:rPr lang="ru-RU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^ 1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^ 1</m:t>
                    </m:r>
                  </m:oMath>
                </a14:m>
                <a:endParaRPr lang="ru-RU" smtClean="0"/>
              </a:p>
              <a:p>
                <a:r>
                  <a:rPr lang="ru-RU" smtClean="0"/>
                  <a:t>Похоже такой граф можно построить не используя ничего кроме </a:t>
                </a:r>
                <a:r>
                  <a:rPr lang="en-US" smtClean="0"/>
                  <a:t>std::vector</a:t>
                </a:r>
                <a:endParaRPr lang="ru-RU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1964" b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86359"/>
              </p:ext>
            </p:extLst>
          </p:nvPr>
        </p:nvGraphicFramePr>
        <p:xfrm>
          <a:off x="532384" y="2694770"/>
          <a:ext cx="7620000" cy="148336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a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5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6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7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8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9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t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n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5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7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6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8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9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p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6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5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7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8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9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ручного выделения к векторам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*n = new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[10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n[5</a:t>
            </a:r>
            <a:r>
              <a:rPr lang="en-US" dirty="0">
                <a:latin typeface="Consolas" panose="020B0609020204030204" pitchFamily="49" charset="0"/>
              </a:rPr>
              <a:t>] = 5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какой сейчас размер у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стереть крайний элемент?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пуст ли теперь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не забыть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 smtClean="0">
                <a:latin typeface="Consolas" panose="020B0609020204030204" pitchFamily="49" charset="0"/>
              </a:rPr>
              <a:t>[]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vector&lt;int</a:t>
            </a:r>
            <a:r>
              <a:rPr lang="pt-BR" dirty="0">
                <a:latin typeface="Consolas" panose="020B0609020204030204" pitchFamily="49" charset="0"/>
              </a:rPr>
              <a:t>&gt; v</a:t>
            </a:r>
            <a:r>
              <a:rPr lang="pt-BR" dirty="0" smtClean="0">
                <a:latin typeface="Consolas" panose="020B0609020204030204" pitchFamily="49" charset="0"/>
              </a:rPr>
              <a:t>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v[5</a:t>
            </a:r>
            <a:r>
              <a:rPr lang="pt-BR" dirty="0">
                <a:latin typeface="Consolas" panose="020B0609020204030204" pitchFamily="49" charset="0"/>
              </a:rPr>
              <a:t>] = 5</a:t>
            </a:r>
            <a:r>
              <a:rPr lang="pt-BR" dirty="0" smtClean="0">
                <a:latin typeface="Consolas" panose="020B0609020204030204" pitchFamily="49" charset="0"/>
              </a:rPr>
              <a:t>;</a:t>
            </a:r>
            <a:endParaRPr lang="pt-BR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vsize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.size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v.pop_back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.empty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ресурсы будут </a:t>
            </a:r>
            <a:r>
              <a:rPr lang="ru-RU" dirty="0" smtClean="0">
                <a:latin typeface="Consolas" panose="020B0609020204030204" pitchFamily="49" charset="0"/>
              </a:rPr>
              <a:t>освобождены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323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Представление графа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Необходимо написать класс графа, представленного как в </a:t>
                </a:r>
                <a:r>
                  <a:rPr lang="en-US"/>
                  <a:t>TAOCP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7.1.2.6</m:t>
                    </m:r>
                  </m:oMath>
                </a14:m>
                <a:r>
                  <a:rPr lang="en-US"/>
                  <a:t>.S</a:t>
                </a:r>
                <a:r>
                  <a:rPr lang="ru-RU" smtClean="0"/>
                  <a:t> и написать для этого представления </a:t>
                </a:r>
              </a:p>
              <a:p>
                <a:pPr lvl="1"/>
                <a:r>
                  <a:rPr lang="ru-RU" smtClean="0"/>
                  <a:t>списочную инициализацию из списка пар вершина-вершина</a:t>
                </a:r>
              </a:p>
              <a:p>
                <a:pPr marL="274320" lvl="1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KGraph g {{1,2},{1,3},{2,3},{2,4},{3,4}}</a:t>
                </a:r>
                <a:endParaRPr lang="ru-RU" smtClean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mtClean="0"/>
                  <a:t>обход в ширину</a:t>
                </a:r>
              </a:p>
              <a:p>
                <a:pPr lvl="1"/>
                <a:r>
                  <a:rPr lang="ru-RU" smtClean="0"/>
                  <a:t>обход в глубину</a:t>
                </a:r>
              </a:p>
              <a:p>
                <a:r>
                  <a:rPr lang="ru-RU" smtClean="0"/>
                  <a:t>Допустим, что с каждым ребром нужно связать дополнительную информацию </a:t>
                </a:r>
                <a:r>
                  <a:rPr lang="en-US" smtClean="0"/>
                  <a:t>EL, </a:t>
                </a:r>
                <a:r>
                  <a:rPr lang="ru-RU" smtClean="0"/>
                  <a:t>а с каждой вершиной дополнительную информацию </a:t>
                </a:r>
                <a:r>
                  <a:rPr lang="en-US" smtClean="0"/>
                  <a:t>VL. </a:t>
                </a:r>
                <a:r>
                  <a:rPr lang="ru-RU" smtClean="0"/>
                  <a:t>Может ли пользователь сделать это вне самого графа? Можно ли дать возможность добавить эти данные внутри (скажем параметризовать граф)</a:t>
                </a:r>
                <a:r>
                  <a:rPr lang="en-US" smtClean="0"/>
                  <a:t>? </a:t>
                </a:r>
                <a:r>
                  <a:rPr lang="ru-RU" smtClean="0"/>
                  <a:t>Что вы предпочтёте?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7575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"</a:t>
            </a:r>
            <a:r>
              <a:rPr lang="en-US" dirty="0"/>
              <a:t>Information technology -- Programming languages – C</a:t>
            </a:r>
            <a:r>
              <a:rPr lang="en-US"/>
              <a:t>++", </a:t>
            </a:r>
            <a:r>
              <a:rPr lang="en-US" smtClean="0">
                <a:latin typeface="Consolas" panose="020B0609020204030204" pitchFamily="49" charset="0"/>
              </a:rPr>
              <a:t>ISO/IEC</a:t>
            </a:r>
            <a:r>
              <a:rPr lang="ru-RU" smtClean="0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14882:2017</a:t>
            </a:r>
            <a:endParaRPr lang="en-US" dirty="0">
              <a:latin typeface="Consolas" panose="020B0609020204030204" pitchFamily="49" charset="0"/>
            </a:endParaRPr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pPr lvl="0"/>
            <a:r>
              <a:rPr lang="en-US" smtClean="0"/>
              <a:t>Scott </a:t>
            </a:r>
            <a:r>
              <a:rPr lang="en-US"/>
              <a:t>Meyers, Effective STL, 50 specific ways to improve your use of the standard template library, Addison-Wesley, </a:t>
            </a:r>
            <a:r>
              <a:rPr lang="en-US" smtClean="0"/>
              <a:t>2001</a:t>
            </a:r>
            <a:endParaRPr lang="ru-RU" smtClean="0"/>
          </a:p>
          <a:p>
            <a:r>
              <a:rPr lang="en-US"/>
              <a:t>Nicolai M. Josuttis,  The C++ Standard Library - A Tutorial and Reference, 2nd Edition , Addison-Wesley, </a:t>
            </a:r>
            <a:r>
              <a:rPr lang="en-US" smtClean="0"/>
              <a:t>2012</a:t>
            </a:r>
            <a:endParaRPr lang="ru-RU" smtClean="0"/>
          </a:p>
          <a:p>
            <a:pPr lvl="0"/>
            <a:r>
              <a:rPr lang="en-US" smtClean="0"/>
              <a:t>Neil </a:t>
            </a:r>
            <a:r>
              <a:rPr lang="en-US"/>
              <a:t>MacIntosh, Evolving array_view and string_view for safe C++ code, CppCon'2015</a:t>
            </a:r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представление об итераторах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966804" cy="402336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v(10);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pi </a:t>
            </a:r>
            <a:r>
              <a:rPr lang="ru-RU" dirty="0">
                <a:latin typeface="Consolas" panose="020B0609020204030204" pitchFamily="49" charset="0"/>
              </a:rPr>
              <a:t>это указатель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pi = &amp;v[0];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(*pi == v[4]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 узнать, что </a:t>
            </a:r>
            <a:r>
              <a:rPr lang="en-US" dirty="0" smtClean="0">
                <a:latin typeface="Consolas" panose="020B0609020204030204" pitchFamily="49" charset="0"/>
              </a:rPr>
              <a:t>pi </a:t>
            </a:r>
            <a:r>
              <a:rPr lang="ru-RU" dirty="0" smtClean="0">
                <a:latin typeface="Consolas" panose="020B0609020204030204" pitchFamily="49" charset="0"/>
              </a:rPr>
              <a:t>в конце?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vi </a:t>
            </a:r>
            <a:r>
              <a:rPr lang="ru-RU" dirty="0">
                <a:latin typeface="Consolas" panose="020B0609020204030204" pitchFamily="49" charset="0"/>
              </a:rPr>
              <a:t>это </a:t>
            </a:r>
            <a:r>
              <a:rPr lang="ru-RU" dirty="0" smtClean="0">
                <a:latin typeface="Consolas" panose="020B0609020204030204" pitchFamily="49" charset="0"/>
              </a:rPr>
              <a:t>итератор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vi = 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(*vi == v[4]);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(vi ==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92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26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760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94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428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762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96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430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64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098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432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66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100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434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768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102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9" idx="2"/>
          </p:cNvCxnSpPr>
          <p:nvPr/>
        </p:nvCxnSpPr>
        <p:spPr>
          <a:xfrm flipH="1" flipV="1">
            <a:off x="1575904" y="5746309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6683" y="6079972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v.begin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9575549" y="6079972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v.end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10109199" y="5735944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843604" y="4997009"/>
            <a:ext cx="533400" cy="749300"/>
          </a:xfrm>
          <a:prstGeom prst="rect">
            <a:avLst/>
          </a:prstGeom>
          <a:pattFill prst="openDmnd">
            <a:fgClr>
              <a:srgbClr val="0000FF"/>
            </a:fgClr>
            <a:bgClr>
              <a:schemeClr val="bg1"/>
            </a:bgClr>
          </a:patt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505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611</TotalTime>
  <Words>3288</Words>
  <Application>Microsoft Office PowerPoint</Application>
  <PresentationFormat>Widescreen</PresentationFormat>
  <Paragraphs>607</Paragraphs>
  <Slides>81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Arial</vt:lpstr>
      <vt:lpstr>Calibri</vt:lpstr>
      <vt:lpstr>Cambria Math</vt:lpstr>
      <vt:lpstr>Consolas</vt:lpstr>
      <vt:lpstr>Corbel</vt:lpstr>
      <vt:lpstr>Courier New</vt:lpstr>
      <vt:lpstr>Wingdings</vt:lpstr>
      <vt:lpstr>Basis</vt:lpstr>
      <vt:lpstr>Последовательные контейнеры</vt:lpstr>
      <vt:lpstr>PowerPoint Presentation</vt:lpstr>
      <vt:lpstr>Затравка: такой себе граф</vt:lpstr>
      <vt:lpstr>Обсуждение</vt:lpstr>
      <vt:lpstr>Обсуждение</vt:lpstr>
      <vt:lpstr>Последовательные контейнеры</vt:lpstr>
      <vt:lpstr>Общая информация о контейнерах</vt:lpstr>
      <vt:lpstr>От ручного выделения к векторам</vt:lpstr>
      <vt:lpstr>Первое представление об итераторах</vt:lpstr>
      <vt:lpstr>Гарантии непрерывности памяти</vt:lpstr>
      <vt:lpstr>Неприятное исключение: vector&lt;bool&gt;</vt:lpstr>
      <vt:lpstr>Гайдлайн</vt:lpstr>
      <vt:lpstr>Делаем граф куда лучше</vt:lpstr>
      <vt:lpstr>Задача: что можно здесь улучшить?</vt:lpstr>
      <vt:lpstr>Ответ: вектор не терпит халатности</vt:lpstr>
      <vt:lpstr>Ещё про size и capacity</vt:lpstr>
      <vt:lpstr>Задача: как уменьшить capacity в C++98?</vt:lpstr>
      <vt:lpstr>Решение: а вот и своп</vt:lpstr>
      <vt:lpstr>Особые возможности vector</vt:lpstr>
      <vt:lpstr>Вставка и удаление элементов</vt:lpstr>
      <vt:lpstr>Обсуждение</vt:lpstr>
      <vt:lpstr>Списочная инициализация</vt:lpstr>
      <vt:lpstr>Списочная инициализация</vt:lpstr>
      <vt:lpstr>Списочная инициализация</vt:lpstr>
      <vt:lpstr>Расширенный синтаксис</vt:lpstr>
      <vt:lpstr>Два механизма инициализации</vt:lpstr>
      <vt:lpstr>Списочная инициализация: вектора</vt:lpstr>
      <vt:lpstr>Списочная инициализация для ваших контейнеров</vt:lpstr>
      <vt:lpstr>Обсуждение</vt:lpstr>
      <vt:lpstr>Обсуждение</vt:lpstr>
      <vt:lpstr>Обсуждение</vt:lpstr>
      <vt:lpstr>От встроенных массивов к array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Почему контейнеры не ковариантны?</vt:lpstr>
      <vt:lpstr>Обсуждение</vt:lpstr>
      <vt:lpstr>Обсуждение</vt:lpstr>
      <vt:lpstr>PowerPoint Presentation</vt:lpstr>
      <vt:lpstr>Рассмотрите deque вместо vector*</vt:lpstr>
      <vt:lpstr>Задача: что неправильно в этом коде?</vt:lpstr>
      <vt:lpstr>Ответ: всё хорошо</vt:lpstr>
      <vt:lpstr>Деки против векторов</vt:lpstr>
      <vt:lpstr>Другие узловые контейнеры</vt:lpstr>
      <vt:lpstr>Особая возможность списков: сплайс</vt:lpstr>
      <vt:lpstr>Сплайс для списков</vt:lpstr>
      <vt:lpstr>Сплайс для списков</vt:lpstr>
      <vt:lpstr>Сплайс для списков: упражнение</vt:lpstr>
      <vt:lpstr>Сплайс для списков: решение</vt:lpstr>
      <vt:lpstr>Задача: что не так в этом коде?</vt:lpstr>
      <vt:lpstr>Решение: использован не тот метод</vt:lpstr>
      <vt:lpstr>Балансировка size/splice </vt:lpstr>
      <vt:lpstr>Особые возможности списков</vt:lpstr>
      <vt:lpstr>Делаем граф ещё лучше</vt:lpstr>
      <vt:lpstr>Делаем граф ещё лучше</vt:lpstr>
      <vt:lpstr>PowerPoint Presentation</vt:lpstr>
      <vt:lpstr>Идея контейнерных адаптеров</vt:lpstr>
      <vt:lpstr>Виды адаптеров</vt:lpstr>
      <vt:lpstr>Излишняя ортогональность адаптеров</vt:lpstr>
      <vt:lpstr>Обсуждение</vt:lpstr>
      <vt:lpstr>Обсуждение</vt:lpstr>
      <vt:lpstr>Недостаточная ортогональность</vt:lpstr>
      <vt:lpstr>Обсуждение</vt:lpstr>
      <vt:lpstr>Обсуждение</vt:lpstr>
      <vt:lpstr>Case study: дерево Штерна-Броко</vt:lpstr>
      <vt:lpstr>Case study: дерево Штерна-Броко</vt:lpstr>
      <vt:lpstr>PowerPoint Presentation</vt:lpstr>
      <vt:lpstr>Соблазн: operator+ для векторов</vt:lpstr>
      <vt:lpstr>Соблазн: operator+ для векторов</vt:lpstr>
      <vt:lpstr>Valarrays: вектора значений</vt:lpstr>
      <vt:lpstr>Особая возможность: slicing</vt:lpstr>
      <vt:lpstr>Коротко о битовых масках</vt:lpstr>
      <vt:lpstr>Идея array_view</vt:lpstr>
      <vt:lpstr>Радости адресной арифметики*</vt:lpstr>
      <vt:lpstr>Используем array_view</vt:lpstr>
      <vt:lpstr>Печальная часть</vt:lpstr>
      <vt:lpstr>Домашняя работа</vt:lpstr>
      <vt:lpstr>Представление графа</vt:lpstr>
      <vt:lpstr>Представление графа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83</cp:revision>
  <dcterms:created xsi:type="dcterms:W3CDTF">2017-06-26T09:21:48Z</dcterms:created>
  <dcterms:modified xsi:type="dcterms:W3CDTF">2018-03-01T08:40:36Z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2018-03-01 08:40:33Z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