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86" r:id="rId9"/>
    <p:sldId id="260" r:id="rId10"/>
    <p:sldId id="265" r:id="rId11"/>
    <p:sldId id="266" r:id="rId12"/>
    <p:sldId id="297" r:id="rId13"/>
    <p:sldId id="267" r:id="rId14"/>
    <p:sldId id="270" r:id="rId15"/>
    <p:sldId id="268" r:id="rId16"/>
    <p:sldId id="269" r:id="rId17"/>
    <p:sldId id="273" r:id="rId18"/>
    <p:sldId id="274" r:id="rId19"/>
    <p:sldId id="275" r:id="rId20"/>
    <p:sldId id="277" r:id="rId21"/>
    <p:sldId id="283" r:id="rId22"/>
    <p:sldId id="284" r:id="rId23"/>
    <p:sldId id="278" r:id="rId24"/>
    <p:sldId id="343" r:id="rId25"/>
    <p:sldId id="285" r:id="rId26"/>
    <p:sldId id="279" r:id="rId27"/>
    <p:sldId id="280" r:id="rId28"/>
    <p:sldId id="281" r:id="rId29"/>
    <p:sldId id="276" r:id="rId30"/>
    <p:sldId id="282" r:id="rId31"/>
    <p:sldId id="287" r:id="rId32"/>
    <p:sldId id="288" r:id="rId33"/>
    <p:sldId id="334" r:id="rId34"/>
    <p:sldId id="271" r:id="rId35"/>
    <p:sldId id="272" r:id="rId36"/>
    <p:sldId id="335" r:id="rId37"/>
    <p:sldId id="289" r:id="rId38"/>
    <p:sldId id="291" r:id="rId39"/>
    <p:sldId id="336" r:id="rId40"/>
    <p:sldId id="290" r:id="rId41"/>
    <p:sldId id="292" r:id="rId42"/>
    <p:sldId id="293" r:id="rId43"/>
    <p:sldId id="294" r:id="rId44"/>
    <p:sldId id="295" r:id="rId45"/>
    <p:sldId id="296" r:id="rId46"/>
    <p:sldId id="337" r:id="rId47"/>
    <p:sldId id="298" r:id="rId48"/>
    <p:sldId id="299" r:id="rId49"/>
    <p:sldId id="344" r:id="rId50"/>
    <p:sldId id="345" r:id="rId51"/>
    <p:sldId id="301" r:id="rId52"/>
    <p:sldId id="302" r:id="rId53"/>
    <p:sldId id="300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1" r:id="rId62"/>
    <p:sldId id="312" r:id="rId63"/>
    <p:sldId id="313" r:id="rId64"/>
    <p:sldId id="314" r:id="rId65"/>
    <p:sldId id="315" r:id="rId66"/>
    <p:sldId id="310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258" r:id="rId80"/>
    <p:sldId id="328" r:id="rId81"/>
    <p:sldId id="330" r:id="rId82"/>
    <p:sldId id="331" r:id="rId83"/>
    <p:sldId id="332" r:id="rId84"/>
    <p:sldId id="333" r:id="rId85"/>
    <p:sldId id="329" r:id="rId86"/>
    <p:sldId id="338" r:id="rId87"/>
    <p:sldId id="339" r:id="rId88"/>
    <p:sldId id="340" r:id="rId89"/>
    <p:sldId id="342" r:id="rId90"/>
    <p:sldId id="341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5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Специализация, частичная специализация 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&lt;int&gt;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целых чисел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Частичная специализация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всех указателей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указателей было бы проще хранить массив указателей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&lt;typename T&gt;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Stack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&lt;T*&gt;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 **content_;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</a:t>
            </a:r>
            <a:r>
              <a:rPr lang="ru-RU" smtClean="0">
                <a:latin typeface="Consolas" panose="020B0609020204030204" pitchFamily="49" charset="0"/>
              </a:rPr>
              <a:t>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Упрощение имён в специализациях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Рассмотренное ранее упрощение имён отлично работает в специализациях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 {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a1;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class A&lt;T*&gt; { 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A* a2; // A </a:t>
            </a:r>
            <a:r>
              <a:rPr lang="ru-RU">
                <a:latin typeface="Consolas" panose="020B0609020204030204" pitchFamily="49" charset="0"/>
              </a:rPr>
              <a:t>здесь означает</a:t>
            </a:r>
            <a:r>
              <a:rPr lang="en-US">
                <a:latin typeface="Consolas" panose="020B0609020204030204" pitchFamily="49" charset="0"/>
              </a:rPr>
              <a:t> A&lt;T*&gt;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pPr marL="342900" indent="-342900"/>
            <a:r>
              <a:rPr lang="ru-RU" smtClean="0"/>
              <a:t>Разумеется это опционально. Указывать полные имена </a:t>
            </a:r>
            <a:r>
              <a:rPr lang="ru-RU" smtClean="0">
                <a:latin typeface="Corbel" panose="020B0503020204020204" pitchFamily="34" charset="0"/>
              </a:rPr>
              <a:t>– вполне легально (и часто это отличная идея)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сожалению, нет простого способа специализировать стек всеми типами, похожими на целые числа (так же как мы специализировали указателями)</a:t>
            </a:r>
          </a:p>
          <a:p>
            <a:r>
              <a:rPr lang="ru-RU" smtClean="0"/>
              <a:t>Но это не значит, что нет способа этого добиться</a:t>
            </a:r>
          </a:p>
          <a:p>
            <a:r>
              <a:rPr lang="ru-RU" smtClean="0"/>
              <a:t>Подумайте об этом до следующих лекций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частичной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T, typename U&gt; class Foo {};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Foo&lt;T, 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&lt;typename T&gt; class </a:t>
            </a:r>
            <a:r>
              <a:rPr lang="en-US">
                <a:latin typeface="Consolas" panose="020B0609020204030204" pitchFamily="49" charset="0"/>
              </a:rPr>
              <a:t>Foo&lt;T, int&gt; {};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T, typename U&gt;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Foo&lt;T*, U*&gt;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Foo&lt;int,float&gt; mif;  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Foo&lt;float,float</a:t>
            </a:r>
            <a:r>
              <a:rPr lang="en-US">
                <a:latin typeface="Consolas" panose="020B0609020204030204" pitchFamily="49" charset="0"/>
              </a:rPr>
              <a:t>&gt; mff;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Foo&lt;float,int</a:t>
            </a:r>
            <a:r>
              <a:rPr lang="en-US">
                <a:latin typeface="Consolas" panose="020B0609020204030204" pitchFamily="49" charset="0"/>
              </a:rPr>
              <a:t>&gt; mfi;   //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Foo&lt;int</a:t>
            </a:r>
            <a:r>
              <a:rPr lang="en-US">
                <a:latin typeface="Consolas" panose="020B0609020204030204" pitchFamily="49" charset="0"/>
              </a:rPr>
              <a:t>*,float*&gt; mp;  // </a:t>
            </a:r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</a:t>
            </a:r>
          </a:p>
          <a:p>
            <a:r>
              <a:rPr lang="ru-RU" smtClean="0"/>
              <a:t>Заметьте </a:t>
            </a:r>
            <a:r>
              <a:rPr lang="ru-RU" smtClean="0">
                <a:solidFill>
                  <a:srgbClr val="0000FF"/>
                </a:solidFill>
              </a:rPr>
              <a:t>это не перегрузка</a:t>
            </a:r>
            <a:r>
              <a:rPr lang="ru-RU" smtClean="0"/>
              <a:t> (классы вообще нельзя перегружать). Тут нечего разрешать: тип </a:t>
            </a:r>
            <a:r>
              <a:rPr lang="ru-RU" smtClean="0">
                <a:solidFill>
                  <a:srgbClr val="0000FF"/>
                </a:solidFill>
              </a:rPr>
              <a:t>точно</a:t>
            </a:r>
            <a:r>
              <a:rPr lang="ru-RU" smtClean="0"/>
              <a:t> указывается в точке объявления переменной.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 на специализацию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Stack&lt;T*&gt; { 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template &lt;typename T&gt; class Stack&lt;T</a:t>
            </a:r>
            <a:r>
              <a:rPr lang="en-US" smtClean="0">
                <a:latin typeface="Consolas" panose="020B0609020204030204" pitchFamily="49" charset="0"/>
              </a:rPr>
              <a:t>**&gt; </a:t>
            </a:r>
            <a:r>
              <a:rPr lang="en-US">
                <a:latin typeface="Consolas" panose="020B0609020204030204" pitchFamily="49" charset="0"/>
              </a:rPr>
              <a:t>{ /* .... */ }; </a:t>
            </a:r>
            <a:endParaRPr lang="en-US" smtClean="0">
              <a:latin typeface="Consolas" panose="020B0609020204030204" pitchFamily="49" charset="0"/>
            </a:endParaRPr>
          </a:p>
          <a:p>
            <a:pPr marL="457200" indent="-457200"/>
            <a:r>
              <a:rPr lang="ru-RU" smtClean="0"/>
              <a:t>Чему соответствуют следующие определения?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2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</a:t>
            </a:r>
            <a:r>
              <a:rPr lang="ru-RU" smtClean="0">
                <a:latin typeface="Consolas" panose="020B0609020204030204" pitchFamily="49" charset="0"/>
              </a:rPr>
              <a:t>*</a:t>
            </a:r>
            <a:r>
              <a:rPr lang="en-US" smtClean="0">
                <a:latin typeface="Consolas" panose="020B0609020204030204" pitchFamily="49" charset="0"/>
              </a:rPr>
              <a:t>&gt; s2;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Stack&lt;Stack&lt;int&gt;***&gt; s3;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ru-RU" smtClean="0"/>
              <a:t>Несмотря на то, что это не перегрузка, специализация выбирает из доступных специализаций наименее общую возможную.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</a:t>
            </a:r>
            <a:r>
              <a:rPr lang="ru-RU">
                <a:solidFill>
                  <a:srgbClr val="0000FF"/>
                </a:solidFill>
              </a:rPr>
              <a:t>следовать за</a:t>
            </a:r>
            <a:r>
              <a:rPr lang="ru-RU"/>
              <a:t> объявлением шаблона общего </a:t>
            </a:r>
            <a:r>
              <a:rPr lang="ru-RU" smtClean="0"/>
              <a:t>вида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class X&lt;int&gt; { /* .... */ 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поздно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</a:t>
            </a:r>
            <a:r>
              <a:rPr lang="ru-RU">
                <a:solidFill>
                  <a:srgbClr val="0000FF"/>
                </a:solidFill>
              </a:rPr>
              <a:t>действительно менее </a:t>
            </a:r>
            <a:r>
              <a:rPr lang="ru-RU" smtClean="0">
                <a:solidFill>
                  <a:srgbClr val="0000FF"/>
                </a:solidFill>
              </a:rPr>
              <a:t>общим</a:t>
            </a:r>
            <a:r>
              <a:rPr lang="ru-RU" smtClean="0"/>
              <a:t>, чем тот, версией которого он является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X { /* .... */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U&gt;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X&lt;U&gt; </a:t>
            </a:r>
            <a:r>
              <a:rPr lang="en-US">
                <a:latin typeface="Consolas" panose="020B0609020204030204" pitchFamily="49" charset="0"/>
              </a:rPr>
              <a:t>{ /* .... */ </a:t>
            </a:r>
            <a:r>
              <a:rPr lang="en-US" smtClean="0">
                <a:latin typeface="Consolas" panose="020B0609020204030204" pitchFamily="49" charset="0"/>
              </a:rPr>
              <a:t>};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Специализация всегда должна в коде следовать за объявлением шаблона общего вида</a:t>
            </a:r>
            <a:endParaRPr lang="en-US"/>
          </a:p>
          <a:p>
            <a:r>
              <a:rPr lang="ru-RU"/>
              <a:t>Специализированный шаблон должен быть действительно менее </a:t>
            </a:r>
            <a:r>
              <a:rPr lang="ru-RU" smtClean="0"/>
              <a:t>общим, чем тот, версией которого он является</a:t>
            </a:r>
            <a:endParaRPr lang="en-US" smtClean="0"/>
          </a:p>
          <a:p>
            <a:r>
              <a:rPr lang="ru-RU" smtClean="0"/>
              <a:t>Полная </a:t>
            </a:r>
            <a:r>
              <a:rPr lang="ru-RU"/>
              <a:t>специализация возможна и для классов </a:t>
            </a:r>
            <a:r>
              <a:rPr lang="ru-RU">
                <a:solidFill>
                  <a:srgbClr val="0000FF"/>
                </a:solidFill>
              </a:rPr>
              <a:t>и для функций, наряду с перегрузкой</a:t>
            </a:r>
            <a:r>
              <a:rPr lang="ru-RU"/>
              <a:t> </a:t>
            </a:r>
          </a:p>
          <a:p>
            <a:r>
              <a:rPr lang="ru-RU"/>
              <a:t>Частичная специализация для функций </a:t>
            </a:r>
            <a:r>
              <a:rPr lang="ru-RU" smtClean="0"/>
              <a:t>невозможна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&lt;&gt; void foo&lt;int&gt; (int x);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&lt;typename T&gt; void foo&lt;T*&gt; (T* x); // fail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double foo&lt;int&gt; (int *x); // fail</a:t>
            </a:r>
            <a:r>
              <a:rPr lang="ru-RU" smtClean="0">
                <a:latin typeface="Consolas" panose="020B0609020204030204" pitchFamily="49" charset="0"/>
              </a:rPr>
              <a:t>, ожидается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25877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 smtClean="0"/>
              <a:t>Зато вы можете вообще не указывать специализирующий параметр, положившись на вывод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(T x);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double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(int *x); // </a:t>
            </a:r>
            <a:r>
              <a:rPr lang="en-US" smtClean="0">
                <a:latin typeface="Consolas" panose="020B0609020204030204" pitchFamily="49" charset="0"/>
              </a:rPr>
              <a:t>ok, T = int*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475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Сигнатура специализированной функции обязана повторять сигнатуру общего шаблона</a:t>
            </a:r>
          </a:p>
          <a:p>
            <a:r>
              <a:rPr lang="ru-RU"/>
              <a:t>Зато вы можете вообще не указывать </a:t>
            </a:r>
            <a:r>
              <a:rPr lang="ru-RU" smtClean="0"/>
              <a:t>специализирующий </a:t>
            </a:r>
            <a:r>
              <a:rPr lang="ru-RU"/>
              <a:t>параметр, положившись на вывод типов </a:t>
            </a:r>
            <a:endParaRPr lang="en-US" smtClean="0"/>
          </a:p>
          <a:p>
            <a:r>
              <a:rPr lang="ru-RU" smtClean="0"/>
              <a:t>В отличии от перегрузки, специализация не требует наличия параметра в сигнатуре функции</a:t>
            </a:r>
            <a:r>
              <a:rPr lang="en-US" smtClean="0"/>
              <a:t> </a:t>
            </a:r>
            <a:r>
              <a:rPr lang="ru-RU" smtClean="0"/>
              <a:t>(но тогда снова надо указывать параметр)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void bar&lt;int</a:t>
            </a:r>
            <a:r>
              <a:rPr lang="en-US" smtClean="0">
                <a:latin typeface="Consolas" panose="020B0609020204030204" pitchFamily="49" charset="0"/>
              </a:rPr>
              <a:t>&gt;(); // ok</a:t>
            </a:r>
          </a:p>
          <a:p>
            <a:r>
              <a:rPr lang="ru-RU" smtClean="0"/>
              <a:t>Это убивает вывод типов, но это сильный аргумент за специализацию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вызовет </a:t>
            </a:r>
            <a:r>
              <a:rPr lang="en-US" smtClean="0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Является ли (3) специализацией для (2) или для (1)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Некая двусмысленность в выводе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foo(int*);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 smtClean="0">
                <a:latin typeface="Consolas" panose="020B0609020204030204" pitchFamily="49" charset="0"/>
              </a:rPr>
              <a:t>и это в целом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>, но....</a:t>
            </a:r>
            <a:endParaRPr lang="ru-RU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Вопрос является </a:t>
            </a:r>
            <a:r>
              <a:rPr lang="ru-RU"/>
              <a:t>(</a:t>
            </a:r>
            <a:r>
              <a:rPr lang="en-US" smtClean="0"/>
              <a:t>3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специализацией для (</a:t>
            </a:r>
            <a:r>
              <a:rPr lang="en-US" smtClean="0"/>
              <a:t>2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или для (</a:t>
            </a:r>
            <a:r>
              <a:rPr lang="en-US" smtClean="0"/>
              <a:t>1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не имеет смысла. Она специализирует </a:t>
            </a:r>
            <a:r>
              <a:rPr lang="ru-RU" smtClean="0">
                <a:solidFill>
                  <a:srgbClr val="0000FF"/>
                </a:solidFill>
              </a:rPr>
              <a:t>выигравший перегрузку</a:t>
            </a:r>
            <a:r>
              <a:rPr lang="ru-RU" smtClean="0"/>
              <a:t> шаблон. </a:t>
            </a:r>
          </a:p>
          <a:p>
            <a:pPr marL="342900" indent="-342900"/>
            <a:r>
              <a:rPr lang="ru-RU" smtClean="0"/>
              <a:t>В связи с этим могут возникать неприятные сюрпризы.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Контрпример Димова-Абрамса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void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(int</a:t>
            </a:r>
            <a:r>
              <a:rPr lang="en-US">
                <a:latin typeface="Consolas" panose="020B0609020204030204" pitchFamily="49" charset="0"/>
              </a:rPr>
              <a:t>*); </a:t>
            </a:r>
            <a:endParaRPr lang="ru-RU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void foo(T*);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x;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foo(&amp;x); // </a:t>
            </a:r>
            <a:r>
              <a:rPr lang="ru-RU">
                <a:latin typeface="Consolas" panose="020B0609020204030204" pitchFamily="49" charset="0"/>
              </a:rPr>
              <a:t>вызовет </a:t>
            </a:r>
            <a:r>
              <a:rPr lang="en-US">
                <a:latin typeface="Consolas" panose="020B0609020204030204" pitchFamily="49" charset="0"/>
              </a:rPr>
              <a:t>[3], </a:t>
            </a:r>
            <a:r>
              <a:rPr lang="ru-RU">
                <a:latin typeface="Consolas" panose="020B0609020204030204" pitchFamily="49" charset="0"/>
              </a:rPr>
              <a:t>хотя </a:t>
            </a:r>
            <a:r>
              <a:rPr lang="en-US">
                <a:latin typeface="Consolas" panose="020B0609020204030204" pitchFamily="49" charset="0"/>
              </a:rPr>
              <a:t>[2] </a:t>
            </a:r>
            <a:r>
              <a:rPr lang="ru-RU">
                <a:latin typeface="Consolas" panose="020B0609020204030204" pitchFamily="49" charset="0"/>
              </a:rPr>
              <a:t>подходит лучше</a:t>
            </a:r>
          </a:p>
          <a:p>
            <a:pPr marL="342900" indent="-342900"/>
            <a:r>
              <a:rPr lang="ru-RU"/>
              <a:t>Важно помнить: </a:t>
            </a:r>
            <a:r>
              <a:rPr lang="ru-RU">
                <a:solidFill>
                  <a:srgbClr val="0000FF"/>
                </a:solidFill>
              </a:rPr>
              <a:t>специализации не участвуют в </a:t>
            </a:r>
            <a:r>
              <a:rPr lang="ru-RU" smtClean="0">
                <a:solidFill>
                  <a:srgbClr val="0000FF"/>
                </a:solidFill>
              </a:rPr>
              <a:t>перегрузке</a:t>
            </a:r>
            <a:r>
              <a:rPr lang="en-US" smtClean="0">
                <a:solidFill>
                  <a:srgbClr val="0000FF"/>
                </a:solidFill>
              </a:rPr>
              <a:t>.</a:t>
            </a:r>
            <a:r>
              <a:rPr lang="en-US" smtClean="0"/>
              <a:t> C</a:t>
            </a:r>
            <a:r>
              <a:rPr lang="ru-RU" smtClean="0"/>
              <a:t>начала разрешается перегрузка, потом ищется наименее общая специализация. Но в данном случае (2) не специализирует (3), так как встречается раньше</a:t>
            </a:r>
          </a:p>
          <a:p>
            <a:pPr marL="342900" indent="-342900"/>
            <a:r>
              <a:rPr lang="ru-RU" smtClean="0"/>
              <a:t>В целом это аргумент против специализации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2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1. template &lt;typename T, typename U&gt; void foo(T, U);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2. template &lt;typename T, typename U&gt; void foo(T*, U*);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3. template &lt;&gt; void foo&lt;int*, int*&gt;(int*, int*);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(&amp;x, &amp;x);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разумеется (2), так как (3) специализирует (1)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4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Удаление специализаций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Специализации можно явно запрещать.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для всех указателей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T&gt; void foo(T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но не для </a:t>
            </a:r>
            <a:r>
              <a:rPr lang="en-US">
                <a:latin typeface="Consolas" panose="020B0609020204030204" pitchFamily="49" charset="0"/>
              </a:rPr>
              <a:t>char* </a:t>
            </a:r>
            <a:r>
              <a:rPr lang="ru-RU">
                <a:latin typeface="Consolas" panose="020B0609020204030204" pitchFamily="49" charset="0"/>
              </a:rPr>
              <a:t>и не для </a:t>
            </a:r>
            <a:r>
              <a:rPr lang="en-US">
                <a:latin typeface="Consolas" panose="020B0609020204030204" pitchFamily="49" charset="0"/>
              </a:rPr>
              <a:t>void*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foo&lt;char&gt;(char*) = delete;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&lt;&gt; void foo&lt;void&gt;(void*) = delete;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ru-RU"/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foo(char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foo(void</a:t>
            </a:r>
            <a:r>
              <a:rPr lang="ru-RU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) = delete;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7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y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y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x[x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для </a:t>
            </a:r>
            <a:r>
              <a:rPr lang="en-US" smtClean="0"/>
              <a:t>std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Перегрузка и специализация для функций выглядят дублирующими механизмами. Но, как рассмотрено выше, это очень разные вещи.</a:t>
            </a:r>
          </a:p>
          <a:p>
            <a:r>
              <a:rPr lang="ru-RU" smtClean="0"/>
              <a:t>Рассмотрим ещё одно отличие: допустим, вы </a:t>
            </a:r>
            <a:r>
              <a:rPr lang="ru-RU"/>
              <a:t>хотите особую </a:t>
            </a:r>
            <a:r>
              <a:rPr lang="en-US"/>
              <a:t>std::swap </a:t>
            </a:r>
            <a:r>
              <a:rPr lang="ru-RU"/>
              <a:t>для вашего класса. Вы будете специализировать или перегружать</a:t>
            </a:r>
            <a:r>
              <a:rPr lang="ru-RU" smtClean="0"/>
              <a:t>?</a:t>
            </a:r>
          </a:p>
          <a:p>
            <a:r>
              <a:rPr lang="ru-RU" smtClean="0"/>
              <a:t>На самом деле тут нет выхода кроме специализации, так как перегружать функции из пространства имён </a:t>
            </a:r>
            <a:r>
              <a:rPr lang="en-US" smtClean="0"/>
              <a:t>std </a:t>
            </a:r>
            <a:r>
              <a:rPr lang="ru-RU" smtClean="0"/>
              <a:t>попросту нельзя (а вот специализировать вполне ок).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9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Саттера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Частичная специализация функций запрещена.</a:t>
            </a:r>
          </a:p>
          <a:p>
            <a:r>
              <a:rPr lang="ru-RU" smtClean="0"/>
              <a:t>Можно ли сымитировать частичную специализацию функций через частичную специализацию классов?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FImpl;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 { FImpl&lt;T&gt;::f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(t);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T&gt; struct FImpl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static void f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(T t);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то, что статический метод </a:t>
            </a:r>
            <a:r>
              <a:rPr lang="en-US" smtClean="0"/>
              <a:t>stateless </a:t>
            </a:r>
            <a:r>
              <a:rPr lang="ru-RU" smtClean="0"/>
              <a:t>класса мало отличается от свободной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Специализация по </a:t>
            </a:r>
            <a:r>
              <a:rPr lang="en-US" smtClean="0"/>
              <a:t>nontype </a:t>
            </a:r>
            <a:r>
              <a:rPr lang="ru-RU" smtClean="0"/>
              <a:t>параметрам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в том, чтобы специализировать класс по любой разновидности шаблонных параметров. Например по целым числам.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int N&gt; class Array;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более эффективная реализация для трёх элементов</a:t>
            </a:r>
          </a:p>
          <a:p>
            <a:r>
              <a:rPr lang="en-US" smtClean="0"/>
              <a:t>TODO: </a:t>
            </a:r>
            <a:r>
              <a:rPr lang="ru-RU" smtClean="0"/>
              <a:t>как насчёт специализации по указателям или шаблонным шаблонным параметрам?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шаблонную специализацию назвать разновидностью наследования?  В наследовании тоже более специализированный класс наследует более общему.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шаблонну</a:t>
            </a:r>
            <a:r>
              <a:rPr lang="ru-RU"/>
              <a:t>ю</a:t>
            </a:r>
            <a:r>
              <a:rPr lang="ru-RU" smtClean="0"/>
              <a:t> специализацию назвать разновидностью наследования?  В наследовании тоже более специализированный класс наследует более общему.</a:t>
            </a:r>
          </a:p>
          <a:p>
            <a:r>
              <a:rPr lang="ru-RU" smtClean="0"/>
              <a:t>Увы нет. Специализированный </a:t>
            </a:r>
            <a:r>
              <a:rPr lang="ru-RU"/>
              <a:t>шаблон может не иметь ничего общего с его полной версией (вплоть до разных имен методов</a:t>
            </a:r>
            <a:r>
              <a:rPr lang="ru-RU" smtClean="0"/>
              <a:t>). С точки зрения наследования это нарушение </a:t>
            </a:r>
            <a:r>
              <a:rPr lang="en-US" smtClean="0"/>
              <a:t>LSP.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S&lt;int&gt;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bar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S&lt;double&gt; sd; sd.foo();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S&lt;int&gt; si; si.bar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Прошлый пример на самом деле </a:t>
            </a:r>
            <a:r>
              <a:rPr lang="ru-RU" smtClean="0">
                <a:solidFill>
                  <a:srgbClr val="FF0000"/>
                </a:solidFill>
              </a:rPr>
              <a:t>ещё</a:t>
            </a:r>
            <a:r>
              <a:rPr lang="ru-RU" smtClean="0"/>
              <a:t> коварнее, чем простое нарушение </a:t>
            </a:r>
            <a:r>
              <a:rPr lang="en-US" smtClean="0"/>
              <a:t>LSP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S { void foo ();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U&gt; void use_S (S&lt;U&gt; x) { return x.foo(); }</a:t>
            </a:r>
          </a:p>
          <a:p>
            <a:r>
              <a:rPr lang="ru-RU" smtClean="0"/>
              <a:t>В этом случае всё выглядит хорошо. Но кажется, что любая специализация </a:t>
            </a:r>
            <a:r>
              <a:rPr lang="en-US" smtClean="0"/>
              <a:t>S </a:t>
            </a:r>
            <a:r>
              <a:rPr lang="ru-RU" smtClean="0"/>
              <a:t>может всё разрушить</a:t>
            </a:r>
            <a:r>
              <a:rPr lang="en-US" smtClean="0"/>
              <a:t>.</a:t>
            </a:r>
            <a:endParaRPr lang="ru-RU" smtClean="0"/>
          </a:p>
          <a:p>
            <a:r>
              <a:rPr lang="ru-RU" smtClean="0"/>
              <a:t>Вероятно в языке должны быть какие-то механизмы, заточенные под такие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921215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видимости. Это было довольно давно, возможно, настало время напомнить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Bar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int foo (int);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foo (char);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b.foo(1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ошибка доступа, а не вызов </a:t>
            </a:r>
            <a:r>
              <a:rPr lang="en-US" smtClean="0">
                <a:latin typeface="Consolas" panose="020B0609020204030204" pitchFamily="49" charset="0"/>
              </a:rPr>
              <a:t>foo(char)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4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проблемы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видели, что разрешение имён в классах происходит до контроля видимости</a:t>
            </a:r>
          </a:p>
          <a:p>
            <a:r>
              <a:rPr lang="ru-RU" smtClean="0"/>
              <a:t>Должно ли разрешение имён в шаблонах (в том числе классов) происходить до инстанцирования или после?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Здесь </a:t>
            </a:r>
            <a:r>
              <a:rPr lang="en-US" smtClean="0"/>
              <a:t>illegal_name </a:t>
            </a:r>
            <a:r>
              <a:rPr lang="ru-RU" smtClean="0"/>
              <a:t>выглядит нелегальным именем, но может быть оно будет как-то легализовано после того как будет подставлен конкретный тип </a:t>
            </a:r>
            <a:r>
              <a:rPr lang="en-US" smtClean="0"/>
              <a:t>T?</a:t>
            </a:r>
          </a:p>
          <a:p>
            <a:r>
              <a:rPr lang="ru-RU" smtClean="0"/>
              <a:t>Нужно ли выдавать ошибку сразу или подождать подстановки параметра?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объявления (</a:t>
            </a:r>
            <a:r>
              <a:rPr lang="en-US" smtClean="0"/>
              <a:t>PoD)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Ниже приведены два фрагмента кода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 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Оба сомнительны, но в одном случае будет использовано значение переменной из внешней области видимости, а в другом случае нет</a:t>
            </a:r>
            <a:endParaRPr lang="en-US" smtClean="0"/>
          </a:p>
          <a:p>
            <a:r>
              <a:rPr lang="ru-RU" smtClean="0"/>
              <a:t>Точка объявления (</a:t>
            </a:r>
            <a:r>
              <a:rPr lang="en-US" smtClean="0"/>
              <a:t>point of declaration</a:t>
            </a:r>
            <a:r>
              <a:rPr lang="ru-RU" smtClean="0"/>
              <a:t>) это точка в которой объявление завершено (после полного объявления</a:t>
            </a:r>
            <a:r>
              <a:rPr lang="en-US" smtClean="0"/>
              <a:t> </a:t>
            </a:r>
            <a:r>
              <a:rPr lang="ru-RU" smtClean="0"/>
              <a:t>но перед инициализатором)</a:t>
            </a:r>
          </a:p>
          <a:p>
            <a:r>
              <a:rPr lang="ru-RU" smtClean="0"/>
              <a:t>До точки объявления имя не считается введённым в область видимости (соответственно используется имя из прошлой области видимости).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illegal_name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независимое имя, ошибка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85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use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T::illegal_name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зависимое имя,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Двухфазное разрешение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10140189" cy="4038600"/>
          </a:xfrm>
        </p:spPr>
        <p:txBody>
          <a:bodyPr/>
          <a:lstStyle/>
          <a:p>
            <a:r>
              <a:rPr lang="ru-RU" smtClean="0"/>
              <a:t>Первая фаза: до инстанциацирования. Шаблоны проходят общую синтаксическую проверку, а также разрешаются </a:t>
            </a:r>
            <a:r>
              <a:rPr lang="ru-RU" smtClean="0">
                <a:solidFill>
                  <a:srgbClr val="0000FF"/>
                </a:solidFill>
              </a:rPr>
              <a:t>независимые</a:t>
            </a:r>
            <a:r>
              <a:rPr lang="ru-RU" smtClean="0"/>
              <a:t> имена</a:t>
            </a:r>
          </a:p>
          <a:p>
            <a:r>
              <a:rPr lang="ru-RU" smtClean="0"/>
              <a:t>Вторая фаза: во время инстанцирования. Происходит специальная синтаксическая проверка и разрешаются </a:t>
            </a:r>
            <a:r>
              <a:rPr lang="ru-RU" smtClean="0">
                <a:solidFill>
                  <a:srgbClr val="0000FF"/>
                </a:solidFill>
              </a:rPr>
              <a:t>зависимые</a:t>
            </a:r>
            <a:r>
              <a:rPr lang="ru-RU" smtClean="0"/>
              <a:t> имена</a:t>
            </a:r>
          </a:p>
          <a:p>
            <a:r>
              <a:rPr lang="ru-RU"/>
              <a:t>Зависимое имя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это имя, которое семантически зависит от шаблонного параметра. Шаблонный параметр может быть его типом, он может участвовать в формировании типа и так </a:t>
            </a:r>
            <a:r>
              <a:rPr lang="ru-RU" smtClean="0"/>
              <a:t>далее</a:t>
            </a:r>
            <a:endParaRPr lang="en-US" smtClean="0"/>
          </a:p>
          <a:p>
            <a:r>
              <a:rPr lang="ru-RU" smtClean="0"/>
              <a:t>Следует запомнить золотое правило: </a:t>
            </a:r>
            <a:r>
              <a:rPr lang="ru-RU" smtClean="0">
                <a:solidFill>
                  <a:srgbClr val="0000FF"/>
                </a:solidFill>
              </a:rPr>
              <a:t>разрешение зависимых имён откладывается до подстановки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108789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что на экране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3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void foo (T) { cout &lt;&lt; "T";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S { 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 void call_foo (T t, S x) 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foo 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x </a:t>
            </a:r>
            <a:r>
              <a:rPr lang="ru-RU" smtClean="0">
                <a:latin typeface="Consolas" panose="020B0609020204030204" pitchFamily="49" charset="0"/>
              </a:rPr>
              <a:t>не зависимое имя, разрешается в </a:t>
            </a:r>
            <a:r>
              <a:rPr lang="en-US" smtClean="0">
                <a:latin typeface="Consolas" panose="020B0609020204030204" pitchFamily="49" charset="0"/>
              </a:rPr>
              <a:t>foo&lt;S&gt;(x)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foo (t); </a:t>
            </a:r>
            <a:r>
              <a:rPr lang="en-US" smtClean="0">
                <a:latin typeface="Consolas" panose="020B0609020204030204" pitchFamily="49" charset="0"/>
              </a:rPr>
              <a:t>// t </a:t>
            </a:r>
            <a:r>
              <a:rPr lang="ru-RU" smtClean="0">
                <a:latin typeface="Consolas" panose="020B0609020204030204" pitchFamily="49" charset="0"/>
              </a:rPr>
              <a:t>зависимое имя, разрешение откладывается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(S) { cout &lt;&lt; "S";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bar (S x)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call_foo </a:t>
            </a:r>
            <a:r>
              <a:rPr lang="en-US">
                <a:latin typeface="Consolas" panose="020B0609020204030204" pitchFamily="49" charset="0"/>
              </a:rPr>
              <a:t>(x, x);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latin typeface="Consolas" panose="020B0609020204030204" pitchFamily="49" charset="0"/>
              </a:rPr>
              <a:t>разрешается в </a:t>
            </a:r>
            <a:r>
              <a:rPr lang="en-US" smtClean="0">
                <a:latin typeface="Consolas" panose="020B0609020204030204" pitchFamily="49" charset="0"/>
              </a:rPr>
              <a:t>foo(S)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6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exit(); // </a:t>
            </a:r>
            <a:r>
              <a:rPr lang="ru-RU">
                <a:latin typeface="Consolas" panose="020B0609020204030204" pitchFamily="49" charset="0"/>
              </a:rPr>
              <a:t>можно подумать, что это </a:t>
            </a:r>
            <a:r>
              <a:rPr lang="en-US">
                <a:latin typeface="Consolas" panose="020B0609020204030204" pitchFamily="49" charset="0"/>
              </a:rPr>
              <a:t>Base::exit()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</a:t>
            </a:r>
            <a:r>
              <a:rPr lang="ru-RU">
                <a:latin typeface="Consolas" panose="020B0609020204030204" pitchFamily="49" charset="0"/>
              </a:rPr>
              <a:t>но </a:t>
            </a:r>
            <a:r>
              <a:rPr lang="en-US">
                <a:latin typeface="Consolas" panose="020B0609020204030204" pitchFamily="49" charset="0"/>
              </a:rPr>
              <a:t>exit </a:t>
            </a:r>
            <a:r>
              <a:rPr lang="ru-RU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/>
              <a:t>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не </a:t>
            </a:r>
            <a:r>
              <a:rPr lang="ru-RU">
                <a:latin typeface="Consolas" panose="020B0609020204030204" pitchFamily="49" charset="0"/>
              </a:rPr>
              <a:t>зависимое имя, так что нет.</a:t>
            </a:r>
            <a:r>
              <a:rPr lang="fr-FR">
                <a:latin typeface="Consolas" panose="020B0609020204030204" pitchFamily="49" charset="0"/>
              </a:rPr>
              <a:t>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}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Ваши предложения как здесь исправить ситуацию, чтобы вызвать нужный метод базового класса? Для интереса, допустим, что мы не уверены какой именно базовый класс содержит этот метод и писать </a:t>
            </a:r>
            <a:r>
              <a:rPr lang="en-US" smtClean="0"/>
              <a:t>Base::exit() </a:t>
            </a:r>
            <a:r>
              <a:rPr lang="ru-RU" smtClean="0"/>
              <a:t>не спортивно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17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Вандерворда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6144" cy="40386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en-US">
                <a:latin typeface="Consolas" panose="020B0609020204030204" pitchFamily="49" charset="0"/>
              </a:rPr>
              <a:t>struct</a:t>
            </a:r>
            <a:r>
              <a:rPr lang="fr-FR">
                <a:latin typeface="Consolas" panose="020B0609020204030204" pitchFamily="49" charset="0"/>
              </a:rPr>
              <a:t> Base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exit(); 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struct Derived : Base&lt;T&gt;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void foo()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  </a:t>
            </a:r>
            <a:r>
              <a:rPr lang="fr-FR" smtClean="0">
                <a:latin typeface="Consolas" panose="020B0609020204030204" pitchFamily="49" charset="0"/>
              </a:rPr>
              <a:t>this-&gt;exit</a:t>
            </a:r>
            <a:r>
              <a:rPr lang="fr-FR">
                <a:latin typeface="Consolas" panose="020B0609020204030204" pitchFamily="49" charset="0"/>
              </a:rPr>
              <a:t>(); </a:t>
            </a:r>
            <a:r>
              <a:rPr lang="fr-FR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хорошо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</a:t>
            </a:r>
            <a:r>
              <a:rPr lang="en-US" smtClean="0">
                <a:latin typeface="Consolas" panose="020B0609020204030204" pitchFamily="49" charset="0"/>
              </a:rPr>
              <a:t>// Base::exit </a:t>
            </a:r>
            <a:r>
              <a:rPr lang="ru-RU" smtClean="0">
                <a:latin typeface="Consolas" panose="020B0609020204030204" pitchFamily="49" charset="0"/>
              </a:rPr>
              <a:t>тоже сработает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} 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smtClean="0"/>
              <a:t>Важно понимать</a:t>
            </a:r>
            <a:r>
              <a:rPr lang="en-US" smtClean="0"/>
              <a:t>: this-&gt;exit() </a:t>
            </a:r>
            <a:r>
              <a:rPr lang="ru-RU" smtClean="0"/>
              <a:t>это </a:t>
            </a:r>
            <a:r>
              <a:rPr lang="ru-RU" smtClean="0">
                <a:solidFill>
                  <a:srgbClr val="0000FF"/>
                </a:solidFill>
              </a:rPr>
              <a:t>зависимое</a:t>
            </a:r>
            <a:r>
              <a:rPr lang="ru-RU" smtClean="0"/>
              <a:t> имя, хотя параметр </a:t>
            </a:r>
            <a:r>
              <a:rPr lang="en-US" smtClean="0"/>
              <a:t>T </a:t>
            </a:r>
            <a:r>
              <a:rPr lang="ru-RU" smtClean="0"/>
              <a:t>там нигде явно не задействован, но семантическая зависимость тут есть.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41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foo&lt;S&gt;(S{}); // </a:t>
            </a:r>
            <a:r>
              <a:rPr lang="ru-RU">
                <a:latin typeface="Consolas" panose="020B0609020204030204" pitchFamily="49" charset="0"/>
              </a:rPr>
              <a:t>казалось бы всё хорошо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типов могут 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struct S {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  struct subtype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{};</a:t>
            </a:r>
            <a:br>
              <a:rPr lang="en-US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int foo (const T&amp; 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fr-FR">
                <a:latin typeface="Consolas" panose="020B0609020204030204" pitchFamily="49" charset="0"/>
              </a:rPr>
              <a:t>::subtype *y;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и так далее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foo&lt;S</a:t>
            </a:r>
            <a:r>
              <a:rPr lang="en-US">
                <a:latin typeface="Consolas" panose="020B0609020204030204" pitchFamily="49" charset="0"/>
              </a:rPr>
              <a:t>&gt;(S{});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теперь всё хорошо</a:t>
            </a:r>
          </a:p>
          <a:p>
            <a:pPr marL="342900" indent="-342900"/>
            <a:r>
              <a:rPr lang="ru-RU" smtClean="0"/>
              <a:t>Эта техника называется устранением неоднозначности (</a:t>
            </a:r>
            <a:r>
              <a:rPr lang="en-US" smtClean="0"/>
              <a:t>disambiguation)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3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</a:t>
            </a:r>
            <a:r>
              <a:rPr lang="ru-RU" smtClean="0"/>
              <a:t>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</a:t>
            </a:r>
            <a:r>
              <a:rPr lang="ru-RU" smtClean="0"/>
              <a:t>шаблонов также могут </a:t>
            </a:r>
            <a:r>
              <a:rPr lang="ru-RU" smtClean="0"/>
              <a:t>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</a:t>
            </a:r>
            <a:r>
              <a:rPr lang="fr-FR">
                <a:latin typeface="Consolas" panose="020B0609020204030204" pitchFamily="49" charset="0"/>
              </a:rPr>
              <a:t>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</a:t>
            </a:r>
            <a:r>
              <a:rPr lang="fr-FR">
                <a:latin typeface="Consolas" panose="020B0609020204030204" pitchFamily="49" charset="0"/>
              </a:rPr>
              <a:t>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s.foo&lt;T</a:t>
            </a:r>
            <a:r>
              <a:rPr lang="fr-FR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fr-FR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Тут, как вы думаете, что-то не так или всё </a:t>
            </a:r>
            <a:r>
              <a:rPr lang="en-US" smtClean="0"/>
              <a:t>ok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fwnode&lt;T&gt;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</a:t>
            </a:r>
            <a:r>
              <a:rPr lang="ru-RU" smtClean="0"/>
              <a:t>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Зависимые имена </a:t>
            </a:r>
            <a:r>
              <a:rPr lang="ru-RU" smtClean="0"/>
              <a:t>шаблонов также могут </a:t>
            </a:r>
            <a:r>
              <a:rPr lang="ru-RU" smtClean="0"/>
              <a:t>вызывать неожиданные проблемы</a:t>
            </a:r>
          </a:p>
          <a:p>
            <a:pPr marL="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S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template&lt;typename U&gt; void </a:t>
            </a:r>
            <a:r>
              <a:rPr lang="fr-FR">
                <a:latin typeface="Consolas" panose="020B0609020204030204" pitchFamily="49" charset="0"/>
              </a:rPr>
              <a:t>foo</a:t>
            </a:r>
            <a:r>
              <a:rPr lang="fr-FR" smtClean="0">
                <a:latin typeface="Consolas" panose="020B0609020204030204" pitchFamily="49" charset="0"/>
              </a:rPr>
              <a:t>(){}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void </a:t>
            </a:r>
            <a:r>
              <a:rPr lang="fr-FR">
                <a:latin typeface="Consolas" panose="020B0609020204030204" pitchFamily="49" charset="0"/>
              </a:rPr>
              <a:t>bar</a:t>
            </a:r>
            <a:r>
              <a:rPr lang="fr-FR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</a:t>
            </a:r>
            <a:r>
              <a:rPr lang="fr-FR">
                <a:latin typeface="Consolas" panose="020B0609020204030204" pitchFamily="49" charset="0"/>
              </a:rPr>
              <a:t>S&lt;T&gt; </a:t>
            </a:r>
            <a:r>
              <a:rPr lang="fr-FR">
                <a:latin typeface="Consolas" panose="020B0609020204030204" pitchFamily="49" charset="0"/>
              </a:rPr>
              <a:t>s</a:t>
            </a:r>
            <a:r>
              <a:rPr lang="fr-F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  s.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fr-FR" smtClean="0">
                <a:latin typeface="Consolas" panose="020B0609020204030204" pitchFamily="49" charset="0"/>
              </a:rPr>
              <a:t>foo&lt;T&gt;();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Без разрешения неоднозначности первая треугольная скобка означала бы оператор меньше</a:t>
            </a:r>
            <a:endParaRPr lang="en-US" smtClean="0"/>
          </a:p>
          <a:p>
            <a:r>
              <a:rPr lang="ru-RU" smtClean="0"/>
              <a:t>Вместе: </a:t>
            </a:r>
            <a:r>
              <a:rPr lang="en-US">
                <a:latin typeface="Consolas" panose="020B0609020204030204" pitchFamily="49" charset="0"/>
              </a:rPr>
              <a:t>typename T::template iterator&lt;int&gt;::value_type v;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52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1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грамматика </a:t>
            </a:r>
            <a:r>
              <a:rPr lang="en-US" smtClean="0"/>
              <a:t>C++ </a:t>
            </a:r>
            <a:r>
              <a:rPr lang="ru-RU" smtClean="0"/>
              <a:t>контекстно-свободной?</a:t>
            </a:r>
          </a:p>
          <a:p>
            <a:r>
              <a:rPr lang="ru-RU" smtClean="0"/>
              <a:t>Из рассмотренного очевидно, что нет.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 () { T::bar(); }</a:t>
            </a:r>
          </a:p>
          <a:p>
            <a:r>
              <a:rPr lang="ru-RU" smtClean="0"/>
              <a:t>Это может быть как корректный код, так и синтаксическая ошибка в зависимости от подстановки конкретного типа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1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537742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</a:t>
            </a:r>
            <a:r>
              <a:rPr lang="ru-RU" smtClean="0"/>
              <a:t>аблоны </a:t>
            </a:r>
            <a:r>
              <a:rPr lang="ru-RU"/>
              <a:t>членов</a:t>
            </a:r>
            <a:r>
              <a:rPr lang="en-US"/>
              <a:t>: </a:t>
            </a:r>
            <a:r>
              <a:rPr lang="ru-RU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DataReader(const T&amp; s) : source_ (s)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 // </a:t>
            </a:r>
            <a:r>
              <a:rPr lang="ru-RU">
                <a:latin typeface="Consolas" panose="020B0609020204030204" pitchFamily="49" charset="0"/>
              </a:rPr>
              <a:t>вызывает </a:t>
            </a:r>
            <a:r>
              <a:rPr lang="en-US">
                <a:latin typeface="Consolas" panose="020B0609020204030204" pitchFamily="49" charset="0"/>
              </a:rPr>
              <a:t>source_.read()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определение </a:t>
            </a:r>
            <a:r>
              <a:rPr lang="en-US">
                <a:latin typeface="Consolas" panose="020B0609020204030204" pitchFamily="49" charset="0"/>
              </a:rPr>
              <a:t>DataReader::</a:t>
            </a:r>
            <a:r>
              <a:rPr lang="en-US" smtClean="0">
                <a:latin typeface="Consolas" panose="020B0609020204030204" pitchFamily="49" charset="0"/>
              </a:rPr>
              <a:t>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7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вариант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source_.read&lt;R</a:t>
            </a:r>
            <a:r>
              <a:rPr lang="en-US" smtClean="0">
                <a:latin typeface="Consolas" panose="020B0609020204030204" pitchFamily="49" charset="0"/>
              </a:rPr>
              <a:t>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синтаксическая неоднозначность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Разрешение неоднозначности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R&gt;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DataReader&lt;T</a:t>
            </a:r>
            <a:r>
              <a:rPr lang="en-US">
                <a:latin typeface="Consolas" panose="020B0609020204030204" pitchFamily="49" charset="0"/>
              </a:rPr>
              <a:t>&gt;::read()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 res = source</a:t>
            </a:r>
            <a:r>
              <a:rPr lang="en-US" smtClean="0">
                <a:latin typeface="Consolas" panose="020B0609020204030204" pitchFamily="49" charset="0"/>
              </a:rPr>
              <a:t>_.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read&lt;R&gt;();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10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сложная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тут необходимо написать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для </a:t>
            </a:r>
            <a:r>
              <a:rPr lang="en-US">
                <a:latin typeface="Consolas" panose="020B0609020204030204" pitchFamily="49" charset="0"/>
              </a:rPr>
              <a:t>DataReader&lt;T&gt;::read&lt;string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0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код ниже не работает, он иллюстрирует возможный ход мыслей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template &lt;&gt;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DataReader&lt;T&gt;::read() const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 foo = 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foo;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17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 class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342900" indent="-342900"/>
            <a:r>
              <a:rPr lang="ru-RU" smtClean="0"/>
              <a:t>Требуемая специализация невозможна, так как она означала бы частичную специализацию метода</a:t>
            </a:r>
          </a:p>
          <a:p>
            <a:pPr marL="342900" indent="-342900"/>
            <a:r>
              <a:rPr lang="ru-RU" smtClean="0"/>
              <a:t>Если у нас есть конкретная структура </a:t>
            </a:r>
            <a:r>
              <a:rPr lang="en-US" smtClean="0"/>
              <a:t>Data, </a:t>
            </a:r>
            <a:r>
              <a:rPr lang="ru-RU" smtClean="0"/>
              <a:t>то можно написать полную специализацию для  </a:t>
            </a:r>
            <a:r>
              <a:rPr lang="en-US" smtClean="0">
                <a:latin typeface="Consolas" panose="020B0609020204030204" pitchFamily="49" charset="0"/>
              </a:rPr>
              <a:t>DataReader&lt;Data</a:t>
            </a:r>
            <a:r>
              <a:rPr lang="en-US">
                <a:latin typeface="Consolas" panose="020B0609020204030204" pitchFamily="49" charset="0"/>
              </a:rPr>
              <a:t>&gt;::read&lt;string&gt;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655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классов</a:t>
            </a:r>
            <a:r>
              <a:rPr lang="en-US" smtClean="0"/>
              <a:t>: </a:t>
            </a:r>
            <a:r>
              <a:rPr lang="ru-RU" smtClean="0"/>
              <a:t>упрощение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Обобщённый тип, задаваемый шаблоном считается объявленным в </a:t>
            </a:r>
            <a:r>
              <a:rPr lang="en-US" smtClean="0"/>
              <a:t>PoD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fwnode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/* POD */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fwnode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*next_;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 теле таким образом может быть использован указатель или ссылка на себя (как на неполный тип)</a:t>
            </a:r>
          </a:p>
          <a:p>
            <a:r>
              <a:rPr lang="ru-RU" smtClean="0"/>
              <a:t>Для удобства, шаблонные параметры рядом с именем можно не указывать (только внутри тела класса)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2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полной специализации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Data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T read() const;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lass DataReader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const T&amp; source_;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R&gt; R read();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lvl="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 &lt;&gt;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template &lt;&gt;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опечатка!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 DataReader&lt;Data&gt;::</a:t>
            </a:r>
            <a:r>
              <a:rPr lang="en-US" smtClean="0">
                <a:latin typeface="Consolas" panose="020B0609020204030204" pitchFamily="49" charset="0"/>
              </a:rPr>
              <a:t>read()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source_.template read&lt;string&gt;();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параметризация </a:t>
            </a:r>
            <a:r>
              <a:rPr lang="ru-RU" dirty="0" smtClean="0"/>
              <a:t>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02006"/>
            <a:ext cx="10096564" cy="39890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342900" indent="-342900"/>
            <a:r>
              <a:rPr lang="ru-RU" dirty="0" smtClean="0"/>
              <a:t>Необходимо добиться следующего эффекта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A 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</a:t>
            </a:r>
            <a:r>
              <a:rPr lang="en-US" dirty="0" smtClean="0">
                <a:latin typeface="Consolas" panose="020B0609020204030204" pitchFamily="49" charset="0"/>
              </a:rPr>
              <a:t>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a.func</a:t>
            </a:r>
            <a:r>
              <a:rPr lang="en-US" dirty="0" smtClean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b.func</a:t>
            </a:r>
            <a:r>
              <a:rPr lang="en-US" dirty="0" smtClean="0">
                <a:latin typeface="Consolas" panose="020B0609020204030204" pitchFamily="49" charset="0"/>
              </a:rPr>
              <a:t>(); // for all</a:t>
            </a:r>
          </a:p>
          <a:p>
            <a:pPr marL="342900" indent="-342900"/>
            <a:r>
              <a:rPr lang="ru-RU" smtClean="0"/>
              <a:t>Т.е. параметризовать </a:t>
            </a:r>
            <a:r>
              <a:rPr lang="ru-RU" dirty="0" smtClean="0"/>
              <a:t>метод первым </a:t>
            </a:r>
            <a:r>
              <a:rPr lang="ru-RU" smtClean="0"/>
              <a:t>аргументом шаблона</a:t>
            </a:r>
          </a:p>
          <a:p>
            <a:pPr marL="342900" indent="-342900"/>
            <a:r>
              <a:rPr lang="ru-RU" smtClean="0"/>
              <a:t>Задачу усложняет то, что частичная специализация для методов невозможна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84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7258"/>
            <a:ext cx="10672046" cy="40185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T1 dummy;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(dummy);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</a:t>
            </a:r>
            <a:r>
              <a:rPr lang="en-US">
                <a:latin typeface="Consolas" panose="020B0609020204030204" pitchFamily="49" charset="0"/>
              </a:rPr>
              <a:t>all\n</a:t>
            </a:r>
            <a:r>
              <a:rPr lang="en-US" smtClean="0">
                <a:latin typeface="Consolas" panose="020B0609020204030204" pitchFamily="49" charset="0"/>
              </a:rPr>
              <a:t>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618288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02002"/>
            <a:ext cx="10096564" cy="38121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Type2Type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T </a:t>
            </a:r>
            <a:r>
              <a:rPr lang="en-US" dirty="0" err="1">
                <a:latin typeface="Consolas" panose="020B0609020204030204" pitchFamily="49" charset="0"/>
              </a:rPr>
              <a:t>OriginalType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dirty="0" smtClean="0"/>
              <a:t>Минимальный размер</a:t>
            </a:r>
          </a:p>
          <a:p>
            <a:r>
              <a:rPr lang="ru-RU" dirty="0" smtClean="0"/>
              <a:t>Прозрачность</a:t>
            </a:r>
          </a:p>
          <a:p>
            <a:r>
              <a:rPr lang="ru-RU" dirty="0" smtClean="0"/>
              <a:t>Номинативная типизация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84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Параметризация</a:t>
            </a:r>
            <a:r>
              <a:rPr lang="en-US" smtClean="0"/>
              <a:t>: </a:t>
            </a:r>
            <a:r>
              <a:rPr lang="ru-RU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965959"/>
            <a:ext cx="10670459" cy="439059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T1,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T2&gt;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A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(Type2Type&lt;T1&gt;());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private: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V&gt;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(V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"all\n";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internal_func</a:t>
            </a:r>
            <a:r>
              <a:rPr lang="en-US" dirty="0" smtClean="0">
                <a:latin typeface="Consolas" panose="020B0609020204030204" pitchFamily="49" charset="0"/>
              </a:rPr>
              <a:t>(Type2Type&lt;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cout &lt;&lt; "int\n";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double&gt;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ru-RU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b.func</a:t>
            </a:r>
            <a:r>
              <a:rPr lang="en-US" dirty="0">
                <a:latin typeface="Consolas" panose="020B0609020204030204" pitchFamily="49" charset="0"/>
              </a:rPr>
              <a:t>(); // for </a:t>
            </a:r>
            <a:r>
              <a:rPr lang="en-US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9408657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72506"/>
            <a:ext cx="105171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Переходники</a:t>
            </a:r>
            <a:r>
              <a:rPr lang="en-US" dirty="0" smtClean="0"/>
              <a:t> Type2Type </a:t>
            </a:r>
            <a:r>
              <a:rPr lang="ru-RU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dirty="0" smtClean="0"/>
              <a:t> </a:t>
            </a:r>
            <a:r>
              <a:rPr lang="ru-RU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&lt;class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U&gt; T* Create(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U&amp; </a:t>
            </a:r>
            <a:r>
              <a:rPr lang="en-US" dirty="0" err="1">
                <a:latin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</a:rPr>
              <a:t>, Type2Type&lt;T</a:t>
            </a:r>
            <a:r>
              <a:rPr lang="en-US" dirty="0" smtClean="0">
                <a:latin typeface="Consolas" panose="020B0609020204030204" pitchFamily="49" charset="0"/>
              </a:rPr>
              <a:t>&gt;);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может быть легко «специализирована» по первому аргументу.</a:t>
            </a:r>
          </a:p>
          <a:p>
            <a:pPr marL="342900" indent="-342900"/>
            <a:r>
              <a:rPr lang="ru-RU" dirty="0" smtClean="0"/>
              <a:t>Можно ли уже сейчас догадаться как это сделать?</a:t>
            </a:r>
          </a:p>
          <a:p>
            <a:pPr marL="342900" indent="-342900"/>
            <a:r>
              <a:rPr lang="ru-RU" dirty="0" smtClean="0"/>
              <a:t>До какой степени полученная специализация будет </a:t>
            </a:r>
            <a:r>
              <a:rPr lang="ru-RU" smtClean="0"/>
              <a:t>настоящей?</a:t>
            </a:r>
          </a:p>
          <a:p>
            <a:pPr marL="342900" indent="-342900"/>
            <a:r>
              <a:rPr lang="ru-RU" smtClean="0"/>
              <a:t>Решение этой задачи (гугл в помощь) будет хорошим домашним исследованием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7861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Параметризованные методы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en-US" sz="4800" smtClean="0"/>
              <a:t>CRTP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652238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uriosly Recurring Template Parameter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Техника </a:t>
            </a:r>
            <a:r>
              <a:rPr lang="en-US" smtClean="0"/>
              <a:t>CRTP </a:t>
            </a:r>
            <a:r>
              <a:rPr lang="ru-RU" smtClean="0"/>
              <a:t>в принципе довольно проста: речь всего лишь о том, чтобы параметризовать базовый класс производным классом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Base 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&lt;Derived&gt; ....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Несмотря на такую простоту исполнения, эта техника имеет целый спектр применений, таких как:</a:t>
            </a:r>
          </a:p>
          <a:p>
            <a:pPr lvl="1"/>
            <a:r>
              <a:rPr lang="ru-RU" smtClean="0"/>
              <a:t>Ограничения на статический полиморфизм (аналог виртуальных функций времени компиляции)</a:t>
            </a:r>
          </a:p>
          <a:p>
            <a:pPr lvl="1"/>
            <a:r>
              <a:rPr lang="ru-RU" smtClean="0"/>
              <a:t>Уменьшение однообразного (</a:t>
            </a:r>
            <a:r>
              <a:rPr lang="en-US" smtClean="0"/>
              <a:t>boilerplate) </a:t>
            </a:r>
            <a:r>
              <a:rPr lang="ru-RU" smtClean="0"/>
              <a:t>кода путём примешивания реализаций</a:t>
            </a:r>
          </a:p>
          <a:p>
            <a:pPr lvl="1"/>
            <a:r>
              <a:rPr lang="ru-RU" smtClean="0"/>
              <a:t>Чёрная магия, как обычно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82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Виртуальные функции хороши (как все мы по</a:t>
            </a:r>
            <a:r>
              <a:rPr lang="ru-RU"/>
              <a:t>м</a:t>
            </a:r>
            <a:r>
              <a:rPr lang="ru-RU" smtClean="0"/>
              <a:t>ним) тем, что задают явный и расширяемый интерфейс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virtual int foo()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override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заполнена </a:t>
            </a:r>
            <a:r>
              <a:rPr lang="en-US" smtClean="0">
                <a:latin typeface="Consolas" panose="020B0609020204030204" pitchFamily="49" charset="0"/>
              </a:rPr>
              <a:t>vtbl </a:t>
            </a:r>
            <a:r>
              <a:rPr lang="ru-RU" smtClean="0">
                <a:latin typeface="Consolas" panose="020B0609020204030204" pitchFamily="49" charset="0"/>
              </a:rPr>
              <a:t>при создании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 *b = &amp;d; // </a:t>
            </a:r>
            <a:r>
              <a:rPr lang="ru-RU" smtClean="0">
                <a:latin typeface="Consolas" panose="020B0609020204030204" pitchFamily="49" charset="0"/>
              </a:rPr>
              <a:t>статический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динамического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105740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виртуальным функциям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статического полиморфизма то же самое заворачивается через </a:t>
            </a:r>
            <a:r>
              <a:rPr lang="en-US" smtClean="0"/>
              <a:t>CRTP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C&gt; class Base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 static_cast&lt;C*&gt;(this)-&gt;foo();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Base&lt;Derived&gt;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public: int foo() {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реализация ....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Derived d;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никакого оверхеда на </a:t>
            </a:r>
            <a:r>
              <a:rPr lang="en-US" smtClean="0">
                <a:latin typeface="Consolas" panose="020B0609020204030204" pitchFamily="49" charset="0"/>
              </a:rPr>
              <a:t>vtbl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Base&lt;Derived&gt; *b = &amp;d; // </a:t>
            </a:r>
            <a:r>
              <a:rPr lang="ru-RU" smtClean="0">
                <a:latin typeface="Consolas" panose="020B0609020204030204" pitchFamily="49" charset="0"/>
              </a:rPr>
              <a:t>обобщённый тип теперь </a:t>
            </a:r>
            <a:r>
              <a:rPr lang="en-US" smtClean="0">
                <a:latin typeface="Consolas" panose="020B0609020204030204" pitchFamily="49" charset="0"/>
              </a:rPr>
              <a:t>Base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b-&gt;foo(); // </a:t>
            </a:r>
            <a:r>
              <a:rPr lang="ru-RU" smtClean="0">
                <a:latin typeface="Consolas" panose="020B0609020204030204" pitchFamily="49" charset="0"/>
              </a:rPr>
              <a:t>но вызван правильный метод специального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342648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Зависимые имена внутри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Нет никаких проблем (как  с функциями) в использовании вторичной типизации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Такой стек (построенный на односвязном списке, что вполне реалистично) ипользует </a:t>
            </a:r>
            <a:r>
              <a:rPr lang="en-US" smtClean="0"/>
              <a:t>fwnode. </a:t>
            </a:r>
            <a:r>
              <a:rPr lang="ru-RU" smtClean="0"/>
              <a:t>Параметр обязателен.</a:t>
            </a:r>
          </a:p>
          <a:p>
            <a:r>
              <a:rPr lang="ru-RU" smtClean="0"/>
              <a:t>Домашняя наработка: потренируйтесь в написании шаблонной очереди на односвязном циклическом списке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76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2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вас есть несколько классов, поддерживающих сравнение на "меньше" и вам предлагают следующую реализацию оператора сравнения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operator== (const T&amp; lhs, const T&amp; 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!((lhs &lt; rhs) || (rhs &lt; lhs));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этот подход</a:t>
            </a:r>
          </a:p>
          <a:p>
            <a:r>
              <a:rPr lang="ru-RU" smtClean="0"/>
              <a:t>Одно из направлений критики: этот оператор слишком обобщённый, он может быть вызван для любого </a:t>
            </a:r>
            <a:r>
              <a:rPr lang="en-US" smtClean="0"/>
              <a:t>T</a:t>
            </a:r>
          </a:p>
          <a:p>
            <a:r>
              <a:rPr lang="ru-RU" smtClean="0"/>
              <a:t>Порекомендуйте как этого избежать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2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показывает возможную реализацию "виртуального конструктора" </a:t>
            </a:r>
            <a:r>
              <a:rPr lang="en-US" smtClean="0"/>
              <a:t>clone (</a:t>
            </a:r>
            <a:r>
              <a:rPr lang="ru-RU" smtClean="0"/>
              <a:t>такие любят в классическом ООП</a:t>
            </a:r>
            <a:r>
              <a:rPr lang="en-US" smtClean="0"/>
              <a:t>)</a:t>
            </a:r>
            <a:endParaRPr lang="ru-RU" smtClean="0"/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Car *clone() const { return new Car(*this);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Plane *clone() const { return new Plane(*this); 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2469175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Сразу бросается в глаза однотипный код в каждом производном классе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Vehicle *clone() const = 0;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virtual Car *clone() const { return new Car(*this);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virtual Plane *clone() const { return new Plane(*this); }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4130924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уменьшения дублирования кода с помощью </a:t>
            </a:r>
            <a:r>
              <a:rPr lang="en-US" smtClean="0"/>
              <a:t>CRTP</a:t>
            </a:r>
            <a:endParaRPr lang="ru-RU"/>
          </a:p>
          <a:p>
            <a:r>
              <a:rPr lang="ru-RU" smtClean="0"/>
              <a:t>Стало получше, но теперь неоправданно раздут базовый класс. Хочется более изящного метода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Derived&gt; struct VehicleClonable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</a:t>
            </a:r>
            <a:r>
              <a:rPr lang="en-US" sz="2000" smtClean="0">
                <a:latin typeface="Consolas" panose="020B0609020204030204" pitchFamily="49" charset="0"/>
              </a:rPr>
              <a:t>VehicleClonable() </a:t>
            </a:r>
            <a:r>
              <a:rPr lang="en-US" sz="2000">
                <a:latin typeface="Consolas" panose="020B0609020204030204" pitchFamily="49" charset="0"/>
              </a:rPr>
              <a:t>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</a:t>
            </a:r>
            <a:r>
              <a:rPr lang="en-US" sz="2000" smtClean="0">
                <a:latin typeface="Consolas" panose="020B0609020204030204" pitchFamily="49" charset="0"/>
              </a:rPr>
              <a:t>VehicleClonable </a:t>
            </a:r>
            <a:r>
              <a:rPr lang="en-US" sz="2000">
                <a:latin typeface="Consolas" panose="020B0609020204030204" pitchFamily="49" charset="0"/>
              </a:rPr>
              <a:t>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VehicleClonable&lt;Car&gt;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VehicleClonable&lt;Plane&gt;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062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Основная идея: примешиваемый класс</a:t>
            </a:r>
            <a:r>
              <a:rPr lang="en-US"/>
              <a:t>.</a:t>
            </a:r>
            <a:endParaRPr lang="ru-RU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Base 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Vehicle, public MixClonable&lt;Vehicle,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5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Vehicle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~Vehicle() {}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больше не нужна чисто виртуальная функция, её заменяет </a:t>
            </a:r>
            <a:r>
              <a:rPr lang="en-US" sz="2000" smtClean="0">
                <a:latin typeface="Consolas" panose="020B0609020204030204" pitchFamily="49" charset="0"/>
              </a:rPr>
              <a:t>CRTP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struct MixClonable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Base 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public MixClonable&lt;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Vehicle</a:t>
            </a:r>
            <a:r>
              <a:rPr lang="en-US" sz="2000">
                <a:latin typeface="Consolas" panose="020B0609020204030204" pitchFamily="49" charset="0"/>
              </a:rPr>
              <a:t>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Vehicle, public MixClonable&lt;Vehicle, 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85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Виртуальное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попытаться убрать также дублирование упоминаний базы</a:t>
            </a: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struct Vehicle ....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Base, typename Derived&gt;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MixClonableInh : public Base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using Base::Base; // </a:t>
            </a:r>
            <a: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  <a:t>делегирование конструкторов</a:t>
            </a:r>
            <a:br>
              <a:rPr lang="ru-RU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virtual Base *clone() const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new Derived(static_cast&lt;Derived const &amp;&gt;(*this));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Car : public MixClonableInh &lt;Vehicle, Car&gt;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{}; </a:t>
            </a:r>
          </a:p>
          <a:p>
            <a:pPr marL="0" lvl="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Plane : public MixClonableInh &lt;Vehicle, Plane&gt; {};</a:t>
            </a:r>
          </a:p>
          <a:p>
            <a:pPr marL="0" lv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345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чём основные проблемы ограничения статического полиморфизма через </a:t>
            </a:r>
            <a:r>
              <a:rPr lang="en-US" smtClean="0"/>
              <a:t>CRTP?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6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  <a:endParaRPr lang="ru-RU"/>
          </a:p>
          <a:p>
            <a:r>
              <a:rPr lang="en-US"/>
              <a:t>K. Coe, C++: Polymorphic cloning and the CRTP, katyscode.wordpress.com/2013/08/22/c-polymorphic-cloning-and-the-crtp-curiously-recurring-template-pattern</a:t>
            </a:r>
          </a:p>
          <a:p>
            <a:r>
              <a:rPr lang="en-US"/>
              <a:t>A. Nasonov: Better Encapsulation for the Curiously Recurring Template Pattern, </a:t>
            </a:r>
            <a:r>
              <a:rPr lang="en-US" smtClean="0"/>
              <a:t>accu.org/index.php/journals/296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Параметры по умолчанию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ru-RU" smtClean="0"/>
              <a:t>Работают почти так же как параметры по умолчанию у обычных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Key, typename Value = bool&gt;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KeyValuePair ....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KeyValuePair &lt;int&gt; kvp; // </a:t>
            </a:r>
            <a:r>
              <a:rPr lang="ru-RU">
                <a:latin typeface="Consolas" panose="020B0609020204030204" pitchFamily="49" charset="0"/>
              </a:rPr>
              <a:t>второй аргумент опущен и </a:t>
            </a:r>
            <a:r>
              <a:rPr lang="en-US">
                <a:latin typeface="Consolas" panose="020B0609020204030204" pitchFamily="49" charset="0"/>
              </a:rPr>
              <a:t>=bool</a:t>
            </a:r>
          </a:p>
          <a:p>
            <a:r>
              <a:rPr lang="ru-RU" smtClean="0"/>
              <a:t>Механизм гораздо удобнее, так как для шаблонов нет аналога виртуальных функций и значит нет проблем со статическим связыванием аргументов по умолчанию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Параметризация методов с помощью </a:t>
            </a:r>
            <a:r>
              <a:rPr lang="en-US" smtClean="0"/>
              <a:t>CRTP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73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</a:t>
            </a:r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параметризовать </a:t>
            </a:r>
            <a:r>
              <a:rPr lang="ru-RU" sz="2000" dirty="0" smtClean="0">
                <a:latin typeface="Consolas" panose="020B0609020204030204" pitchFamily="49" charset="0"/>
              </a:rPr>
              <a:t>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652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</a:t>
            </a:r>
            <a:r>
              <a:rPr lang="ru-RU" smtClean="0"/>
              <a:t>: </a:t>
            </a:r>
            <a:r>
              <a:rPr lang="en-US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проблема в том, что эти методы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Вопрос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ru-RU" sz="2000" dirty="0" smtClean="0">
                <a:latin typeface="Consolas" panose="020B0609020204030204" pitchFamily="49" charset="0"/>
              </a:rPr>
              <a:t>как сделать их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83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9435" y="6010656"/>
            <a:ext cx="5798755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/lect2-2-talk/CRTP/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1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Основная идея: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ABase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ACC : 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 (S* derived)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void </a:t>
            </a:r>
            <a:r>
              <a:rPr lang="en-US" dirty="0">
                <a:latin typeface="Consolas" panose="020B0609020204030204" pitchFamily="49" charset="0"/>
              </a:rPr>
              <a:t>(S::*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)() = &amp;ACC::</a:t>
            </a:r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(</a:t>
            </a:r>
            <a:r>
              <a:rPr lang="en-US" dirty="0">
                <a:latin typeface="Consolas" panose="020B0609020204030204" pitchFamily="49" charset="0"/>
              </a:rPr>
              <a:t>derived-&gt;*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)();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(void) { ACC::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&lt;S*&gt;(this));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820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Механика </a:t>
            </a:r>
            <a:r>
              <a:rPr lang="en-US" smtClean="0"/>
              <a:t>CRTP </a:t>
            </a:r>
            <a:r>
              <a:rPr lang="ru-RU" smtClean="0"/>
              <a:t>иногда бывает несколько слишком сложна. Стоит ли оно того в каждом конкретном случае?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17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28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Сложные случаи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typename Derived</a:t>
            </a:r>
            <a:r>
              <a:rPr lang="en-US" sz="2000">
                <a:latin typeface="Consolas" panose="020B0609020204030204" pitchFamily="49" charset="0"/>
              </a:rPr>
              <a:t>, typename Value&gt;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interface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do_smth(Value v) { static_cast&lt;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sz="2000">
                <a:latin typeface="Consolas" panose="020B0609020204030204" pitchFamily="49" charset="0"/>
              </a:rPr>
              <a:t>*&gt;(this)-&gt;do_smth(v);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Value&gt; struct implementation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interface </a:t>
            </a:r>
            <a:r>
              <a:rPr lang="en-US" sz="2000" smtClean="0">
                <a:latin typeface="Consolas" panose="020B0609020204030204" pitchFamily="49" charset="0"/>
              </a:rPr>
              <a:t>&lt;implementation&lt;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 smtClean="0">
                <a:latin typeface="Consolas" panose="020B0609020204030204" pitchFamily="49" charset="0"/>
              </a:rPr>
              <a:t>&gt;,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void do_smth(Value v) { </a:t>
            </a:r>
            <a:r>
              <a:rPr lang="ru-RU" sz="2000">
                <a:latin typeface="Consolas" panose="020B0609020204030204" pitchFamily="49" charset="0"/>
              </a:rPr>
              <a:t>тут происходит </a:t>
            </a:r>
            <a:r>
              <a:rPr lang="ru-RU" sz="2000" smtClean="0">
                <a:latin typeface="Consolas" panose="020B0609020204030204" pitchFamily="49" charset="0"/>
              </a:rPr>
              <a:t>всё </a:t>
            </a:r>
            <a:r>
              <a:rPr lang="ru-RU" sz="2000">
                <a:latin typeface="Consolas" panose="020B0609020204030204" pitchFamily="49" charset="0"/>
              </a:rPr>
              <a:t>самое интересное }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interface &lt;implementation&lt;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&gt;,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&gt; intf_int_t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Здесь особую закрученность (я бы назвал такие случаи </a:t>
            </a:r>
            <a:r>
              <a:rPr lang="en-US" sz="2000" smtClean="0"/>
              <a:t>ECRTP)</a:t>
            </a:r>
            <a:r>
              <a:rPr lang="ru-RU" sz="2000" smtClean="0"/>
              <a:t> придаёт</a:t>
            </a:r>
            <a:r>
              <a:rPr lang="en-US" sz="2000" smtClean="0"/>
              <a:t> </a:t>
            </a:r>
            <a:r>
              <a:rPr lang="ru-RU" sz="2000" smtClean="0"/>
              <a:t>необходимость дважды</a:t>
            </a:r>
            <a:r>
              <a:rPr lang="en-US" sz="2000" smtClean="0"/>
              <a:t> </a:t>
            </a:r>
            <a:r>
              <a:rPr lang="ru-RU" sz="2000" smtClean="0"/>
              <a:t>дважды повторять повторять тип в шаблоне и вложенном типе. Чтобы избегать таких конструкций, существуют шаблонные шаблонные параметры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526732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Сложные случаи </a:t>
            </a:r>
            <a:r>
              <a:rPr lang="en-US" smtClean="0"/>
              <a:t>CRTP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1078077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 &lt;typename&gt; class Derived</a:t>
            </a:r>
            <a:r>
              <a:rPr lang="en-US" sz="2000">
                <a:latin typeface="Consolas" panose="020B0609020204030204" pitchFamily="49" charset="0"/>
              </a:rPr>
              <a:t>, typename Value&gt;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struct interface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void do_smth(Value v) { static_cast&lt;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Derived&lt;Value&gt;</a:t>
            </a:r>
            <a:r>
              <a:rPr lang="en-US" sz="2000">
                <a:latin typeface="Consolas" panose="020B0609020204030204" pitchFamily="49" charset="0"/>
              </a:rPr>
              <a:t>*&gt;(this)-&gt;do_smth(v);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Value&gt; struct implementation :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public interface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implementation, Value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void do_smth(Value v) { </a:t>
            </a:r>
            <a:r>
              <a:rPr lang="ru-RU" sz="2000">
                <a:latin typeface="Consolas" panose="020B0609020204030204" pitchFamily="49" charset="0"/>
              </a:rPr>
              <a:t>тут происходит всё самое интересное }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interface 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implementation, int</a:t>
            </a:r>
            <a:r>
              <a:rPr lang="en-US" sz="2000">
                <a:latin typeface="Consolas" panose="020B0609020204030204" pitchFamily="49" charset="0"/>
              </a:rPr>
              <a:t>&gt; intf_int_t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Код выглядит чуть сложнее, зато семантически ясно выражено намерение пользователя использовать первый параметр шаблона как шаблон класса (параметризованный в данном случае вторым параметром).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5933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Произвольное количество аргументов шаблона может стать аргументами шаблонного шаблонного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&lt;template &lt;</a:t>
            </a:r>
            <a:r>
              <a:rPr lang="en-US" smtClean="0">
                <a:latin typeface="Consolas" panose="020B0609020204030204" pitchFamily="49" charset="0"/>
              </a:rPr>
              <a:t>typename&gt; </a:t>
            </a:r>
            <a:r>
              <a:rPr lang="en-US">
                <a:latin typeface="Consolas" panose="020B0609020204030204" pitchFamily="49" charset="0"/>
              </a:rPr>
              <a:t>class Policy,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latin typeface="Consolas" panose="020B0609020204030204" pitchFamily="49" charset="0"/>
              </a:rPr>
              <a:t>Gadget&gt;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GadgetManager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Policy&lt;Gadget&gt;;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&lt;template &lt;typename, typename&gt; class </a:t>
            </a:r>
            <a:r>
              <a:rPr lang="en-US" smtClean="0">
                <a:latin typeface="Consolas" panose="020B0609020204030204" pitchFamily="49" charset="0"/>
              </a:rPr>
              <a:t>Policy,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WidgetPattern&gt;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WidgetManager: public </a:t>
            </a:r>
            <a:r>
              <a:rPr lang="en-US" smtClean="0">
                <a:latin typeface="Consolas" panose="020B0609020204030204" pitchFamily="49" charset="0"/>
              </a:rPr>
              <a:t>Policy&lt;Widget, WidgetPattern&gt;;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Нет никаких проблем, чтобы растить параметр в ширину. Но также нет и проблем с тем, чтобы растить его в глубину.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общие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этот стек не слишком эффективен для хранения целых чисел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Stack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fwnode&lt;T&gt; *top_;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ru-RU">
                <a:latin typeface="Consolas" panose="020B0609020204030204" pitchFamily="49" charset="0"/>
              </a:rPr>
              <a:t>общего вида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Для целых чисел было бы проще хранить массив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Вложенные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>
            <a:noAutofit/>
          </a:bodyPr>
          <a:lstStyle/>
          <a:p>
            <a:r>
              <a:rPr lang="ru-RU" sz="1800" smtClean="0"/>
              <a:t>Обычный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T&gt; struct Vector {};</a:t>
            </a:r>
          </a:p>
          <a:p>
            <a:r>
              <a:rPr lang="ru-RU" sz="1800" smtClean="0"/>
              <a:t>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&lt;typename&gt; class Storage</a:t>
            </a:r>
            <a:r>
              <a:rPr lang="en-US" sz="1800" smtClean="0">
                <a:latin typeface="Consolas" panose="020B0609020204030204" pitchFamily="49" charset="0"/>
              </a:rPr>
              <a:t>,  </a:t>
            </a:r>
            <a:r>
              <a:rPr lang="en-US" sz="1800">
                <a:latin typeface="Consolas" panose="020B0609020204030204" pitchFamily="49" charset="0"/>
              </a:rPr>
              <a:t>typename Element&gt; struct Stack {};</a:t>
            </a:r>
          </a:p>
          <a:p>
            <a:r>
              <a:rPr lang="ru-RU" sz="1800" smtClean="0"/>
              <a:t>Шаблонный шаблонный шаблонный параметр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&lt;template &lt;typename&gt; typename, typename&gt; class Stack,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template &lt;typename&gt; class Storage,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        typename Element&gt; struct StackMachine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ru-RU" sz="1800" smtClean="0"/>
              <a:t>Использование</a:t>
            </a:r>
            <a:endParaRPr lang="en-US" sz="180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Vector &lt;int&gt; v;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 &lt;Vector, int&gt; s;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StackMachine &lt;Stack, Vector, int&gt; a; // OOOK</a:t>
            </a:r>
            <a:r>
              <a:rPr lang="en-US" sz="1800" smtClean="0">
                <a:latin typeface="Consolas" panose="020B0609020204030204" pitchFamily="49" charset="0"/>
              </a:rPr>
              <a:t>!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077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820</TotalTime>
  <Words>2827</Words>
  <Application>Microsoft Office PowerPoint</Application>
  <PresentationFormat>Widescreen</PresentationFormat>
  <Paragraphs>450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Cambria Math</vt:lpstr>
      <vt:lpstr>Consolas</vt:lpstr>
      <vt:lpstr>Corbel</vt:lpstr>
      <vt:lpstr>Wingdings</vt:lpstr>
      <vt:lpstr>Basis</vt:lpstr>
      <vt:lpstr>шаблоны классов</vt:lpstr>
      <vt:lpstr>PowerPoint Presentation</vt:lpstr>
      <vt:lpstr>Точки объявления (PoD)</vt:lpstr>
      <vt:lpstr>Точки объявления (PoD)</vt:lpstr>
      <vt:lpstr>Шаблоны классов</vt:lpstr>
      <vt:lpstr>Шаблоны классов: упрощение имён</vt:lpstr>
      <vt:lpstr>Зависимые имена внутри шаблонов</vt:lpstr>
      <vt:lpstr>Параметры по умолчанию</vt:lpstr>
      <vt:lpstr>Проблема: слишком общие шаблоны</vt:lpstr>
      <vt:lpstr>Специализация</vt:lpstr>
      <vt:lpstr>Частичная специализация</vt:lpstr>
      <vt:lpstr>Упрощение имён в специализациях</vt:lpstr>
      <vt:lpstr>Проблема-тизер</vt:lpstr>
      <vt:lpstr>Примеры частичной специализации</vt:lpstr>
      <vt:lpstr>Простая задача на специализацию</vt:lpstr>
      <vt:lpstr>Простая задача на специализацию</vt:lpstr>
      <vt:lpstr>Ограничения специализации</vt:lpstr>
      <vt:lpstr>Ограничения специализации</vt:lpstr>
      <vt:lpstr>Ограничения специализации</vt:lpstr>
      <vt:lpstr>Специализация функций</vt:lpstr>
      <vt:lpstr>Специализация функций</vt:lpstr>
      <vt:lpstr>Специализация функций</vt:lpstr>
      <vt:lpstr>Некая двусмысленность в выводе</vt:lpstr>
      <vt:lpstr>Некая двусмысленность в выводе</vt:lpstr>
      <vt:lpstr>Контрпример Димова-Абрамса</vt:lpstr>
      <vt:lpstr>Контрольный вопрос</vt:lpstr>
      <vt:lpstr>Контрольный вопрос</vt:lpstr>
      <vt:lpstr>Удаление специализаций</vt:lpstr>
      <vt:lpstr>Обсуждение</vt:lpstr>
      <vt:lpstr>Ограничения для std</vt:lpstr>
      <vt:lpstr>Обсуждение</vt:lpstr>
      <vt:lpstr>Трюк Саттера</vt:lpstr>
      <vt:lpstr>Специализация по nontype параметрам</vt:lpstr>
      <vt:lpstr>Обсуждение</vt:lpstr>
      <vt:lpstr>Обсуждение</vt:lpstr>
      <vt:lpstr>Обсуждение</vt:lpstr>
      <vt:lpstr>PowerPoint Presentation</vt:lpstr>
      <vt:lpstr>Постановка проблемы</vt:lpstr>
      <vt:lpstr>Постановка проблемы</vt:lpstr>
      <vt:lpstr>Двухфазное разрешение имён</vt:lpstr>
      <vt:lpstr>Двухфазное разрешение имён</vt:lpstr>
      <vt:lpstr>Двухфазное разрешение имён</vt:lpstr>
      <vt:lpstr>Контрольный вопрос</vt:lpstr>
      <vt:lpstr>Контрольный вопрос</vt:lpstr>
      <vt:lpstr>Пример Вандерворда</vt:lpstr>
      <vt:lpstr>Пример Вандерворда</vt:lpstr>
      <vt:lpstr>Зависимые имена типов</vt:lpstr>
      <vt:lpstr>Зависимые имена типов</vt:lpstr>
      <vt:lpstr>Зависимые имена шаблонов</vt:lpstr>
      <vt:lpstr>Зависимые имена шаблонов</vt:lpstr>
      <vt:lpstr>Обсуждение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Разрешение неоднозначности</vt:lpstr>
      <vt:lpstr>Более сложная задача</vt:lpstr>
      <vt:lpstr>Попытка решения</vt:lpstr>
      <vt:lpstr>Правильный ответ</vt:lpstr>
      <vt:lpstr>Пример полной специализации</vt:lpstr>
      <vt:lpstr>Задача: параметризация методов</vt:lpstr>
      <vt:lpstr>Параметризация: первая попытка</vt:lpstr>
      <vt:lpstr>Переходники типов</vt:lpstr>
      <vt:lpstr>Параметризация: переходники типов</vt:lpstr>
      <vt:lpstr>Обсуждение</vt:lpstr>
      <vt:lpstr>PowerPoint Presentation</vt:lpstr>
      <vt:lpstr>Curiosly Recurring Template Parameter</vt:lpstr>
      <vt:lpstr>Аналог виртуальным функциям</vt:lpstr>
      <vt:lpstr>Аналог виртуальным функциям</vt:lpstr>
      <vt:lpstr>Обсуждение</vt:lpstr>
      <vt:lpstr>Обсуждение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Виртуальное копирование</vt:lpstr>
      <vt:lpstr>Обсуждение</vt:lpstr>
      <vt:lpstr>Литература</vt:lpstr>
      <vt:lpstr>секретный уровень</vt:lpstr>
      <vt:lpstr>Снова параметризация методов</vt:lpstr>
      <vt:lpstr>Параметризация методов: CRTP</vt:lpstr>
      <vt:lpstr>Параметризация методов: решение</vt:lpstr>
      <vt:lpstr>Параметризация методов: решение</vt:lpstr>
      <vt:lpstr>Обсуждение</vt:lpstr>
      <vt:lpstr>секретный уровень</vt:lpstr>
      <vt:lpstr>Сложные случаи CRTP</vt:lpstr>
      <vt:lpstr>Сложные случаи CRTP</vt:lpstr>
      <vt:lpstr>Шаблонные шаблонные параметры</vt:lpstr>
      <vt:lpstr>Вложенные шаблонные параметры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106</cp:revision>
  <dcterms:created xsi:type="dcterms:W3CDTF">2017-06-26T09:21:48Z</dcterms:created>
  <dcterms:modified xsi:type="dcterms:W3CDTF">2017-11-02T21:03:23Z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8b10b311-56ee-4b90-9bca-4144a52f3dbf</vt:lpwstr>
  </property>
  <property fmtid="{D5CDD505-2E9C-101B-9397-08002B2CF9AE}" pid="3" name="CTP_TimeStamp">
    <vt:lpwstr>2017-11-02 21:03:21Z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