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0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4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5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6E5B-2249-4D91-8401-1A5A37BD0FE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1232-22B4-4025-A159-24E56762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1232-22B4-4025-A159-24E56762A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5B9285-CE1C-4B1E-BFE2-81758195FA97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A97F-BF7E-4D75-9B27-457B6CB4D227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C82-90D7-4E8D-B1CA-4B418A2315DC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D98-DA30-4322-9624-4D7AC7544E97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54A-42AE-4BB1-B403-22A68DB22862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B92-9458-4761-8AF0-D64A121E3EAC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6E2-60D5-4108-8588-BFDD8EC03D45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3F6-A3C4-4D30-A2FC-307087556594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89FB-209D-439B-A45E-3369DE63711E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698-0547-4F99-AA39-5C730CCAF472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8E07-4373-41AE-A048-01EAEC3D4EE0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006A87-5A8C-49D3-8704-91472C5D37F9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r>
              <a:rPr lang="ru-RU"/>
              <a:t> </a:t>
            </a:r>
            <a:r>
              <a:rPr lang="en-US" smtClean="0"/>
              <a:t>&amp; META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инстанцирования и подстановки параметров. Систематическое </a:t>
            </a:r>
            <a:r>
              <a:rPr lang="en-US" smtClean="0"/>
              <a:t>SFINAE. </a:t>
            </a:r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proceed&lt;int&gt;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сразу до использования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a.tearup();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// main </a:t>
            </a:r>
            <a:r>
              <a:rPr lang="ru-RU" sz="180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&gt;::tearup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Dancing&lt;int&gt;::tearup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первого использования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 Dancing&lt;int&gt;::tearup () { proceed(0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proceed&lt;int&gt;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proceed&lt;int&gt; (int)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 a; </a:t>
            </a:r>
            <a:b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a.finalize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Dancing&lt;int&gt;::finalize</a:t>
            </a:r>
            <a:b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Dancing&lt;int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&gt;::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finalize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struct Dancing&lt;int&gt;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tearup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>
                <a:latin typeface="Consolas" panose="020B0609020204030204" pitchFamily="49" charset="0"/>
              </a:rPr>
              <a:t>finalize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</a:t>
            </a:r>
            <a:r>
              <a:rPr lang="en-US" sz="1800">
                <a:latin typeface="Consolas" panose="020B0609020204030204" pitchFamily="49" charset="0"/>
              </a:rPr>
              <a:t>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void Dancing&lt;int&gt;::tearup () { 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proceed&lt;int&gt; (int)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a.finalize</a:t>
            </a:r>
            <a:r>
              <a:rPr lang="en-US" sz="1800">
                <a:latin typeface="Consolas" panose="020B0609020204030204" pitchFamily="49" charset="0"/>
              </a:rPr>
              <a:t>();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>
                <a:latin typeface="Consolas" panose="020B0609020204030204" pitchFamily="49" charset="0"/>
              </a:rPr>
              <a:t>Dancing&lt;int&gt;::finalize () {</a:t>
            </a:r>
            <a:r>
              <a:rPr lang="ru-RU" sz="1800">
                <a:latin typeface="Consolas" panose="020B0609020204030204" pitchFamily="49" charset="0"/>
              </a:rPr>
              <a:t> тут </a:t>
            </a:r>
            <a:r>
              <a:rPr lang="ru-RU" sz="1800">
                <a:latin typeface="Consolas" panose="020B0609020204030204" pitchFamily="49" charset="0"/>
              </a:rPr>
              <a:t>танцуем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x, int y) { return (x &gt; 3) ? 0 : y;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7524" y="3188469"/>
            <a:ext cx="2689990" cy="16488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784801" y="5092813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791539" y="5784949"/>
            <a:ext cx="1873884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>
            <a:off x="2146941" y="4836774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1"/>
          </p:cNvCxnSpPr>
          <p:nvPr/>
        </p:nvCxnSpPr>
        <p:spPr>
          <a:xfrm rot="16200000" flipH="1">
            <a:off x="1868966" y="5118392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321522" y="3174283"/>
            <a:ext cx="2689990" cy="12119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test x &gt; 3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448908" y="4656338"/>
            <a:ext cx="1880622" cy="5120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0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45537" y="5438467"/>
            <a:ext cx="1873884" cy="84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return y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6800935" y="4385989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6606038" y="5021132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 </a:t>
            </a:r>
            <a:r>
              <a:rPr lang="ru-RU" smtClean="0"/>
              <a:t>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При сокращённых вычислениях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if (p &amp;&amp; (p-&gt;x == 3))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инстанцировании шаблонов</a:t>
            </a:r>
            <a:endParaRPr lang="en-US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N&gt; struct </a:t>
            </a:r>
            <a:r>
              <a:rPr lang="en-US" sz="2000">
                <a:latin typeface="Consolas" panose="020B0609020204030204" pitchFamily="49" charset="0"/>
              </a:rPr>
              <a:t>Danger </a:t>
            </a:r>
            <a:r>
              <a:rPr lang="en-US" sz="2000" smtClean="0">
                <a:latin typeface="Consolas" panose="020B0609020204030204" pitchFamily="49" charset="0"/>
              </a:rPr>
              <a:t>{ typedef </a:t>
            </a:r>
            <a:r>
              <a:rPr lang="en-US" sz="2000">
                <a:latin typeface="Consolas" panose="020B0609020204030204" pitchFamily="49" charset="0"/>
              </a:rPr>
              <a:t>char block[N</a:t>
            </a:r>
            <a:r>
              <a:rPr lang="en-US" sz="2000">
                <a:latin typeface="Consolas" panose="020B0609020204030204" pitchFamily="49" charset="0"/>
              </a:rPr>
              <a:t>];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int N&gt; struct Tricky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test_lazyness() { Danger&lt;N&gt; no_boom_yet;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main</a:t>
            </a:r>
            <a:r>
              <a:rPr lang="en-US" sz="2000">
                <a:latin typeface="Consolas" panose="020B0609020204030204" pitchFamily="49" charset="0"/>
              </a:rPr>
              <a:t>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Tricky&lt;int</a:t>
            </a:r>
            <a:r>
              <a:rPr lang="en-US" sz="2000">
                <a:latin typeface="Consolas" panose="020B0609020204030204" pitchFamily="49" charset="0"/>
              </a:rPr>
              <a:t>, -2&gt; </a:t>
            </a:r>
            <a:r>
              <a:rPr lang="en-US" sz="2000">
                <a:latin typeface="Consolas" panose="020B0609020204030204" pitchFamily="49" charset="0"/>
              </a:rPr>
              <a:t>ok</a:t>
            </a:r>
            <a:r>
              <a:rPr lang="en-US" sz="2000" smtClean="0">
                <a:latin typeface="Consolas" panose="020B0609020204030204" pitchFamily="49" charset="0"/>
              </a:rPr>
              <a:t>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/>
          </a:p>
          <a:p>
            <a:r>
              <a:rPr lang="ru-RU" sz="2000" smtClean="0">
                <a:latin typeface="Consolas" panose="020B0609020204030204" pitchFamily="49" charset="0"/>
              </a:rPr>
              <a:t>Кроме того, можно организовать классу такое поведение искуственно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инстанцирование шаблонов не сделано энергичным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SFINAE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max (T a, T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typename U&gt; auto max (T a, U b);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 g = max (1, 1.0); // подстановка в 1 провалена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                  // подстановка в 2 успешна</a:t>
            </a:r>
          </a:p>
          <a:p>
            <a:r>
              <a:rPr lang="ru-RU" smtClean="0"/>
              <a:t>Формально </a:t>
            </a:r>
            <a:r>
              <a:rPr lang="en-US" smtClean="0"/>
              <a:t>SFINAE </a:t>
            </a:r>
            <a:r>
              <a:rPr lang="ru-RU" smtClean="0"/>
              <a:t>определяется так: если в результате подстановки в </a:t>
            </a:r>
            <a:r>
              <a:rPr lang="ru-RU" smtClean="0">
                <a:solidFill>
                  <a:srgbClr val="0000FF"/>
                </a:solidFill>
              </a:rPr>
              <a:t>непосредственном контексте</a:t>
            </a:r>
            <a:r>
              <a:rPr lang="ru-RU" smtClean="0"/>
              <a:t> класса (функции, алиаса, переменной) возникает </a:t>
            </a:r>
            <a:r>
              <a:rPr lang="ru-RU" smtClean="0">
                <a:solidFill>
                  <a:srgbClr val="0000FF"/>
                </a:solidFill>
              </a:rPr>
              <a:t>невалидная конструкция</a:t>
            </a:r>
            <a:r>
              <a:rPr lang="ru-RU" smtClean="0"/>
              <a:t>, эта подстановка неуспешна, но не ошибочна</a:t>
            </a:r>
          </a:p>
          <a:p>
            <a:r>
              <a:rPr lang="ru-RU" smtClean="0"/>
              <a:t>Невалидная конструкция это грамматически </a:t>
            </a:r>
            <a:r>
              <a:rPr lang="en-US" smtClean="0"/>
              <a:t>ill-formed expression </a:t>
            </a:r>
            <a:r>
              <a:rPr lang="ru-RU" smtClean="0"/>
              <a:t>или семантическая невозможность инстанцирования (как выше)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typename T::value_type</a:t>
            </a:r>
            <a:r>
              <a:rPr lang="en-US">
                <a:latin typeface="Consolas" panose="020B0609020204030204" pitchFamily="49" charset="0"/>
              </a:rPr>
              <a:t>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Здесь в контексте сигнатуры и шаблонных параметров нет никакой невалидности. Невалидность в теле не является </a:t>
            </a:r>
            <a:r>
              <a:rPr lang="en-US" smtClean="0"/>
              <a:t>SFINAE, </a:t>
            </a:r>
            <a:r>
              <a:rPr lang="ru-RU" smtClean="0"/>
              <a:t>это ошибка второй фазы трансляции.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любая ошибочная конструкция это </a:t>
            </a:r>
            <a:r>
              <a:rPr lang="en-US" smtClean="0"/>
              <a:t>SFINAE</a:t>
            </a:r>
            <a:r>
              <a:rPr lang="ru-RU" smtClean="0"/>
              <a:t>. Важен контекст подстановки.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 (int i) { return -i;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T::value_type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negate(const T&amp; t)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typename T::value_type n = -t();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используем </a:t>
            </a:r>
            <a:r>
              <a:rPr lang="en-US">
                <a:latin typeface="Consolas" panose="020B0609020204030204" pitchFamily="49" charset="0"/>
              </a:rPr>
              <a:t>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negate(2.0);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substitution failure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в контексте сигнатуры и шаблонных параметров выводится </a:t>
            </a:r>
            <a:r>
              <a:rPr lang="en-US" smtClean="0"/>
              <a:t>T == double </a:t>
            </a:r>
            <a:r>
              <a:rPr lang="ru-RU" smtClean="0"/>
              <a:t>и разумеется </a:t>
            </a:r>
            <a:r>
              <a:rPr lang="en-US" smtClean="0"/>
              <a:t>T::value_type </a:t>
            </a:r>
            <a:r>
              <a:rPr lang="ru-RU" smtClean="0"/>
              <a:t>невалидно. Здесь нет ошибки, это провал подстановки и будет вызвана менее подходящая верхняя функция.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Здесь успех подстановки, провал подстановки или ошибка?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T::ElementT</a:t>
            </a:r>
            <a:r>
              <a:rPr lang="en-US">
                <a:latin typeface="Consolas" panose="020B0609020204030204" pitchFamily="49" charset="0"/>
              </a:rPr>
              <a:t> at 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return at (p, 7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Очевидно провал подстановки: </a:t>
            </a:r>
            <a:r>
              <a:rPr lang="en-US" smtClean="0"/>
              <a:t>int*::ElementT </a:t>
            </a:r>
            <a:r>
              <a:rPr lang="ru-RU" smtClean="0"/>
              <a:t>не валиден в контексте </a:t>
            </a:r>
            <a:r>
              <a:rPr lang="en-US" smtClean="0"/>
              <a:t>at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template&lt;typename T&gt; auto 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at (T const&amp; a, int i) -&gt;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return a[i]; }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 против такого решения?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Упражнения в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Ниже приведён несколько сомнительный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T::ElementT</a:t>
            </a:r>
            <a:r>
              <a:rPr lang="en-US">
                <a:latin typeface="Consolas" panose="020B0609020204030204" pitchFamily="49" charset="0"/>
              </a:rPr>
              <a:t> at 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 { return a.get(i); }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чтобы подстановка удалась</a:t>
            </a:r>
            <a:r>
              <a:rPr lang="en-US" smtClean="0"/>
              <a:t>, </a:t>
            </a:r>
            <a:r>
              <a:rPr lang="ru-RU" smtClean="0"/>
              <a:t>не изменяя кода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auto</a:t>
            </a:r>
            <a:r>
              <a:rPr lang="en-US">
                <a:latin typeface="Consolas" panose="020B0609020204030204" pitchFamily="49" charset="0"/>
              </a:rPr>
              <a:t>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at (T const&amp; a, int i)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decltype(a[i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return a[i];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 (int *p) { return at (p, 7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Казалось бы перегрузка по типу возвращаемого значения невозможна. Домашняя наработка: аргументировать почему решение всё-таки правильное.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r>
              <a:rPr lang="ru-RU" smtClean="0"/>
              <a:t>С ранних пор была замечена полезность техники </a:t>
            </a:r>
            <a:r>
              <a:rPr lang="en-US" smtClean="0"/>
              <a:t>SFINAE </a:t>
            </a:r>
            <a:r>
              <a:rPr lang="ru-RU" smtClean="0"/>
              <a:t>для трюков и хаков</a:t>
            </a:r>
            <a:r>
              <a:rPr lang="en-US" smtClean="0"/>
              <a:t>. </a:t>
            </a:r>
            <a:r>
              <a:rPr lang="ru-RU" smtClean="0"/>
              <a:t>Классический пример: определить наличие зависимого типа в классе.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boolalpha 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ru-RU">
                <a:latin typeface="Consolas" panose="020B0609020204030204" pitchFamily="49" charset="0"/>
              </a:rPr>
              <a:t> нечто </a:t>
            </a:r>
            <a:r>
              <a:rPr lang="ru-RU">
                <a:latin typeface="Consolas" panose="020B0609020204030204" pitchFamily="49" charset="0"/>
              </a:rPr>
              <a:t>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 " &lt;&lt; </a:t>
            </a:r>
            <a:r>
              <a:rPr lang="ru-RU">
                <a:latin typeface="Consolas" panose="020B0609020204030204" pitchFamily="49" charset="0"/>
              </a:rPr>
              <a:t>нечто от </a:t>
            </a:r>
            <a:r>
              <a:rPr lang="en-US">
                <a:latin typeface="Consolas" panose="020B0609020204030204" pitchFamily="49" charset="0"/>
              </a:rPr>
              <a:t>bar &lt;&lt; endl;</a:t>
            </a:r>
          </a:p>
          <a:p>
            <a:r>
              <a:rPr lang="ru-RU" smtClean="0"/>
              <a:t>Без </a:t>
            </a:r>
            <a:r>
              <a:rPr lang="en-US" smtClean="0"/>
              <a:t>SFINAE, </a:t>
            </a:r>
            <a:r>
              <a:rPr lang="ru-RU" smtClean="0"/>
              <a:t>задача выглядит не решаемой, но решение возможно и даже в примитивном виде оно довольно красиво.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Несистемное </a:t>
            </a:r>
            <a:r>
              <a:rPr lang="en-US" smtClean="0"/>
              <a:t>SFINAE</a:t>
            </a:r>
            <a:r>
              <a:rPr lang="ru-RU" smtClean="0"/>
              <a:t>. </a:t>
            </a:r>
            <a:r>
              <a:rPr lang="en-US" smtClean="0"/>
              <a:t>HasFooBar.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0152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yes[1];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char no[2];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bool value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sizeof(test&lt;T</a:t>
            </a:r>
            <a:r>
              <a:rPr lang="en-US">
                <a:latin typeface="Consolas" panose="020B0609020204030204" pitchFamily="49" charset="0"/>
              </a:rPr>
              <a:t>&gt;(0)) == </a:t>
            </a:r>
            <a:r>
              <a:rPr lang="en-US">
                <a:latin typeface="Consolas" panose="020B0609020204030204" pitchFamily="49" charset="0"/>
              </a:rPr>
              <a:t>sizeof(yes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bar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boolalpha &lt;&lt; has_typedef_foobar&lt;foo&gt;::value &lt;&lt; " 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&lt;&lt; has_typedef_foobar&lt;bar&gt;::value 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8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в таком же стиле проверить наличие метода </a:t>
            </a:r>
            <a:r>
              <a:rPr lang="en-US" smtClean="0"/>
              <a:t>foobar, </a:t>
            </a:r>
            <a:r>
              <a:rPr lang="ru-RU" smtClean="0"/>
              <a:t>возвращающего обязательно </a:t>
            </a:r>
            <a:r>
              <a:rPr lang="en-US" smtClean="0"/>
              <a:t>float </a:t>
            </a:r>
            <a:r>
              <a:rPr lang="ru-RU" smtClean="0"/>
              <a:t>и не берущего ни одного аргумента</a:t>
            </a:r>
            <a:endParaRPr lang="en-US" smtClean="0"/>
          </a:p>
          <a:p>
            <a:r>
              <a:rPr lang="ru-RU" smtClean="0"/>
              <a:t>Тривиальная замена: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C&gt; static auto test(void*) -&gt;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decltype(float {declval&lt;C&gt;().foobar()}, </a:t>
            </a:r>
            <a:r>
              <a:rPr lang="en-US">
                <a:latin typeface="Consolas" panose="020B0609020204030204" pitchFamily="49" charset="0"/>
              </a:rPr>
              <a:t>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/>
          </a:p>
          <a:p>
            <a:r>
              <a:rPr lang="ru-RU" smtClean="0"/>
              <a:t>До какой-то степени работает, но не ловит случаи когда вовзращается </a:t>
            </a:r>
            <a:r>
              <a:rPr lang="en-US" smtClean="0"/>
              <a:t>float&amp; </a:t>
            </a:r>
            <a:r>
              <a:rPr lang="ru-RU" smtClean="0"/>
              <a:t>и т.п.</a:t>
            </a:r>
          </a:p>
          <a:p>
            <a:r>
              <a:rPr lang="ru-RU" smtClean="0"/>
              <a:t>Всё это слишком запутывается. Поэтому люди искали более систематические подходы.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Систематическое </a:t>
            </a:r>
            <a:r>
              <a:rPr lang="en-US" sz="48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Метапрограммирование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Инстанцированием называется порождение конкретного класса, функции, функции-члена из обобщенного </a:t>
            </a:r>
            <a:r>
              <a:rPr lang="ru-RU" smtClean="0"/>
              <a:t>кода</a:t>
            </a:r>
            <a:endParaRPr lang="en-US" smtClean="0"/>
          </a:p>
          <a:p>
            <a:r>
              <a:rPr lang="ru-RU" smtClean="0"/>
              <a:t>При </a:t>
            </a:r>
            <a:r>
              <a:rPr lang="ru-RU"/>
              <a:t>инстанцировании может происходить:</a:t>
            </a:r>
          </a:p>
          <a:p>
            <a:pPr lvl="1"/>
            <a:r>
              <a:rPr lang="ru-RU"/>
              <a:t>Подстановка типов (</a:t>
            </a:r>
            <a:r>
              <a:rPr lang="en-US"/>
              <a:t>substitution)</a:t>
            </a:r>
          </a:p>
          <a:p>
            <a:pPr lvl="1"/>
            <a:r>
              <a:rPr lang="ru-RU"/>
              <a:t>Вывод типов</a:t>
            </a:r>
            <a:r>
              <a:rPr lang="en-US"/>
              <a:t> (inference)</a:t>
            </a:r>
            <a:endParaRPr lang="ru-RU"/>
          </a:p>
          <a:p>
            <a:pPr lvl="1"/>
            <a:r>
              <a:rPr lang="ru-RU"/>
              <a:t>Изобретение типов</a:t>
            </a:r>
            <a:r>
              <a:rPr lang="en-US"/>
              <a:t> (invention)</a:t>
            </a:r>
            <a:endParaRPr lang="ru-RU"/>
          </a:p>
          <a:p>
            <a:pPr lvl="1"/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 smtClean="0"/>
          </a:p>
          <a:p>
            <a:r>
              <a:rPr lang="ru-RU" smtClean="0"/>
              <a:t>Основные правила инстанцирования</a:t>
            </a:r>
          </a:p>
          <a:p>
            <a:pPr lvl="1"/>
            <a:r>
              <a:rPr lang="ru-RU" smtClean="0"/>
              <a:t>Шаблон класса инстанцирует </a:t>
            </a:r>
            <a:r>
              <a:rPr lang="ru-RU" smtClean="0">
                <a:solidFill>
                  <a:srgbClr val="0000FF"/>
                </a:solidFill>
              </a:rPr>
              <a:t>до</a:t>
            </a:r>
            <a:r>
              <a:rPr lang="ru-RU" smtClean="0"/>
              <a:t> его первого использования</a:t>
            </a:r>
          </a:p>
          <a:p>
            <a:pPr lvl="1"/>
            <a:r>
              <a:rPr lang="ru-RU" smtClean="0"/>
              <a:t>Шаблон функции или переменной инстанцируется </a:t>
            </a:r>
            <a:r>
              <a:rPr lang="ru-RU" smtClean="0">
                <a:solidFill>
                  <a:srgbClr val="0000FF"/>
                </a:solidFill>
              </a:rPr>
              <a:t>после </a:t>
            </a:r>
            <a:r>
              <a:rPr lang="ru-RU" smtClean="0"/>
              <a:t>его первого использования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в языке существуют отдельные пространства типов (</a:t>
            </a:r>
            <a:r>
              <a:rPr lang="en-US" smtClean="0"/>
              <a:t>type-space</a:t>
            </a:r>
            <a:r>
              <a:rPr lang="ru-RU" smtClean="0"/>
              <a:t>), значений (</a:t>
            </a:r>
            <a:r>
              <a:rPr lang="en-US" smtClean="0"/>
              <a:t>value-space) </a:t>
            </a:r>
            <a:r>
              <a:rPr lang="ru-RU" smtClean="0"/>
              <a:t>и характеристик валидности (</a:t>
            </a:r>
            <a:r>
              <a:rPr lang="en-US" smtClean="0"/>
              <a:t>sfinae-space</a:t>
            </a:r>
            <a:r>
              <a:rPr lang="ru-RU" smtClean="0"/>
              <a:t>)</a:t>
            </a:r>
            <a:r>
              <a:rPr lang="en-US" smtClean="0"/>
              <a:t>.</a:t>
            </a:r>
          </a:p>
          <a:p>
            <a:r>
              <a:rPr lang="ru-RU" smtClean="0"/>
              <a:t>Ключевой шаг к систематичному </a:t>
            </a:r>
            <a:r>
              <a:rPr lang="en-US" smtClean="0"/>
              <a:t>SFINAE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 smtClean="0"/>
              <a:t> их связь.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en-US" smtClean="0">
                <a:latin typeface="Consolas" panose="020B0609020204030204" pitchFamily="49" charset="0"/>
              </a:rPr>
              <a:t>v&gt;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integral_constant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T value = v;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integral_constant 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value_type() const { return value; 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Например такие интегральные константы отображают значения на типы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r>
              <a:rPr lang="ru-RU" smtClean="0"/>
              <a:t>Самые полезные из интегральных констант </a:t>
            </a:r>
            <a:r>
              <a:rPr lang="ru-RU" smtClean="0">
                <a:latin typeface="Corbel" panose="020B0503020204020204" pitchFamily="34" charset="0"/>
              </a:rPr>
              <a:t>– самые простые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>
                <a:latin typeface="Consolas" panose="020B0609020204030204" pitchFamily="49" charset="0"/>
              </a:rPr>
              <a:t> = integral_constant&lt;bool, </a:t>
            </a:r>
            <a:r>
              <a:rPr lang="en-US">
                <a:latin typeface="Consolas" panose="020B0609020204030204" pitchFamily="49" charset="0"/>
              </a:rPr>
              <a:t>false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И они же позволяют отображение из </a:t>
            </a:r>
            <a:r>
              <a:rPr lang="en-US" smtClean="0"/>
              <a:t>type-space </a:t>
            </a:r>
            <a:r>
              <a:rPr lang="ru-RU" smtClean="0"/>
              <a:t>на </a:t>
            </a:r>
            <a:r>
              <a:rPr lang="en-US" smtClean="0"/>
              <a:t>sfinae-space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</a:rPr>
              <a:t>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</a:t>
            </a:r>
            <a:r>
              <a:rPr lang="en-US">
                <a:latin typeface="Consolas" panose="020B0609020204030204" pitchFamily="49" charset="0"/>
              </a:rPr>
              <a:t>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благодаря </a:t>
            </a:r>
            <a:r>
              <a:rPr lang="en-US" smtClean="0"/>
              <a:t>SFINAE, </a:t>
            </a:r>
            <a:r>
              <a:rPr lang="ru-RU" smtClean="0"/>
              <a:t>будет работать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Польза от шаблонов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0696" cy="4038600"/>
          </a:xfrm>
        </p:spPr>
        <p:txBody>
          <a:bodyPr/>
          <a:lstStyle/>
          <a:p>
            <a:pPr marL="182880" indent="-228600"/>
            <a:r>
              <a:rPr lang="ru-RU" smtClean="0"/>
              <a:t>Прошлый слайд может быть доработан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U&gt; struct is_same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</a:rPr>
              <a:t>false_type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struct is_same&lt;T</a:t>
            </a:r>
            <a:r>
              <a:rPr lang="en-US">
                <a:latin typeface="Consolas" panose="020B0609020204030204" pitchFamily="49" charset="0"/>
              </a:rPr>
              <a:t>, T&gt; : </a:t>
            </a:r>
            <a:r>
              <a:rPr lang="en-US">
                <a:latin typeface="Consolas" panose="020B0609020204030204" pitchFamily="49" charset="0"/>
              </a:rPr>
              <a:t>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T, typename U&gt;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is_same_v = is_same&lt;T, U&gt;::value;</a:t>
            </a:r>
            <a:endParaRPr lang="ru-RU">
              <a:latin typeface="Consolas" panose="020B0609020204030204" pitchFamily="49" charset="0"/>
            </a:endParaRPr>
          </a:p>
          <a:p>
            <a:pPr marL="182880" indent="-228600"/>
            <a:r>
              <a:rPr lang="ru-RU" smtClean="0"/>
              <a:t>Теперь будет работать как полная</a:t>
            </a:r>
            <a:r>
              <a:rPr lang="en-US"/>
              <a:t>,</a:t>
            </a:r>
            <a:r>
              <a:rPr lang="ru-RU" smtClean="0"/>
              <a:t> так и </a:t>
            </a:r>
            <a:r>
              <a:rPr lang="en-US" smtClean="0"/>
              <a:t> </a:t>
            </a:r>
            <a:r>
              <a:rPr lang="ru-RU" smtClean="0"/>
              <a:t>сокращённая версия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(is_same&lt;int, int&gt;::value &amp;&amp; !is_same&lt;char, int&gt;::value);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is_same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v&lt;int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!</a:t>
            </a:r>
            <a:r>
              <a:rPr lang="en-US" smtClean="0">
                <a:latin typeface="Consolas" panose="020B0609020204030204" pitchFamily="49" charset="0"/>
              </a:rPr>
              <a:t>is_same_v&lt;char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&gt;);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041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</a:t>
            </a:r>
            <a:r>
              <a:rPr lang="en-US" sz="2000">
                <a:latin typeface="Consolas" panose="020B0609020204030204" pitchFamily="49" charset="0"/>
              </a:rPr>
              <a:t>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</a:t>
            </a:r>
            <a:r>
              <a:rPr lang="en-US" sz="2000">
                <a:latin typeface="Consolas" panose="020B0609020204030204" pitchFamily="49" charset="0"/>
              </a:rPr>
              <a:t>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</a:t>
            </a:r>
            <a:r>
              <a:rPr lang="en-US" sz="2000">
                <a:latin typeface="Consolas" panose="020B0609020204030204" pitchFamily="49" charset="0"/>
              </a:rPr>
              <a:t>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8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Определители и модификаторы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/>
              <a:t>Определитель</a:t>
            </a:r>
            <a:r>
              <a:rPr lang="en-US" sz="2000" smtClean="0"/>
              <a:t>:</a:t>
            </a:r>
            <a:r>
              <a:rPr lang="ru-RU" sz="2000" smtClean="0"/>
              <a:t> является ли тип ссылкой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is_reference : </a:t>
            </a:r>
            <a:r>
              <a:rPr lang="en-US" sz="2000">
                <a:latin typeface="Consolas" panose="020B0609020204030204" pitchFamily="49" charset="0"/>
              </a:rPr>
              <a:t>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&amp;&gt; : </a:t>
            </a:r>
            <a:r>
              <a:rPr lang="en-US" sz="2000">
                <a:latin typeface="Consolas" panose="020B0609020204030204" pitchFamily="49" charset="0"/>
              </a:rPr>
              <a:t>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is_reference&lt;T</a:t>
            </a:r>
            <a:r>
              <a:rPr lang="en-US" sz="2000">
                <a:latin typeface="Consolas" panose="020B0609020204030204" pitchFamily="49" charset="0"/>
              </a:rPr>
              <a:t>&amp;&amp;&gt; : </a:t>
            </a:r>
            <a:r>
              <a:rPr lang="en-US" sz="2000">
                <a:latin typeface="Consolas" panose="020B0609020204030204" pitchFamily="49" charset="0"/>
              </a:rPr>
              <a:t>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Модификатор: убираем ссылку с типа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remove_reference </a:t>
            </a:r>
            <a:r>
              <a:rPr lang="en-US" sz="2000">
                <a:latin typeface="Consolas" panose="020B0609020204030204" pitchFamily="49" charset="0"/>
              </a:rPr>
              <a:t>{ using type = T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&amp;&gt; { using type = T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> struct remove_reference&lt;T</a:t>
            </a:r>
            <a:r>
              <a:rPr lang="en-US" sz="2000">
                <a:latin typeface="Consolas" panose="020B0609020204030204" pitchFamily="49" charset="0"/>
              </a:rPr>
              <a:t>&amp;&amp;&gt; { using type = T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 smtClean="0"/>
              <a:t>Для модификатора полезен алиас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remove_reference_t = typename remove_reference&lt;T&gt;::type;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добавить </a:t>
            </a:r>
            <a:r>
              <a:rPr lang="en-US" smtClean="0"/>
              <a:t>lvalue reference </a:t>
            </a:r>
            <a:r>
              <a:rPr lang="ru-RU" smtClean="0"/>
              <a:t>совсем просто, это не требует даже </a:t>
            </a:r>
            <a:r>
              <a:rPr lang="en-US" smtClean="0"/>
              <a:t>SFINAE. </a:t>
            </a:r>
            <a:r>
              <a:rPr lang="ru-RU" smtClean="0"/>
              <a:t>Так ли это?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{ using type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T&amp;; 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3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</a:t>
            </a:r>
            <a:r>
              <a:rPr lang="en-US" sz="2000">
                <a:latin typeface="Consolas" panose="020B0609020204030204" pitchFamily="49" charset="0"/>
              </a:rPr>
              <a:t>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8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Увы, это не будет работать для </a:t>
            </a:r>
            <a:r>
              <a:rPr lang="en-US" smtClean="0"/>
              <a:t>void. </a:t>
            </a:r>
            <a:r>
              <a:rPr lang="ru-RU" smtClean="0"/>
              <a:t>Хорошо, добавим </a:t>
            </a:r>
            <a:r>
              <a:rPr lang="en-US" smtClean="0"/>
              <a:t>void...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struct add_lref </a:t>
            </a:r>
            <a:r>
              <a:rPr lang="en-US" sz="2000">
                <a:latin typeface="Consolas" panose="020B0609020204030204" pitchFamily="49" charset="0"/>
              </a:rPr>
              <a:t>{ using type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T&amp;; 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 smtClean="0">
                <a:latin typeface="Consolas" panose="020B0609020204030204" pitchFamily="49" charset="0"/>
              </a:rPr>
              <a:t>&lt;&gt; struct add_lref&lt;void&gt; </a:t>
            </a:r>
            <a:r>
              <a:rPr lang="en-US" sz="2000">
                <a:latin typeface="Consolas" panose="020B0609020204030204" pitchFamily="49" charset="0"/>
              </a:rPr>
              <a:t>{ using type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void;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&lt;&gt; </a:t>
            </a:r>
            <a:r>
              <a:rPr lang="en-US" sz="2000" smtClean="0">
                <a:latin typeface="Consolas" panose="020B0609020204030204" pitchFamily="49" charset="0"/>
              </a:rPr>
              <a:t>struct add_lref&lt;const void</a:t>
            </a:r>
            <a:r>
              <a:rPr lang="en-US" sz="2000">
                <a:latin typeface="Consolas" panose="020B0609020204030204" pitchFamily="49" charset="0"/>
              </a:rPr>
              <a:t>&gt; { using </a:t>
            </a:r>
            <a:r>
              <a:rPr lang="en-US" sz="2000">
                <a:latin typeface="Consolas" panose="020B0609020204030204" pitchFamily="49" charset="0"/>
              </a:rPr>
              <a:t>type </a:t>
            </a:r>
            <a:r>
              <a:rPr lang="en-US" sz="2000" smtClean="0">
                <a:latin typeface="Consolas" panose="020B0609020204030204" pitchFamily="49" charset="0"/>
              </a:rPr>
              <a:t>= const </a:t>
            </a:r>
            <a:r>
              <a:rPr lang="en-US" sz="2000">
                <a:latin typeface="Consolas" panose="020B0609020204030204" pitchFamily="49" charset="0"/>
              </a:rPr>
              <a:t>void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</a:t>
            </a:r>
            <a:r>
              <a:rPr lang="ru-RU" sz="2000" smtClean="0">
                <a:latin typeface="Consolas" panose="020B0609020204030204" pitchFamily="49" charset="0"/>
              </a:rPr>
              <a:t> то же самое для </a:t>
            </a:r>
            <a:r>
              <a:rPr lang="en-US" sz="2000" smtClean="0">
                <a:latin typeface="Consolas" panose="020B0609020204030204" pitchFamily="49" charset="0"/>
              </a:rPr>
              <a:t>volatile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const volatile</a:t>
            </a:r>
          </a:p>
          <a:p>
            <a:r>
              <a:rPr lang="ru-RU" smtClean="0"/>
              <a:t>Но уверены ли мы, что исключать нужно только </a:t>
            </a:r>
            <a:r>
              <a:rPr lang="en-US" smtClean="0"/>
              <a:t>cv-void?</a:t>
            </a:r>
          </a:p>
          <a:p>
            <a:r>
              <a:rPr lang="ru-RU" smtClean="0"/>
              <a:t>Кажется, мы где-то свернули не туда... </a:t>
            </a:r>
            <a:endParaRPr lang="en-US" smtClean="0"/>
          </a:p>
          <a:p>
            <a:r>
              <a:rPr lang="ru-RU" smtClean="0"/>
              <a:t>Мы хотим записать: </a:t>
            </a:r>
            <a:r>
              <a:rPr lang="en-US" smtClean="0">
                <a:solidFill>
                  <a:srgbClr val="0000FF"/>
                </a:solidFill>
              </a:rPr>
              <a:t>"</a:t>
            </a:r>
            <a:r>
              <a:rPr lang="ru-RU" smtClean="0">
                <a:solidFill>
                  <a:srgbClr val="0000FF"/>
                </a:solidFill>
              </a:rPr>
              <a:t>если можно, то </a:t>
            </a:r>
            <a:r>
              <a:rPr lang="en-US" smtClean="0">
                <a:solidFill>
                  <a:srgbClr val="0000FF"/>
                </a:solidFill>
              </a:rPr>
              <a:t>T&amp; </a:t>
            </a:r>
            <a:r>
              <a:rPr lang="ru-RU" smtClean="0">
                <a:solidFill>
                  <a:srgbClr val="0000FF"/>
                </a:solidFill>
              </a:rPr>
              <a:t>иначе </a:t>
            </a:r>
            <a:r>
              <a:rPr lang="en-US" smtClean="0">
                <a:solidFill>
                  <a:srgbClr val="0000FF"/>
                </a:solidFill>
              </a:rPr>
              <a:t>T"</a:t>
            </a:r>
            <a:r>
              <a:rPr lang="en-US" smtClean="0"/>
              <a:t> </a:t>
            </a:r>
            <a:r>
              <a:rPr lang="ru-RU" smtClean="0"/>
              <a:t>и эту идею должно быть можно выразить как-то естественным образом</a:t>
            </a:r>
            <a:endParaRPr lang="ru-RU"/>
          </a:p>
          <a:p>
            <a:pPr marL="4572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79608" cy="4038600"/>
          </a:xfrm>
        </p:spPr>
        <p:txBody>
          <a:bodyPr/>
          <a:lstStyle/>
          <a:p>
            <a:r>
              <a:rPr lang="ru-RU" smtClean="0"/>
              <a:t>Правильное решение (</a:t>
            </a:r>
            <a:r>
              <a:rPr lang="en-US" smtClean="0"/>
              <a:t>via A. O'Dwyer)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 Enable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{ using type = T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ALRImpl </a:t>
            </a:r>
            <a:r>
              <a:rPr lang="en-US">
                <a:latin typeface="Consolas" panose="020B0609020204030204" pitchFamily="49" charset="0"/>
              </a:rPr>
              <a:t>&lt;T, remove_reference_t&lt;T&amp;&gt;&gt;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type = T</a:t>
            </a:r>
            <a:r>
              <a:rPr lang="en-US">
                <a:latin typeface="Consolas" panose="020B0609020204030204" pitchFamily="49" charset="0"/>
              </a:rPr>
              <a:t>&amp;;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&lt;T, remove_reference_t&lt;T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Основной урок тут такой: отображение на </a:t>
            </a:r>
            <a:r>
              <a:rPr lang="en-US" smtClean="0"/>
              <a:t>sfinae-space </a:t>
            </a:r>
            <a:r>
              <a:rPr lang="ru-RU" smtClean="0"/>
              <a:t>может быть не линейным</a:t>
            </a:r>
          </a:p>
          <a:p>
            <a:r>
              <a:rPr lang="ru-RU" smtClean="0"/>
              <a:t>Это решение изящно, но всё же тяжеловесно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4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Появился в </a:t>
            </a:r>
            <a:r>
              <a:rPr lang="en-US" smtClean="0"/>
              <a:t>C++17 </a:t>
            </a:r>
            <a:r>
              <a:rPr lang="ru-RU" smtClean="0"/>
              <a:t>как </a:t>
            </a:r>
            <a:r>
              <a:rPr lang="en-US" smtClean="0"/>
              <a:t>std::void_t </a:t>
            </a:r>
            <a:r>
              <a:rPr lang="ru-RU" smtClean="0"/>
              <a:t>но вообще-то довольно прост в реализации</a:t>
            </a:r>
          </a:p>
          <a:p>
            <a:pPr marL="45720" indent="0">
              <a:buNone/>
            </a:pPr>
            <a:r>
              <a:rPr lang="en-US"/>
              <a:t>template &lt;class ...&gt; using void_t = </a:t>
            </a:r>
            <a:r>
              <a:rPr lang="en-US"/>
              <a:t>void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Представляет собой отображение произвольной пачки типов на </a:t>
            </a:r>
            <a:r>
              <a:rPr lang="en-US" smtClean="0"/>
              <a:t>enabled </a:t>
            </a:r>
            <a:r>
              <a:rPr lang="ru-RU" smtClean="0"/>
              <a:t>если каждый из них </a:t>
            </a:r>
            <a:r>
              <a:rPr lang="en-US" smtClean="0"/>
              <a:t>enabled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Enable&gt;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{ using type = T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struct ALRImpl &lt;T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</a:t>
            </a:r>
            <a:r>
              <a:rPr lang="en-US">
                <a:latin typeface="Consolas" panose="020B0609020204030204" pitchFamily="49" charset="0"/>
              </a:rPr>
              <a:t>&gt; { using type = T&amp;;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add_lref </a:t>
            </a:r>
            <a:r>
              <a:rPr lang="en-US">
                <a:latin typeface="Consolas" panose="020B0609020204030204" pitchFamily="49" charset="0"/>
              </a:rPr>
              <a:t>: ALRImpl &lt;T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latin typeface="Consolas" panose="020B0609020204030204" pitchFamily="49" charset="0"/>
              </a:rPr>
              <a:t>&gt; {}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95560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Было: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yes[1];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typedef char no[2];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static const bool value = </a:t>
            </a:r>
            <a:r>
              <a:rPr lang="ru-RU" sz="2000">
                <a:latin typeface="Consolas" panose="020B0609020204030204" pitchFamily="49" charset="0"/>
              </a:rPr>
              <a:t>(</a:t>
            </a:r>
            <a:r>
              <a:rPr lang="en-US" sz="2000">
                <a:latin typeface="Consolas" panose="020B0609020204030204" pitchFamily="49" charset="0"/>
              </a:rPr>
              <a:t>sizeof(test&lt;T&gt;(0)) == sizeof(yes)</a:t>
            </a:r>
            <a:r>
              <a:rPr lang="ru-RU" sz="2000"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6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Превосходство системного подхода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/>
          <a:lstStyle/>
          <a:p>
            <a:r>
              <a:rPr lang="ru-RU" smtClean="0"/>
              <a:t>Задача определения зависимого типа </a:t>
            </a:r>
          </a:p>
          <a:p>
            <a:r>
              <a:rPr lang="ru-RU" smtClean="0"/>
              <a:t>Стало: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&lt;typename, typename = void_t&lt;&gt;&gt;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has_typedef_foobar : false_type {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&lt;T,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</a:t>
            </a:r>
            <a:r>
              <a:rPr lang="en-US" sz="2000">
                <a:latin typeface="Consolas" panose="020B0609020204030204" pitchFamily="49" charset="0"/>
              </a:rPr>
              <a:t>foobar</a:t>
            </a:r>
            <a:r>
              <a:rPr lang="en-US" sz="2000" smtClean="0">
                <a:latin typeface="Consolas" panose="020B0609020204030204" pitchFamily="49" charset="0"/>
              </a:rPr>
              <a:t>&gt;&gt;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Систематическое </a:t>
            </a:r>
            <a:r>
              <a:rPr lang="en-US" sz="2000" smtClean="0"/>
              <a:t>SFINAE </a:t>
            </a:r>
            <a:r>
              <a:rPr lang="ru-RU" sz="2000" smtClean="0"/>
              <a:t>позволяет избегать "хакерских" решений и выражать мысли достаточно прямолинейно</a:t>
            </a:r>
          </a:p>
          <a:p>
            <a:r>
              <a:rPr lang="ru-RU" sz="2000" smtClean="0"/>
              <a:t>Более того, даже этот уровень абстракции может быть повышен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 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 </a:t>
            </a:r>
            <a:r>
              <a:rPr lang="en-US">
                <a:latin typeface="Consolas" panose="020B0609020204030204" pitchFamily="49" charset="0"/>
              </a:rPr>
              <a:t>{ 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conditional&lt;false</a:t>
            </a:r>
            <a:r>
              <a:rPr lang="en-US">
                <a:latin typeface="Consolas" panose="020B0609020204030204" pitchFamily="49" charset="0"/>
              </a:rPr>
              <a:t>, T, F&gt; { using type = F;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T, typename F&gt;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conditional_t = typename conditional&lt;B, T, F&gt;::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тип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</a:t>
            </a:r>
            <a:r>
              <a:rPr lang="en-US" smtClean="0"/>
              <a:t>sfinae-</a:t>
            </a:r>
            <a:r>
              <a:rPr lang="ru-RU" smtClean="0"/>
              <a:t>триаду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 {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using type = F;</a:t>
            </a: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typename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typename F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T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F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представляет собой условный тип</a:t>
            </a:r>
            <a:r>
              <a:rPr lang="en-US" smtClean="0"/>
              <a:t>. </a:t>
            </a:r>
            <a:r>
              <a:rPr lang="ru-RU" smtClean="0"/>
              <a:t>Если сделать его невалидным для </a:t>
            </a:r>
            <a:r>
              <a:rPr lang="en-US" smtClean="0"/>
              <a:t>F, </a:t>
            </a:r>
            <a:r>
              <a:rPr lang="ru-RU" smtClean="0"/>
              <a:t>то это станет отображением </a:t>
            </a:r>
            <a:r>
              <a:rPr lang="en-US" smtClean="0"/>
              <a:t>{true, false} </a:t>
            </a:r>
            <a:r>
              <a:rPr lang="ru-RU" smtClean="0"/>
              <a:t>на </a:t>
            </a:r>
            <a:r>
              <a:rPr lang="en-US" smtClean="0"/>
              <a:t>{valid, invalid}</a:t>
            </a:r>
            <a:endParaRPr lang="ru-RU" smtClean="0"/>
          </a:p>
          <a:p>
            <a:r>
              <a:rPr lang="ru-RU" smtClean="0"/>
              <a:t>Для этого вычеркнем технически все</a:t>
            </a:r>
            <a:r>
              <a:rPr lang="en-US" smtClean="0"/>
              <a:t> </a:t>
            </a:r>
            <a:r>
              <a:rPr lang="ru-RU" smtClean="0"/>
              <a:t>упоминания </a:t>
            </a:r>
            <a:r>
              <a:rPr lang="en-US" smtClean="0"/>
              <a:t>false-type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4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Получившаяся триада </a:t>
            </a:r>
            <a:r>
              <a:rPr lang="en-US" smtClean="0"/>
              <a:t>enable_if </a:t>
            </a:r>
            <a:r>
              <a:rPr lang="ru-RU" smtClean="0"/>
              <a:t>является одной из самых полезных идиом в практическом </a:t>
            </a:r>
            <a:r>
              <a:rPr lang="en-US" smtClean="0"/>
              <a:t>SFINAE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&lt;bool B, typename T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void&gt;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 { </a:t>
            </a:r>
            <a:r>
              <a:rPr lang="en-US">
                <a:latin typeface="Consolas" panose="020B0609020204030204" pitchFamily="49" charset="0"/>
              </a:rPr>
              <a:t>using type = T;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enable_if&lt;false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 {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B,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 = void&gt;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enable_if_t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enable_if&lt;B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T&gt;::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Она используется, чтобы выкидывать (</a:t>
            </a:r>
            <a:r>
              <a:rPr lang="en-US" smtClean="0"/>
              <a:t>sfinae-out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инстанциации шаблонов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9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Например</a:t>
            </a:r>
            <a:r>
              <a:rPr lang="en-US" smtClean="0"/>
              <a:t> </a:t>
            </a:r>
            <a:r>
              <a:rPr lang="ru-RU" smtClean="0"/>
              <a:t>следующая функция инстанцируется только для типов,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подстановки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Очевидная проблема: можно ли в пару ей написать функцию для </a:t>
            </a:r>
            <a:r>
              <a:rPr lang="en-US" smtClean="0"/>
              <a:t>(sz &lt; 4)?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Простая идея: написать такую же перегрузку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(sizeof(T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</a:t>
            </a:r>
            <a:r>
              <a:rPr lang="ru-RU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</a:t>
            </a:r>
            <a:r>
              <a:rPr lang="ru-RU" smtClean="0">
                <a:latin typeface="Consolas" panose="020B0609020204030204" pitchFamily="49" charset="0"/>
              </a:rPr>
              <a:t>ошибка разрешения перегрузки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Простая идея не работает. До </a:t>
            </a:r>
            <a:r>
              <a:rPr lang="en-US" smtClean="0"/>
              <a:t>SFINAE </a:t>
            </a:r>
            <a:r>
              <a:rPr lang="ru-RU" smtClean="0"/>
              <a:t>просто не доходит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Можно выкрутиться с </a:t>
            </a:r>
            <a:r>
              <a:rPr lang="en-US" smtClean="0"/>
              <a:t>dummy-</a:t>
            </a:r>
            <a:r>
              <a:rPr lang="ru-RU" smtClean="0"/>
              <a:t>аргументом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enable_if_t&lt;(sizeof(T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en-US" smtClean="0"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int dummy = 0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ok, but pain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5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SFINAE-OUT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В данном случае правильная идея это пожертвовать возвращаемым типом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enable_if_t&lt;(</a:t>
            </a:r>
            <a:r>
              <a:rPr lang="en-US">
                <a:latin typeface="Consolas" panose="020B0609020204030204" pitchFamily="49" charset="0"/>
              </a:rPr>
              <a:t>sizeof(T) &gt; 4</a:t>
            </a:r>
            <a:r>
              <a:rPr lang="en-US" smtClean="0">
                <a:latin typeface="Consolas" panose="020B0609020204030204" pitchFamily="49" charset="0"/>
              </a:rPr>
              <a:t>)&gt;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это странная ассиметрия на ровном месте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Stars&lt;int, 1&gt;::t*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4744" cy="4038600"/>
          </a:xfrm>
        </p:spPr>
        <p:txBody>
          <a:bodyPr/>
          <a:lstStyle/>
          <a:p>
            <a:r>
              <a:rPr lang="ru-RU" smtClean="0"/>
              <a:t>Является ли хорошей идея пожертвовать типом аргумента?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enable_if_t&lt;(sizeof(T)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4), T&gt;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>сделать 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enable_if_t&lt;(sizeof(T) &gt; 4),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 </a:t>
            </a:r>
            <a:r>
              <a:rPr lang="ru-RU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</a:t>
            </a:r>
            <a:r>
              <a:rPr lang="ru-RU" smtClean="0">
                <a:latin typeface="Consolas" panose="020B0609020204030204" pitchFamily="49" charset="0"/>
              </a:rPr>
              <a:t>ещё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foo('c'); // ok...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тоже работает, но сделали ли бы вы так?</a:t>
            </a:r>
          </a:p>
          <a:p>
            <a:r>
              <a:rPr lang="ru-RU" smtClean="0"/>
              <a:t>С моей точки зрения это </a:t>
            </a:r>
            <a:r>
              <a:rPr lang="ru-RU" smtClean="0">
                <a:solidFill>
                  <a:srgbClr val="FF0000"/>
                </a:solidFill>
              </a:rPr>
              <a:t>очень плохая</a:t>
            </a:r>
            <a:r>
              <a:rPr lang="ru-RU" smtClean="0"/>
              <a:t> идея, потому что она убивает вывод типов. Увы, бывает, что это единственный вариант.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2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Stars&lt;int,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0&gt;::t**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Рекурсивные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1618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struct Stars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</a:t>
            </a:r>
            <a:r>
              <a:rPr lang="en-US" sz="2000">
                <a:latin typeface="Consolas" panose="020B0609020204030204" pitchFamily="49" charset="0"/>
              </a:rPr>
              <a:t>typename Stars&lt;T, N-1&gt;::</a:t>
            </a:r>
            <a:r>
              <a:rPr lang="en-US" sz="2000" smtClean="0">
                <a:latin typeface="Consolas" panose="020B0609020204030204" pitchFamily="49" charset="0"/>
              </a:rPr>
              <a:t>t*;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T&gt; struct Stars&lt;T, 0&gt;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t = 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0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 int; };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 =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0&gt;::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*;}; 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instance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Stars&lt;int, 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 { using t =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typename Stars&lt;int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 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&gt;::t*; 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ipptr_t = typename Stars&lt;int</a:t>
            </a:r>
            <a:r>
              <a:rPr lang="en-US" sz="2000">
                <a:latin typeface="Consolas" panose="020B0609020204030204" pitchFamily="49" charset="0"/>
              </a:rPr>
              <a:t>, 2&gt;::</a:t>
            </a:r>
            <a:r>
              <a:rPr lang="en-US" sz="2000" smtClean="0">
                <a:latin typeface="Consolas" panose="020B0609020204030204" pitchFamily="49" charset="0"/>
              </a:rPr>
              <a:t>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int**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предыдущего примера видно, что точка инстанцирования это воображаемая точка куда компилятор помещает определение невидимого класса.</a:t>
            </a:r>
          </a:p>
          <a:p>
            <a:r>
              <a:rPr lang="ru-RU" smtClean="0"/>
              <a:t>Может ли точка инстанцирования класса быть в другой единице трансляции? Раздельная трансляция классов в принципе разрешена...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Танец с функциями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proceed(T);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tearup() { proceed(0); }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finalize()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proceed(T t)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a.finalize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int main()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a.tearup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99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233</TotalTime>
  <Words>1398</Words>
  <Application>Microsoft Office PowerPoint</Application>
  <PresentationFormat>Widescreen</PresentationFormat>
  <Paragraphs>357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Consolas</vt:lpstr>
      <vt:lpstr>Corbel</vt:lpstr>
      <vt:lpstr>Symbol</vt:lpstr>
      <vt:lpstr>Wingdings</vt:lpstr>
      <vt:lpstr>Basis</vt:lpstr>
      <vt:lpstr>SFINAE &amp; META</vt:lpstr>
      <vt:lpstr>PowerPoint Presentation</vt:lpstr>
      <vt:lpstr>Инстанцирование</vt:lpstr>
      <vt:lpstr>Рекурсивные параметры</vt:lpstr>
      <vt:lpstr>Рекурсивные параметры</vt:lpstr>
      <vt:lpstr>Рекурсивные параметры</vt:lpstr>
      <vt:lpstr>Рекурсивные параметры</vt:lpstr>
      <vt:lpstr>Обсуждение: точки инстанцирования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Танец с функциями</vt:lpstr>
      <vt:lpstr>Ленивость и энергичность</vt:lpstr>
      <vt:lpstr>Когда C++ ведёт себя лениво</vt:lpstr>
      <vt:lpstr>Обсуждение</vt:lpstr>
      <vt:lpstr>PowerPoint Presentation</vt:lpstr>
      <vt:lpstr>SFINAE</vt:lpstr>
      <vt:lpstr>SFINAE и ошибки</vt:lpstr>
      <vt:lpstr>SFINAE и ошибки</vt:lpstr>
      <vt:lpstr>Упражнения в SFINAE</vt:lpstr>
      <vt:lpstr>Упражнения в SFINAE</vt:lpstr>
      <vt:lpstr>Упражнения в SFINAE</vt:lpstr>
      <vt:lpstr>Упражнения в SFINAE</vt:lpstr>
      <vt:lpstr>Несистемное SFINAE. HasFooBar.</vt:lpstr>
      <vt:lpstr>Несистемное SFINAE. HasFooBar.</vt:lpstr>
      <vt:lpstr>Обсуждение</vt:lpstr>
      <vt:lpstr>PowerPoint Presentation</vt:lpstr>
      <vt:lpstr>Интегральные константы</vt:lpstr>
      <vt:lpstr>Истина и ложь для типов</vt:lpstr>
      <vt:lpstr>Польза от шаблонов переменных</vt:lpstr>
      <vt:lpstr>Определители и модификаторы</vt:lpstr>
      <vt:lpstr>Определители и модификаторы</vt:lpstr>
      <vt:lpstr>Обсуждение</vt:lpstr>
      <vt:lpstr>Обсуждение</vt:lpstr>
      <vt:lpstr>Обсуждение</vt:lpstr>
      <vt:lpstr>Обсуждение</vt:lpstr>
      <vt:lpstr>void_t</vt:lpstr>
      <vt:lpstr>Превосходство системного подхода</vt:lpstr>
      <vt:lpstr>Превосходство системного подхода</vt:lpstr>
      <vt:lpstr>Условный тип</vt:lpstr>
      <vt:lpstr>Условный тип</vt:lpstr>
      <vt:lpstr>ENABLE_IF</vt:lpstr>
      <vt:lpstr>Пример SFINAE-OUT</vt:lpstr>
      <vt:lpstr>Пример SFINAE-OUT</vt:lpstr>
      <vt:lpstr>Пример SFINAE-OUT</vt:lpstr>
      <vt:lpstr>Пример SFINAE-OUT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60</cp:revision>
  <dcterms:created xsi:type="dcterms:W3CDTF">2017-06-26T09:21:48Z</dcterms:created>
  <dcterms:modified xsi:type="dcterms:W3CDTF">2017-11-03T19:48:27Z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f9244ec3-7015-45e0-b889-8a5e333198f5</vt:lpwstr>
  </property>
  <property fmtid="{D5CDD505-2E9C-101B-9397-08002B2CF9AE}" pid="3" name="CTP_TimeStamp">
    <vt:lpwstr>2017-11-03 19:48:25Z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