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4" r:id="rId3"/>
    <p:sldId id="257" r:id="rId4"/>
    <p:sldId id="258" r:id="rId5"/>
    <p:sldId id="259" r:id="rId6"/>
    <p:sldId id="273" r:id="rId7"/>
    <p:sldId id="260" r:id="rId8"/>
    <p:sldId id="261" r:id="rId9"/>
    <p:sldId id="263" r:id="rId10"/>
    <p:sldId id="276" r:id="rId11"/>
    <p:sldId id="277" r:id="rId12"/>
    <p:sldId id="278" r:id="rId13"/>
    <p:sldId id="279" r:id="rId14"/>
    <p:sldId id="280" r:id="rId15"/>
    <p:sldId id="320" r:id="rId16"/>
    <p:sldId id="264" r:id="rId17"/>
    <p:sldId id="265" r:id="rId18"/>
    <p:sldId id="296" r:id="rId19"/>
    <p:sldId id="270" r:id="rId20"/>
    <p:sldId id="295" r:id="rId21"/>
    <p:sldId id="294" r:id="rId22"/>
    <p:sldId id="318" r:id="rId23"/>
    <p:sldId id="319" r:id="rId24"/>
    <p:sldId id="325" r:id="rId25"/>
    <p:sldId id="309" r:id="rId26"/>
    <p:sldId id="262" r:id="rId27"/>
    <p:sldId id="268" r:id="rId28"/>
    <p:sldId id="269" r:id="rId29"/>
    <p:sldId id="266" r:id="rId30"/>
    <p:sldId id="267" r:id="rId31"/>
    <p:sldId id="313" r:id="rId32"/>
    <p:sldId id="310" r:id="rId33"/>
    <p:sldId id="311" r:id="rId34"/>
    <p:sldId id="275" r:id="rId35"/>
    <p:sldId id="272" r:id="rId36"/>
    <p:sldId id="281" r:id="rId37"/>
    <p:sldId id="282" r:id="rId38"/>
    <p:sldId id="271" r:id="rId39"/>
    <p:sldId id="283" r:id="rId40"/>
    <p:sldId id="284" r:id="rId41"/>
    <p:sldId id="285" r:id="rId42"/>
    <p:sldId id="287" r:id="rId43"/>
    <p:sldId id="286" r:id="rId44"/>
    <p:sldId id="289" r:id="rId45"/>
    <p:sldId id="291" r:id="rId46"/>
    <p:sldId id="292" r:id="rId47"/>
    <p:sldId id="290" r:id="rId48"/>
    <p:sldId id="288" r:id="rId49"/>
    <p:sldId id="293" r:id="rId50"/>
    <p:sldId id="299" r:id="rId51"/>
    <p:sldId id="298" r:id="rId52"/>
    <p:sldId id="300" r:id="rId53"/>
    <p:sldId id="301" r:id="rId54"/>
    <p:sldId id="297" r:id="rId55"/>
    <p:sldId id="302" r:id="rId56"/>
    <p:sldId id="303" r:id="rId57"/>
    <p:sldId id="305" r:id="rId58"/>
    <p:sldId id="304" r:id="rId59"/>
    <p:sldId id="306" r:id="rId60"/>
    <p:sldId id="307" r:id="rId61"/>
    <p:sldId id="308" r:id="rId62"/>
    <p:sldId id="317" r:id="rId63"/>
    <p:sldId id="316" r:id="rId64"/>
    <p:sldId id="315" r:id="rId65"/>
    <p:sldId id="323" r:id="rId66"/>
    <p:sldId id="324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Последовательные контейнеры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Использование последовательных контейнеров стандартной библиотеки языка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22430" y="6007099"/>
            <a:ext cx="8564770" cy="41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/>
              <a:t>К. Владимиров, </a:t>
            </a:r>
            <a:r>
              <a:rPr lang="en-US" dirty="0" smtClean="0"/>
              <a:t>Intel,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1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что неправильно в этом коде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94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Ответ: вектор не терпит халатности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v.reserve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(N);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 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теперь здесь не будет перевыделений</a:t>
            </a:r>
          </a:p>
          <a:p>
            <a:pPr marL="434340" indent="-342900">
              <a:lnSpc>
                <a:spcPct val="120000"/>
              </a:lnSpc>
            </a:pPr>
            <a:r>
              <a:rPr lang="ru-RU" dirty="0" smtClean="0"/>
              <a:t>Вставка в конец вектора имеет всего лишь амортизированную константную сложность </a:t>
            </a:r>
            <a:r>
              <a:rPr lang="en-US" dirty="0" smtClean="0"/>
              <a:t>O(1)+. </a:t>
            </a:r>
            <a:r>
              <a:rPr lang="ru-RU" dirty="0" smtClean="0"/>
              <a:t>В этом плюсе кроются все минусы.</a:t>
            </a:r>
          </a:p>
          <a:p>
            <a:pPr marL="434340" indent="-342900">
              <a:lnSpc>
                <a:spcPct val="120000"/>
              </a:lnSpc>
            </a:pPr>
            <a:r>
              <a:rPr lang="ru-RU" dirty="0" smtClean="0"/>
              <a:t>Это означает, что всегда полезно думать о памяти вектора не меньше, чем о памяти динамического массива.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11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и удаление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data[8] = {2, 3, 5, 7, 9, 11, 13, 17};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v.insert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(), data, data + 8);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v2;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v2.assign 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 + </a:t>
            </a:r>
            <a:r>
              <a:rPr lang="en-US" dirty="0" err="1" smtClean="0">
                <a:latin typeface="Consolas" panose="020B0609020204030204" pitchFamily="49" charset="0"/>
              </a:rPr>
              <a:t>v.size</a:t>
            </a:r>
            <a:r>
              <a:rPr lang="en-US" dirty="0" smtClean="0">
                <a:latin typeface="Consolas" panose="020B0609020204030204" pitchFamily="49" charset="0"/>
              </a:rPr>
              <a:t>() / 2,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v.erase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v.begin</a:t>
            </a:r>
            <a:r>
              <a:rPr lang="en-US" dirty="0">
                <a:latin typeface="Consolas" panose="020B0609020204030204" pitchFamily="49" charset="0"/>
              </a:rPr>
              <a:t>() + </a:t>
            </a:r>
            <a:r>
              <a:rPr lang="en-US" dirty="0" err="1">
                <a:latin typeface="Consolas" panose="020B0609020204030204" pitchFamily="49" charset="0"/>
              </a:rPr>
              <a:t>v.size</a:t>
            </a:r>
            <a:r>
              <a:rPr lang="en-US" dirty="0">
                <a:latin typeface="Consolas" panose="020B0609020204030204" pitchFamily="49" charset="0"/>
              </a:rPr>
              <a:t>() / 2,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сейчас </a:t>
            </a:r>
            <a:r>
              <a:rPr lang="en-US" dirty="0" smtClean="0">
                <a:latin typeface="Consolas" panose="020B0609020204030204" pitchFamily="49" charset="0"/>
              </a:rPr>
              <a:t>v == {2, 3, 5, 7}; v2 == {9, 11, 13, 17};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1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049933" cy="1356360"/>
          </a:xfrm>
        </p:spPr>
        <p:txBody>
          <a:bodyPr/>
          <a:lstStyle/>
          <a:p>
            <a:r>
              <a:rPr lang="ru-RU" dirty="0" smtClean="0"/>
              <a:t>Задача:</a:t>
            </a:r>
            <a:r>
              <a:rPr lang="ru-RU" dirty="0"/>
              <a:t> </a:t>
            </a:r>
            <a:r>
              <a:rPr lang="ru-RU" dirty="0" smtClean="0"/>
              <a:t>как уменьшить </a:t>
            </a:r>
            <a:r>
              <a:rPr lang="en-US" dirty="0" smtClean="0"/>
              <a:t>capacity </a:t>
            </a:r>
            <a:r>
              <a:rPr lang="ru-RU" dirty="0" smtClean="0"/>
              <a:t>в </a:t>
            </a:r>
            <a:r>
              <a:rPr lang="en-US" dirty="0" smtClean="0"/>
              <a:t>C++98?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v(10000);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много всякого произошло</a:t>
            </a:r>
            <a:endParaRPr lang="en-US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v.erase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 + 100,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assert (</a:t>
            </a:r>
            <a:r>
              <a:rPr lang="en-US" dirty="0" err="1" smtClean="0">
                <a:latin typeface="Consolas" panose="020B0609020204030204" pitchFamily="49" charset="0"/>
              </a:rPr>
              <a:t>v.size</a:t>
            </a:r>
            <a:r>
              <a:rPr lang="en-US" dirty="0" smtClean="0">
                <a:latin typeface="Consolas" panose="020B0609020204030204" pitchFamily="49" charset="0"/>
              </a:rPr>
              <a:t>() == 100 &amp;&amp; </a:t>
            </a:r>
            <a:r>
              <a:rPr lang="en-US" dirty="0" err="1" smtClean="0">
                <a:latin typeface="Consolas" panose="020B0609020204030204" pitchFamily="49" charset="0"/>
              </a:rPr>
              <a:t>v.capacity</a:t>
            </a:r>
            <a:r>
              <a:rPr lang="en-US" dirty="0" smtClean="0">
                <a:latin typeface="Consolas" panose="020B0609020204030204" pitchFamily="49" charset="0"/>
              </a:rPr>
              <a:t>() == </a:t>
            </a:r>
            <a:r>
              <a:rPr lang="en-US" dirty="0">
                <a:latin typeface="Consolas" panose="020B0609020204030204" pitchFamily="49" charset="0"/>
              </a:rPr>
              <a:t>10000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вектор занимает в памяти больше 30</a:t>
            </a:r>
            <a:r>
              <a:rPr lang="en-US" dirty="0" smtClean="0">
                <a:latin typeface="Consolas" panose="020B0609020204030204" pitchFamily="49" charset="0"/>
              </a:rPr>
              <a:t>K</a:t>
            </a:r>
            <a:r>
              <a:rPr lang="ru-RU" dirty="0" smtClean="0">
                <a:latin typeface="Consolas" panose="020B0609020204030204" pitchFamily="49" charset="0"/>
              </a:rPr>
              <a:t>, используя меньше 1</a:t>
            </a:r>
            <a:r>
              <a:rPr lang="en-US" dirty="0" smtClean="0">
                <a:latin typeface="Consolas" panose="020B0609020204030204" pitchFamily="49" charset="0"/>
              </a:rPr>
              <a:t>K</a:t>
            </a:r>
            <a:r>
              <a:rPr lang="ru-RU" dirty="0" smtClean="0">
                <a:latin typeface="Consolas" panose="020B0609020204030204" pitchFamily="49" charset="0"/>
              </a:rPr>
              <a:t>.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Как реально уменьшить </a:t>
            </a:r>
            <a:r>
              <a:rPr lang="en-US" dirty="0" smtClean="0">
                <a:latin typeface="Consolas" panose="020B0609020204030204" pitchFamily="49" charset="0"/>
              </a:rPr>
              <a:t>capacity?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Подсказка</a:t>
            </a:r>
            <a:r>
              <a:rPr lang="en-US" dirty="0" smtClean="0">
                <a:latin typeface="Consolas" panose="020B0609020204030204" pitchFamily="49" charset="0"/>
              </a:rPr>
              <a:t>: resize </a:t>
            </a:r>
            <a:r>
              <a:rPr lang="ru-RU" dirty="0" smtClean="0">
                <a:latin typeface="Consolas" panose="020B0609020204030204" pitchFamily="49" charset="0"/>
              </a:rPr>
              <a:t>не работает, от имеет дело с </a:t>
            </a:r>
            <a:r>
              <a:rPr lang="ru-R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размером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9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а вот и своп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v(10000);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много всякого произошло</a:t>
            </a:r>
            <a:endParaRPr lang="en-US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v.erase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 + 100,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assert (</a:t>
            </a:r>
            <a:r>
              <a:rPr lang="en-US" dirty="0" err="1" smtClean="0">
                <a:latin typeface="Consolas" panose="020B0609020204030204" pitchFamily="49" charset="0"/>
              </a:rPr>
              <a:t>v.size</a:t>
            </a:r>
            <a:r>
              <a:rPr lang="en-US" dirty="0" smtClean="0">
                <a:latin typeface="Consolas" panose="020B0609020204030204" pitchFamily="49" charset="0"/>
              </a:rPr>
              <a:t>() == 100 &amp;&amp; </a:t>
            </a:r>
            <a:r>
              <a:rPr lang="en-US" dirty="0" err="1" smtClean="0">
                <a:latin typeface="Consolas" panose="020B0609020204030204" pitchFamily="49" charset="0"/>
              </a:rPr>
              <a:t>v.capacity</a:t>
            </a:r>
            <a:r>
              <a:rPr lang="en-US" dirty="0" smtClean="0">
                <a:latin typeface="Consolas" panose="020B0609020204030204" pitchFamily="49" charset="0"/>
              </a:rPr>
              <a:t>() == </a:t>
            </a:r>
            <a:r>
              <a:rPr lang="en-US" dirty="0">
                <a:latin typeface="Consolas" panose="020B0609020204030204" pitchFamily="49" charset="0"/>
              </a:rPr>
              <a:t>10000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&gt;(v).swap(v);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Это довольно сложный и в общем гениально красивый </a:t>
            </a:r>
            <a:r>
              <a:rPr lang="ru-RU" smtClean="0">
                <a:latin typeface="Consolas" panose="020B0609020204030204" pitchFamily="49" charset="0"/>
              </a:rPr>
              <a:t>ход.</a:t>
            </a:r>
            <a:endParaRPr lang="en-US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ru-RU" smtClean="0">
                <a:latin typeface="Consolas" panose="020B0609020204030204" pitchFamily="49" charset="0"/>
              </a:rPr>
              <a:t>Но в </a:t>
            </a:r>
            <a:r>
              <a:rPr lang="en-US" smtClean="0">
                <a:latin typeface="Consolas" panose="020B0609020204030204" pitchFamily="49" charset="0"/>
              </a:rPr>
              <a:t>C++11 </a:t>
            </a:r>
            <a:r>
              <a:rPr lang="ru-RU" smtClean="0">
                <a:latin typeface="Consolas" panose="020B0609020204030204" pitchFamily="49" charset="0"/>
              </a:rPr>
              <a:t>он не нужен, так как есть </a:t>
            </a:r>
            <a:r>
              <a:rPr lang="en-US" smtClean="0">
                <a:latin typeface="Consolas" panose="020B0609020204030204" pitchFamily="49" charset="0"/>
              </a:rPr>
              <a:t>shrink_to_fit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377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Какие способы инциализации вы бы добавили в вектор</a:t>
            </a:r>
            <a:r>
              <a:rPr lang="en-US" dirty="0" smtClean="0"/>
              <a:t>?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Пока что были рассмотрены:</a:t>
            </a:r>
            <a:endParaRPr lang="en-US" dirty="0" smtClean="0"/>
          </a:p>
          <a:p>
            <a:r>
              <a:rPr lang="en-US" dirty="0" smtClean="0"/>
              <a:t>Value-</a:t>
            </a:r>
            <a:r>
              <a:rPr lang="ru-RU" dirty="0" smtClean="0"/>
              <a:t>инициализация по размеру через первый параметр конструктора</a:t>
            </a:r>
          </a:p>
          <a:p>
            <a:r>
              <a:rPr lang="ru-RU" dirty="0" smtClean="0"/>
              <a:t>Заполнение элементами через </a:t>
            </a:r>
            <a:r>
              <a:rPr lang="en-US" dirty="0" err="1" smtClean="0"/>
              <a:t>push_back</a:t>
            </a:r>
            <a:endParaRPr lang="en-US" dirty="0" smtClean="0"/>
          </a:p>
          <a:p>
            <a:r>
              <a:rPr lang="ru-RU" dirty="0" smtClean="0"/>
              <a:t>Создание из встроенного массива</a:t>
            </a:r>
            <a:r>
              <a:rPr lang="en-US" dirty="0" smtClean="0"/>
              <a:t> </a:t>
            </a:r>
            <a:r>
              <a:rPr lang="ru-RU" dirty="0" smtClean="0"/>
              <a:t>или другого вектор через </a:t>
            </a:r>
            <a:r>
              <a:rPr lang="en-US" dirty="0" smtClean="0"/>
              <a:t>assign </a:t>
            </a:r>
            <a:r>
              <a:rPr lang="ru-RU" dirty="0" smtClean="0"/>
              <a:t>или </a:t>
            </a:r>
            <a:r>
              <a:rPr lang="en-US" dirty="0" smtClean="0"/>
              <a:t>insert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Хватит ли этого?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4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 b[7]</a:t>
            </a:r>
            <a:r>
              <a:rPr lang="ru-RU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</a:rPr>
              <a:t>{2, 3, 5, 7, 9, 11, 13};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</a:t>
            </a:r>
            <a:r>
              <a:rPr lang="ru-RU" dirty="0" smtClean="0">
                <a:latin typeface="Consolas" panose="020B0609020204030204" pitchFamily="49" charset="0"/>
              </a:rPr>
              <a:t> =</a:t>
            </a:r>
            <a:r>
              <a:rPr lang="en-US" dirty="0" smtClean="0">
                <a:latin typeface="Consolas" panose="020B0609020204030204" pitchFamily="49" charset="0"/>
              </a:rPr>
              <a:t> // </a:t>
            </a:r>
            <a:r>
              <a:rPr lang="ru-RU" dirty="0" smtClean="0">
                <a:latin typeface="Consolas" panose="020B0609020204030204" pitchFamily="49" charset="0"/>
              </a:rPr>
              <a:t>хм... в С++98 тут ничего не напишешь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(2);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(3);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(5); //</a:t>
            </a:r>
            <a:r>
              <a:rPr lang="ru-RU" dirty="0" smtClean="0">
                <a:latin typeface="Consolas" panose="020B0609020204030204" pitchFamily="49" charset="0"/>
              </a:rPr>
              <a:t> хватит, я уже устал</a:t>
            </a:r>
          </a:p>
        </p:txBody>
      </p:sp>
    </p:spTree>
    <p:extLst>
      <p:ext uri="{BB962C8B-B14F-4D97-AF65-F5344CB8AC3E}">
        <p14:creationId xmlns:p14="http://schemas.microsoft.com/office/powerpoint/2010/main" val="1758273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291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 b[7]</a:t>
            </a:r>
            <a:r>
              <a:rPr lang="ru-RU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</a:rPr>
              <a:t>{2, 3, 5, 7, 9, 11, 13};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2, 3, 5, 7, 9, 11, 13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С++11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en-US" dirty="0">
                <a:latin typeface="Consolas" panose="020B0609020204030204" pitchFamily="49" charset="0"/>
              </a:rPr>
              <a:t>{2, 3, 5, 7, 9, 11, 13};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С++</a:t>
            </a:r>
            <a:r>
              <a:rPr lang="ru-RU" dirty="0" smtClean="0">
                <a:latin typeface="Consolas" panose="020B0609020204030204" pitchFamily="49" charset="0"/>
              </a:rPr>
              <a:t>11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Consolas" panose="020B0609020204030204" pitchFamily="49" charset="0"/>
              </a:rPr>
              <a:t>Списочная инициализация доступна для всех стандартных контейнеров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Consolas" panose="020B0609020204030204" pitchFamily="49" charset="0"/>
              </a:rPr>
              <a:t>Проблемой могут быть её механизмы</a:t>
            </a:r>
          </a:p>
        </p:txBody>
      </p:sp>
    </p:spTree>
    <p:extLst>
      <p:ext uri="{BB962C8B-B14F-4D97-AF65-F5344CB8AC3E}">
        <p14:creationId xmlns:p14="http://schemas.microsoft.com/office/powerpoint/2010/main" val="293692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291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B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a_, b_;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: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B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: </a:t>
            </a:r>
            <a:r>
              <a:rPr lang="en-US" dirty="0" smtClean="0">
                <a:latin typeface="Consolas" panose="020B0609020204030204" pitchFamily="49" charset="0"/>
              </a:rPr>
              <a:t>a_(a</a:t>
            </a:r>
            <a:r>
              <a:rPr lang="en-US" dirty="0">
                <a:latin typeface="Consolas" panose="020B0609020204030204" pitchFamily="49" charset="0"/>
              </a:rPr>
              <a:t>), </a:t>
            </a:r>
            <a:r>
              <a:rPr lang="en-US" dirty="0" smtClean="0">
                <a:latin typeface="Consolas" panose="020B0609020204030204" pitchFamily="49" charset="0"/>
              </a:rPr>
              <a:t>b_(b) 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</a:t>
            </a:r>
            <a:r>
              <a:rPr lang="en-US" dirty="0" err="1" smtClean="0">
                <a:latin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</a:rPr>
              <a:t> = {1, 2}; // C++11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Consolas" panose="020B0609020204030204" pitchFamily="49" charset="0"/>
              </a:rPr>
              <a:t>Эта разновидность называется расширенным синтаксисом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Consolas" panose="020B0609020204030204" pitchFamily="49" charset="0"/>
              </a:rPr>
              <a:t>Она не имеет отношения к списочной инициализации векторов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53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Расширенный синтаксис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Защищает от неявных преобразований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B {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: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B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a) 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a_(a) {} // </a:t>
            </a:r>
            <a:r>
              <a:rPr lang="ru-RU" dirty="0" smtClean="0">
                <a:latin typeface="Consolas" panose="020B0609020204030204" pitchFamily="49" charset="0"/>
              </a:rPr>
              <a:t>нет маркировки </a:t>
            </a:r>
            <a:r>
              <a:rPr lang="en-US" dirty="0" smtClean="0">
                <a:latin typeface="Consolas" panose="020B0609020204030204" pitchFamily="49" charset="0"/>
              </a:rPr>
              <a:t>explicit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b(3.14); //</a:t>
            </a:r>
            <a:r>
              <a:rPr lang="ru-RU" dirty="0" smtClean="0">
                <a:latin typeface="Consolas" panose="020B0609020204030204" pitchFamily="49" charset="0"/>
              </a:rPr>
              <a:t> всё хорошо, работает </a:t>
            </a:r>
            <a:r>
              <a:rPr lang="en-US" dirty="0" smtClean="0">
                <a:latin typeface="Consolas" panose="020B0609020204030204" pitchFamily="49" charset="0"/>
              </a:rPr>
              <a:t>double -&gt;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приведение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b{3}, c(3); // </a:t>
            </a:r>
            <a:r>
              <a:rPr lang="ru-RU" dirty="0" smtClean="0">
                <a:latin typeface="Consolas" panose="020B0609020204030204" pitchFamily="49" charset="0"/>
              </a:rPr>
              <a:t>вызывается один и тот же конструктор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B </a:t>
            </a:r>
            <a:r>
              <a:rPr lang="en-US" dirty="0" smtClean="0">
                <a:latin typeface="Consolas" panose="020B0609020204030204" pitchFamily="49" charset="0"/>
              </a:rPr>
              <a:t>b{3.14}; //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ошибка</a:t>
            </a:r>
          </a:p>
        </p:txBody>
      </p:sp>
    </p:spTree>
    <p:extLst>
      <p:ext uri="{BB962C8B-B14F-4D97-AF65-F5344CB8AC3E}">
        <p14:creationId xmlns:p14="http://schemas.microsoft.com/office/powerpoint/2010/main" val="237375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609087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механизма инициализации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 smtClean="0">
                <a:latin typeface="Consolas" panose="020B0609020204030204" pitchFamily="49" charset="0"/>
              </a:rPr>
              <a:t>Расширенный синтаксис</a:t>
            </a:r>
          </a:p>
          <a:p>
            <a:pPr>
              <a:lnSpc>
                <a:spcPct val="100000"/>
              </a:lnSpc>
            </a:pPr>
            <a:r>
              <a:rPr lang="ru-RU" dirty="0" smtClean="0">
                <a:latin typeface="Consolas" panose="020B0609020204030204" pitchFamily="49" charset="0"/>
              </a:rPr>
              <a:t>Явный конструктор из списка инициализации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B {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a_;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B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a) : a_(a) </a:t>
            </a:r>
            <a:r>
              <a:rPr lang="en-US" dirty="0" smtClean="0">
                <a:latin typeface="Consolas" panose="020B0609020204030204" pitchFamily="49" charset="0"/>
              </a:rPr>
              <a:t>{}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B (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initializer_list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il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b(1), c{1}; // </a:t>
            </a:r>
            <a:r>
              <a:rPr lang="ru-RU" dirty="0" smtClean="0">
                <a:latin typeface="Consolas" panose="020B0609020204030204" pitchFamily="49" charset="0"/>
              </a:rPr>
              <a:t>теперь они вызывают </a:t>
            </a:r>
            <a:r>
              <a:rPr lang="ru-RU" b="1" dirty="0" smtClean="0">
                <a:latin typeface="Consolas" panose="020B0609020204030204" pitchFamily="49" charset="0"/>
              </a:rPr>
              <a:t>разные</a:t>
            </a:r>
            <a:r>
              <a:rPr lang="ru-RU" dirty="0" smtClean="0">
                <a:latin typeface="Consolas" panose="020B0609020204030204" pitchFamily="49" charset="0"/>
              </a:rPr>
              <a:t> конструкторы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59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r>
              <a:rPr lang="en-US" dirty="0" smtClean="0"/>
              <a:t>: </a:t>
            </a:r>
            <a:r>
              <a:rPr lang="ru-RU" dirty="0" smtClean="0"/>
              <a:t>вектора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926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это вектор </a:t>
            </a:r>
            <a:r>
              <a:rPr lang="en-US" dirty="0" smtClean="0">
                <a:latin typeface="Consolas" panose="020B0609020204030204" pitchFamily="49" charset="0"/>
              </a:rPr>
              <a:t>[14, 14, 14]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</a:rPr>
              <a:t> v1 (3, 14);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а это вектор </a:t>
            </a:r>
            <a:r>
              <a:rPr lang="en-US" dirty="0" smtClean="0">
                <a:latin typeface="Consolas" panose="020B0609020204030204" pitchFamily="49" charset="0"/>
              </a:rPr>
              <a:t>[3, 14]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v2 {3, 14};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Это связано с наличием у вектора </a:t>
            </a:r>
            <a:r>
              <a:rPr lang="ru-RU" b="1" dirty="0" smtClean="0">
                <a:latin typeface="Consolas" panose="020B0609020204030204" pitchFamily="49" charset="0"/>
              </a:rPr>
              <a:t>нескольких</a:t>
            </a:r>
            <a:r>
              <a:rPr lang="ru-RU" dirty="0" smtClean="0">
                <a:latin typeface="Consolas" panose="020B0609020204030204" pitchFamily="49" charset="0"/>
              </a:rPr>
              <a:t> конструкторов 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onsolas" panose="020B0609020204030204" pitchFamily="49" charset="0"/>
              </a:rPr>
              <a:t>v(10); // </a:t>
            </a:r>
            <a:r>
              <a:rPr lang="ru-RU" dirty="0" smtClean="0">
                <a:latin typeface="Consolas" panose="020B0609020204030204" pitchFamily="49" charset="0"/>
              </a:rPr>
              <a:t>размер 10, инициализация по умолчанию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onsolas" panose="020B0609020204030204" pitchFamily="49" charset="0"/>
              </a:rPr>
              <a:t>v(10, 1); // </a:t>
            </a:r>
            <a:r>
              <a:rPr lang="ru-RU" dirty="0" smtClean="0">
                <a:latin typeface="Consolas" panose="020B0609020204030204" pitchFamily="49" charset="0"/>
              </a:rPr>
              <a:t>размер 10, инициализировать единицами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onsolas" panose="020B0609020204030204" pitchFamily="49" charset="0"/>
              </a:rPr>
              <a:t>v {</a:t>
            </a:r>
            <a:r>
              <a:rPr lang="ru-RU" dirty="0" smtClean="0">
                <a:latin typeface="Consolas" panose="020B0609020204030204" pitchFamily="49" charset="0"/>
              </a:rPr>
              <a:t>10</a:t>
            </a:r>
            <a:r>
              <a:rPr lang="en-US" dirty="0" smtClean="0">
                <a:latin typeface="Consolas" panose="020B0609020204030204" pitchFamily="49" charset="0"/>
              </a:rPr>
              <a:t>, 1}; // </a:t>
            </a:r>
            <a:r>
              <a:rPr lang="ru-RU" dirty="0" smtClean="0">
                <a:latin typeface="Consolas" panose="020B0609020204030204" pitchFamily="49" charset="0"/>
              </a:rPr>
              <a:t>размер </a:t>
            </a:r>
            <a:r>
              <a:rPr lang="en-US" dirty="0" smtClean="0">
                <a:latin typeface="Consolas" panose="020B0609020204030204" pitchFamily="49" charset="0"/>
              </a:rPr>
              <a:t>=</a:t>
            </a:r>
            <a:r>
              <a:rPr lang="ru-RU" dirty="0" smtClean="0">
                <a:latin typeface="Consolas" panose="020B0609020204030204" pitchFamily="49" charset="0"/>
              </a:rPr>
              <a:t> размер</a:t>
            </a:r>
            <a:r>
              <a:rPr lang="ru-RU" dirty="0">
                <a:latin typeface="Consolas" panose="020B0609020204030204" pitchFamily="49" charset="0"/>
              </a:rPr>
              <a:t>у</a:t>
            </a:r>
            <a:r>
              <a:rPr lang="ru-RU" dirty="0" smtClean="0">
                <a:latin typeface="Consolas" panose="020B0609020204030204" pitchFamily="49" charset="0"/>
              </a:rPr>
              <a:t> списка, инициализация списком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85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 для ваших контейнеров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Хорошая новость: </a:t>
            </a:r>
            <a:r>
              <a:rPr lang="en-US" dirty="0" err="1" smtClean="0"/>
              <a:t>initializer_list</a:t>
            </a:r>
            <a:r>
              <a:rPr lang="en-US" dirty="0" smtClean="0"/>
              <a:t> </a:t>
            </a:r>
            <a:r>
              <a:rPr lang="ru-RU" dirty="0" smtClean="0"/>
              <a:t>это тоже разновидность последовательного контейнера</a:t>
            </a:r>
            <a:r>
              <a:rPr lang="en-US" dirty="0" smtClean="0"/>
              <a:t> </a:t>
            </a:r>
            <a:r>
              <a:rPr lang="ru-RU" dirty="0" smtClean="0"/>
              <a:t>и его можно обходить итераторами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class Tree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какая-то специфика дерева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bool </a:t>
            </a:r>
            <a:r>
              <a:rPr lang="en-US" dirty="0" err="1" smtClean="0">
                <a:latin typeface="Consolas" panose="020B0609020204030204" pitchFamily="49" charset="0"/>
              </a:rPr>
              <a:t>add_node</a:t>
            </a:r>
            <a:r>
              <a:rPr lang="en-US" dirty="0" smtClean="0">
                <a:latin typeface="Consolas" panose="020B0609020204030204" pitchFamily="49" charset="0"/>
              </a:rPr>
              <a:t> (T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r>
              <a:rPr lang="en-US" dirty="0" smtClean="0">
                <a:latin typeface="Consolas" panose="020B0609020204030204" pitchFamily="49" charset="0"/>
              </a:rPr>
              <a:t> data);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public: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Tree(</a:t>
            </a:r>
            <a:r>
              <a:rPr lang="en-US" dirty="0" err="1" smtClean="0">
                <a:latin typeface="Consolas" panose="020B0609020204030204" pitchFamily="49" charset="0"/>
              </a:rPr>
              <a:t>initializer_list</a:t>
            </a:r>
            <a:r>
              <a:rPr lang="en-US" dirty="0" smtClean="0">
                <a:latin typeface="Consolas" panose="020B0609020204030204" pitchFamily="49" charset="0"/>
              </a:rPr>
              <a:t>&lt;T&gt; </a:t>
            </a:r>
            <a:r>
              <a:rPr lang="en-US" dirty="0" err="1" smtClean="0">
                <a:latin typeface="Consolas" panose="020B0609020204030204" pitchFamily="49" charset="0"/>
              </a:rPr>
              <a:t>il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for (auto 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il.begin</a:t>
            </a:r>
            <a:r>
              <a:rPr lang="en-US" dirty="0" smtClean="0">
                <a:latin typeface="Consolas" panose="020B0609020204030204" pitchFamily="49" charset="0"/>
              </a:rPr>
              <a:t>(); 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 != </a:t>
            </a:r>
            <a:r>
              <a:rPr lang="en-US" dirty="0" err="1" smtClean="0">
                <a:latin typeface="Consolas" panose="020B0609020204030204" pitchFamily="49" charset="0"/>
              </a:rPr>
              <a:t>il.end</a:t>
            </a:r>
            <a:r>
              <a:rPr lang="en-US" dirty="0" smtClean="0">
                <a:latin typeface="Consolas" panose="020B0609020204030204" pitchFamily="49" charset="0"/>
              </a:rPr>
              <a:t>(); ++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add_node</a:t>
            </a:r>
            <a:r>
              <a:rPr lang="en-US" dirty="0" smtClean="0">
                <a:latin typeface="Consolas" panose="020B0609020204030204" pitchFamily="49" charset="0"/>
              </a:rPr>
              <a:t>(*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45018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Список инициализации, как и вектор, непрерывен в памяти</a:t>
            </a:r>
            <a:r>
              <a:rPr lang="ru-RU" smtClean="0"/>
              <a:t>. Но </a:t>
            </a:r>
            <a:r>
              <a:rPr lang="ru-RU" dirty="0" smtClean="0"/>
              <a:t>именно для списка инициализации, нет ли в этом решении каких-то, </a:t>
            </a:r>
            <a:r>
              <a:rPr lang="ru-RU" smtClean="0"/>
              <a:t>иногда ухудшающих его </a:t>
            </a:r>
            <a:r>
              <a:rPr lang="ru-RU" dirty="0" smtClean="0"/>
              <a:t>использование, </a:t>
            </a:r>
            <a:r>
              <a:rPr lang="ru-RU" smtClean="0"/>
              <a:t>недостатков?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12779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Список инициализации, как и вектор, непрерывен в памяти</a:t>
            </a:r>
            <a:r>
              <a:rPr lang="ru-RU" smtClean="0"/>
              <a:t>. Но </a:t>
            </a:r>
            <a:r>
              <a:rPr lang="ru-RU" dirty="0" smtClean="0"/>
              <a:t>именно для списка инициализации, нет ли в этом решении каких-то, </a:t>
            </a:r>
            <a:r>
              <a:rPr lang="ru-RU" smtClean="0"/>
              <a:t>иногда ухудшающих его </a:t>
            </a:r>
            <a:r>
              <a:rPr lang="ru-RU" dirty="0" smtClean="0"/>
              <a:t>использование, </a:t>
            </a:r>
            <a:r>
              <a:rPr lang="ru-RU" smtClean="0"/>
              <a:t>недостатков?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mtClean="0"/>
              <a:t>Подсказка:</a:t>
            </a:r>
          </a:p>
          <a:p>
            <a:pPr>
              <a:lnSpc>
                <a:spcPct val="100000"/>
              </a:lnSpc>
            </a:pPr>
            <a:r>
              <a:rPr lang="ru-RU" smtClean="0"/>
              <a:t>Список инициализации предполагает создание в памяти и невозможен из некопируемых элементов</a:t>
            </a:r>
          </a:p>
          <a:p>
            <a:pPr>
              <a:lnSpc>
                <a:spcPct val="100000"/>
              </a:lnSpc>
            </a:pPr>
            <a:r>
              <a:rPr lang="ru-RU" smtClean="0"/>
              <a:t>Поэтому он тажке является плохой идеей если копирование дорого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69966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Какие объективные проблемы вы видите в классе </a:t>
            </a:r>
            <a:r>
              <a:rPr lang="en-US" dirty="0" smtClean="0"/>
              <a:t>vector </a:t>
            </a:r>
            <a:r>
              <a:rPr lang="ru-RU" dirty="0" smtClean="0"/>
              <a:t>по сравнению со встроенными массивами?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06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встроенных массивов к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int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115EF7"/>
                </a:solidFill>
                <a:latin typeface="Consolas" panose="020B0609020204030204" pitchFamily="49" charset="0"/>
              </a:rPr>
              <a:t>s</a:t>
            </a:r>
            <a:r>
              <a:rPr lang="fr-FR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_array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[10]; 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на стеке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,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фиксированный размер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s_varray</a:t>
            </a:r>
            <a:r>
              <a:rPr lang="fr-FR" dirty="0" smtClean="0">
                <a:latin typeface="Consolas" panose="020B0609020204030204" pitchFamily="49" charset="0"/>
              </a:rPr>
              <a:t>[n];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ошибка если </a:t>
            </a:r>
            <a:r>
              <a:rPr lang="en-US" dirty="0" smtClean="0">
                <a:latin typeface="Consolas" panose="020B0609020204030204" pitchFamily="49" charset="0"/>
              </a:rPr>
              <a:t>n </a:t>
            </a:r>
            <a:r>
              <a:rPr lang="ru-RU" dirty="0" smtClean="0">
                <a:latin typeface="Consolas" panose="020B0609020204030204" pitchFamily="49" charset="0"/>
              </a:rPr>
              <a:t>не константа</a:t>
            </a:r>
            <a:r>
              <a:rPr lang="en-US" dirty="0" smtClean="0">
                <a:latin typeface="Consolas" panose="020B0609020204030204" pitchFamily="49" charset="0"/>
              </a:rPr>
              <a:t> (VLA </a:t>
            </a:r>
            <a:r>
              <a:rPr lang="ru-RU" dirty="0" smtClean="0">
                <a:latin typeface="Consolas" panose="020B0609020204030204" pitchFamily="49" charset="0"/>
              </a:rPr>
              <a:t>запрещены)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*</a:t>
            </a:r>
            <a:r>
              <a:rPr lang="en-US" dirty="0" err="1" smtClean="0">
                <a:latin typeface="Consolas" panose="020B0609020204030204" pitchFamily="49" charset="0"/>
              </a:rPr>
              <a:t>d_array</a:t>
            </a:r>
            <a:r>
              <a:rPr lang="en-US" dirty="0" smtClean="0">
                <a:latin typeface="Consolas" panose="020B0609020204030204" pitchFamily="49" charset="0"/>
              </a:rPr>
              <a:t> = new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[n]; // </a:t>
            </a:r>
            <a:r>
              <a:rPr lang="ru-RU" dirty="0">
                <a:latin typeface="Consolas" panose="020B0609020204030204" pitchFamily="49" charset="0"/>
              </a:rPr>
              <a:t>в куче</a:t>
            </a:r>
            <a:r>
              <a:rPr lang="ru-RU" dirty="0" smtClean="0">
                <a:latin typeface="Consolas" panose="020B0609020204030204" pitchFamily="49" charset="0"/>
              </a:rPr>
              <a:t>,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произвольный размер</a:t>
            </a:r>
            <a:endParaRPr lang="fr-FR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vector</a:t>
            </a:r>
            <a:r>
              <a:rPr lang="fr-FR" dirty="0" smtClean="0"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&gt; </a:t>
            </a:r>
            <a:r>
              <a:rPr lang="fr-FR" dirty="0" err="1" smtClean="0">
                <a:latin typeface="Consolas" panose="020B0609020204030204" pitchFamily="49" charset="0"/>
              </a:rPr>
              <a:t>vec</a:t>
            </a:r>
            <a:r>
              <a:rPr lang="fr-FR" dirty="0" smtClean="0">
                <a:latin typeface="Consolas" panose="020B0609020204030204" pitchFamily="49" charset="0"/>
              </a:rPr>
              <a:t>(n);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 куче, произвольный размер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array&lt;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, 10&gt; 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на </a:t>
            </a:r>
            <a:r>
              <a:rPr lang="ru-RU" dirty="0">
                <a:solidFill>
                  <a:srgbClr val="115EF7"/>
                </a:solidFill>
                <a:latin typeface="Consolas" panose="020B0609020204030204" pitchFamily="49" charset="0"/>
              </a:rPr>
              <a:t>стеке</a:t>
            </a:r>
            <a:r>
              <a:rPr lang="en-US" dirty="0">
                <a:solidFill>
                  <a:srgbClr val="115EF7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115EF7"/>
                </a:solidFill>
                <a:latin typeface="Consolas" panose="020B0609020204030204" pitchFamily="49" charset="0"/>
              </a:rPr>
              <a:t>фиксированный размер</a:t>
            </a:r>
            <a:endParaRPr lang="fr-FR" dirty="0">
              <a:solidFill>
                <a:srgbClr val="115EF7"/>
              </a:solidFill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Использование </a:t>
            </a:r>
            <a:r>
              <a:rPr lang="en-US" dirty="0" smtClean="0"/>
              <a:t>array </a:t>
            </a:r>
            <a:r>
              <a:rPr lang="ru-RU" dirty="0" smtClean="0"/>
              <a:t>так же эффективно как использование встроенного массива. В то же время </a:t>
            </a:r>
            <a:r>
              <a:rPr lang="en-US" dirty="0" smtClean="0"/>
              <a:t>vector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плохая замена встроенному массиву, так как требует работы с динамической памятью.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23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45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dirty="0" smtClean="0"/>
              <a:t>Индекс это часть типа</a:t>
            </a:r>
          </a:p>
          <a:p>
            <a:pPr lvl="1">
              <a:lnSpc>
                <a:spcPct val="100000"/>
              </a:lnSpc>
            </a:pPr>
            <a:r>
              <a:rPr lang="ru-RU" sz="2400" dirty="0"/>
              <a:t>М</a:t>
            </a:r>
            <a:r>
              <a:rPr lang="ru-RU" sz="2400" dirty="0" smtClean="0"/>
              <a:t>ассивы деградируют к указателям, которые не помнят свой размер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Для </a:t>
            </a:r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</a:t>
            </a:r>
            <a:r>
              <a:rPr lang="ru-RU" sz="2400" dirty="0" smtClean="0"/>
              <a:t> размер является частью типа</a:t>
            </a:r>
            <a:endParaRPr lang="en-US" sz="24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void trap (Animal* animals,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size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Animal 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[4];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Animal </a:t>
            </a:r>
            <a:r>
              <a:rPr lang="en-US" dirty="0" err="1">
                <a:latin typeface="Consolas" panose="020B0609020204030204" pitchFamily="49" charset="0"/>
              </a:rPr>
              <a:t>five_animals</a:t>
            </a:r>
            <a:r>
              <a:rPr lang="en-US" dirty="0">
                <a:latin typeface="Consolas" panose="020B0609020204030204" pitchFamily="49" charset="0"/>
              </a:rPr>
              <a:t>[5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, 4);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</a:rPr>
              <a:t>5); // </a:t>
            </a:r>
            <a:r>
              <a:rPr lang="ru-RU" dirty="0" smtClean="0">
                <a:latin typeface="Consolas" panose="020B0609020204030204" pitchFamily="49" charset="0"/>
              </a:rPr>
              <a:t>Это два вызова одной функции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028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6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dirty="0" smtClean="0"/>
              <a:t>Индекс это часть типа</a:t>
            </a:r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Массивы деградируют к указателям, которые не помнят свой размер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Для </a:t>
            </a:r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</a:t>
            </a:r>
            <a:r>
              <a:rPr lang="ru-RU" sz="2400" dirty="0" smtClean="0"/>
              <a:t> размер является частью типа</a:t>
            </a:r>
            <a:endParaRPr lang="en-US" sz="24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void </a:t>
            </a:r>
            <a:r>
              <a:rPr lang="en-US" dirty="0">
                <a:latin typeface="Consolas" panose="020B0609020204030204" pitchFamily="49" charset="0"/>
              </a:rPr>
              <a:t>trap </a:t>
            </a:r>
            <a:r>
              <a:rPr lang="en-US" dirty="0" smtClean="0">
                <a:latin typeface="Consolas" panose="020B0609020204030204" pitchFamily="49" charset="0"/>
              </a:rPr>
              <a:t>(array&lt;Animal,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animals);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array&lt;Animal, 4&gt; 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array&lt;Animal, </a:t>
            </a:r>
            <a:r>
              <a:rPr lang="en-US" dirty="0" smtClean="0">
                <a:latin typeface="Consolas" panose="020B0609020204030204" pitchFamily="49" charset="0"/>
              </a:rPr>
              <a:t>5&gt; 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); 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 smtClean="0">
                <a:latin typeface="Consolas" panose="020B0609020204030204" pitchFamily="49" charset="0"/>
              </a:rPr>
              <a:t>); // </a:t>
            </a:r>
            <a:r>
              <a:rPr lang="ru-RU" dirty="0" smtClean="0">
                <a:latin typeface="Consolas" panose="020B0609020204030204" pitchFamily="49" charset="0"/>
              </a:rPr>
              <a:t>Это две совсем разных функции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276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Инвариантность</a:t>
            </a:r>
          </a:p>
          <a:p>
            <a:pPr lvl="1"/>
            <a:r>
              <a:rPr lang="ru-RU" sz="2400" dirty="0" smtClean="0"/>
              <a:t>Встроенные массивы деградируют к указателям, которые </a:t>
            </a:r>
            <a:r>
              <a:rPr lang="ru-RU" sz="2400" b="1" dirty="0" smtClean="0"/>
              <a:t>ковариантны</a:t>
            </a:r>
            <a:r>
              <a:rPr lang="en-US" sz="2400" b="1" dirty="0" smtClean="0"/>
              <a:t>:</a:t>
            </a:r>
            <a:r>
              <a:rPr lang="ru-RU" sz="2400" dirty="0" smtClean="0"/>
              <a:t> </a:t>
            </a:r>
            <a:r>
              <a:rPr lang="ru-RU" sz="2400" dirty="0"/>
              <a:t>е</a:t>
            </a:r>
            <a:r>
              <a:rPr lang="ru-RU" sz="2400" dirty="0" smtClean="0"/>
              <a:t>сли </a:t>
            </a:r>
            <a:r>
              <a:rPr lang="en-US" sz="2400" dirty="0" smtClean="0"/>
              <a:t>A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B, </a:t>
            </a:r>
            <a:r>
              <a:rPr lang="ru-RU" sz="2400" dirty="0" smtClean="0"/>
              <a:t>то </a:t>
            </a:r>
            <a:r>
              <a:rPr lang="en-US" sz="2400" dirty="0" smtClean="0"/>
              <a:t>A*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B*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 </a:t>
            </a:r>
            <a:r>
              <a:rPr lang="ru-RU" sz="2400" dirty="0" smtClean="0"/>
              <a:t>ни к чему не деградируют и поэтому </a:t>
            </a:r>
            <a:r>
              <a:rPr lang="ru-RU" sz="2400" b="1" dirty="0" smtClean="0"/>
              <a:t>инвариантны</a:t>
            </a:r>
            <a:endParaRPr lang="en-US" sz="2400" b="1" dirty="0" smtClean="0"/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Dog </a:t>
            </a:r>
            <a:r>
              <a:rPr lang="en-US" dirty="0" smtClean="0">
                <a:latin typeface="Consolas" panose="020B0609020204030204" pitchFamily="49" charset="0"/>
              </a:rPr>
              <a:t>: public </a:t>
            </a:r>
            <a:r>
              <a:rPr lang="en-US" dirty="0">
                <a:latin typeface="Consolas" panose="020B0609020204030204" pitchFamily="49" charset="0"/>
              </a:rPr>
              <a:t>Animal { </a:t>
            </a:r>
            <a:r>
              <a:rPr lang="ru-RU" dirty="0" smtClean="0">
                <a:latin typeface="Consolas" panose="020B0609020204030204" pitchFamily="49" charset="0"/>
              </a:rPr>
              <a:t>тут много собачьей специфики</a:t>
            </a:r>
            <a:r>
              <a:rPr lang="en-US" dirty="0" smtClean="0">
                <a:latin typeface="Consolas" panose="020B0609020204030204" pitchFamily="49" charset="0"/>
              </a:rPr>
              <a:t> };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</a:rPr>
              <a:t>trap (Animal* animals,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size);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Dog dogs[5];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trap (dogs, 5); // ok, Dog* is Animal*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18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</a:t>
            </a:r>
            <a:r>
              <a:rPr lang="ru-RU" dirty="0"/>
              <a:t>ы</a:t>
            </a:r>
            <a:r>
              <a:rPr lang="ru-RU" dirty="0" smtClean="0"/>
              <a:t> последовательных контейнеров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Контейнеры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array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массив с фиксированным размером, </a:t>
            </a:r>
            <a:r>
              <a:rPr lang="en-US" dirty="0" smtClean="0"/>
              <a:t> </a:t>
            </a:r>
            <a:r>
              <a:rPr lang="ru-RU" dirty="0" smtClean="0"/>
              <a:t>известным в момент компиляции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vector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массив с переменным размером и гарантией непрерывности памяти</a:t>
            </a:r>
            <a:endParaRPr lang="en-US" dirty="0" smtClean="0"/>
          </a:p>
          <a:p>
            <a:pPr lvl="1"/>
            <a:r>
              <a:rPr lang="en-US" dirty="0" err="1" smtClean="0"/>
              <a:t>deque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массив с переменным размером без гарантий по памяти</a:t>
            </a:r>
            <a:endParaRPr lang="en-US" dirty="0" smtClean="0"/>
          </a:p>
          <a:p>
            <a:pPr lvl="1"/>
            <a:r>
              <a:rPr lang="en-US" dirty="0" smtClean="0"/>
              <a:t>list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двусвязный список</a:t>
            </a:r>
            <a:endParaRPr lang="en-US" dirty="0" smtClean="0"/>
          </a:p>
          <a:p>
            <a:pPr lvl="1"/>
            <a:r>
              <a:rPr lang="en-US" dirty="0" err="1" smtClean="0"/>
              <a:t>forward_list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односвязный список</a:t>
            </a:r>
            <a:endParaRPr lang="ru-RU" dirty="0" smtClean="0"/>
          </a:p>
          <a:p>
            <a:r>
              <a:rPr lang="ru-RU" smtClean="0"/>
              <a:t>Адапт</a:t>
            </a:r>
            <a:r>
              <a:rPr lang="ru-RU"/>
              <a:t>е</a:t>
            </a:r>
            <a:r>
              <a:rPr lang="ru-RU" smtClean="0"/>
              <a:t>ры</a:t>
            </a:r>
            <a:endParaRPr lang="ru-RU" dirty="0" smtClean="0"/>
          </a:p>
          <a:p>
            <a:pPr lvl="1"/>
            <a:r>
              <a:rPr lang="en-US" dirty="0" smtClean="0"/>
              <a:t>stack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</a:t>
            </a:r>
            <a:r>
              <a:rPr lang="en-US" dirty="0" smtClean="0">
                <a:ea typeface="Cambria Math" panose="02040503050406030204" pitchFamily="18" charset="0"/>
              </a:rPr>
              <a:t>FIFO </a:t>
            </a:r>
            <a:r>
              <a:rPr lang="ru-RU" dirty="0" smtClean="0">
                <a:ea typeface="Cambria Math" panose="02040503050406030204" pitchFamily="18" charset="0"/>
              </a:rPr>
              <a:t>контейнер, чаще всего на базе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ea typeface="Cambria Math" panose="02040503050406030204" pitchFamily="18" charset="0"/>
              </a:rPr>
              <a:t>deque</a:t>
            </a:r>
            <a:endParaRPr lang="en-US" dirty="0" smtClean="0"/>
          </a:p>
          <a:p>
            <a:pPr lvl="1"/>
            <a:r>
              <a:rPr lang="en-US" dirty="0" smtClean="0"/>
              <a:t>queue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L</a:t>
            </a:r>
            <a:r>
              <a:rPr lang="en-US" dirty="0" smtClean="0">
                <a:ea typeface="Cambria Math" panose="02040503050406030204" pitchFamily="18" charset="0"/>
              </a:rPr>
              <a:t>IFO </a:t>
            </a:r>
            <a:r>
              <a:rPr lang="ru-RU" dirty="0">
                <a:ea typeface="Cambria Math" panose="02040503050406030204" pitchFamily="18" charset="0"/>
              </a:rPr>
              <a:t>контейнер, чаще всего на базе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ea typeface="Cambria Math" panose="02040503050406030204" pitchFamily="18" charset="0"/>
              </a:rPr>
              <a:t>deque</a:t>
            </a:r>
            <a:endParaRPr lang="en-US" dirty="0" smtClean="0"/>
          </a:p>
          <a:p>
            <a:pPr lvl="1"/>
            <a:r>
              <a:rPr lang="en-US" dirty="0" err="1" smtClean="0"/>
              <a:t>priority_queue</a:t>
            </a:r>
            <a:r>
              <a:rPr lang="en-US" dirty="0" smtClean="0"/>
              <a:t>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очередь с приоритетами, чаще всего на базе </a:t>
            </a:r>
            <a:r>
              <a:rPr lang="en-US" dirty="0" smtClean="0">
                <a:ea typeface="Cambria Math" panose="02040503050406030204" pitchFamily="18" charset="0"/>
              </a:rPr>
              <a:t>vector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8400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Инвариантность</a:t>
            </a:r>
          </a:p>
          <a:p>
            <a:pPr lvl="1"/>
            <a:r>
              <a:rPr lang="ru-RU" sz="2400" dirty="0" smtClean="0"/>
              <a:t>Встроенные массивы деградируют к указателям, которые </a:t>
            </a:r>
            <a:r>
              <a:rPr lang="ru-RU" sz="2400" b="1" dirty="0" smtClean="0"/>
              <a:t>ковариантны</a:t>
            </a:r>
            <a:r>
              <a:rPr lang="en-US" sz="2400" b="1" dirty="0"/>
              <a:t>:</a:t>
            </a:r>
            <a:r>
              <a:rPr lang="ru-RU" sz="2400" dirty="0" smtClean="0"/>
              <a:t> если </a:t>
            </a:r>
            <a:r>
              <a:rPr lang="en-US" sz="2400" dirty="0" smtClean="0"/>
              <a:t>A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B, </a:t>
            </a:r>
            <a:r>
              <a:rPr lang="ru-RU" sz="2400" dirty="0" smtClean="0"/>
              <a:t>то </a:t>
            </a:r>
            <a:r>
              <a:rPr lang="en-US" sz="2400" dirty="0" smtClean="0"/>
              <a:t>A*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B*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 </a:t>
            </a:r>
            <a:r>
              <a:rPr lang="ru-RU" sz="2400" dirty="0" smtClean="0"/>
              <a:t>ни к чему не деградируют и поэтому </a:t>
            </a:r>
            <a:r>
              <a:rPr lang="ru-RU" sz="2400" b="1" dirty="0" smtClean="0"/>
              <a:t>инвариантны</a:t>
            </a:r>
            <a:endParaRPr lang="en-US" sz="2400" b="1" dirty="0" smtClean="0"/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Dog </a:t>
            </a:r>
            <a:r>
              <a:rPr lang="en-US" dirty="0" smtClean="0">
                <a:latin typeface="Consolas" panose="020B0609020204030204" pitchFamily="49" charset="0"/>
              </a:rPr>
              <a:t>: public </a:t>
            </a:r>
            <a:r>
              <a:rPr lang="en-US" dirty="0">
                <a:latin typeface="Consolas" panose="020B0609020204030204" pitchFamily="49" charset="0"/>
              </a:rPr>
              <a:t>Animal { </a:t>
            </a:r>
            <a:r>
              <a:rPr lang="ru-RU" dirty="0" smtClean="0">
                <a:latin typeface="Consolas" panose="020B0609020204030204" pitchFamily="49" charset="0"/>
              </a:rPr>
              <a:t>тут много собачьей специфики</a:t>
            </a:r>
            <a:r>
              <a:rPr lang="en-US" dirty="0" smtClean="0">
                <a:latin typeface="Consolas" panose="020B0609020204030204" pitchFamily="49" charset="0"/>
              </a:rPr>
              <a:t> };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void trap (array&lt;Animal,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animals);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array&lt;Dog, 5&gt; dogs;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trap&lt;5&gt; (dogs); // </a:t>
            </a:r>
            <a:r>
              <a:rPr lang="ru-RU" dirty="0" smtClean="0">
                <a:latin typeface="Consolas" panose="020B0609020204030204" pitchFamily="49" charset="0"/>
              </a:rPr>
              <a:t>ошибка</a:t>
            </a:r>
            <a:r>
              <a:rPr lang="en-US" dirty="0" smtClean="0">
                <a:latin typeface="Consolas" panose="020B0609020204030204" pitchFamily="49" charset="0"/>
              </a:rPr>
              <a:t>, array&lt;Dog&gt; </a:t>
            </a:r>
            <a:r>
              <a:rPr lang="ru-RU" dirty="0" smtClean="0">
                <a:latin typeface="Consolas" panose="020B0609020204030204" pitchFamily="49" charset="0"/>
              </a:rPr>
              <a:t>это не </a:t>
            </a:r>
            <a:r>
              <a:rPr lang="en-US" dirty="0" smtClean="0">
                <a:latin typeface="Consolas" panose="020B0609020204030204" pitchFamily="49" charset="0"/>
              </a:rPr>
              <a:t>array&lt;Animal&gt;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01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очему контейнеры не ковариантны?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Ответ:</a:t>
            </a:r>
            <a:r>
              <a:rPr lang="en-US" dirty="0" smtClean="0"/>
              <a:t> </a:t>
            </a:r>
            <a:r>
              <a:rPr lang="ru-RU" dirty="0" smtClean="0"/>
              <a:t>простой контрпример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vector&lt;Cat*&gt; v1;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vector&lt;Animal*&gt;&amp; v2 = v1; // ok, </a:t>
            </a:r>
            <a:r>
              <a:rPr lang="ru-RU" sz="2000" dirty="0" smtClean="0">
                <a:latin typeface="Consolas" panose="020B0609020204030204" pitchFamily="49" charset="0"/>
              </a:rPr>
              <a:t>если контейнеры ковариантны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v2.push_back(new Dog); //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</a:rPr>
              <a:t>приехали</a:t>
            </a:r>
          </a:p>
          <a:p>
            <a:pPr marL="45720" indent="0">
              <a:buNone/>
            </a:pPr>
            <a:r>
              <a:rPr lang="ru-RU" dirty="0" smtClean="0"/>
              <a:t>Можно поставить обратный вопрос: а почему, собственно, указатели не инвариантны? Предлагается над ним подумать дома.</a:t>
            </a:r>
          </a:p>
          <a:p>
            <a:pPr marL="45720" indent="0">
              <a:buNone/>
            </a:pPr>
            <a:r>
              <a:rPr lang="ru-RU" dirty="0" smtClean="0"/>
              <a:t>Подсказка</a:t>
            </a:r>
            <a:r>
              <a:rPr lang="en-US" dirty="0" smtClean="0"/>
              <a:t> #1</a:t>
            </a:r>
            <a:r>
              <a:rPr lang="ru-RU" dirty="0" smtClean="0"/>
              <a:t>: ковариантны только одинарные указатели.</a:t>
            </a:r>
          </a:p>
          <a:p>
            <a:pPr marL="45720" indent="0">
              <a:buNone/>
            </a:pPr>
            <a:r>
              <a:rPr lang="ru-RU" dirty="0" smtClean="0"/>
              <a:t>Подсказка </a:t>
            </a:r>
            <a:r>
              <a:rPr lang="en-US" dirty="0" smtClean="0"/>
              <a:t>#2: </a:t>
            </a:r>
            <a:r>
              <a:rPr lang="ru-RU" dirty="0" smtClean="0"/>
              <a:t>для ответа недостаточно логики, понадобится также исторический контекст.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73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92600"/>
          </a:xfrm>
        </p:spPr>
        <p:txBody>
          <a:bodyPr/>
          <a:lstStyle/>
          <a:p>
            <a:pPr marL="45720" indent="0">
              <a:buNone/>
            </a:pPr>
            <a:r>
              <a:rPr lang="ru-RU" sz="2400" dirty="0" smtClean="0"/>
              <a:t>Вам предлагают обертку для указателя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class </a:t>
            </a:r>
            <a:r>
              <a:rPr lang="en-US" dirty="0" err="1" smtClean="0">
                <a:latin typeface="Consolas" panose="020B0609020204030204" pitchFamily="49" charset="0"/>
              </a:rPr>
              <a:t>WrapPtr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 *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WrapPtr</a:t>
            </a:r>
            <a:r>
              <a:rPr lang="en-US" dirty="0" smtClean="0">
                <a:latin typeface="Consolas" panose="020B0609020204030204" pitchFamily="49" charset="0"/>
              </a:rPr>
              <a:t> (T* 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) : 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_(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) 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T* get() { return 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_;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400" dirty="0" smtClean="0"/>
              <a:t>Является ли она ковариантной или инвариантной относительно генерализации?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07468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52966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 smtClean="0"/>
              <a:t>Ковариантность указателей не работает когда они участвуют в аргументах функций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T&gt;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Base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virtual Base* foo(Base *</a:t>
            </a:r>
            <a:r>
              <a:rPr lang="en-US" sz="2000" dirty="0" err="1" smtClean="0"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</a:t>
            </a: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Derived 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Derived* foo(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Derived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latin typeface="Consolas" panose="020B0609020204030204" pitchFamily="49" charset="0"/>
              </a:rPr>
              <a:t>) override; //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dirty="0" smtClean="0"/>
              <a:t>Это полезное или вредное свойство языка?</a:t>
            </a:r>
          </a:p>
          <a:p>
            <a:pPr marL="45720" indent="0">
              <a:buNone/>
            </a:pPr>
            <a:r>
              <a:rPr lang="ru-RU" dirty="0" smtClean="0"/>
              <a:t>Подсказка: подумайте о вызове по указателю на базовый класс.</a:t>
            </a:r>
          </a:p>
          <a:p>
            <a:pPr marL="45720" indent="0">
              <a:buNone/>
            </a:pPr>
            <a:r>
              <a:rPr lang="ru-RU" dirty="0" smtClean="0"/>
              <a:t>Интересный факт: ковариантные возвращаемые типы поддерживаются!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4058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838718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Рассмотрите </a:t>
            </a:r>
            <a:r>
              <a:rPr lang="en-US" dirty="0" err="1" smtClean="0"/>
              <a:t>deque</a:t>
            </a:r>
            <a:r>
              <a:rPr lang="ru-RU" dirty="0" smtClean="0"/>
              <a:t> вместо </a:t>
            </a:r>
            <a:r>
              <a:rPr lang="en-US" dirty="0" smtClean="0"/>
              <a:t>vector</a:t>
            </a:r>
            <a:r>
              <a:rPr lang="ru-RU" dirty="0" smtClean="0"/>
              <a:t> в качестве</a:t>
            </a:r>
            <a:r>
              <a:rPr lang="en-US" dirty="0" smtClean="0"/>
              <a:t> </a:t>
            </a:r>
            <a:r>
              <a:rPr lang="ru-RU" dirty="0" smtClean="0"/>
              <a:t>своего основного контейнера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Эффективно растёт в обоих направлениях</a:t>
            </a:r>
          </a:p>
          <a:p>
            <a:r>
              <a:rPr lang="ru-RU" dirty="0" smtClean="0"/>
              <a:t>Не требует больших реаллокаций с перемещениями, так как разбит на блоки</a:t>
            </a:r>
          </a:p>
          <a:p>
            <a:r>
              <a:rPr lang="ru-RU" dirty="0" smtClean="0"/>
              <a:t>Гораздо меньше фрагментирует кучу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39900" y="3897630"/>
            <a:ext cx="85090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39900" y="5067300"/>
            <a:ext cx="2159000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46600" y="5067300"/>
            <a:ext cx="2159000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53300" y="5067300"/>
            <a:ext cx="2159000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1" idx="3"/>
            <a:endCxn id="12" idx="1"/>
          </p:cNvCxnSpPr>
          <p:nvPr/>
        </p:nvCxnSpPr>
        <p:spPr>
          <a:xfrm>
            <a:off x="3898900" y="5441950"/>
            <a:ext cx="647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13220" y="5441950"/>
            <a:ext cx="640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274191" y="3897630"/>
            <a:ext cx="5334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152380" y="5067300"/>
            <a:ext cx="96520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9512300" y="5441950"/>
            <a:ext cx="640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248900" y="5067300"/>
            <a:ext cx="5334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0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что неправильно в этом коде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deque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86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Ответ: всё хорошо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deque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34340" indent="-342900">
              <a:lnSpc>
                <a:spcPct val="120000"/>
              </a:lnSpc>
            </a:pPr>
            <a:r>
              <a:rPr lang="ru-RU" dirty="0"/>
              <a:t>Вставка в конец </a:t>
            </a:r>
            <a:r>
              <a:rPr lang="ru-RU" dirty="0" smtClean="0"/>
              <a:t>дека </a:t>
            </a:r>
            <a:r>
              <a:rPr lang="ru-RU" dirty="0"/>
              <a:t>имеет </a:t>
            </a:r>
            <a:r>
              <a:rPr lang="ru-RU" dirty="0" smtClean="0"/>
              <a:t>всегда честную константную </a:t>
            </a:r>
            <a:r>
              <a:rPr lang="ru-RU" dirty="0"/>
              <a:t>сложность </a:t>
            </a:r>
            <a:r>
              <a:rPr lang="en-US" dirty="0"/>
              <a:t>O(1</a:t>
            </a:r>
            <a:r>
              <a:rPr lang="en-US" dirty="0" smtClean="0"/>
              <a:t>). </a:t>
            </a:r>
            <a:endParaRPr lang="ru-RU" dirty="0"/>
          </a:p>
          <a:p>
            <a:pPr marL="434340" indent="-342900">
              <a:lnSpc>
                <a:spcPct val="120000"/>
              </a:lnSpc>
            </a:pPr>
            <a:r>
              <a:rPr lang="ru-RU" dirty="0"/>
              <a:t>Это означает, что </a:t>
            </a:r>
            <a:r>
              <a:rPr lang="ru-RU" dirty="0" smtClean="0"/>
              <a:t>думать </a:t>
            </a:r>
            <a:r>
              <a:rPr lang="ru-RU" dirty="0"/>
              <a:t>о </a:t>
            </a:r>
            <a:r>
              <a:rPr lang="ru-RU" dirty="0" smtClean="0"/>
              <a:t>памяти дека вам вообще не нужно.</a:t>
            </a:r>
            <a:endParaRPr lang="en-US" dirty="0"/>
          </a:p>
          <a:p>
            <a:pPr marL="91440" indent="0">
              <a:lnSpc>
                <a:spcPct val="120000"/>
              </a:lnSpc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83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Деки против векторов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600" dirty="0" smtClean="0"/>
              <a:t>Вектора</a:t>
            </a:r>
          </a:p>
          <a:p>
            <a:r>
              <a:rPr lang="ru-RU" dirty="0" smtClean="0"/>
              <a:t>Доступ к элементу </a:t>
            </a:r>
            <a:r>
              <a:rPr lang="en-US" dirty="0" smtClean="0"/>
              <a:t>O(1)</a:t>
            </a:r>
          </a:p>
          <a:p>
            <a:r>
              <a:rPr lang="ru-RU" dirty="0" smtClean="0"/>
              <a:t>Вставка в конец аморт. </a:t>
            </a:r>
            <a:r>
              <a:rPr lang="en-US" dirty="0" smtClean="0"/>
              <a:t>O(1)</a:t>
            </a:r>
            <a:r>
              <a:rPr lang="ru-RU" dirty="0" smtClean="0"/>
              <a:t>+</a:t>
            </a:r>
          </a:p>
          <a:p>
            <a:r>
              <a:rPr lang="ru-RU" dirty="0" smtClean="0"/>
              <a:t>Вставка в начало </a:t>
            </a:r>
            <a:r>
              <a:rPr lang="en-US" dirty="0" smtClean="0"/>
              <a:t>O(N)</a:t>
            </a:r>
          </a:p>
          <a:p>
            <a:r>
              <a:rPr lang="ru-RU" dirty="0"/>
              <a:t>Вставка в </a:t>
            </a:r>
            <a:r>
              <a:rPr lang="ru-RU" dirty="0" smtClean="0"/>
              <a:t>середину </a:t>
            </a:r>
            <a:r>
              <a:rPr lang="en-US" dirty="0"/>
              <a:t>O(N</a:t>
            </a:r>
            <a:r>
              <a:rPr lang="en-US" dirty="0" smtClean="0"/>
              <a:t>)</a:t>
            </a:r>
          </a:p>
          <a:p>
            <a:r>
              <a:rPr lang="ru-RU" dirty="0" smtClean="0"/>
              <a:t>Вычисление размера </a:t>
            </a:r>
            <a:r>
              <a:rPr lang="en-US" dirty="0" smtClean="0"/>
              <a:t>O(1)</a:t>
            </a:r>
          </a:p>
          <a:p>
            <a:r>
              <a:rPr lang="ru-RU" dirty="0" smtClean="0">
                <a:solidFill>
                  <a:srgbClr val="115EF7"/>
                </a:solidFill>
              </a:rPr>
              <a:t>Есть гарантии по памяти</a:t>
            </a:r>
            <a:endParaRPr lang="en-US" dirty="0" smtClean="0">
              <a:solidFill>
                <a:srgbClr val="115EF7"/>
              </a:solidFill>
            </a:endParaRPr>
          </a:p>
          <a:p>
            <a:r>
              <a:rPr lang="ru-RU" dirty="0" smtClean="0"/>
              <a:t>Есть </a:t>
            </a:r>
            <a:r>
              <a:rPr lang="en-US" dirty="0" smtClean="0"/>
              <a:t>reserve / capacity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5416388" cy="40233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600" dirty="0" smtClean="0"/>
              <a:t>Деки</a:t>
            </a:r>
          </a:p>
          <a:p>
            <a:r>
              <a:rPr lang="ru-RU" dirty="0"/>
              <a:t>Доступ к элементу </a:t>
            </a:r>
            <a:r>
              <a:rPr lang="en-US" dirty="0"/>
              <a:t>O(1</a:t>
            </a:r>
            <a:r>
              <a:rPr lang="en-US" dirty="0" smtClean="0"/>
              <a:t>)</a:t>
            </a:r>
          </a:p>
          <a:p>
            <a:r>
              <a:rPr lang="ru-RU" dirty="0" smtClean="0">
                <a:solidFill>
                  <a:srgbClr val="115EF7"/>
                </a:solidFill>
              </a:rPr>
              <a:t>Вставка в конец </a:t>
            </a:r>
            <a:r>
              <a:rPr lang="en-US" dirty="0" smtClean="0">
                <a:solidFill>
                  <a:srgbClr val="115EF7"/>
                </a:solidFill>
              </a:rPr>
              <a:t>O(1)</a:t>
            </a:r>
            <a:endParaRPr lang="ru-RU" dirty="0" smtClean="0">
              <a:solidFill>
                <a:srgbClr val="115EF7"/>
              </a:solidFill>
            </a:endParaRPr>
          </a:p>
          <a:p>
            <a:r>
              <a:rPr lang="ru-RU" dirty="0">
                <a:solidFill>
                  <a:srgbClr val="115EF7"/>
                </a:solidFill>
              </a:rPr>
              <a:t>Вставка в начало </a:t>
            </a:r>
            <a:r>
              <a:rPr lang="en-US" dirty="0" smtClean="0">
                <a:solidFill>
                  <a:srgbClr val="115EF7"/>
                </a:solidFill>
              </a:rPr>
              <a:t>O(</a:t>
            </a:r>
            <a:r>
              <a:rPr lang="ru-RU" dirty="0" smtClean="0">
                <a:solidFill>
                  <a:srgbClr val="115EF7"/>
                </a:solidFill>
              </a:rPr>
              <a:t>1</a:t>
            </a:r>
            <a:r>
              <a:rPr lang="en-US" dirty="0" smtClean="0">
                <a:solidFill>
                  <a:srgbClr val="115EF7"/>
                </a:solidFill>
              </a:rPr>
              <a:t>)</a:t>
            </a:r>
            <a:endParaRPr lang="ru-RU" dirty="0" smtClean="0">
              <a:solidFill>
                <a:srgbClr val="115EF7"/>
              </a:solidFill>
            </a:endParaRPr>
          </a:p>
          <a:p>
            <a:r>
              <a:rPr lang="ru-RU" dirty="0" smtClean="0"/>
              <a:t>Вставка </a:t>
            </a:r>
            <a:r>
              <a:rPr lang="ru-RU" dirty="0"/>
              <a:t>в середину </a:t>
            </a:r>
            <a:r>
              <a:rPr lang="en-US" dirty="0" smtClean="0"/>
              <a:t>O(</a:t>
            </a:r>
            <a:r>
              <a:rPr lang="en-US" dirty="0"/>
              <a:t>N</a:t>
            </a:r>
            <a:r>
              <a:rPr lang="en-US" dirty="0" smtClean="0"/>
              <a:t>)</a:t>
            </a:r>
            <a:endParaRPr lang="en-US" dirty="0"/>
          </a:p>
          <a:p>
            <a:r>
              <a:rPr lang="ru-RU" dirty="0"/>
              <a:t>Вычисление размера </a:t>
            </a:r>
            <a:r>
              <a:rPr lang="en-US" dirty="0"/>
              <a:t>O(1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Нет гарантий по памяти</a:t>
            </a:r>
            <a:endParaRPr lang="en-US" dirty="0" smtClean="0"/>
          </a:p>
          <a:p>
            <a:r>
              <a:rPr lang="ru-RU" dirty="0" smtClean="0">
                <a:solidFill>
                  <a:srgbClr val="115EF7"/>
                </a:solidFill>
              </a:rPr>
              <a:t>Нет необходимости в </a:t>
            </a:r>
            <a:r>
              <a:rPr lang="en-US" dirty="0" smtClean="0">
                <a:solidFill>
                  <a:srgbClr val="115EF7"/>
                </a:solidFill>
              </a:rPr>
              <a:t>reserve/capacity</a:t>
            </a:r>
            <a:endParaRPr lang="en-US" dirty="0">
              <a:solidFill>
                <a:srgbClr val="115EF7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69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узловые контейнеры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81391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3"/>
          </p:cNvCxnSpPr>
          <p:nvPr/>
        </p:nvCxnSpPr>
        <p:spPr>
          <a:xfrm>
            <a:off x="8775699" y="2738507"/>
            <a:ext cx="647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183273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8896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96562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98444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04136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22143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2402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2971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7695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18264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890244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592126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97818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01582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71770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23399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29717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424025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422589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67861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162169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160733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592752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887060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885624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332332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8626640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8625204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075756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9370064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9368628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815336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0109644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10108208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553480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0847788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0846352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1291624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178010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472318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916154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210462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641045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935353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380625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674933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124049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9418357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863629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0157937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0601773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0896081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1339917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30229" y="2383245"/>
            <a:ext cx="5305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deque</a:t>
            </a:r>
            <a:endParaRPr lang="ru-RU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контейнер с произвольным доступом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list</a:t>
            </a:r>
            <a:endParaRPr lang="ru-RU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контейнер </a:t>
            </a:r>
            <a:r>
              <a:rPr lang="ru-RU" sz="2400" dirty="0"/>
              <a:t>с последовательным двусторонним доступом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forward_list</a:t>
            </a:r>
            <a:endParaRPr lang="ru-RU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контейнер с последовательным </a:t>
            </a:r>
            <a:r>
              <a:rPr lang="ru-RU" sz="2400" dirty="0" smtClean="0"/>
              <a:t>односторонним доступом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63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информация о контейнерах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19600"/>
          </a:xfrm>
        </p:spPr>
        <p:txBody>
          <a:bodyPr>
            <a:normAutofit/>
          </a:bodyPr>
          <a:lstStyle/>
          <a:p>
            <a:r>
              <a:rPr lang="ru-RU" dirty="0" smtClean="0"/>
              <a:t>Общие для всех контейнеров методы</a:t>
            </a:r>
          </a:p>
          <a:p>
            <a:pPr lvl="1"/>
            <a:r>
              <a:rPr lang="en-US" dirty="0" smtClean="0"/>
              <a:t>empty</a:t>
            </a:r>
            <a:r>
              <a:rPr lang="ru-RU" dirty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проверка пустоты контейнера</a:t>
            </a:r>
            <a:endParaRPr lang="en-US" dirty="0" smtClean="0"/>
          </a:p>
          <a:p>
            <a:pPr lvl="1"/>
            <a:r>
              <a:rPr lang="en-US" dirty="0" err="1" smtClean="0"/>
              <a:t>max_size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максимальный размер контейнера, доступный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в данной реализации</a:t>
            </a:r>
            <a:endParaRPr lang="en-US" dirty="0" smtClean="0"/>
          </a:p>
          <a:p>
            <a:pPr lvl="1"/>
            <a:r>
              <a:rPr lang="en-US" dirty="0" smtClean="0"/>
              <a:t>swap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обмен контейнерных переменных содержимым</a:t>
            </a:r>
            <a:endParaRPr lang="en-US" dirty="0" smtClean="0"/>
          </a:p>
          <a:p>
            <a:pPr lvl="1"/>
            <a:r>
              <a:rPr lang="en-US" dirty="0"/>
              <a:t>size (</a:t>
            </a:r>
            <a:r>
              <a:rPr lang="ru-RU" dirty="0"/>
              <a:t>кроме </a:t>
            </a:r>
            <a:r>
              <a:rPr lang="en-US" dirty="0"/>
              <a:t>array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действительный размер контейнера</a:t>
            </a:r>
            <a:endParaRPr lang="en-US" dirty="0"/>
          </a:p>
          <a:p>
            <a:pPr lvl="1"/>
            <a:r>
              <a:rPr lang="en-US" dirty="0" smtClean="0"/>
              <a:t>clear </a:t>
            </a:r>
            <a:r>
              <a:rPr lang="en-US" dirty="0"/>
              <a:t>(</a:t>
            </a:r>
            <a:r>
              <a:rPr lang="ru-RU" dirty="0"/>
              <a:t>кроме </a:t>
            </a:r>
            <a:r>
              <a:rPr lang="en-US" dirty="0"/>
              <a:t>array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очистка контейнера</a:t>
            </a:r>
            <a:endParaRPr lang="en-US" dirty="0"/>
          </a:p>
          <a:p>
            <a:pPr lvl="1"/>
            <a:r>
              <a:rPr lang="en-US" dirty="0" smtClean="0"/>
              <a:t>front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первый элемент (также </a:t>
            </a:r>
            <a:r>
              <a:rPr lang="en-US" dirty="0" smtClean="0">
                <a:ea typeface="Cambria Math" panose="02040503050406030204" pitchFamily="18" charset="0"/>
              </a:rPr>
              <a:t>back </a:t>
            </a:r>
            <a:r>
              <a:rPr lang="ru-RU" dirty="0" smtClean="0">
                <a:ea typeface="Cambria Math" panose="02040503050406030204" pitchFamily="18" charset="0"/>
              </a:rPr>
              <a:t>для всех кроме </a:t>
            </a:r>
            <a:r>
              <a:rPr lang="en-US" dirty="0" err="1" smtClean="0">
                <a:ea typeface="Cambria Math" panose="02040503050406030204" pitchFamily="18" charset="0"/>
              </a:rPr>
              <a:t>forward_list</a:t>
            </a:r>
            <a:r>
              <a:rPr lang="en-US" dirty="0" smtClean="0">
                <a:ea typeface="Cambria Math" panose="02040503050406030204" pitchFamily="18" charset="0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begin, end, </a:t>
            </a:r>
            <a:r>
              <a:rPr lang="en-US" dirty="0" err="1" smtClean="0"/>
              <a:t>cbegin</a:t>
            </a:r>
            <a:r>
              <a:rPr lang="en-US" dirty="0" smtClean="0"/>
              <a:t>, </a:t>
            </a:r>
            <a:r>
              <a:rPr lang="en-US" dirty="0" err="1" smtClean="0"/>
              <a:t>cend</a:t>
            </a:r>
            <a:r>
              <a:rPr lang="en-US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получение итераторов (см. далее)</a:t>
            </a:r>
            <a:endParaRPr lang="en-US" dirty="0" smtClean="0"/>
          </a:p>
          <a:p>
            <a:r>
              <a:rPr lang="ru-RU" dirty="0" smtClean="0"/>
              <a:t>Требования к элементам контейнеров</a:t>
            </a:r>
          </a:p>
          <a:p>
            <a:pPr lvl="1"/>
            <a:r>
              <a:rPr lang="ru-RU" dirty="0" smtClean="0"/>
              <a:t>Копируемость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у элемента должен быть разрешенный конструктор копирования</a:t>
            </a:r>
            <a:endParaRPr lang="ru-RU" dirty="0" smtClean="0"/>
          </a:p>
          <a:p>
            <a:pPr lvl="1"/>
            <a:r>
              <a:rPr lang="ru-RU" dirty="0" smtClean="0"/>
              <a:t>Изменяемость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элемент должен быть </a:t>
            </a:r>
            <a:r>
              <a:rPr lang="en-US" dirty="0" err="1" smtClean="0">
                <a:ea typeface="Cambria Math" panose="02040503050406030204" pitchFamily="18" charset="0"/>
              </a:rPr>
              <a:t>lvalue</a:t>
            </a:r>
            <a:r>
              <a:rPr lang="en-US" dirty="0" smtClean="0">
                <a:ea typeface="Cambria Math" panose="02040503050406030204" pitchFamily="18" charset="0"/>
              </a:rPr>
              <a:t> (</a:t>
            </a:r>
            <a:r>
              <a:rPr lang="ru-RU" dirty="0" smtClean="0">
                <a:ea typeface="Cambria Math" panose="02040503050406030204" pitchFamily="18" charset="0"/>
              </a:rPr>
              <a:t>т.к. все контейнеры неинтрузивные</a:t>
            </a:r>
            <a:r>
              <a:rPr lang="en-US" dirty="0" smtClean="0">
                <a:ea typeface="Cambria Math" panose="02040503050406030204" pitchFamily="18" charset="0"/>
              </a:rPr>
              <a:t>)</a:t>
            </a:r>
            <a:endParaRPr lang="ru-RU" dirty="0" smtClean="0"/>
          </a:p>
          <a:p>
            <a:pPr lvl="1"/>
            <a:r>
              <a:rPr lang="ru-RU" dirty="0" smtClean="0"/>
              <a:t>Конструируемость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требование к наличию конструктора по умолчанию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75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Особая возможность списков: сплайс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37308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81144" y="2613990"/>
            <a:ext cx="294308" cy="7493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75452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06035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00343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45615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39923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089039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43000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437308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81144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175452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06035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00343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345615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639923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89039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985489" y="259096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279797" y="296368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723633" y="259096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endCxn id="45" idx="0"/>
          </p:cNvCxnSpPr>
          <p:nvPr/>
        </p:nvCxnSpPr>
        <p:spPr>
          <a:xfrm>
            <a:off x="7017941" y="2963687"/>
            <a:ext cx="794930" cy="102582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652535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946843" y="296175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392115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686423" y="296175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1135539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927573" y="5123072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221881" y="5497722"/>
            <a:ext cx="264788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65717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960025" y="4362235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390608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684916" y="4362235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9130188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endCxn id="38" idx="2"/>
          </p:cNvCxnSpPr>
          <p:nvPr/>
        </p:nvCxnSpPr>
        <p:spPr>
          <a:xfrm flipV="1">
            <a:off x="9424496" y="3338337"/>
            <a:ext cx="375193" cy="102389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9873612" y="5123072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00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{ 1,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{ 10, 20, 30 };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</a:t>
            </a:r>
            <a:r>
              <a:rPr lang="en-US" dirty="0">
                <a:latin typeface="Consolas" panose="020B0609020204030204" pitchFamily="49" charset="0"/>
              </a:rPr>
              <a:t>it = </a:t>
            </a:r>
            <a:r>
              <a:rPr lang="en-US" dirty="0" err="1" smtClean="0">
                <a:latin typeface="Consolas" panose="020B0609020204030204" pitchFamily="49" charset="0"/>
              </a:rPr>
              <a:t>first.begin</a:t>
            </a:r>
            <a:r>
              <a:rPr lang="en-US" dirty="0" smtClean="0">
                <a:latin typeface="Consolas" panose="020B0609020204030204" pitchFamily="49" charset="0"/>
              </a:rPr>
              <a:t>(); //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весь список </a:t>
            </a:r>
            <a:r>
              <a:rPr lang="en-US" dirty="0" smtClean="0">
                <a:latin typeface="Consolas" panose="020B0609020204030204" pitchFamily="49" charset="0"/>
              </a:rPr>
              <a:t>second </a:t>
            </a:r>
            <a:r>
              <a:rPr lang="ru-RU" dirty="0" smtClean="0">
                <a:latin typeface="Consolas" panose="020B0609020204030204" pitchFamily="49" charset="0"/>
              </a:rPr>
              <a:t>в начало </a:t>
            </a:r>
            <a:r>
              <a:rPr lang="en-US" dirty="0" smtClean="0">
                <a:latin typeface="Consolas" panose="020B0609020204030204" pitchFamily="49" charset="0"/>
              </a:rPr>
              <a:t>first, 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first.splice_after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first.before_begin</a:t>
            </a:r>
            <a:r>
              <a:rPr lang="en-US" dirty="0" smtClean="0">
                <a:latin typeface="Consolas" panose="020B0609020204030204" pitchFamily="49" charset="0"/>
              </a:rPr>
              <a:t> (), second);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7165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437308" y="4696240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47240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92512" y="4696240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18492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07165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437308" y="5524501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47240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292512" y="5524501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718492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074292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518309" y="4636605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917275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3"/>
            <a:endCxn id="33" idx="1"/>
          </p:cNvCxnSpPr>
          <p:nvPr/>
        </p:nvCxnSpPr>
        <p:spPr>
          <a:xfrm flipV="1">
            <a:off x="9347418" y="4636605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760258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519982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3"/>
            <a:endCxn id="36" idx="1"/>
          </p:cNvCxnSpPr>
          <p:nvPr/>
        </p:nvCxnSpPr>
        <p:spPr>
          <a:xfrm>
            <a:off x="5950125" y="4637987"/>
            <a:ext cx="40993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60057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3"/>
            <a:endCxn id="38" idx="1"/>
          </p:cNvCxnSpPr>
          <p:nvPr/>
        </p:nvCxnSpPr>
        <p:spPr>
          <a:xfrm flipV="1">
            <a:off x="6790200" y="4636605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231309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3"/>
            <a:endCxn id="29" idx="1"/>
          </p:cNvCxnSpPr>
          <p:nvPr/>
        </p:nvCxnSpPr>
        <p:spPr>
          <a:xfrm>
            <a:off x="7661452" y="4636605"/>
            <a:ext cx="41284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7191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10, 20, </a:t>
            </a:r>
            <a:r>
              <a:rPr lang="en-US" dirty="0" smtClean="0">
                <a:latin typeface="Consolas" panose="020B0609020204030204" pitchFamily="49" charset="0"/>
              </a:rPr>
              <a:t>30, 1</a:t>
            </a:r>
            <a:r>
              <a:rPr lang="en-US" dirty="0">
                <a:latin typeface="Consolas" panose="020B0609020204030204" pitchFamily="49" charset="0"/>
              </a:rPr>
              <a:t>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</a:t>
            </a:r>
            <a:r>
              <a:rPr lang="en-US" dirty="0" smtClean="0">
                <a:latin typeface="Consolas" panose="020B0609020204030204" pitchFamily="49" charset="0"/>
              </a:rPr>
              <a:t>{};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перекидываем элементы со второго по </a:t>
            </a:r>
            <a:r>
              <a:rPr lang="en-US" dirty="0">
                <a:latin typeface="Consolas" panose="020B0609020204030204" pitchFamily="49" charset="0"/>
              </a:rPr>
              <a:t>it </a:t>
            </a:r>
            <a:r>
              <a:rPr lang="ru-RU" dirty="0">
                <a:latin typeface="Consolas" panose="020B0609020204030204" pitchFamily="49" charset="0"/>
              </a:rPr>
              <a:t>в список </a:t>
            </a:r>
            <a:r>
              <a:rPr lang="en-US" dirty="0">
                <a:latin typeface="Consolas" panose="020B0609020204030204" pitchFamily="49" charset="0"/>
              </a:rPr>
              <a:t>second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second.splice_after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second.before_begin</a:t>
            </a:r>
            <a:r>
              <a:rPr lang="en-US" dirty="0" smtClean="0">
                <a:latin typeface="Consolas" panose="020B0609020204030204" pitchFamily="49" charset="0"/>
              </a:rPr>
              <a:t>(), </a:t>
            </a:r>
            <a:r>
              <a:rPr lang="en-US" dirty="0">
                <a:latin typeface="Consolas" panose="020B0609020204030204" pitchFamily="49" charset="0"/>
              </a:rPr>
              <a:t>first, </a:t>
            </a:r>
            <a:r>
              <a:rPr lang="en-US" dirty="0" err="1" smtClean="0">
                <a:latin typeface="Consolas" panose="020B0609020204030204" pitchFamily="49" charset="0"/>
              </a:rPr>
              <a:t>first.begin</a:t>
            </a:r>
            <a:r>
              <a:rPr lang="en-US" dirty="0" smtClean="0">
                <a:latin typeface="Consolas" panose="020B0609020204030204" pitchFamily="49" charset="0"/>
              </a:rPr>
              <a:t>(), </a:t>
            </a:r>
            <a:r>
              <a:rPr lang="en-US" dirty="0">
                <a:latin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44483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88500" y="4702865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87466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3"/>
            <a:endCxn id="33" idx="1"/>
          </p:cNvCxnSpPr>
          <p:nvPr/>
        </p:nvCxnSpPr>
        <p:spPr>
          <a:xfrm flipV="1">
            <a:off x="4417609" y="4702865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830449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90173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3"/>
            <a:endCxn id="36" idx="1"/>
          </p:cNvCxnSpPr>
          <p:nvPr/>
        </p:nvCxnSpPr>
        <p:spPr>
          <a:xfrm>
            <a:off x="1020316" y="4704247"/>
            <a:ext cx="40993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430248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3"/>
            <a:endCxn id="38" idx="1"/>
          </p:cNvCxnSpPr>
          <p:nvPr/>
        </p:nvCxnSpPr>
        <p:spPr>
          <a:xfrm flipV="1">
            <a:off x="1860391" y="4702865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301500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3"/>
            <a:endCxn id="29" idx="1"/>
          </p:cNvCxnSpPr>
          <p:nvPr/>
        </p:nvCxnSpPr>
        <p:spPr>
          <a:xfrm>
            <a:off x="2731643" y="4702865"/>
            <a:ext cx="41284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818463" y="446957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9262480" y="4701483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61446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2" idx="3"/>
            <a:endCxn id="44" idx="1"/>
          </p:cNvCxnSpPr>
          <p:nvPr/>
        </p:nvCxnSpPr>
        <p:spPr>
          <a:xfrm flipV="1">
            <a:off x="10091589" y="4701483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504429" y="446957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264153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264153" y="539874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7" idx="3"/>
            <a:endCxn id="49" idx="1"/>
          </p:cNvCxnSpPr>
          <p:nvPr/>
        </p:nvCxnSpPr>
        <p:spPr>
          <a:xfrm flipV="1">
            <a:off x="6694296" y="5629272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135405" y="539735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5" idx="3"/>
            <a:endCxn id="40" idx="1"/>
          </p:cNvCxnSpPr>
          <p:nvPr/>
        </p:nvCxnSpPr>
        <p:spPr>
          <a:xfrm flipV="1">
            <a:off x="6694296" y="4701483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591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r>
              <a:rPr lang="en-US" dirty="0" smtClean="0"/>
              <a:t>: </a:t>
            </a:r>
            <a:r>
              <a:rPr lang="ru-RU" dirty="0" smtClean="0"/>
              <a:t>упражнение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</a:t>
            </a:r>
            <a:r>
              <a:rPr lang="en-US" dirty="0" smtClean="0">
                <a:latin typeface="Consolas" panose="020B0609020204030204" pitchFamily="49" charset="0"/>
              </a:rPr>
              <a:t>{ 10, 1</a:t>
            </a:r>
            <a:r>
              <a:rPr lang="en-US" dirty="0">
                <a:latin typeface="Consolas" panose="020B0609020204030204" pitchFamily="49" charset="0"/>
              </a:rPr>
              <a:t>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</a:t>
            </a:r>
            <a:r>
              <a:rPr lang="en-US" dirty="0" smtClean="0">
                <a:latin typeface="Consolas" panose="020B0609020204030204" pitchFamily="49" charset="0"/>
              </a:rPr>
              <a:t>{ 20</a:t>
            </a:r>
            <a:r>
              <a:rPr lang="en-US" dirty="0">
                <a:latin typeface="Consolas" panose="020B0609020204030204" pitchFamily="49" charset="0"/>
              </a:rPr>
              <a:t>, 30 };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</a:rPr>
              <a:t>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все элементы второго списка начиная со второго в первый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???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3037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17054" y="4767744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016020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8" idx="1"/>
          </p:cNvCxnSpPr>
          <p:nvPr/>
        </p:nvCxnSpPr>
        <p:spPr>
          <a:xfrm flipV="1">
            <a:off x="4446163" y="4767744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59003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727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8727" y="546500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  <a:endCxn id="12" idx="1"/>
          </p:cNvCxnSpPr>
          <p:nvPr/>
        </p:nvCxnSpPr>
        <p:spPr>
          <a:xfrm flipV="1">
            <a:off x="1048870" y="5695533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89979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4" idx="1"/>
          </p:cNvCxnSpPr>
          <p:nvPr/>
        </p:nvCxnSpPr>
        <p:spPr>
          <a:xfrm flipV="1">
            <a:off x="1048870" y="4767744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770935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214952" y="4766362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613918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  <a:endCxn id="18" idx="1"/>
          </p:cNvCxnSpPr>
          <p:nvPr/>
        </p:nvCxnSpPr>
        <p:spPr>
          <a:xfrm flipV="1">
            <a:off x="10044061" y="4766362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456901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787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16625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3"/>
            <a:endCxn id="19" idx="1"/>
          </p:cNvCxnSpPr>
          <p:nvPr/>
        </p:nvCxnSpPr>
        <p:spPr>
          <a:xfrm>
            <a:off x="6642449" y="4766362"/>
            <a:ext cx="445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1230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3"/>
            <a:endCxn id="14" idx="1"/>
          </p:cNvCxnSpPr>
          <p:nvPr/>
        </p:nvCxnSpPr>
        <p:spPr>
          <a:xfrm>
            <a:off x="7518019" y="4766362"/>
            <a:ext cx="125291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4143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r>
              <a:rPr lang="en-US" dirty="0" smtClean="0"/>
              <a:t>: </a:t>
            </a:r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forward_list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{ 10, 1, 2, 3 }; 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forward_list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{ 20, 30 };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it </a:t>
            </a:r>
            <a:r>
              <a:rPr lang="ru-RU" dirty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все элементы второго списка начиная со второго в первый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first.splice_after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first.before_begin</a:t>
            </a:r>
            <a:r>
              <a:rPr lang="en-US" dirty="0">
                <a:latin typeface="Consolas" panose="020B0609020204030204" pitchFamily="49" charset="0"/>
              </a:rPr>
              <a:t>(), second, </a:t>
            </a:r>
            <a:r>
              <a:rPr lang="en-US" dirty="0" err="1">
                <a:latin typeface="Consolas" panose="020B0609020204030204" pitchFamily="49" charset="0"/>
              </a:rPr>
              <a:t>second.begin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3037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17054" y="4767744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016020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8" idx="1"/>
          </p:cNvCxnSpPr>
          <p:nvPr/>
        </p:nvCxnSpPr>
        <p:spPr>
          <a:xfrm flipV="1">
            <a:off x="4446163" y="4767744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59003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727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8727" y="546500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  <a:endCxn id="12" idx="1"/>
          </p:cNvCxnSpPr>
          <p:nvPr/>
        </p:nvCxnSpPr>
        <p:spPr>
          <a:xfrm flipV="1">
            <a:off x="1048870" y="5695533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89979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4" idx="1"/>
          </p:cNvCxnSpPr>
          <p:nvPr/>
        </p:nvCxnSpPr>
        <p:spPr>
          <a:xfrm flipV="1">
            <a:off x="1048870" y="4767744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770935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214952" y="4766362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613918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  <a:endCxn id="18" idx="1"/>
          </p:cNvCxnSpPr>
          <p:nvPr/>
        </p:nvCxnSpPr>
        <p:spPr>
          <a:xfrm flipV="1">
            <a:off x="10044061" y="4766362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456901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787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16625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3"/>
            <a:endCxn id="19" idx="1"/>
          </p:cNvCxnSpPr>
          <p:nvPr/>
        </p:nvCxnSpPr>
        <p:spPr>
          <a:xfrm>
            <a:off x="6642449" y="4766362"/>
            <a:ext cx="445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1230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3"/>
            <a:endCxn id="14" idx="1"/>
          </p:cNvCxnSpPr>
          <p:nvPr/>
        </p:nvCxnSpPr>
        <p:spPr>
          <a:xfrm>
            <a:off x="7518019" y="4766362"/>
            <a:ext cx="125291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002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что не так в этом коде?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Container&gt; void foo (Container &amp;c)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if (</a:t>
            </a:r>
            <a:r>
              <a:rPr lang="en-US" dirty="0" err="1" smtClean="0">
                <a:latin typeface="Consolas" panose="020B0609020204030204" pitchFamily="49" charset="0"/>
              </a:rPr>
              <a:t>c.size</a:t>
            </a:r>
            <a:r>
              <a:rPr lang="en-US" dirty="0" smtClean="0">
                <a:latin typeface="Consolas" panose="020B0609020204030204" pitchFamily="49" charset="0"/>
              </a:rPr>
              <a:t>() == 0)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{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  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особая обработка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обычное тело функции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198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использован не тот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Container&gt; void foo (Container &amp;c)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if (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c.empty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{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  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особая обработка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обычное тело функции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Дело в том, что у списков </a:t>
            </a:r>
            <a:r>
              <a:rPr lang="en-US" dirty="0" smtClean="0">
                <a:latin typeface="Consolas" panose="020B0609020204030204" pitchFamily="49" charset="0"/>
              </a:rPr>
              <a:t>size </a:t>
            </a:r>
            <a:r>
              <a:rPr lang="ru-RU" dirty="0" smtClean="0">
                <a:latin typeface="Consolas" panose="020B0609020204030204" pitchFamily="49" charset="0"/>
              </a:rPr>
              <a:t>имеет сложность </a:t>
            </a:r>
            <a:r>
              <a:rPr lang="en-US" dirty="0" smtClean="0">
                <a:latin typeface="Consolas" panose="020B0609020204030204" pitchFamily="49" charset="0"/>
              </a:rPr>
              <a:t>O(N) </a:t>
            </a:r>
            <a:r>
              <a:rPr lang="ru-RU" dirty="0" smtClean="0">
                <a:latin typeface="Consolas" panose="020B0609020204030204" pitchFamily="49" charset="0"/>
              </a:rPr>
              <a:t>и это связано с возможностью делать </a:t>
            </a:r>
            <a:r>
              <a:rPr lang="en-US" dirty="0" smtClean="0">
                <a:latin typeface="Consolas" panose="020B0609020204030204" pitchFamily="49" charset="0"/>
              </a:rPr>
              <a:t>splice.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2831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Балансировка </a:t>
            </a:r>
            <a:r>
              <a:rPr lang="en-US" dirty="0" smtClean="0"/>
              <a:t>size/splice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Две опции: </a:t>
            </a:r>
          </a:p>
          <a:p>
            <a:pPr marL="502920" indent="-457200">
              <a:buFont typeface="+mj-lt"/>
              <a:buAutoNum type="arabicPeriod"/>
            </a:pPr>
            <a:r>
              <a:rPr lang="ru-RU" dirty="0" smtClean="0"/>
              <a:t>размер списка хранится и обновляется при вставках, но тогда </a:t>
            </a:r>
            <a:r>
              <a:rPr lang="en-US" dirty="0" smtClean="0"/>
              <a:t>splice </a:t>
            </a:r>
            <a:r>
              <a:rPr lang="ru-RU" dirty="0" smtClean="0"/>
              <a:t>должна проверить размер вставляемой последовательность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splice </a:t>
            </a:r>
            <a:r>
              <a:rPr lang="ru-RU" dirty="0" smtClean="0"/>
              <a:t>работает перевязкой указателей, но тогда размер списка вычисляется</a:t>
            </a:r>
          </a:p>
          <a:p>
            <a:pPr marL="45720" indent="0">
              <a:buNone/>
            </a:pPr>
            <a:r>
              <a:rPr lang="ru-RU" dirty="0" smtClean="0"/>
              <a:t>По стандарту выбрана опция (2)</a:t>
            </a:r>
          </a:p>
          <a:p>
            <a:pPr marL="45720" indent="0">
              <a:buNone/>
            </a:pPr>
            <a:r>
              <a:rPr lang="en-US" dirty="0" smtClean="0"/>
              <a:t>size </a:t>
            </a:r>
            <a:r>
              <a:rPr lang="ru-RU" dirty="0" smtClean="0"/>
              <a:t>у списков </a:t>
            </a:r>
            <a:r>
              <a:rPr lang="en-US" dirty="0" smtClean="0"/>
              <a:t>O(N), splice </a:t>
            </a:r>
            <a:r>
              <a:rPr lang="ru-RU" dirty="0" smtClean="0"/>
              <a:t>у списков </a:t>
            </a:r>
            <a:r>
              <a:rPr lang="en-US" dirty="0" smtClean="0"/>
              <a:t>O(1)</a:t>
            </a:r>
          </a:p>
          <a:p>
            <a:pPr marL="45720" indent="0">
              <a:buNone/>
            </a:pPr>
            <a:r>
              <a:rPr lang="ru-RU" dirty="0" smtClean="0"/>
              <a:t>Но при этом </a:t>
            </a:r>
            <a:r>
              <a:rPr lang="en-US" dirty="0" smtClean="0"/>
              <a:t>empty </a:t>
            </a:r>
            <a:r>
              <a:rPr lang="ru-RU" dirty="0" smtClean="0"/>
              <a:t>у списков </a:t>
            </a:r>
            <a:r>
              <a:rPr lang="en-US" dirty="0" smtClean="0"/>
              <a:t>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788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Особые возможности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Очистка</a:t>
            </a:r>
            <a:endParaRPr lang="en-US" sz="2800" dirty="0" smtClean="0"/>
          </a:p>
          <a:p>
            <a:pPr lvl="1"/>
            <a:r>
              <a:rPr lang="en-US" sz="2400" dirty="0" smtClean="0"/>
              <a:t>Remove</a:t>
            </a:r>
            <a:endParaRPr lang="en-US" sz="2400" dirty="0"/>
          </a:p>
          <a:p>
            <a:pPr lvl="1"/>
            <a:r>
              <a:rPr lang="en-US" sz="2400" dirty="0" smtClean="0"/>
              <a:t>Unique</a:t>
            </a:r>
            <a:endParaRPr lang="ru-RU" sz="2400" dirty="0" smtClean="0"/>
          </a:p>
          <a:p>
            <a:r>
              <a:rPr lang="ru-RU" sz="2800" dirty="0" smtClean="0"/>
              <a:t>Манипуляции списками</a:t>
            </a:r>
            <a:endParaRPr lang="en-US" sz="2800" dirty="0" smtClean="0"/>
          </a:p>
          <a:p>
            <a:pPr lvl="1"/>
            <a:r>
              <a:rPr lang="en-US" sz="2400" dirty="0" smtClean="0"/>
              <a:t>Splice </a:t>
            </a:r>
          </a:p>
          <a:p>
            <a:pPr lvl="1"/>
            <a:r>
              <a:rPr lang="en-US" sz="2400" dirty="0" smtClean="0"/>
              <a:t>Reverse</a:t>
            </a:r>
          </a:p>
          <a:p>
            <a:pPr lvl="1"/>
            <a:r>
              <a:rPr lang="en-US" sz="2400" dirty="0" smtClean="0"/>
              <a:t>Sort</a:t>
            </a:r>
          </a:p>
          <a:p>
            <a:pPr lvl="1"/>
            <a:r>
              <a:rPr lang="en-US" sz="2400" dirty="0" smtClean="0"/>
              <a:t>Merge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6529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Строки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7682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ручного выделения к векторам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err="1" smtClean="0">
                <a:latin typeface="Consolas" panose="020B0609020204030204" pitchFamily="49" charset="0"/>
              </a:rPr>
              <a:t>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*n = new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[10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n[5</a:t>
            </a:r>
            <a:r>
              <a:rPr lang="en-US" dirty="0">
                <a:latin typeface="Consolas" panose="020B0609020204030204" pitchFamily="49" charset="0"/>
              </a:rPr>
              <a:t>] = 5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много кода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какой сейчас размер у </a:t>
            </a:r>
            <a:r>
              <a:rPr lang="en-US" dirty="0" smtClean="0">
                <a:latin typeface="Consolas" panose="020B0609020204030204" pitchFamily="49" charset="0"/>
              </a:rPr>
              <a:t>n?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стереть крайний элемент?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пуст ли теперь </a:t>
            </a:r>
            <a:r>
              <a:rPr lang="en-US" dirty="0" smtClean="0">
                <a:latin typeface="Consolas" panose="020B0609020204030204" pitchFamily="49" charset="0"/>
              </a:rPr>
              <a:t>n?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не забыть </a:t>
            </a:r>
            <a:r>
              <a:rPr lang="en-US" dirty="0">
                <a:latin typeface="Consolas" panose="020B0609020204030204" pitchFamily="49" charset="0"/>
              </a:rPr>
              <a:t>delete</a:t>
            </a:r>
            <a:r>
              <a:rPr lang="en-US" dirty="0" smtClean="0">
                <a:latin typeface="Consolas" panose="020B0609020204030204" pitchFamily="49" charset="0"/>
              </a:rPr>
              <a:t>[]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pt-BR" dirty="0" smtClean="0">
                <a:latin typeface="Consolas" panose="020B0609020204030204" pitchFamily="49" charset="0"/>
              </a:rPr>
              <a:t>vector&lt;int</a:t>
            </a:r>
            <a:r>
              <a:rPr lang="pt-BR" dirty="0">
                <a:latin typeface="Consolas" panose="020B0609020204030204" pitchFamily="49" charset="0"/>
              </a:rPr>
              <a:t>&gt; v</a:t>
            </a:r>
            <a:r>
              <a:rPr lang="pt-BR" dirty="0" smtClean="0">
                <a:latin typeface="Consolas" panose="020B0609020204030204" pitchFamily="49" charset="0"/>
              </a:rPr>
              <a:t>(10);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pt-BR" dirty="0" smtClean="0">
                <a:latin typeface="Consolas" panose="020B0609020204030204" pitchFamily="49" charset="0"/>
              </a:rPr>
              <a:t>v[5</a:t>
            </a:r>
            <a:r>
              <a:rPr lang="pt-BR" dirty="0">
                <a:latin typeface="Consolas" panose="020B0609020204030204" pitchFamily="49" charset="0"/>
              </a:rPr>
              <a:t>] = 5</a:t>
            </a:r>
            <a:r>
              <a:rPr lang="pt-BR" dirty="0" smtClean="0">
                <a:latin typeface="Consolas" panose="020B0609020204030204" pitchFamily="49" charset="0"/>
              </a:rPr>
              <a:t>;</a:t>
            </a:r>
            <a:endParaRPr lang="pt-BR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тут много кода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vsize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</a:t>
            </a:r>
            <a:r>
              <a:rPr lang="en-US" dirty="0" err="1" smtClean="0">
                <a:latin typeface="Consolas" panose="020B0609020204030204" pitchFamily="49" charset="0"/>
              </a:rPr>
              <a:t>.size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v.pop_back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v</a:t>
            </a:r>
            <a:r>
              <a:rPr lang="en-US" dirty="0" err="1" smtClean="0">
                <a:latin typeface="Consolas" panose="020B0609020204030204" pitchFamily="49" charset="0"/>
              </a:rPr>
              <a:t>.empty</a:t>
            </a:r>
            <a:r>
              <a:rPr lang="en-US" dirty="0" smtClean="0">
                <a:latin typeface="Consolas" panose="020B0609020204030204" pitchFamily="49" charset="0"/>
              </a:rPr>
              <a:t>()) { </a:t>
            </a:r>
            <a:r>
              <a:rPr lang="ru-RU" dirty="0" smtClean="0">
                <a:latin typeface="Consolas" panose="020B0609020204030204" pitchFamily="49" charset="0"/>
              </a:rPr>
              <a:t>что-то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ресурсы будут </a:t>
            </a:r>
            <a:r>
              <a:rPr lang="ru-RU" dirty="0" smtClean="0">
                <a:latin typeface="Consolas" panose="020B0609020204030204" pitchFamily="49" charset="0"/>
              </a:rPr>
              <a:t>освобождены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457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контейнерных адаптеров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55800" y="2459807"/>
            <a:ext cx="5473700" cy="711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Какой-то контейнер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19720" y="2209270"/>
            <a:ext cx="13335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top()</a:t>
            </a:r>
          </a:p>
          <a:p>
            <a:r>
              <a:rPr lang="en-US" sz="2400" dirty="0" smtClean="0"/>
              <a:t>push()</a:t>
            </a:r>
          </a:p>
          <a:p>
            <a:r>
              <a:rPr lang="en-US" sz="2400" dirty="0" smtClean="0"/>
              <a:t>pop()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5" idx="1"/>
            <a:endCxn id="4" idx="3"/>
          </p:cNvCxnSpPr>
          <p:nvPr/>
        </p:nvCxnSpPr>
        <p:spPr>
          <a:xfrm flipH="1">
            <a:off x="7429500" y="2809435"/>
            <a:ext cx="490220" cy="5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22600" y="4112787"/>
            <a:ext cx="4406900" cy="711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Какой-то контейнер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19720" y="4058356"/>
            <a:ext cx="1333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front()</a:t>
            </a:r>
          </a:p>
          <a:p>
            <a:r>
              <a:rPr lang="en-US" sz="2400" dirty="0" smtClean="0"/>
              <a:t>pop()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10" idx="1"/>
            <a:endCxn id="9" idx="3"/>
          </p:cNvCxnSpPr>
          <p:nvPr/>
        </p:nvCxnSpPr>
        <p:spPr>
          <a:xfrm flipH="1" flipV="1">
            <a:off x="7429500" y="4468387"/>
            <a:ext cx="490220" cy="54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4100" y="4045656"/>
            <a:ext cx="1333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back()</a:t>
            </a:r>
          </a:p>
          <a:p>
            <a:r>
              <a:rPr lang="en-US" sz="2400" dirty="0" smtClean="0"/>
              <a:t>push()</a:t>
            </a:r>
            <a:endParaRPr lang="en-US" sz="2400" dirty="0"/>
          </a:p>
        </p:txBody>
      </p:sp>
      <p:cxnSp>
        <p:nvCxnSpPr>
          <p:cNvPr id="13" name="Straight Arrow Connector 12"/>
          <p:cNvCxnSpPr>
            <a:stCxn id="12" idx="3"/>
            <a:endCxn id="9" idx="1"/>
          </p:cNvCxnSpPr>
          <p:nvPr/>
        </p:nvCxnSpPr>
        <p:spPr>
          <a:xfrm>
            <a:off x="2387600" y="4461155"/>
            <a:ext cx="635000" cy="72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22600" y="5455601"/>
            <a:ext cx="4406900" cy="711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Какой-то контейнер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19720" y="5401170"/>
            <a:ext cx="1333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top()</a:t>
            </a:r>
          </a:p>
          <a:p>
            <a:r>
              <a:rPr lang="en-US" sz="2400" dirty="0" smtClean="0"/>
              <a:t>pop()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stCxn id="32" idx="1"/>
            <a:endCxn id="31" idx="3"/>
          </p:cNvCxnSpPr>
          <p:nvPr/>
        </p:nvCxnSpPr>
        <p:spPr>
          <a:xfrm flipH="1" flipV="1">
            <a:off x="7429500" y="5811201"/>
            <a:ext cx="490220" cy="54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22350" y="5580368"/>
            <a:ext cx="13335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push()</a:t>
            </a:r>
            <a:endParaRPr lang="en-US" sz="2400" dirty="0"/>
          </a:p>
        </p:txBody>
      </p:sp>
      <p:cxnSp>
        <p:nvCxnSpPr>
          <p:cNvPr id="35" name="Straight Arrow Connector 34"/>
          <p:cNvCxnSpPr>
            <a:stCxn id="34" idx="3"/>
            <a:endCxn id="31" idx="1"/>
          </p:cNvCxnSpPr>
          <p:nvPr/>
        </p:nvCxnSpPr>
        <p:spPr>
          <a:xfrm>
            <a:off x="2355850" y="5811201"/>
            <a:ext cx="6667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9246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Излишняя ортогональность адаптеров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143000" y="2057400"/>
            <a:ext cx="9872871" cy="434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stack 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&gt; s; // ok, </a:t>
            </a:r>
            <a:r>
              <a:rPr lang="ru-RU" sz="2400" dirty="0" smtClean="0">
                <a:latin typeface="Consolas" panose="020B0609020204030204" pitchFamily="49" charset="0"/>
              </a:rPr>
              <a:t>это </a:t>
            </a:r>
            <a:r>
              <a:rPr lang="en-US" sz="2400" dirty="0" smtClean="0">
                <a:latin typeface="Consolas" panose="020B0609020204030204" pitchFamily="49" charset="0"/>
              </a:rPr>
              <a:t>stack 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&gt;&gt;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stack 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, vector&lt;long&gt;&gt; s1; //</a:t>
            </a:r>
            <a:r>
              <a:rPr lang="ru-RU" sz="2400" dirty="0" smtClean="0">
                <a:latin typeface="Consolas" panose="020B0609020204030204" pitchFamily="49" charset="0"/>
              </a:rPr>
              <a:t> сомнительно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stack 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vector&lt;char&gt;&gt; s2; </a:t>
            </a:r>
            <a:r>
              <a:rPr lang="en-US" sz="2400" dirty="0">
                <a:latin typeface="Consolas" panose="020B0609020204030204" pitchFamily="49" charset="0"/>
              </a:rPr>
              <a:t>//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</a:rPr>
              <a:t>совсем плохо</a:t>
            </a: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s2.push(1000);</a:t>
            </a: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Что вернёт </a:t>
            </a:r>
            <a:r>
              <a:rPr lang="en-US" sz="2400" dirty="0" smtClean="0">
                <a:latin typeface="Consolas" panose="020B0609020204030204" pitchFamily="49" charset="0"/>
              </a:rPr>
              <a:t>s2.top()?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Ещё хуже: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stack 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</a:rPr>
              <a:t>forward_list</a:t>
            </a:r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&gt;&gt; </a:t>
            </a:r>
            <a:r>
              <a:rPr lang="en-US" sz="2400" dirty="0">
                <a:latin typeface="Consolas" panose="020B0609020204030204" pitchFamily="49" charset="0"/>
              </a:rPr>
              <a:t>s</a:t>
            </a:r>
            <a:r>
              <a:rPr lang="en-US" sz="2400" dirty="0" smtClean="0">
                <a:latin typeface="Consolas" panose="020B0609020204030204" pitchFamily="49" charset="0"/>
              </a:rPr>
              <a:t>; //</a:t>
            </a:r>
            <a:r>
              <a:rPr lang="ru-RU" sz="2400" dirty="0" smtClean="0">
                <a:latin typeface="Consolas" panose="020B0609020204030204" pitchFamily="49" charset="0"/>
              </a:rPr>
              <a:t> ошибка компиляции</a:t>
            </a: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Но эта ошибка неочевидна. Стек же </a:t>
            </a:r>
            <a:r>
              <a:rPr lang="ru-RU" sz="2400" dirty="0" smtClean="0">
                <a:solidFill>
                  <a:srgbClr val="115EF7"/>
                </a:solidFill>
                <a:latin typeface="Consolas" panose="020B0609020204030204" pitchFamily="49" charset="0"/>
              </a:rPr>
              <a:t>может</a:t>
            </a:r>
            <a:r>
              <a:rPr lang="ru-RU" sz="2400" dirty="0" smtClean="0">
                <a:latin typeface="Consolas" panose="020B0609020204030204" pitchFamily="49" charset="0"/>
              </a:rPr>
              <a:t> быть сделан на односвязном списке. Но не в </a:t>
            </a:r>
            <a:r>
              <a:rPr lang="en-US" sz="2400" dirty="0" smtClean="0">
                <a:latin typeface="Consolas" panose="020B0609020204030204" pitchFamily="49" charset="0"/>
              </a:rPr>
              <a:t>STL-uniform way.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23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борьба с интерфейсом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stack </a:t>
            </a:r>
            <a:r>
              <a:rPr lang="en-US" sz="2400" dirty="0" smtClean="0">
                <a:latin typeface="Consolas" panose="020B0609020204030204" pitchFamily="49" charset="0"/>
              </a:rPr>
              <a:t>&lt;T&gt; </a:t>
            </a:r>
            <a:r>
              <a:rPr lang="en-US" sz="2400" dirty="0">
                <a:latin typeface="Consolas" panose="020B0609020204030204" pitchFamily="49" charset="0"/>
              </a:rPr>
              <a:t>s</a:t>
            </a:r>
            <a:r>
              <a:rPr lang="en-US" sz="2400" dirty="0" smtClean="0">
                <a:latin typeface="Consolas" panose="020B0609020204030204" pitchFamily="49" charset="0"/>
              </a:rPr>
              <a:t>; // </a:t>
            </a:r>
            <a:r>
              <a:rPr lang="ru-RU" sz="2400" dirty="0" smtClean="0">
                <a:latin typeface="Consolas" panose="020B0609020204030204" pitchFamily="49" charset="0"/>
              </a:rPr>
              <a:t>помним, что под ним дышит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 &lt;T&gt;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for (</a:t>
            </a:r>
            <a:r>
              <a:rPr lang="ru-RU" sz="2400" dirty="0" smtClean="0">
                <a:latin typeface="Consolas" panose="020B0609020204030204" pitchFamily="49" charset="0"/>
              </a:rPr>
              <a:t>долгий-долгий цикл)</a:t>
            </a:r>
            <a:br>
              <a:rPr lang="ru-RU" sz="2400" dirty="0" smtClean="0">
                <a:latin typeface="Consolas" panose="020B0609020204030204" pitchFamily="49" charset="0"/>
              </a:rPr>
            </a:br>
            <a:r>
              <a:rPr lang="ru-RU" sz="2400" dirty="0" smtClean="0"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latin typeface="Consolas" panose="020B0609020204030204" pitchFamily="49" charset="0"/>
              </a:rPr>
              <a:t>s.push</a:t>
            </a:r>
            <a:r>
              <a:rPr lang="ru-RU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</a:rPr>
              <a:t>сложное значение)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тут много всего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А вот тут надо очистить стек. Типа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&lt;T&gt;::clear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Но как</a:t>
            </a:r>
            <a:r>
              <a:rPr lang="en-US" sz="2400" dirty="0" smtClean="0">
                <a:latin typeface="Consolas" panose="020B0609020204030204" pitchFamily="49" charset="0"/>
              </a:rPr>
              <a:t>?</a:t>
            </a:r>
            <a:endParaRPr lang="ru-RU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244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и снова своп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stack </a:t>
            </a:r>
            <a:r>
              <a:rPr lang="en-US" sz="2400" dirty="0" smtClean="0">
                <a:latin typeface="Consolas" panose="020B0609020204030204" pitchFamily="49" charset="0"/>
              </a:rPr>
              <a:t>&lt;T&gt; </a:t>
            </a:r>
            <a:r>
              <a:rPr lang="en-US" sz="2400" dirty="0">
                <a:latin typeface="Consolas" panose="020B0609020204030204" pitchFamily="49" charset="0"/>
              </a:rPr>
              <a:t>s</a:t>
            </a:r>
            <a:r>
              <a:rPr lang="en-US" sz="2400" dirty="0" smtClean="0">
                <a:latin typeface="Consolas" panose="020B0609020204030204" pitchFamily="49" charset="0"/>
              </a:rPr>
              <a:t>; // </a:t>
            </a:r>
            <a:r>
              <a:rPr lang="ru-RU" sz="2400" dirty="0" smtClean="0">
                <a:latin typeface="Consolas" panose="020B0609020204030204" pitchFamily="49" charset="0"/>
              </a:rPr>
              <a:t>помним, что под ним дышит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 &lt;T&gt;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for (</a:t>
            </a:r>
            <a:r>
              <a:rPr lang="ru-RU" sz="2400" dirty="0" smtClean="0">
                <a:latin typeface="Consolas" panose="020B0609020204030204" pitchFamily="49" charset="0"/>
              </a:rPr>
              <a:t>долгий-долгий цикл)</a:t>
            </a:r>
            <a:br>
              <a:rPr lang="ru-RU" sz="2400" dirty="0" smtClean="0">
                <a:latin typeface="Consolas" panose="020B0609020204030204" pitchFamily="49" charset="0"/>
              </a:rPr>
            </a:br>
            <a:r>
              <a:rPr lang="ru-RU" sz="2400" dirty="0" smtClean="0"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latin typeface="Consolas" panose="020B0609020204030204" pitchFamily="49" charset="0"/>
              </a:rPr>
              <a:t>s.push</a:t>
            </a:r>
            <a:r>
              <a:rPr lang="ru-RU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</a:rPr>
              <a:t>сложное значение)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тут много всего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А вот тут надо очистить стек. Типа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&lt;T&gt;::clear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115EF7"/>
                </a:solidFill>
                <a:latin typeface="Consolas" panose="020B0609020204030204" pitchFamily="49" charset="0"/>
              </a:rPr>
              <a:t>stack&lt;T&gt;().swap(s);</a:t>
            </a:r>
          </a:p>
        </p:txBody>
      </p:sp>
    </p:spTree>
    <p:extLst>
      <p:ext uri="{BB962C8B-B14F-4D97-AF65-F5344CB8AC3E}">
        <p14:creationId xmlns:p14="http://schemas.microsoft.com/office/powerpoint/2010/main" val="17238204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Почему стек, очередь и очередь с приоритетами не отдельные контейнеры?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652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Строки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513378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Соблазн: </a:t>
            </a:r>
            <a:r>
              <a:rPr lang="en-US" dirty="0" smtClean="0"/>
              <a:t>operator+ </a:t>
            </a:r>
            <a:r>
              <a:rPr lang="ru-RU" dirty="0" smtClean="0"/>
              <a:t>для векторов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67200"/>
          </a:xfrm>
        </p:spPr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Как мог бы работать </a:t>
            </a:r>
            <a:r>
              <a:rPr lang="en-US" sz="2400" dirty="0" smtClean="0"/>
              <a:t>operator+ </a:t>
            </a:r>
            <a:r>
              <a:rPr lang="ru-RU" sz="2400" dirty="0" smtClean="0"/>
              <a:t>в случае векторов?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 { 2, 3, 5, 7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v2 { 20, 30, 50, 70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 вот здесь очень хочется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auto v = v1 + v2;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assert(v == (vector&lt;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&gt;){ 22, 33, 55, 77 });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Обсуждение: так может быть и определим специализацию </a:t>
            </a:r>
            <a:r>
              <a:rPr lang="en-US" sz="2400" dirty="0" smtClean="0"/>
              <a:t>vector&lt;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</a:t>
            </a:r>
            <a:r>
              <a:rPr lang="ru-RU" sz="2400" dirty="0" smtClean="0"/>
              <a:t>(ну может ещё парочку) и для неё (них) сделаем </a:t>
            </a:r>
            <a:r>
              <a:rPr lang="en-US" sz="2400" dirty="0" smtClean="0"/>
              <a:t>operator+?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682119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Соблазн: </a:t>
            </a:r>
            <a:r>
              <a:rPr lang="en-US" dirty="0" smtClean="0"/>
              <a:t>operator+ </a:t>
            </a:r>
            <a:r>
              <a:rPr lang="ru-RU" dirty="0" smtClean="0"/>
              <a:t>для векторов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942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Как мог бы работать </a:t>
            </a:r>
            <a:r>
              <a:rPr lang="en-US" sz="2400" dirty="0" smtClean="0"/>
              <a:t>operator+ </a:t>
            </a:r>
            <a:r>
              <a:rPr lang="ru-RU" sz="2400" dirty="0" smtClean="0"/>
              <a:t>в случае векторов?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 { 2, 3, 5, 7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v2 { 20, 30, 50, 70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 вот здесь очень хочется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auto v = </a:t>
            </a:r>
            <a:r>
              <a:rPr lang="en-US" smtClean="0">
                <a:latin typeface="Consolas" panose="020B0609020204030204" pitchFamily="49" charset="0"/>
              </a:rPr>
              <a:t>v1 + </a:t>
            </a:r>
            <a:r>
              <a:rPr lang="en-US" dirty="0" smtClean="0">
                <a:latin typeface="Consolas" panose="020B0609020204030204" pitchFamily="49" charset="0"/>
              </a:rPr>
              <a:t>v2;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assert(v == (vector&lt;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&gt;){ 22, 33, 55, 77 </a:t>
            </a:r>
            <a:r>
              <a:rPr lang="en-US" dirty="0" smtClean="0">
                <a:latin typeface="Consolas" panose="020B0609020204030204" pitchFamily="49" charset="0"/>
              </a:rPr>
              <a:t>});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Обсуждение: так может быть и определим специализацию </a:t>
            </a:r>
            <a:r>
              <a:rPr lang="en-US" sz="2400" dirty="0" smtClean="0"/>
              <a:t>vector&lt;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(</a:t>
            </a:r>
            <a:r>
              <a:rPr lang="ru-RU" sz="2400" dirty="0" smtClean="0"/>
              <a:t>ну может ещё парочку) и для неё (них) сделаем </a:t>
            </a:r>
            <a:r>
              <a:rPr lang="en-US" sz="2400" dirty="0" smtClean="0"/>
              <a:t>operator+?</a:t>
            </a:r>
            <a:endParaRPr lang="ru-RU" sz="24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Hint: </a:t>
            </a:r>
            <a:r>
              <a:rPr lang="ru-RU" sz="2400" dirty="0" smtClean="0">
                <a:solidFill>
                  <a:srgbClr val="FF0000"/>
                </a:solidFill>
              </a:rPr>
              <a:t>нет, </a:t>
            </a:r>
            <a:r>
              <a:rPr lang="en-US" sz="2400" dirty="0" smtClean="0">
                <a:solidFill>
                  <a:srgbClr val="FF0000"/>
                </a:solidFill>
              </a:rPr>
              <a:t>vector&lt;bool&gt; </a:t>
            </a:r>
            <a:r>
              <a:rPr lang="ru-RU" sz="2400" dirty="0" smtClean="0">
                <a:solidFill>
                  <a:srgbClr val="FF0000"/>
                </a:solidFill>
              </a:rPr>
              <a:t>многому нас научил</a:t>
            </a:r>
          </a:p>
        </p:txBody>
      </p:sp>
    </p:spTree>
    <p:extLst>
      <p:ext uri="{BB962C8B-B14F-4D97-AF65-F5344CB8AC3E}">
        <p14:creationId xmlns:p14="http://schemas.microsoft.com/office/powerpoint/2010/main" val="39576917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Valarrays</a:t>
            </a:r>
            <a:r>
              <a:rPr lang="en-US" dirty="0" smtClean="0"/>
              <a:t>: </a:t>
            </a:r>
            <a:r>
              <a:rPr lang="ru-RU" dirty="0" smtClean="0"/>
              <a:t>вектора значений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valarray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 { 2, 3, 5, 7 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valarray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v2 { 20, 30, 50, 70 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valarray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v3 = v1 + v2</a:t>
            </a:r>
            <a:r>
              <a:rPr lang="en-US" dirty="0" smtClean="0">
                <a:latin typeface="Consolas" panose="020B0609020204030204" pitchFamily="49" charset="0"/>
              </a:rPr>
              <a:t>; // { 22, 33, 55, 77 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И даже вот так (умножение трактуется как </a:t>
            </a:r>
            <a:r>
              <a:rPr lang="en-US" dirty="0" smtClean="0">
                <a:latin typeface="Consolas" panose="020B0609020204030204" pitchFamily="49" charset="0"/>
              </a:rPr>
              <a:t>dot product</a:t>
            </a:r>
            <a:r>
              <a:rPr lang="ru-RU" dirty="0" smtClean="0">
                <a:latin typeface="Consolas" panose="020B0609020204030204" pitchFamily="49" charset="0"/>
              </a:rPr>
              <a:t>):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valarray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v4 = v1 * v2 + </a:t>
            </a:r>
            <a:r>
              <a:rPr lang="en-US" dirty="0">
                <a:latin typeface="Consolas" panose="020B0609020204030204" pitchFamily="49" charset="0"/>
              </a:rPr>
              <a:t>v1 + v2; // </a:t>
            </a:r>
            <a:r>
              <a:rPr lang="en-US" dirty="0" smtClean="0">
                <a:latin typeface="Consolas" panose="020B0609020204030204" pitchFamily="49" charset="0"/>
              </a:rPr>
              <a:t>{ 62, 123, 305, 567 }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valarray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v4 = pow (v1, 2); // 4, 9, 25, 29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Но настоящая мощь </a:t>
            </a:r>
            <a:r>
              <a:rPr lang="en-US" dirty="0" err="1" smtClean="0">
                <a:latin typeface="Consolas" panose="020B0609020204030204" pitchFamily="49" charset="0"/>
              </a:rPr>
              <a:t>valarrays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даже не в этом</a:t>
            </a:r>
          </a:p>
        </p:txBody>
      </p:sp>
    </p:spTree>
    <p:extLst>
      <p:ext uri="{BB962C8B-B14F-4D97-AF65-F5344CB8AC3E}">
        <p14:creationId xmlns:p14="http://schemas.microsoft.com/office/powerpoint/2010/main" val="22588595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Особая возможность</a:t>
            </a:r>
            <a:r>
              <a:rPr lang="en-US" dirty="0" smtClean="0"/>
              <a:t>: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Slice (</a:t>
            </a:r>
            <a:r>
              <a:rPr lang="ru-RU" sz="2400" dirty="0" smtClean="0"/>
              <a:t>не путать со </a:t>
            </a:r>
            <a:r>
              <a:rPr lang="en-US" sz="2400" dirty="0" smtClean="0"/>
              <a:t>splice!) </a:t>
            </a:r>
            <a:r>
              <a:rPr lang="ru-RU" sz="2400" dirty="0" smtClean="0"/>
              <a:t>это векторный указатель.</a:t>
            </a:r>
          </a:p>
          <a:p>
            <a:pPr>
              <a:lnSpc>
                <a:spcPct val="100000"/>
              </a:lnSpc>
            </a:pPr>
            <a:r>
              <a:rPr lang="ru-RU" sz="2400" dirty="0" smtClean="0"/>
              <a:t>Идею проще всего посмотреть на примере: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valarray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row(n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slice </a:t>
            </a:r>
            <a:r>
              <a:rPr lang="en-US" dirty="0">
                <a:latin typeface="Consolas" panose="020B0609020204030204" pitchFamily="49" charset="0"/>
              </a:rPr>
              <a:t>red(0, n/3, 3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row[red</a:t>
            </a:r>
            <a:r>
              <a:rPr lang="en-US" dirty="0">
                <a:latin typeface="Consolas" panose="020B0609020204030204" pitchFamily="49" charset="0"/>
              </a:rPr>
              <a:t>]=</a:t>
            </a:r>
            <a:r>
              <a:rPr lang="en-US" dirty="0" smtClean="0">
                <a:latin typeface="Consolas" panose="020B0609020204030204" pitchFamily="49" charset="0"/>
              </a:rPr>
              <a:t>255; // </a:t>
            </a:r>
            <a:r>
              <a:rPr lang="ru-RU" dirty="0" smtClean="0">
                <a:latin typeface="Consolas" panose="020B0609020204030204" pitchFamily="49" charset="0"/>
              </a:rPr>
              <a:t>установить каждую третью ячейку </a:t>
            </a:r>
            <a:r>
              <a:rPr lang="en-US" dirty="0" smtClean="0">
                <a:latin typeface="Consolas" panose="020B0609020204030204" pitchFamily="49" charset="0"/>
              </a:rPr>
              <a:t>row</a:t>
            </a:r>
            <a:endParaRPr lang="ru-RU" dirty="0" smtClean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/>
              <a:t>slice </a:t>
            </a:r>
            <a:r>
              <a:rPr lang="ru-RU" sz="2400" dirty="0" smtClean="0"/>
              <a:t>имеет начало, конец и инкремент, он похож на запись цикла и действительно можно было бы записать</a:t>
            </a:r>
            <a:r>
              <a:rPr lang="en-US" sz="2400" dirty="0" smtClean="0"/>
              <a:t> (</a:t>
            </a:r>
            <a:r>
              <a:rPr lang="ru-RU" sz="2400" dirty="0" smtClean="0"/>
              <a:t>но слайс эффективней</a:t>
            </a:r>
            <a:r>
              <a:rPr lang="en-US" sz="2400" dirty="0" smtClean="0"/>
              <a:t>)</a:t>
            </a:r>
            <a:r>
              <a:rPr lang="ru-RU" sz="2400" dirty="0" smtClean="0"/>
              <a:t>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0,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</a:t>
            </a:r>
            <a:r>
              <a:rPr lang="en-US" dirty="0">
                <a:latin typeface="Consolas" panose="020B0609020204030204" pitchFamily="49" charset="0"/>
              </a:rPr>
              <a:t>n/3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+= 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row[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= 255;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28879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Первое представление об итераторах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v(10);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pi </a:t>
            </a:r>
            <a:r>
              <a:rPr lang="ru-RU" dirty="0">
                <a:latin typeface="Consolas" panose="020B0609020204030204" pitchFamily="49" charset="0"/>
              </a:rPr>
              <a:t>это указатель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pi = &amp;v[0];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pi += 3;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assert (*pi == v[4]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как узнать, что </a:t>
            </a:r>
            <a:r>
              <a:rPr lang="en-US" dirty="0" smtClean="0">
                <a:latin typeface="Consolas" panose="020B0609020204030204" pitchFamily="49" charset="0"/>
              </a:rPr>
              <a:t>pi </a:t>
            </a:r>
            <a:r>
              <a:rPr lang="ru-RU" dirty="0" smtClean="0">
                <a:latin typeface="Consolas" panose="020B0609020204030204" pitchFamily="49" charset="0"/>
              </a:rPr>
              <a:t>в конце?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v(10);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vi </a:t>
            </a:r>
            <a:r>
              <a:rPr lang="ru-RU" dirty="0">
                <a:latin typeface="Consolas" panose="020B0609020204030204" pitchFamily="49" charset="0"/>
              </a:rPr>
              <a:t>это </a:t>
            </a:r>
            <a:r>
              <a:rPr lang="ru-RU" dirty="0" smtClean="0">
                <a:latin typeface="Consolas" panose="020B0609020204030204" pitchFamily="49" charset="0"/>
              </a:rPr>
              <a:t>итератор</a:t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vi = 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vi += 3;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assert (*vi == v[4]);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if (vi ==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 { </a:t>
            </a:r>
            <a:r>
              <a:rPr lang="ru-RU" dirty="0" smtClean="0">
                <a:latin typeface="Consolas" panose="020B0609020204030204" pitchFamily="49" charset="0"/>
              </a:rPr>
              <a:t>что-то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92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26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760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094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428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762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096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430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764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098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432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766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7100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2434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7768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3102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9" idx="2"/>
          </p:cNvCxnSpPr>
          <p:nvPr/>
        </p:nvCxnSpPr>
        <p:spPr>
          <a:xfrm flipH="1" flipV="1">
            <a:off x="1575904" y="5746309"/>
            <a:ext cx="1105" cy="33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42504" y="6075571"/>
            <a:ext cx="13335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v.begin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9685020" y="6075570"/>
            <a:ext cx="13335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v.end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10350665" y="5735943"/>
            <a:ext cx="1105" cy="33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176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Коротко о битовых масках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bitset</a:t>
            </a:r>
            <a:r>
              <a:rPr lang="ru-RU" dirty="0" smtClean="0"/>
              <a:t> это альтернатива </a:t>
            </a:r>
            <a:r>
              <a:rPr lang="en-US" dirty="0" smtClean="0"/>
              <a:t>array&lt;bool&gt;</a:t>
            </a:r>
            <a:r>
              <a:rPr lang="ru-RU" dirty="0" smtClean="0"/>
              <a:t> то есть у него фиксированный размер, являющийся параметром контейнера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24-bit number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bitset</a:t>
            </a:r>
            <a:r>
              <a:rPr lang="en-US" dirty="0" smtClean="0">
                <a:latin typeface="Consolas" panose="020B0609020204030204" pitchFamily="49" charset="0"/>
              </a:rPr>
              <a:t>&lt;24&gt; s = 0x7ff000;</a:t>
            </a:r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 smtClean="0"/>
              <a:t>увы, выпилить </a:t>
            </a:r>
            <a:r>
              <a:rPr lang="en-US" dirty="0" smtClean="0"/>
              <a:t>vector&lt;bool&gt; </a:t>
            </a:r>
            <a:r>
              <a:rPr lang="ru-RU" dirty="0" smtClean="0"/>
              <a:t>как того требу</a:t>
            </a:r>
            <a:r>
              <a:rPr lang="ru-RU" dirty="0"/>
              <a:t>ю</a:t>
            </a:r>
            <a:r>
              <a:rPr lang="ru-RU" dirty="0" smtClean="0"/>
              <a:t>т добро и справедливость нереально</a:t>
            </a:r>
          </a:p>
          <a:p>
            <a:r>
              <a:rPr lang="ru-RU" dirty="0" smtClean="0"/>
              <a:t>с другой стороны так ли он нужен?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727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1201957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</a:t>
            </a:r>
            <a:r>
              <a:rPr lang="en-US" dirty="0" smtClean="0"/>
              <a:t>C-</a:t>
            </a:r>
            <a:r>
              <a:rPr lang="ru-RU" dirty="0" smtClean="0"/>
              <a:t>строк к </a:t>
            </a:r>
            <a:r>
              <a:rPr lang="en-US" dirty="0" err="1" smtClean="0"/>
              <a:t>std</a:t>
            </a:r>
            <a:r>
              <a:rPr lang="en-US" dirty="0" smtClean="0"/>
              <a:t>::string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1063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string s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</a:rPr>
              <a:t>"hello</a:t>
            </a:r>
            <a:r>
              <a:rPr lang="en-US" dirty="0">
                <a:latin typeface="Consolas" panose="020B0609020204030204" pitchFamily="49" charset="0"/>
              </a:rPr>
              <a:t>, ";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инициализировать </a:t>
            </a:r>
            <a:r>
              <a:rPr lang="en-US" dirty="0" smtClean="0">
                <a:latin typeface="Consolas" panose="020B0609020204030204" pitchFamily="49" charset="0"/>
              </a:rPr>
              <a:t>C-</a:t>
            </a:r>
            <a:r>
              <a:rPr lang="ru-RU" dirty="0" smtClean="0">
                <a:latin typeface="Consolas" panose="020B0609020204030204" pitchFamily="49" charset="0"/>
              </a:rPr>
              <a:t>строкой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s.append</a:t>
            </a:r>
            <a:r>
              <a:rPr lang="en-US" dirty="0" smtClean="0">
                <a:latin typeface="Consolas" panose="020B0609020204030204" pitchFamily="49" charset="0"/>
              </a:rPr>
              <a:t>("Eric, the Bloody Axe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); 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добавить в конец символов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s[0] </a:t>
            </a:r>
            <a:r>
              <a:rPr lang="en-US" dirty="0">
                <a:latin typeface="Consolas" panose="020B0609020204030204" pitchFamily="49" charset="0"/>
              </a:rPr>
              <a:t>= 'H';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изменить первый символ на заглавный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 </a:t>
            </a:r>
            <a:r>
              <a:rPr lang="en-US" dirty="0">
                <a:latin typeface="Consolas" panose="020B0609020204030204" pitchFamily="49" charset="0"/>
              </a:rPr>
              <a:t>+= '!';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добавить через </a:t>
            </a:r>
            <a:r>
              <a:rPr lang="en-US" dirty="0" smtClean="0">
                <a:latin typeface="Consolas" panose="020B0609020204030204" pitchFamily="49" charset="0"/>
              </a:rPr>
              <a:t>+=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char *content = </a:t>
            </a:r>
            <a:r>
              <a:rPr lang="en-US" dirty="0" err="1" smtClean="0">
                <a:latin typeface="Consolas" panose="020B0609020204030204" pitchFamily="49" charset="0"/>
              </a:rPr>
              <a:t>s.c_str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получить содержимое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char </a:t>
            </a:r>
            <a:r>
              <a:rPr lang="en-US" dirty="0" err="1" smtClean="0">
                <a:latin typeface="Consolas" panose="020B0609020204030204" pitchFamily="49" charset="0"/>
              </a:rPr>
              <a:t>buf</a:t>
            </a:r>
            <a:r>
              <a:rPr lang="en-US" dirty="0" smtClean="0">
                <a:latin typeface="Consolas" panose="020B0609020204030204" pitchFamily="49" charset="0"/>
              </a:rPr>
              <a:t>[20];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s.copy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buf</a:t>
            </a:r>
            <a:r>
              <a:rPr lang="en-US" dirty="0" smtClean="0">
                <a:latin typeface="Consolas" panose="020B0609020204030204" pitchFamily="49" charset="0"/>
              </a:rPr>
              <a:t>, s, </a:t>
            </a:r>
            <a:r>
              <a:rPr lang="en-US" dirty="0" err="1" smtClean="0">
                <a:latin typeface="Consolas" panose="020B0609020204030204" pitchFamily="49" charset="0"/>
              </a:rPr>
              <a:t>s.size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скопировать содержимое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здесь содержимое будет освобождено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1876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возможности строк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Гарантии непрерывности памяти (</a:t>
            </a:r>
            <a:r>
              <a:rPr lang="en-US" dirty="0" smtClean="0"/>
              <a:t>C++11)</a:t>
            </a:r>
          </a:p>
          <a:p>
            <a:r>
              <a:rPr lang="en-US" dirty="0" smtClean="0"/>
              <a:t>size / capacity </a:t>
            </a:r>
            <a:r>
              <a:rPr lang="ru-RU" dirty="0" smtClean="0"/>
              <a:t>и </a:t>
            </a:r>
            <a:r>
              <a:rPr lang="en-US" dirty="0" smtClean="0"/>
              <a:t>resize / reserve</a:t>
            </a:r>
          </a:p>
          <a:p>
            <a:r>
              <a:rPr lang="en-US" dirty="0" err="1" smtClean="0"/>
              <a:t>push_back</a:t>
            </a:r>
            <a:r>
              <a:rPr lang="en-US" dirty="0" smtClean="0"/>
              <a:t>, operator[],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find / </a:t>
            </a:r>
            <a:r>
              <a:rPr lang="en-US" dirty="0" err="1" smtClean="0"/>
              <a:t>rfind</a:t>
            </a:r>
            <a:r>
              <a:rPr lang="en-US" dirty="0"/>
              <a:t> </a:t>
            </a:r>
            <a:r>
              <a:rPr lang="en-US" dirty="0" smtClean="0"/>
              <a:t>/ replace</a:t>
            </a:r>
          </a:p>
          <a:p>
            <a:r>
              <a:rPr lang="en-US" dirty="0" err="1" smtClean="0"/>
              <a:t>substr</a:t>
            </a:r>
            <a:endParaRPr lang="en-US" dirty="0" smtClean="0"/>
          </a:p>
          <a:p>
            <a:r>
              <a:rPr lang="en-US" dirty="0" err="1" smtClean="0"/>
              <a:t>c_str</a:t>
            </a:r>
            <a:r>
              <a:rPr lang="en-US" dirty="0" smtClean="0"/>
              <a:t> / data</a:t>
            </a:r>
            <a:endParaRPr lang="ru-RU" dirty="0" smtClean="0"/>
          </a:p>
          <a:p>
            <a:r>
              <a:rPr lang="ru-RU" dirty="0" smtClean="0"/>
              <a:t>Строки «понимают» завершающий нулевой символ</a:t>
            </a:r>
          </a:p>
        </p:txBody>
      </p:sp>
    </p:spTree>
    <p:extLst>
      <p:ext uri="{BB962C8B-B14F-4D97-AF65-F5344CB8AC3E}">
        <p14:creationId xmlns:p14="http://schemas.microsoft.com/office/powerpoint/2010/main" val="3520783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 очень удобны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84318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скольких трудов стоило бы написать такое на чистых </a:t>
            </a:r>
            <a:r>
              <a:rPr lang="en-US" dirty="0" smtClean="0">
                <a:latin typeface="Consolas" panose="020B0609020204030204" pitchFamily="49" charset="0"/>
              </a:rPr>
              <a:t>char*?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replace_all</a:t>
            </a:r>
            <a:r>
              <a:rPr lang="en-US" dirty="0" smtClean="0">
                <a:latin typeface="Consolas" panose="020B0609020204030204" pitchFamily="49" charset="0"/>
              </a:rPr>
              <a:t> (string</a:t>
            </a:r>
            <a:r>
              <a:rPr lang="en-US" dirty="0">
                <a:latin typeface="Consolas" panose="020B0609020204030204" pitchFamily="49" charset="0"/>
              </a:rPr>
              <a:t>&amp; </a:t>
            </a:r>
            <a:r>
              <a:rPr lang="en-US" dirty="0" err="1" smtClean="0">
                <a:latin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string</a:t>
            </a:r>
            <a:r>
              <a:rPr lang="en-US" dirty="0">
                <a:latin typeface="Consolas" panose="020B0609020204030204" pitchFamily="49" charset="0"/>
              </a:rPr>
              <a:t>&amp; from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&amp; to</a:t>
            </a:r>
            <a:r>
              <a:rPr lang="en-US" dirty="0" smtClean="0">
                <a:latin typeface="Consolas" panose="020B0609020204030204" pitchFamily="49" charset="0"/>
              </a:rPr>
              <a:t>) {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st_pos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0;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if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from.empty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()) return</a:t>
            </a:r>
            <a:r>
              <a:rPr lang="en-US" dirty="0">
                <a:latin typeface="Consolas" panose="020B0609020204030204" pitchFamily="49" charset="0"/>
              </a:rPr>
              <a:t>;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while 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 smtClean="0">
                <a:latin typeface="Consolas" panose="020B0609020204030204" pitchFamily="49" charset="0"/>
              </a:rPr>
              <a:t>st_pos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str.find</a:t>
            </a:r>
            <a:r>
              <a:rPr lang="en-US" dirty="0">
                <a:latin typeface="Consolas" panose="020B0609020204030204" pitchFamily="49" charset="0"/>
              </a:rPr>
              <a:t> (from, </a:t>
            </a:r>
            <a:r>
              <a:rPr lang="en-US" dirty="0" err="1" smtClean="0">
                <a:latin typeface="Consolas" panose="020B0609020204030204" pitchFamily="49" charset="0"/>
              </a:rPr>
              <a:t>st_pos</a:t>
            </a:r>
            <a:r>
              <a:rPr lang="en-US" dirty="0">
                <a:latin typeface="Consolas" panose="020B0609020204030204" pitchFamily="49" charset="0"/>
              </a:rPr>
              <a:t>)) != </a:t>
            </a:r>
            <a:r>
              <a:rPr lang="en-US" dirty="0" smtClean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npos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str.replace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st_pos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from.length</a:t>
            </a:r>
            <a:r>
              <a:rPr lang="en-US" dirty="0">
                <a:latin typeface="Consolas" panose="020B0609020204030204" pitchFamily="49" charset="0"/>
              </a:rPr>
              <a:t>(), to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// </a:t>
            </a:r>
            <a:r>
              <a:rPr lang="en-US" dirty="0">
                <a:latin typeface="Consolas" panose="020B0609020204030204" pitchFamily="49" charset="0"/>
              </a:rPr>
              <a:t>In case 'to' contains 'from', like </a:t>
            </a:r>
            <a:r>
              <a:rPr lang="en-US" dirty="0" smtClean="0">
                <a:latin typeface="Consolas" panose="020B0609020204030204" pitchFamily="49" charset="0"/>
              </a:rPr>
              <a:t>'x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 smtClean="0">
                <a:latin typeface="Consolas" panose="020B0609020204030204" pitchFamily="49" charset="0"/>
              </a:rPr>
              <a:t>vs '</a:t>
            </a:r>
            <a:r>
              <a:rPr lang="en-US" dirty="0" err="1" smtClean="0">
                <a:latin typeface="Consolas" panose="020B0609020204030204" pitchFamily="49" charset="0"/>
              </a:rPr>
              <a:t>yx</a:t>
            </a:r>
            <a:r>
              <a:rPr lang="en-US" dirty="0" smtClean="0">
                <a:latin typeface="Consolas" panose="020B0609020204030204" pitchFamily="49" charset="0"/>
              </a:rPr>
              <a:t>'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st_pos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+= </a:t>
            </a:r>
            <a:r>
              <a:rPr lang="en-US" dirty="0" err="1">
                <a:latin typeface="Consolas" panose="020B0609020204030204" pitchFamily="49" charset="0"/>
              </a:rPr>
              <a:t>to.length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8067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ли случаи когда </a:t>
            </a:r>
            <a:r>
              <a:rPr lang="en-US" dirty="0" smtClean="0"/>
              <a:t>vector&lt;char&gt; </a:t>
            </a:r>
            <a:r>
              <a:rPr lang="ru-RU" dirty="0" smtClean="0"/>
              <a:t>лучше </a:t>
            </a:r>
            <a:r>
              <a:rPr lang="en-US" dirty="0" smtClean="0"/>
              <a:t>string?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796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Edition</a:t>
            </a:r>
            <a:r>
              <a:rPr lang="en-US" dirty="0" smtClean="0"/>
              <a:t>)</a:t>
            </a:r>
            <a:endParaRPr lang="ru-RU" dirty="0" smtClean="0"/>
          </a:p>
          <a:p>
            <a:pPr lvl="0"/>
            <a:r>
              <a:rPr lang="en-US" dirty="0"/>
              <a:t>Nicolai M. </a:t>
            </a:r>
            <a:r>
              <a:rPr lang="en-US" dirty="0" err="1" smtClean="0"/>
              <a:t>Josuttis</a:t>
            </a:r>
            <a:r>
              <a:rPr lang="en-US" dirty="0" smtClean="0"/>
              <a:t>,  </a:t>
            </a:r>
            <a:r>
              <a:rPr lang="en-US" dirty="0"/>
              <a:t>The C++ Standard Library - A Tutorial and Reference, 2nd Edition </a:t>
            </a:r>
            <a:r>
              <a:rPr lang="en-US" dirty="0" smtClean="0"/>
              <a:t>, </a:t>
            </a:r>
            <a:r>
              <a:rPr lang="en-US" dirty="0"/>
              <a:t>Addison-Wesley, </a:t>
            </a:r>
            <a:r>
              <a:rPr lang="en-US" dirty="0" smtClean="0"/>
              <a:t>2012</a:t>
            </a:r>
          </a:p>
          <a:p>
            <a:pPr lvl="0"/>
            <a:r>
              <a:rPr lang="en-US" dirty="0" smtClean="0"/>
              <a:t>Scott </a:t>
            </a:r>
            <a:r>
              <a:rPr lang="en-US" dirty="0"/>
              <a:t>Meyers, Effective STL, 50 specific ways to improve your use of the standard template </a:t>
            </a:r>
            <a:r>
              <a:rPr lang="en-US" dirty="0" smtClean="0"/>
              <a:t>library, Addison-Wesley, 2001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2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Гарантии непрерывности памяти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функция </a:t>
            </a:r>
            <a:r>
              <a:rPr lang="en-US" dirty="0" err="1" smtClean="0">
                <a:latin typeface="Consolas" panose="020B0609020204030204" pitchFamily="49" charset="0"/>
              </a:rPr>
              <a:t>init</a:t>
            </a:r>
            <a:r>
              <a:rPr lang="ru-RU" dirty="0" smtClean="0">
                <a:latin typeface="Consolas" panose="020B0609020204030204" pitchFamily="49" charset="0"/>
              </a:rPr>
              <a:t> написана в старом стиле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</a:t>
            </a:r>
            <a:r>
              <a:rPr lang="fr-FR" dirty="0" smtClean="0">
                <a:latin typeface="Consolas" panose="020B0609020204030204" pitchFamily="49" charset="0"/>
              </a:rPr>
              <a:t>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void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init</a:t>
            </a:r>
            <a:r>
              <a:rPr lang="fr-FR" dirty="0">
                <a:latin typeface="Consolas" panose="020B0609020204030204" pitchFamily="49" charset="0"/>
              </a:rPr>
              <a:t> (T</a:t>
            </a:r>
            <a:r>
              <a:rPr lang="fr-FR" dirty="0" smtClean="0">
                <a:latin typeface="Consolas" panose="020B0609020204030204" pitchFamily="49" charset="0"/>
              </a:rPr>
              <a:t>*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fr-FR" dirty="0" smtClean="0">
                <a:latin typeface="Consolas" panose="020B0609020204030204" pitchFamily="49" charset="0"/>
              </a:rPr>
              <a:t>, </a:t>
            </a:r>
            <a:r>
              <a:rPr lang="fr-FR" dirty="0" err="1" smtClean="0">
                <a:latin typeface="Consolas" panose="020B0609020204030204" pitchFamily="49" charset="0"/>
              </a:rPr>
              <a:t>size_t</a:t>
            </a:r>
            <a:r>
              <a:rPr lang="fr-FR" dirty="0" smtClean="0">
                <a:latin typeface="Consolas" panose="020B0609020204030204" pitchFamily="49" charset="0"/>
              </a:rPr>
              <a:t> size)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// </a:t>
            </a:r>
            <a:r>
              <a:rPr lang="ru-RU" dirty="0" smtClean="0">
                <a:latin typeface="Consolas" panose="020B0609020204030204" pitchFamily="49" charset="0"/>
              </a:rPr>
              <a:t>тут используем 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</a:t>
            </a:r>
            <a:r>
              <a:rPr lang="ru-RU" dirty="0" smtClean="0">
                <a:latin typeface="Consolas" panose="020B0609020204030204" pitchFamily="49" charset="0"/>
              </a:rPr>
              <a:t>или </a:t>
            </a:r>
            <a:r>
              <a:rPr lang="en-US" dirty="0" smtClean="0">
                <a:latin typeface="Consolas" panose="020B0609020204030204" pitchFamily="49" charset="0"/>
              </a:rPr>
              <a:t>*(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</a:rPr>
              <a:t> +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но её можно использовать с векторами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fr-FR" dirty="0" err="1">
                <a:latin typeface="Consolas" panose="020B0609020204030204" pitchFamily="49" charset="0"/>
              </a:rPr>
              <a:t>std</a:t>
            </a:r>
            <a:r>
              <a:rPr lang="fr-FR" dirty="0">
                <a:latin typeface="Consolas" panose="020B0609020204030204" pitchFamily="49" charset="0"/>
              </a:rPr>
              <a:t>::</a:t>
            </a:r>
            <a:r>
              <a:rPr lang="fr-FR" dirty="0" err="1">
                <a:latin typeface="Consolas" panose="020B0609020204030204" pitchFamily="49" charset="0"/>
              </a:rPr>
              <a:t>vector</a:t>
            </a:r>
            <a:r>
              <a:rPr lang="fr-FR" dirty="0">
                <a:latin typeface="Consolas" panose="020B0609020204030204" pitchFamily="49" charset="0"/>
              </a:rPr>
              <a:t>&lt;T&gt; t(n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T *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 = </a:t>
            </a:r>
            <a:r>
              <a:rPr lang="fr-FR" dirty="0">
                <a:latin typeface="Consolas" panose="020B0609020204030204" pitchFamily="49" charset="0"/>
              </a:rPr>
              <a:t>&amp;t[0</a:t>
            </a:r>
            <a:r>
              <a:rPr lang="fr-FR" dirty="0" smtClean="0">
                <a:latin typeface="Consolas" panose="020B0609020204030204" pitchFamily="49" charset="0"/>
              </a:rPr>
              <a:t>];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init_t</a:t>
            </a:r>
            <a:r>
              <a:rPr lang="fr-FR" dirty="0" smtClean="0">
                <a:latin typeface="Consolas" panose="020B0609020204030204" pitchFamily="49" charset="0"/>
              </a:rPr>
              <a:t> (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, </a:t>
            </a:r>
            <a:r>
              <a:rPr lang="fr-FR" dirty="0">
                <a:latin typeface="Consolas" panose="020B0609020204030204" pitchFamily="49" charset="0"/>
              </a:rPr>
              <a:t>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assert</a:t>
            </a:r>
            <a:r>
              <a:rPr lang="fr-FR" dirty="0" smtClean="0">
                <a:latin typeface="Consolas" panose="020B0609020204030204" pitchFamily="49" charset="0"/>
              </a:rPr>
              <a:t> (t[1] == 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[1]);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47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Неприятное исключение:</a:t>
            </a:r>
            <a:r>
              <a:rPr lang="en-US" dirty="0" smtClean="0"/>
              <a:t> vector&lt;bool&gt;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std</a:t>
            </a:r>
            <a:r>
              <a:rPr lang="fr-FR" dirty="0">
                <a:latin typeface="Consolas" panose="020B0609020204030204" pitchFamily="49" charset="0"/>
              </a:rPr>
              <a:t>::</a:t>
            </a:r>
            <a:r>
              <a:rPr lang="fr-FR" dirty="0" err="1" smtClean="0">
                <a:latin typeface="Consolas" panose="020B0609020204030204" pitchFamily="49" charset="0"/>
              </a:rPr>
              <a:t>vector</a:t>
            </a:r>
            <a:r>
              <a:rPr lang="fr-FR" dirty="0" smtClean="0"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latin typeface="Consolas" panose="020B0609020204030204" pitchFamily="49" charset="0"/>
              </a:rPr>
              <a:t>bool</a:t>
            </a:r>
            <a:r>
              <a:rPr lang="fr-FR" dirty="0" smtClean="0">
                <a:latin typeface="Consolas" panose="020B0609020204030204" pitchFamily="49" charset="0"/>
              </a:rPr>
              <a:t>&gt; </a:t>
            </a:r>
            <a:r>
              <a:rPr lang="fr-FR" dirty="0">
                <a:latin typeface="Consolas" panose="020B0609020204030204" pitchFamily="49" charset="0"/>
              </a:rPr>
              <a:t>t(n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bool</a:t>
            </a:r>
            <a:r>
              <a:rPr lang="fr-FR" dirty="0" smtClean="0">
                <a:latin typeface="Consolas" panose="020B0609020204030204" pitchFamily="49" charset="0"/>
              </a:rPr>
              <a:t> *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 = </a:t>
            </a:r>
            <a:r>
              <a:rPr lang="fr-FR" dirty="0">
                <a:latin typeface="Consolas" panose="020B0609020204030204" pitchFamily="49" charset="0"/>
              </a:rPr>
              <a:t>&amp;t[0</a:t>
            </a:r>
            <a:r>
              <a:rPr lang="fr-FR" dirty="0" smtClean="0">
                <a:latin typeface="Consolas" panose="020B0609020204030204" pitchFamily="49" charset="0"/>
              </a:rPr>
              <a:t>]; // </a:t>
            </a:r>
            <a:r>
              <a:rPr lang="en-US" dirty="0" smtClean="0">
                <a:latin typeface="Consolas" panose="020B0609020204030204" pitchFamily="49" charset="0"/>
              </a:rPr>
              <a:t>t[0] </a:t>
            </a:r>
            <a:r>
              <a:rPr lang="ru-RU" dirty="0" smtClean="0">
                <a:latin typeface="Consolas" panose="020B0609020204030204" pitchFamily="49" charset="0"/>
              </a:rPr>
              <a:t>это </a:t>
            </a:r>
            <a:r>
              <a:rPr lang="fr-FR" dirty="0" err="1" smtClean="0">
                <a:latin typeface="Consolas" panose="020B0609020204030204" pitchFamily="49" charset="0"/>
              </a:rPr>
              <a:t>vector</a:t>
            </a:r>
            <a:r>
              <a:rPr lang="fr-FR" dirty="0" smtClean="0"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latin typeface="Consolas" panose="020B0609020204030204" pitchFamily="49" charset="0"/>
              </a:rPr>
              <a:t>bool</a:t>
            </a:r>
            <a:r>
              <a:rPr lang="fr-FR" dirty="0" smtClean="0">
                <a:latin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</a:rPr>
              <a:t>::reference</a:t>
            </a:r>
            <a:endParaRPr lang="en-US" dirty="0"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assert</a:t>
            </a:r>
            <a:r>
              <a:rPr lang="fr-FR" dirty="0" smtClean="0">
                <a:latin typeface="Consolas" panose="020B0609020204030204" pitchFamily="49" charset="0"/>
              </a:rPr>
              <a:t> (t[1] == 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[1]); // </a:t>
            </a:r>
            <a:r>
              <a:rPr lang="fr-FR" dirty="0" err="1" smtClean="0">
                <a:latin typeface="Consolas" panose="020B0609020204030204" pitchFamily="49" charset="0"/>
              </a:rPr>
              <a:t>oops</a:t>
            </a:r>
            <a:r>
              <a:rPr lang="fr-FR" dirty="0" smtClean="0">
                <a:latin typeface="Consolas" panose="020B0609020204030204" pitchFamily="49" charset="0"/>
              </a:rPr>
              <a:t>!</a:t>
            </a:r>
            <a:endParaRPr lang="ru-RU" dirty="0"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ru-RU" dirty="0" smtClean="0"/>
              <a:t>Важно запомнить две вещи</a:t>
            </a:r>
          </a:p>
          <a:p>
            <a:pPr marL="434340" indent="-342900">
              <a:lnSpc>
                <a:spcPct val="100000"/>
              </a:lnSpc>
            </a:pPr>
            <a:r>
              <a:rPr lang="en-US" dirty="0" smtClean="0">
                <a:solidFill>
                  <a:srgbClr val="FF0000"/>
                </a:solidFill>
              </a:rPr>
              <a:t>vector&lt;bool&gt;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удовлетворяет соглашениям контейнера</a:t>
            </a:r>
            <a:r>
              <a:rPr lang="en-US" dirty="0" smtClean="0">
                <a:solidFill>
                  <a:srgbClr val="FF0000"/>
                </a:solidFill>
              </a:rPr>
              <a:t> vector</a:t>
            </a:r>
            <a:endParaRPr lang="ru-RU" dirty="0" smtClean="0">
              <a:solidFill>
                <a:srgbClr val="FF0000"/>
              </a:solidFill>
            </a:endParaRPr>
          </a:p>
          <a:p>
            <a:pPr marL="434340" indent="-342900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vector&lt;bool&gt; </a:t>
            </a:r>
            <a:r>
              <a:rPr lang="ru-RU" dirty="0" smtClean="0">
                <a:solidFill>
                  <a:srgbClr val="FF0000"/>
                </a:solidFill>
              </a:rPr>
              <a:t>не содержит элементов типа </a:t>
            </a:r>
            <a:r>
              <a:rPr lang="en-US" dirty="0" smtClean="0">
                <a:solidFill>
                  <a:srgbClr val="FF0000"/>
                </a:solidFill>
              </a:rPr>
              <a:t>bool</a:t>
            </a:r>
          </a:p>
          <a:p>
            <a:pPr marL="91440" indent="0">
              <a:lnSpc>
                <a:spcPct val="100000"/>
              </a:lnSpc>
              <a:buNone/>
            </a:pPr>
            <a:r>
              <a:rPr lang="ru-RU" dirty="0" smtClean="0"/>
              <a:t>Лучше использовать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bitset</a:t>
            </a:r>
            <a:r>
              <a:rPr lang="en-US" dirty="0" smtClean="0"/>
              <a:t>, </a:t>
            </a:r>
            <a:r>
              <a:rPr lang="ru-RU" dirty="0" smtClean="0"/>
              <a:t>который официально не является контейнером в смысле </a:t>
            </a:r>
            <a:r>
              <a:rPr lang="en-US" dirty="0" smtClean="0"/>
              <a:t>STL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см. далее в разделе «полезные классы»)</a:t>
            </a:r>
            <a:endParaRPr lang="fr-FR" dirty="0"/>
          </a:p>
          <a:p>
            <a:pPr marL="91440" indent="0">
              <a:lnSpc>
                <a:spcPct val="100000"/>
              </a:lnSpc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701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Особые возможности </a:t>
            </a:r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19600"/>
          </a:xfrm>
        </p:spPr>
        <p:txBody>
          <a:bodyPr>
            <a:normAutofit/>
          </a:bodyPr>
          <a:lstStyle/>
          <a:p>
            <a:r>
              <a:rPr lang="ru-RU" dirty="0" smtClean="0"/>
              <a:t>Управление памятью</a:t>
            </a:r>
          </a:p>
          <a:p>
            <a:pPr lvl="1"/>
            <a:r>
              <a:rPr lang="en-US" dirty="0" smtClean="0"/>
              <a:t>reserve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выделение неинициализированной памяти</a:t>
            </a:r>
            <a:endParaRPr lang="en-US" dirty="0" smtClean="0">
              <a:ea typeface="Cambria Math" panose="02040503050406030204" pitchFamily="18" charset="0"/>
            </a:endParaRPr>
          </a:p>
          <a:p>
            <a:pPr lvl="1"/>
            <a:r>
              <a:rPr lang="en-US" dirty="0">
                <a:ea typeface="Cambria Math" panose="02040503050406030204" pitchFamily="18" charset="0"/>
              </a:rPr>
              <a:t>capacity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возвращает размер памяти, зарезервированной под вектор</a:t>
            </a:r>
            <a:endParaRPr lang="ru-RU" dirty="0" smtClean="0"/>
          </a:p>
          <a:p>
            <a:pPr lvl="1"/>
            <a:r>
              <a:rPr lang="en-US" dirty="0" smtClean="0"/>
              <a:t>resize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изменение размера вектора (в том числе уменьшение)</a:t>
            </a:r>
          </a:p>
          <a:p>
            <a:pPr lvl="1"/>
            <a:r>
              <a:rPr lang="en-US" dirty="0" err="1" smtClean="0"/>
              <a:t>shrink_to_fit</a:t>
            </a:r>
            <a:r>
              <a:rPr lang="en-US" dirty="0" smtClean="0"/>
              <a:t> (C++11)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срезка памяти вектора до реально используемой</a:t>
            </a:r>
            <a:endParaRPr lang="en-US" dirty="0" smtClean="0"/>
          </a:p>
          <a:p>
            <a:r>
              <a:rPr lang="ru-RU" dirty="0" smtClean="0"/>
              <a:t>Добавление и удаление элементов</a:t>
            </a:r>
          </a:p>
          <a:p>
            <a:pPr lvl="1"/>
            <a:r>
              <a:rPr lang="en-US" dirty="0" err="1" smtClean="0"/>
              <a:t>push_back</a:t>
            </a:r>
            <a:r>
              <a:rPr lang="ru-RU" dirty="0" smtClean="0"/>
              <a:t> </a:t>
            </a:r>
            <a:r>
              <a:rPr lang="en-US" dirty="0">
                <a:ea typeface="Cambria Math" panose="02040503050406030204" pitchFamily="18" charset="0"/>
              </a:rPr>
              <a:t>― </a:t>
            </a:r>
            <a:r>
              <a:rPr lang="ru-RU" dirty="0" smtClean="0"/>
              <a:t>вставка в конец вектора, может приводить к реаллокациям</a:t>
            </a:r>
          </a:p>
          <a:p>
            <a:pPr lvl="1"/>
            <a:r>
              <a:rPr lang="en-US" dirty="0" err="1" smtClean="0"/>
              <a:t>pop_back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удаление последнего элемента (не меняет резерв памяти)</a:t>
            </a:r>
          </a:p>
          <a:p>
            <a:r>
              <a:rPr lang="ru-RU" dirty="0" smtClean="0">
                <a:ea typeface="Cambria Math" panose="02040503050406030204" pitchFamily="18" charset="0"/>
              </a:rPr>
              <a:t>Доступ к элементам</a:t>
            </a:r>
          </a:p>
          <a:p>
            <a:pPr lvl="1"/>
            <a:r>
              <a:rPr lang="en-US" dirty="0" smtClean="0">
                <a:ea typeface="Cambria Math" panose="02040503050406030204" pitchFamily="18" charset="0"/>
              </a:rPr>
              <a:t>operator[] ― </a:t>
            </a:r>
            <a:r>
              <a:rPr lang="ru-RU" dirty="0" smtClean="0">
                <a:ea typeface="Cambria Math" panose="02040503050406030204" pitchFamily="18" charset="0"/>
              </a:rPr>
              <a:t>доступ по индексу без проверки</a:t>
            </a:r>
          </a:p>
          <a:p>
            <a:pPr lvl="1"/>
            <a:r>
              <a:rPr lang="en-US" dirty="0" smtClean="0">
                <a:ea typeface="Cambria Math" panose="02040503050406030204" pitchFamily="18" charset="0"/>
              </a:rPr>
              <a:t>at ―</a:t>
            </a:r>
            <a:r>
              <a:rPr lang="ru-RU" dirty="0">
                <a:ea typeface="Cambria Math" panose="02040503050406030204" pitchFamily="18" charset="0"/>
              </a:rPr>
              <a:t> доступ по </a:t>
            </a:r>
            <a:r>
              <a:rPr lang="ru-RU" dirty="0" smtClean="0">
                <a:ea typeface="Cambria Math" panose="02040503050406030204" pitchFamily="18" charset="0"/>
              </a:rPr>
              <a:t>индексу с проверкой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3190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2493</TotalTime>
  <Words>2706</Words>
  <Application>Microsoft Office PowerPoint</Application>
  <PresentationFormat>Widescreen</PresentationFormat>
  <Paragraphs>462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Cambria Math</vt:lpstr>
      <vt:lpstr>Consolas</vt:lpstr>
      <vt:lpstr>Corbel</vt:lpstr>
      <vt:lpstr>Courier New</vt:lpstr>
      <vt:lpstr>Wingdings</vt:lpstr>
      <vt:lpstr>Basis</vt:lpstr>
      <vt:lpstr>Последовательные контейнеры</vt:lpstr>
      <vt:lpstr>PowerPoint Presentation</vt:lpstr>
      <vt:lpstr>Виды последовательных контейнеров</vt:lpstr>
      <vt:lpstr>Общая информация о контейнерах</vt:lpstr>
      <vt:lpstr>От ручного выделения к векторам</vt:lpstr>
      <vt:lpstr>Первое представление об итераторах</vt:lpstr>
      <vt:lpstr>Гарантии непрерывности памяти</vt:lpstr>
      <vt:lpstr>Неприятное исключение: vector&lt;bool&gt;</vt:lpstr>
      <vt:lpstr>Особые возможности vector</vt:lpstr>
      <vt:lpstr>Задача: что неправильно в этом коде?</vt:lpstr>
      <vt:lpstr>Ответ: вектор не терпит халатности</vt:lpstr>
      <vt:lpstr>Вставка и удаление элементов</vt:lpstr>
      <vt:lpstr>Задача: как уменьшить capacity в C++98?</vt:lpstr>
      <vt:lpstr>Решение: а вот и своп</vt:lpstr>
      <vt:lpstr>Обсуждение</vt:lpstr>
      <vt:lpstr>Списочная инициализация</vt:lpstr>
      <vt:lpstr>Списочная инициализация</vt:lpstr>
      <vt:lpstr>Списочная инициализация</vt:lpstr>
      <vt:lpstr>Расширенный синтаксис</vt:lpstr>
      <vt:lpstr>Два механизма инициализации</vt:lpstr>
      <vt:lpstr>Списочная инициализация: вектора</vt:lpstr>
      <vt:lpstr>Списочная инициализация для ваших контейнеров</vt:lpstr>
      <vt:lpstr>Обсуждение</vt:lpstr>
      <vt:lpstr>Обсуждение</vt:lpstr>
      <vt:lpstr>Обсуждение</vt:lpstr>
      <vt:lpstr>От встроенных массивов к array</vt:lpstr>
      <vt:lpstr>Отличия array от встроенных массивов</vt:lpstr>
      <vt:lpstr>Отличия array от встроенных массивов</vt:lpstr>
      <vt:lpstr>Отличия array от встроенных массивов</vt:lpstr>
      <vt:lpstr>Отличия array от встроенных массивов</vt:lpstr>
      <vt:lpstr>Почему контейнеры не ковариантны?</vt:lpstr>
      <vt:lpstr>Обсуждение</vt:lpstr>
      <vt:lpstr>Обсуждение</vt:lpstr>
      <vt:lpstr>PowerPoint Presentation</vt:lpstr>
      <vt:lpstr>Рассмотрите deque вместо vector в качестве своего основного контейнера</vt:lpstr>
      <vt:lpstr>Задача: что неправильно в этом коде?</vt:lpstr>
      <vt:lpstr>Ответ: всё хорошо</vt:lpstr>
      <vt:lpstr>Деки против векторов</vt:lpstr>
      <vt:lpstr>Другие узловые контейнеры</vt:lpstr>
      <vt:lpstr>Особая возможность списков: сплайс</vt:lpstr>
      <vt:lpstr>Сплайс для списков</vt:lpstr>
      <vt:lpstr>Сплайс для списков</vt:lpstr>
      <vt:lpstr>Сплайс для списков: упражнение</vt:lpstr>
      <vt:lpstr>Сплайс для списков: решение</vt:lpstr>
      <vt:lpstr>Задача: что не так в этом коде?</vt:lpstr>
      <vt:lpstr>Решение: использован не тот метод</vt:lpstr>
      <vt:lpstr>Балансировка size/splice </vt:lpstr>
      <vt:lpstr>Особые возможности списков</vt:lpstr>
      <vt:lpstr>PowerPoint Presentation</vt:lpstr>
      <vt:lpstr>Идея контейнерных адаптеров</vt:lpstr>
      <vt:lpstr>Излишняя ортогональность адаптеров</vt:lpstr>
      <vt:lpstr>Задача: борьба с интерфейсом</vt:lpstr>
      <vt:lpstr>Решение: и снова своп</vt:lpstr>
      <vt:lpstr>Обсуждение</vt:lpstr>
      <vt:lpstr>PowerPoint Presentation</vt:lpstr>
      <vt:lpstr>Соблазн: operator+ для векторов</vt:lpstr>
      <vt:lpstr>Соблазн: operator+ для векторов</vt:lpstr>
      <vt:lpstr>Valarrays: вектора значений</vt:lpstr>
      <vt:lpstr>Особая возможность: slicing</vt:lpstr>
      <vt:lpstr>Коротко о битовых масках</vt:lpstr>
      <vt:lpstr>PowerPoint Presentation</vt:lpstr>
      <vt:lpstr>От C-строк к std::string</vt:lpstr>
      <vt:lpstr>Основные возможности строк</vt:lpstr>
      <vt:lpstr>Строки очень удобны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Последовательные контейнеры</dc:title>
  <dc:creator>Vladimirov, Konstantin</dc:creator>
  <cp:lastModifiedBy>Vladimirov, Konstantin</cp:lastModifiedBy>
  <cp:revision>310</cp:revision>
  <dcterms:created xsi:type="dcterms:W3CDTF">2017-02-07T15:20:43Z</dcterms:created>
  <dcterms:modified xsi:type="dcterms:W3CDTF">2017-03-11T19:46:10Z</dcterms:modified>
</cp:coreProperties>
</file>