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308" r:id="rId11"/>
    <p:sldId id="262" r:id="rId12"/>
    <p:sldId id="265" r:id="rId13"/>
    <p:sldId id="267" r:id="rId14"/>
    <p:sldId id="268" r:id="rId15"/>
    <p:sldId id="269" r:id="rId16"/>
    <p:sldId id="289" r:id="rId17"/>
    <p:sldId id="298" r:id="rId18"/>
    <p:sldId id="286" r:id="rId19"/>
    <p:sldId id="266" r:id="rId20"/>
    <p:sldId id="290" r:id="rId21"/>
    <p:sldId id="280" r:id="rId22"/>
    <p:sldId id="281" r:id="rId23"/>
    <p:sldId id="282" r:id="rId24"/>
    <p:sldId id="283" r:id="rId25"/>
    <p:sldId id="287" r:id="rId26"/>
    <p:sldId id="270" r:id="rId27"/>
    <p:sldId id="271" r:id="rId28"/>
    <p:sldId id="272" r:id="rId29"/>
    <p:sldId id="273" r:id="rId30"/>
    <p:sldId id="278" r:id="rId31"/>
    <p:sldId id="279" r:id="rId32"/>
    <p:sldId id="274" r:id="rId33"/>
    <p:sldId id="275" r:id="rId34"/>
    <p:sldId id="276" r:id="rId35"/>
    <p:sldId id="277" r:id="rId36"/>
    <p:sldId id="284" r:id="rId37"/>
    <p:sldId id="288" r:id="rId38"/>
    <p:sldId id="291" r:id="rId39"/>
    <p:sldId id="292" r:id="rId40"/>
    <p:sldId id="293" r:id="rId41"/>
    <p:sldId id="294" r:id="rId42"/>
    <p:sldId id="296" r:id="rId43"/>
    <p:sldId id="297" r:id="rId44"/>
    <p:sldId id="299" r:id="rId45"/>
    <p:sldId id="295" r:id="rId46"/>
    <p:sldId id="300" r:id="rId47"/>
    <p:sldId id="301" r:id="rId48"/>
    <p:sldId id="302" r:id="rId49"/>
    <p:sldId id="306" r:id="rId50"/>
    <p:sldId id="303" r:id="rId51"/>
    <p:sldId id="305" r:id="rId52"/>
    <p:sldId id="304" r:id="rId53"/>
    <p:sldId id="307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Вариабельные шаблоны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работа с произвольными списками типов и кортежами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</a:t>
            </a:r>
            <a:r>
              <a:rPr lang="ru-RU" smtClean="0"/>
              <a:t>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шаблона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функции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Паттерн раскрытия пачки параметров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Размер пачки параметров</a:t>
            </a: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mtClean="0">
                <a:solidFill>
                  <a:srgbClr val="FFFF00"/>
                </a:solidFill>
              </a:rPr>
              <a:t>sizeof</a:t>
            </a:r>
            <a:r>
              <a:rPr lang="en-US" smtClean="0">
                <a:solidFill>
                  <a:srgbClr val="FFFF00"/>
                </a:solidFill>
              </a:rPr>
              <a:t>... (Args)</a:t>
            </a:r>
            <a:endParaRPr lang="ru-RU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8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Пачки параметров для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Args&gt; void </a:t>
            </a:r>
            <a:r>
              <a:rPr lang="en-US">
                <a:latin typeface="Consolas" panose="020B0609020204030204" pitchFamily="49" charset="0"/>
              </a:rPr>
              <a:t>f(Args ... args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sizeof...(Args) ==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sizeof...(args)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f(); // OK, </a:t>
            </a:r>
            <a:r>
              <a:rPr lang="ru-RU" smtClean="0">
                <a:latin typeface="Consolas" panose="020B0609020204030204" pitchFamily="49" charset="0"/>
              </a:rPr>
              <a:t>пачка не содержит аргументов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f(1); // OK</a:t>
            </a:r>
            <a:r>
              <a:rPr lang="ru-RU" smtClean="0">
                <a:latin typeface="Consolas" panose="020B0609020204030204" pitchFamily="49" charset="0"/>
              </a:rPr>
              <a:t>, пачка содержит один аргумент</a:t>
            </a:r>
            <a:r>
              <a:rPr lang="en-US" smtClean="0">
                <a:latin typeface="Consolas" panose="020B0609020204030204" pitchFamily="49" charset="0"/>
              </a:rPr>
              <a:t>: int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f(2, 1.0); // OK, </a:t>
            </a:r>
            <a:r>
              <a:rPr lang="ru-RU" smtClean="0">
                <a:latin typeface="Consolas" panose="020B0609020204030204" pitchFamily="49" charset="0"/>
              </a:rPr>
              <a:t>пачка состоит из: </a:t>
            </a:r>
            <a:r>
              <a:rPr lang="en-US" smtClean="0">
                <a:latin typeface="Consolas" panose="020B0609020204030204" pitchFamily="49" charset="0"/>
              </a:rPr>
              <a:t>int, double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8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Раскрытие пачки параметров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5870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template&lt;typename ... Types&gt; void f(Types ... </a:t>
            </a:r>
            <a:r>
              <a:rPr lang="en-US" smtClean="0"/>
              <a:t>args);</a:t>
            </a:r>
            <a:endParaRPr lang="ru-RU" smtClean="0"/>
          </a:p>
          <a:p>
            <a:pPr marL="0" indent="0">
              <a:buNone/>
            </a:pPr>
            <a:r>
              <a:rPr lang="en-US" smtClean="0"/>
              <a:t>template&lt;typename </a:t>
            </a:r>
            <a:r>
              <a:rPr lang="en-US"/>
              <a:t>... Types&gt; void g(Types ... </a:t>
            </a:r>
            <a:r>
              <a:rPr lang="en-US" smtClean="0"/>
              <a:t>args) {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  </a:t>
            </a:r>
            <a:r>
              <a:rPr lang="en-US" smtClean="0"/>
              <a:t>f</a:t>
            </a:r>
            <a:r>
              <a:rPr lang="ru-RU" smtClean="0"/>
              <a:t> </a:t>
            </a:r>
            <a:r>
              <a:rPr lang="en-US" smtClean="0"/>
              <a:t>(</a:t>
            </a:r>
            <a:r>
              <a:rPr lang="en-US" smtClean="0">
                <a:solidFill>
                  <a:srgbClr val="FFFF00"/>
                </a:solidFill>
              </a:rPr>
              <a:t>args </a:t>
            </a:r>
            <a:r>
              <a:rPr lang="en-US">
                <a:solidFill>
                  <a:srgbClr val="FFFF00"/>
                </a:solidFill>
              </a:rPr>
              <a:t>...</a:t>
            </a:r>
            <a:r>
              <a:rPr lang="en-US"/>
              <a:t>); </a:t>
            </a:r>
            <a:r>
              <a:rPr lang="en-US" smtClean="0"/>
              <a:t>// f (x, y);</a:t>
            </a:r>
            <a:br>
              <a:rPr lang="en-US" smtClean="0"/>
            </a:br>
            <a:r>
              <a:rPr lang="en-US" smtClean="0"/>
              <a:t>  f (</a:t>
            </a:r>
            <a:r>
              <a:rPr lang="en-US" smtClean="0">
                <a:solidFill>
                  <a:srgbClr val="FFFF00"/>
                </a:solidFill>
              </a:rPr>
              <a:t>&amp;args </a:t>
            </a:r>
            <a:r>
              <a:rPr lang="en-US">
                <a:solidFill>
                  <a:srgbClr val="FFFF00"/>
                </a:solidFill>
              </a:rPr>
              <a:t>...</a:t>
            </a:r>
            <a:r>
              <a:rPr lang="en-US"/>
              <a:t>); // f </a:t>
            </a:r>
            <a:r>
              <a:rPr lang="en-US" smtClean="0"/>
              <a:t>(&amp;x</a:t>
            </a:r>
            <a:r>
              <a:rPr lang="en-US"/>
              <a:t>, </a:t>
            </a:r>
            <a:r>
              <a:rPr lang="en-US" smtClean="0"/>
              <a:t>&amp;y);</a:t>
            </a:r>
            <a:br>
              <a:rPr lang="en-US" smtClean="0"/>
            </a:br>
            <a:r>
              <a:rPr lang="en-US" smtClean="0"/>
              <a:t>  f</a:t>
            </a:r>
            <a:r>
              <a:rPr lang="ru-RU"/>
              <a:t> </a:t>
            </a:r>
            <a:r>
              <a:rPr lang="en-US" smtClean="0"/>
              <a:t>(</a:t>
            </a:r>
            <a:r>
              <a:rPr lang="en-US" smtClean="0">
                <a:solidFill>
                  <a:srgbClr val="FFFF00"/>
                </a:solidFill>
              </a:rPr>
              <a:t>h(args) </a:t>
            </a:r>
            <a:r>
              <a:rPr lang="en-US">
                <a:solidFill>
                  <a:srgbClr val="FFFF00"/>
                </a:solidFill>
              </a:rPr>
              <a:t>...</a:t>
            </a:r>
            <a:r>
              <a:rPr lang="en-US"/>
              <a:t>); // f </a:t>
            </a:r>
            <a:r>
              <a:rPr lang="en-US" smtClean="0"/>
              <a:t>(h(x), h(y));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}</a:t>
            </a:r>
          </a:p>
          <a:p>
            <a:pPr marL="0" indent="0">
              <a:buNone/>
            </a:pPr>
            <a:r>
              <a:rPr lang="en-US" smtClean="0"/>
              <a:t>g (1, 1.0); // </a:t>
            </a:r>
            <a:r>
              <a:rPr lang="ru-RU" smtClean="0"/>
              <a:t>инстанцирует</a:t>
            </a:r>
            <a:r>
              <a:rPr lang="en-US" smtClean="0"/>
              <a:t> g (int x, double y);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Совместное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... Args&gt;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f(Args </a:t>
            </a:r>
            <a:r>
              <a:rPr lang="en-US">
                <a:latin typeface="Consolas" panose="020B0609020204030204" pitchFamily="49" charset="0"/>
              </a:rPr>
              <a:t>... </a:t>
            </a:r>
            <a:r>
              <a:rPr lang="en-US" smtClean="0">
                <a:latin typeface="Consolas" panose="020B0609020204030204" pitchFamily="49" charset="0"/>
              </a:rPr>
              <a:t>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 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const_cast&lt;const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Args*&gt;(&amp;args)...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g (const_cast&lt;const int*&gt;(x),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const_cast&lt;const double*&gt;(y));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3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Совместное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Arg, typename ... Args&gt;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foo(Arg </a:t>
            </a:r>
            <a:r>
              <a:rPr lang="en-US">
                <a:latin typeface="Consolas" panose="020B0609020204030204" pitchFamily="49" charset="0"/>
              </a:rPr>
              <a:t>&amp;&amp;arg, Args &amp;&amp;... args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bar(std</a:t>
            </a:r>
            <a:r>
              <a:rPr lang="en-US">
                <a:latin typeface="Consolas" panose="020B0609020204030204" pitchFamily="49" charset="0"/>
              </a:rPr>
              <a:t>::forward&lt;Arg&gt;(arg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::forward&lt;Args&gt;(args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)...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4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Совместное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... </a:t>
            </a:r>
            <a:r>
              <a:rPr lang="en-US" smtClean="0">
                <a:latin typeface="Consolas" panose="020B0609020204030204" pitchFamily="49" charset="0"/>
              </a:rPr>
              <a:t>Mixins&gt;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mixture : public Mixins </a:t>
            </a:r>
            <a:r>
              <a:rPr lang="en-US" smtClean="0">
                <a:latin typeface="Consolas" panose="020B0609020204030204" pitchFamily="49" charset="0"/>
              </a:rPr>
              <a:t>...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здесь тело для </a:t>
            </a:r>
            <a:r>
              <a:rPr lang="ru-RU" smtClean="0">
                <a:latin typeface="Consolas" panose="020B0609020204030204" pitchFamily="49" charset="0"/>
              </a:rPr>
              <a:t>класса</a:t>
            </a: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упражнение: написать конструктор по умолчанию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mixture&lt;C1, C2&gt; m; // mixture : public C1, public C2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Совместное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... </a:t>
            </a:r>
            <a:r>
              <a:rPr lang="en-US" smtClean="0">
                <a:latin typeface="Consolas" panose="020B0609020204030204" pitchFamily="49" charset="0"/>
              </a:rPr>
              <a:t>Mixins&gt;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mixture : public Mixins </a:t>
            </a:r>
            <a:r>
              <a:rPr lang="en-US" smtClean="0">
                <a:latin typeface="Consolas" panose="020B0609020204030204" pitchFamily="49" charset="0"/>
              </a:rPr>
              <a:t>...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здесь тело для </a:t>
            </a:r>
            <a:r>
              <a:rPr lang="ru-RU" smtClean="0">
                <a:latin typeface="Consolas" panose="020B0609020204030204" pitchFamily="49" charset="0"/>
              </a:rPr>
              <a:t>класса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mixture(Mixins... ms)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Mixins(ms)...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{}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mixture&lt;C1, </a:t>
            </a:r>
            <a:r>
              <a:rPr lang="en-US" smtClean="0">
                <a:latin typeface="Consolas" panose="020B0609020204030204" pitchFamily="49" charset="0"/>
              </a:rPr>
              <a:t>C2&gt; </a:t>
            </a:r>
            <a:r>
              <a:rPr lang="en-US" smtClean="0">
                <a:latin typeface="Consolas" panose="020B0609020204030204" pitchFamily="49" charset="0"/>
              </a:rPr>
              <a:t>m(1, 2); // m : C1(1), C2(2)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1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 на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TODO: </a:t>
            </a:r>
            <a:r>
              <a:rPr lang="ru-RU" smtClean="0"/>
              <a:t>вопрос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smtClean="0"/>
              <a:t> Новые смыслы троеточий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smtClean="0"/>
              <a:t> Рекурсивные параметры и </a:t>
            </a:r>
            <a:r>
              <a:rPr lang="en-US" sz="3600" smtClean="0"/>
              <a:t>printf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/>
              <a:t> </a:t>
            </a:r>
            <a:r>
              <a:rPr lang="ru-RU" sz="3600" smtClean="0"/>
              <a:t>Размещающая семантика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smtClean="0"/>
              <a:t> Отображения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smtClean="0"/>
              <a:t>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870749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"Рекурсивное"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787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 add(T </a:t>
            </a:r>
            <a:r>
              <a:rPr lang="en-US">
                <a:latin typeface="Consolas" panose="020B0609020204030204" pitchFamily="49" charset="0"/>
              </a:rPr>
              <a:t>v)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v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T, typename... </a:t>
            </a:r>
            <a:r>
              <a:rPr lang="en-US" smtClean="0">
                <a:latin typeface="Consolas" panose="020B0609020204030204" pitchFamily="49" charset="0"/>
              </a:rPr>
              <a:t>Args&gt;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(T </a:t>
            </a:r>
            <a:r>
              <a:rPr lang="en-US">
                <a:latin typeface="Consolas" panose="020B0609020204030204" pitchFamily="49" charset="0"/>
              </a:rPr>
              <a:t>first, Args... args)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first + </a:t>
            </a:r>
            <a:r>
              <a:rPr lang="en-US" smtClean="0">
                <a:latin typeface="Consolas" panose="020B0609020204030204" pitchFamily="49" charset="0"/>
              </a:rPr>
              <a:t>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(args...);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Использование: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 = add (1, 1.0, 1u); // add &lt;int, double, unsigned&gt;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 // add &lt;double, unsigned&gt;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 // add &lt;unsigned&gt;</a:t>
            </a:r>
          </a:p>
        </p:txBody>
      </p:sp>
    </p:spTree>
    <p:extLst>
      <p:ext uri="{BB962C8B-B14F-4D97-AF65-F5344CB8AC3E}">
        <p14:creationId xmlns:p14="http://schemas.microsoft.com/office/powerpoint/2010/main" val="393955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smtClean="0"/>
              <a:t> Новые смыслы троеточий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smtClean="0"/>
              <a:t> Рекурсивные параметры и </a:t>
            </a:r>
            <a:r>
              <a:rPr lang="en-US" sz="3600" smtClean="0"/>
              <a:t>printf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/>
              <a:t> </a:t>
            </a:r>
            <a:r>
              <a:rPr lang="ru-RU" sz="3600" smtClean="0"/>
              <a:t>Размещающая семантика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smtClean="0"/>
              <a:t> Отображения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smtClean="0"/>
              <a:t>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968533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Улучшенный вариант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787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T, typename U&gt;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add(T v, U u) 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v + u; 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T, typename... </a:t>
            </a:r>
            <a:r>
              <a:rPr lang="en-US" smtClean="0">
                <a:latin typeface="Consolas" panose="020B0609020204030204" pitchFamily="49" charset="0"/>
              </a:rPr>
              <a:t>Args&gt;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(T </a:t>
            </a:r>
            <a:r>
              <a:rPr lang="en-US">
                <a:latin typeface="Consolas" panose="020B0609020204030204" pitchFamily="49" charset="0"/>
              </a:rPr>
              <a:t>first, Args... args)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first + </a:t>
            </a:r>
            <a:r>
              <a:rPr lang="en-US" smtClean="0">
                <a:latin typeface="Consolas" panose="020B0609020204030204" pitchFamily="49" charset="0"/>
              </a:rPr>
              <a:t>add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(args...);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Использование: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 = add (1, 1.0, 1u); // add &lt;int, double, unsigned&gt;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 // add &lt;double, unsigned&gt;</a:t>
            </a:r>
          </a:p>
        </p:txBody>
      </p:sp>
    </p:spTree>
    <p:extLst>
      <p:ext uri="{BB962C8B-B14F-4D97-AF65-F5344CB8AC3E}">
        <p14:creationId xmlns:p14="http://schemas.microsoft.com/office/powerpoint/2010/main" val="424460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52459"/>
          </a:xfrm>
        </p:spPr>
        <p:txBody>
          <a:bodyPr/>
          <a:lstStyle/>
          <a:p>
            <a:r>
              <a:rPr lang="ru-RU" smtClean="0"/>
              <a:t>Постановка задачи: безопасный относительно типов </a:t>
            </a:r>
            <a:r>
              <a:rPr lang="en-US" smtClean="0"/>
              <a:t>printf</a:t>
            </a:r>
          </a:p>
          <a:p>
            <a:r>
              <a:rPr lang="ru-RU" smtClean="0"/>
              <a:t>Сигнатура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>
                <a:latin typeface="Consolas" panose="020B0609020204030204" pitchFamily="49" charset="0"/>
              </a:rPr>
              <a:t>typename T, typename... Args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pp_printf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char* 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форматная строка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T&amp; value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текущий аргумент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Args</a:t>
            </a:r>
            <a:r>
              <a:rPr lang="en-US">
                <a:latin typeface="Consolas" panose="020B0609020204030204" pitchFamily="49" charset="0"/>
              </a:rPr>
              <a:t>&amp;... </a:t>
            </a:r>
            <a:r>
              <a:rPr lang="en-US" smtClean="0">
                <a:latin typeface="Consolas" panose="020B0609020204030204" pitchFamily="49" charset="0"/>
              </a:rPr>
              <a:t>args // </a:t>
            </a:r>
            <a:r>
              <a:rPr lang="ru-RU" smtClean="0">
                <a:latin typeface="Consolas" panose="020B0609020204030204" pitchFamily="49" charset="0"/>
              </a:rPr>
              <a:t>хвост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r>
              <a:rPr lang="en-US" smtClean="0"/>
              <a:t>: 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3735"/>
          </a:xfrm>
        </p:spPr>
        <p:txBody>
          <a:bodyPr/>
          <a:lstStyle/>
          <a:p>
            <a:r>
              <a:rPr lang="ru-RU" smtClean="0"/>
              <a:t>Полезно начать с окончания рекурсии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pp_printf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(const </a:t>
            </a:r>
            <a:r>
              <a:rPr lang="en-US">
                <a:latin typeface="Consolas" panose="020B0609020204030204" pitchFamily="49" charset="0"/>
              </a:rPr>
              <a:t>char* s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while </a:t>
            </a:r>
            <a:r>
              <a:rPr lang="en-US">
                <a:latin typeface="Consolas" panose="020B0609020204030204" pitchFamily="49" charset="0"/>
              </a:rPr>
              <a:t>(*s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</a:rPr>
              <a:t>(*s == '%' &amp;&amp; *++s </a:t>
            </a:r>
            <a:r>
              <a:rPr lang="en-US">
                <a:latin typeface="Consolas" panose="020B0609020204030204" pitchFamily="49" charset="0"/>
              </a:rPr>
              <a:t>!= </a:t>
            </a:r>
            <a:r>
              <a:rPr lang="en-US" smtClean="0">
                <a:latin typeface="Consolas" panose="020B0609020204030204" pitchFamily="49" charset="0"/>
              </a:rPr>
              <a:t>'%')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обработка ошибки: слишком мало аргументов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*</a:t>
            </a:r>
            <a:r>
              <a:rPr lang="en-US">
                <a:latin typeface="Consolas" panose="020B0609020204030204" pitchFamily="49" charset="0"/>
              </a:rPr>
              <a:t>s</a:t>
            </a:r>
            <a:r>
              <a:rPr lang="en-US" smtClean="0">
                <a:latin typeface="Consolas" panose="020B0609020204030204" pitchFamily="49" charset="0"/>
              </a:rPr>
              <a:t>++;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39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1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en-US" sz="2000">
                <a:latin typeface="Consolas" panose="020B0609020204030204" pitchFamily="49" charset="0"/>
              </a:rPr>
              <a:t>typename T, typename... Args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int pp_printf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(const </a:t>
            </a:r>
            <a:r>
              <a:rPr lang="en-US" sz="2000">
                <a:latin typeface="Consolas" panose="020B0609020204030204" pitchFamily="49" charset="0"/>
              </a:rPr>
              <a:t>char* s, const T&amp; value, const Args&amp;... </a:t>
            </a:r>
            <a:r>
              <a:rPr lang="en-US" sz="2000">
                <a:latin typeface="Consolas" panose="020B0609020204030204" pitchFamily="49" charset="0"/>
              </a:rPr>
              <a:t>args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while </a:t>
            </a:r>
            <a:r>
              <a:rPr lang="en-US" sz="2000">
                <a:latin typeface="Consolas" panose="020B0609020204030204" pitchFamily="49" charset="0"/>
              </a:rPr>
              <a:t>(*</a:t>
            </a:r>
            <a:r>
              <a:rPr lang="en-US" sz="2000">
                <a:latin typeface="Consolas" panose="020B0609020204030204" pitchFamily="49" charset="0"/>
              </a:rPr>
              <a:t>s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if </a:t>
            </a:r>
            <a:r>
              <a:rPr lang="en-US" sz="2000">
                <a:latin typeface="Consolas" panose="020B0609020204030204" pitchFamily="49" charset="0"/>
              </a:rPr>
              <a:t>(*s == '%' &amp;&amp; *++s != </a:t>
            </a:r>
            <a:r>
              <a:rPr lang="en-US" sz="2000">
                <a:latin typeface="Consolas" panose="020B0609020204030204" pitchFamily="49" charset="0"/>
              </a:rPr>
              <a:t>'%')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  </a:t>
            </a:r>
            <a:r>
              <a:rPr lang="en-US" sz="2000" smtClean="0">
                <a:latin typeface="Consolas" panose="020B0609020204030204" pitchFamily="49" charset="0"/>
              </a:rPr>
              <a:t>cout </a:t>
            </a:r>
            <a:r>
              <a:rPr lang="en-US" sz="2000">
                <a:latin typeface="Consolas" panose="020B0609020204030204" pitchFamily="49" charset="0"/>
              </a:rPr>
              <a:t>&lt;&lt; </a:t>
            </a:r>
            <a:r>
              <a:rPr lang="en-US" sz="2000" smtClean="0">
                <a:latin typeface="Consolas" panose="020B0609020204030204" pitchFamily="49" charset="0"/>
              </a:rPr>
              <a:t>value;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printf (++s, args...) + </a:t>
            </a:r>
            <a:r>
              <a:rPr lang="en-US" sz="2000">
                <a:latin typeface="Consolas" panose="020B0609020204030204" pitchFamily="49" charset="0"/>
              </a:rPr>
              <a:t>1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cout </a:t>
            </a:r>
            <a:r>
              <a:rPr lang="en-US" sz="2000">
                <a:latin typeface="Consolas" panose="020B0609020204030204" pitchFamily="49" charset="0"/>
              </a:rPr>
              <a:t>&lt;&lt; *</a:t>
            </a:r>
            <a:r>
              <a:rPr lang="en-US" sz="2000">
                <a:latin typeface="Consolas" panose="020B0609020204030204" pitchFamily="49" charset="0"/>
              </a:rPr>
              <a:t>s</a:t>
            </a:r>
            <a:r>
              <a:rPr lang="en-US" sz="2000" smtClean="0">
                <a:latin typeface="Consolas" panose="020B0609020204030204" pitchFamily="49" charset="0"/>
              </a:rPr>
              <a:t>++;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обработка ошибки: слишком много аргументов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6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Чего не хватает </a:t>
            </a:r>
            <a:r>
              <a:rPr lang="en-US" smtClean="0"/>
              <a:t>pp_printf: </a:t>
            </a:r>
          </a:p>
          <a:p>
            <a:pPr lvl="1"/>
            <a:r>
              <a:rPr lang="ru-RU" sz="2400" smtClean="0"/>
              <a:t>по сравнению</a:t>
            </a:r>
            <a:r>
              <a:rPr lang="en-US" sz="2400" smtClean="0"/>
              <a:t> </a:t>
            </a:r>
            <a:r>
              <a:rPr lang="ru-RU" sz="2400" smtClean="0"/>
              <a:t>с обычным</a:t>
            </a:r>
            <a:r>
              <a:rPr lang="en-US" sz="2400" smtClean="0"/>
              <a:t> printf?</a:t>
            </a:r>
          </a:p>
          <a:p>
            <a:pPr lvl="1"/>
            <a:r>
              <a:rPr lang="ru-RU" sz="2400" smtClean="0"/>
              <a:t>по сравнению с лучшими образцами из других языков</a:t>
            </a:r>
            <a:r>
              <a:rPr lang="en-US" sz="2400" smtClean="0"/>
              <a:t>?</a:t>
            </a:r>
          </a:p>
          <a:p>
            <a:r>
              <a:rPr lang="ru-RU" smtClean="0"/>
              <a:t>Дома: попытайтесь доделать недостающее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78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smtClean="0"/>
              <a:t> Новые смыслы троеточий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smtClean="0"/>
              <a:t> Рекурсивные параметры и </a:t>
            </a:r>
            <a:r>
              <a:rPr lang="en-US" sz="3600" smtClean="0"/>
              <a:t>printf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/>
              <a:t> </a:t>
            </a:r>
            <a:r>
              <a:rPr lang="ru-RU" sz="3600" smtClean="0"/>
              <a:t>Размещающая семантика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smtClean="0"/>
              <a:t> Отображения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smtClean="0"/>
              <a:t>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858777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тяжелые классы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Heavy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n;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explicit </a:t>
            </a:r>
            <a:r>
              <a:rPr lang="en-US">
                <a:latin typeface="Consolas" panose="020B0609020204030204" pitchFamily="49" charset="0"/>
              </a:rPr>
              <a:t>Heavy (int sz) : n(sz), t(new int[n])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Heavy(const </a:t>
            </a:r>
            <a:r>
              <a:rPr lang="en-US">
                <a:latin typeface="Consolas" panose="020B0609020204030204" pitchFamily="49" charset="0"/>
              </a:rPr>
              <a:t>Heavy &amp;rhs) : n(rhs.n), t(new int[n])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memcpy </a:t>
            </a:r>
            <a:r>
              <a:rPr lang="en-US">
                <a:latin typeface="Consolas" panose="020B0609020204030204" pitchFamily="49" charset="0"/>
              </a:rPr>
              <a:t>(t, rhs.t, n*sizeof(int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ну 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7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контейнеры тяжелых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3080"/>
            <a:ext cx="9905999" cy="4864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>
                <a:latin typeface="Consolas" panose="020B0609020204030204" pitchFamily="49" charset="0"/>
              </a:rPr>
              <a:t>template &lt;typename </a:t>
            </a:r>
            <a:r>
              <a:rPr lang="en-US" sz="2200" smtClean="0">
                <a:latin typeface="Consolas" panose="020B0609020204030204" pitchFamily="49" charset="0"/>
              </a:rPr>
              <a:t>T&gt;</a:t>
            </a:r>
            <a:r>
              <a:rPr lang="ru-RU" sz="2200" smtClean="0">
                <a:latin typeface="Consolas" panose="020B0609020204030204" pitchFamily="49" charset="0"/>
              </a:rPr>
              <a:t> </a:t>
            </a:r>
            <a:r>
              <a:rPr lang="en-US" sz="2200" smtClean="0">
                <a:latin typeface="Consolas" panose="020B0609020204030204" pitchFamily="49" charset="0"/>
              </a:rPr>
              <a:t>class </a:t>
            </a:r>
            <a:r>
              <a:rPr lang="en-US" sz="2200">
                <a:latin typeface="Consolas" panose="020B0609020204030204" pitchFamily="49" charset="0"/>
              </a:rPr>
              <a:t>Stack </a:t>
            </a:r>
            <a:r>
              <a:rPr lang="en-US" sz="2200" smtClean="0">
                <a:latin typeface="Consolas" panose="020B0609020204030204" pitchFamily="49" charset="0"/>
              </a:rPr>
              <a:t>{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  struct </a:t>
            </a:r>
            <a:r>
              <a:rPr lang="en-US" sz="2200" smtClean="0">
                <a:latin typeface="Consolas" panose="020B0609020204030204" pitchFamily="49" charset="0"/>
              </a:rPr>
              <a:t>StackNode {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ru-RU" sz="2200" smtClean="0">
                <a:latin typeface="Consolas" panose="020B0609020204030204" pitchFamily="49" charset="0"/>
              </a:rPr>
              <a:t>    </a:t>
            </a:r>
            <a:r>
              <a:rPr lang="en-US" sz="2200" smtClean="0">
                <a:latin typeface="Consolas" panose="020B0609020204030204" pitchFamily="49" charset="0"/>
              </a:rPr>
              <a:t>T elem;</a:t>
            </a:r>
            <a:r>
              <a:rPr lang="en-US" sz="2200">
                <a:latin typeface="Consolas" panose="020B0609020204030204" pitchFamily="49" charset="0"/>
              </a:rPr>
              <a:t>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*</a:t>
            </a:r>
            <a:r>
              <a:rPr lang="en-US" sz="2200" smtClean="0">
                <a:latin typeface="Consolas" panose="020B0609020204030204" pitchFamily="49" charset="0"/>
              </a:rPr>
              <a:t>next;</a:t>
            </a:r>
            <a:r>
              <a:rPr lang="ru-RU" sz="2200">
                <a:latin typeface="Consolas" panose="020B0609020204030204" pitchFamily="49" charset="0"/>
              </a:rPr>
              <a:t/>
            </a:r>
            <a:br>
              <a:rPr lang="ru-RU" sz="2200">
                <a:latin typeface="Consolas" panose="020B0609020204030204" pitchFamily="49" charset="0"/>
              </a:rPr>
            </a:br>
            <a:r>
              <a:rPr lang="ru-RU" sz="2200" smtClean="0">
                <a:latin typeface="Consolas" panose="020B0609020204030204" pitchFamily="49" charset="0"/>
              </a:rPr>
              <a:t>   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(T e, StackElem *nxt) : elem (e), next (nxt) </a:t>
            </a:r>
            <a:r>
              <a:rPr lang="en-US" sz="2200" smtClean="0">
                <a:latin typeface="Consolas" panose="020B0609020204030204" pitchFamily="49" charset="0"/>
              </a:rPr>
              <a:t>{}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};</a:t>
            </a:r>
            <a:r>
              <a:rPr lang="en-US" sz="2200">
                <a:latin typeface="Consolas" panose="020B0609020204030204" pitchFamily="49" charset="0"/>
              </a:rPr>
              <a:t/>
            </a:r>
            <a:br>
              <a:rPr lang="en-US" sz="220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public: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void push </a:t>
            </a:r>
            <a:r>
              <a:rPr lang="en-US" sz="2200">
                <a:latin typeface="Consolas" panose="020B0609020204030204" pitchFamily="49" charset="0"/>
              </a:rPr>
              <a:t>(const T&amp; elem) </a:t>
            </a:r>
            <a:r>
              <a:rPr lang="en-US" sz="2200" smtClean="0">
                <a:latin typeface="Consolas" panose="020B0609020204030204" pitchFamily="49" charset="0"/>
              </a:rPr>
              <a:t>{</a:t>
            </a:r>
            <a:r>
              <a:rPr lang="ru-RU" sz="2200" smtClean="0">
                <a:latin typeface="Consolas" panose="020B0609020204030204" pitchFamily="49" charset="0"/>
              </a:rPr>
              <a:t/>
            </a:r>
            <a:br>
              <a:rPr lang="ru-RU" sz="2200" smtClean="0">
                <a:latin typeface="Consolas" panose="020B0609020204030204" pitchFamily="49" charset="0"/>
              </a:rPr>
            </a:br>
            <a:r>
              <a:rPr lang="ru-RU" sz="2200" smtClean="0">
                <a:latin typeface="Consolas" panose="020B0609020204030204" pitchFamily="49" charset="0"/>
              </a:rPr>
              <a:t>   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*newelem = new </a:t>
            </a:r>
            <a:r>
              <a:rPr lang="en-US" sz="2200" smtClean="0">
                <a:latin typeface="Consolas" panose="020B0609020204030204" pitchFamily="49" charset="0"/>
              </a:rPr>
              <a:t>StackNode </a:t>
            </a:r>
            <a:r>
              <a:rPr lang="en-US" sz="2200">
                <a:latin typeface="Consolas" panose="020B0609020204030204" pitchFamily="49" charset="0"/>
              </a:rPr>
              <a:t>(elem, top</a:t>
            </a:r>
            <a:r>
              <a:rPr lang="en-US" sz="2200" smtClean="0">
                <a:latin typeface="Consolas" panose="020B0609020204030204" pitchFamily="49" charset="0"/>
              </a:rPr>
              <a:t>_);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  top_ = newelem;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  }</a:t>
            </a:r>
            <a:br>
              <a:rPr lang="en-US" sz="2200" smtClean="0">
                <a:latin typeface="Consolas" panose="020B0609020204030204" pitchFamily="49" charset="0"/>
              </a:rPr>
            </a:br>
            <a:r>
              <a:rPr lang="en-US" sz="2200" smtClean="0">
                <a:latin typeface="Consolas" panose="020B0609020204030204" pitchFamily="49" charset="0"/>
              </a:rPr>
              <a:t>// </a:t>
            </a:r>
            <a:r>
              <a:rPr lang="ru-RU" sz="2200" smtClean="0">
                <a:latin typeface="Consolas" panose="020B0609020204030204" pitchFamily="49" charset="0"/>
              </a:rPr>
              <a:t>и так далее</a:t>
            </a:r>
            <a:endParaRPr lang="en-US" sz="2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50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помещение в контейнер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s.push_back(Heavy(100));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Вопрос: что здесь происходит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75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помещение в контейнер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07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s.push(Heavy(100));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Создание</a:t>
            </a:r>
          </a:p>
          <a:p>
            <a:r>
              <a:rPr lang="ru-RU" smtClean="0"/>
              <a:t>Копирование в функцию </a:t>
            </a:r>
            <a:r>
              <a:rPr lang="en-US" smtClean="0"/>
              <a:t>push_back </a:t>
            </a:r>
            <a:r>
              <a:rPr lang="ru-RU" smtClean="0"/>
              <a:t>аргументом</a:t>
            </a:r>
          </a:p>
          <a:p>
            <a:r>
              <a:rPr lang="ru-RU" smtClean="0"/>
              <a:t>Копирование в ноду для окончательного </a:t>
            </a:r>
            <a:r>
              <a:rPr lang="ru-RU" smtClean="0"/>
              <a:t>хранения</a:t>
            </a:r>
            <a:endParaRPr lang="en-US" smtClean="0"/>
          </a:p>
          <a:p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Два копирования выглядят лишними. Вопрос</a:t>
            </a: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что делать?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6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Сколько всего значений имеет "..." в </a:t>
            </a:r>
            <a:r>
              <a:rPr lang="en-US" smtClean="0"/>
              <a:t>C++?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2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Ответ: пробросить аргумент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8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&lt;typename Arg&gt; 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struct 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>StackNode {</a:t>
            </a:r>
            <a: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  T 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>elem; StackNode *next;</a:t>
            </a:r>
            <a: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ru-RU" sz="2000">
                <a:solidFill>
                  <a:prstClr val="white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StackNode (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 &amp;&amp;a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>StackElem *nxt) 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>: 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      elem (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std::forward&lt;Arg&gt;(a)</a:t>
            </a: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), 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>next (nxt) {}</a:t>
            </a:r>
            <a: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  <a:t/>
            </a:r>
            <a:br>
              <a:rPr lang="en-US" sz="200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prstClr val="white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T&gt; </a:t>
            </a:r>
            <a:r>
              <a:rPr lang="en-US" sz="20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</a:t>
            </a:r>
            <a:r>
              <a:rPr lang="en-US" sz="20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 Arg&gt;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void Stack&lt;T&gt;::emplace 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Arg&amp;&amp; arg</a:t>
            </a:r>
            <a:r>
              <a:rPr lang="en-US" sz="2000" smtClean="0">
                <a:latin typeface="Consolas" panose="020B0609020204030204" pitchFamily="49" charset="0"/>
              </a:rPr>
              <a:t>)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StackNode *newelem = new StackNode (top</a:t>
            </a:r>
            <a:r>
              <a:rPr lang="en-US" sz="2000">
                <a:latin typeface="Consolas" panose="020B0609020204030204" pitchFamily="49" charset="0"/>
              </a:rPr>
              <a:t>_, 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0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forward&lt;Arg&gt;(arg)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top_ = newelem;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40769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осталась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таких стеков возможно только помещение в них объектов типов </a:t>
            </a:r>
            <a:r>
              <a:rPr lang="en-US" smtClean="0"/>
              <a:t>T </a:t>
            </a:r>
            <a:r>
              <a:rPr lang="ru-RU" smtClean="0"/>
              <a:t>с одним аргументом в конструкторе</a:t>
            </a:r>
          </a:p>
          <a:p>
            <a:r>
              <a:rPr lang="ru-RU" smtClean="0"/>
              <a:t>Вопрос: как сделать размещающий конструктор для произвольного количества аргументов?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2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Выход из положения в два этапа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Первое: изменяем ноду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&lt;typename... Args&gt;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StackNode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StackNode </a:t>
            </a:r>
            <a:r>
              <a:rPr lang="en-US">
                <a:latin typeface="Consolas" panose="020B0609020204030204" pitchFamily="49" charset="0"/>
              </a:rPr>
              <a:t>*nxt, Args&amp;&amp;... args) </a:t>
            </a:r>
            <a:r>
              <a:rPr lang="en-US" smtClean="0">
                <a:latin typeface="Consolas" panose="020B0609020204030204" pitchFamily="49" charset="0"/>
              </a:rPr>
              <a:t>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elem 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::forward&lt;Args&gt;(args)...</a:t>
            </a:r>
            <a:r>
              <a:rPr lang="en-US">
                <a:latin typeface="Consolas" panose="020B0609020204030204" pitchFamily="49" charset="0"/>
              </a:rPr>
              <a:t>), next (nxt) {}</a:t>
            </a:r>
          </a:p>
        </p:txBody>
      </p:sp>
    </p:spTree>
    <p:extLst>
      <p:ext uri="{BB962C8B-B14F-4D97-AF65-F5344CB8AC3E}">
        <p14:creationId xmlns:p14="http://schemas.microsoft.com/office/powerpoint/2010/main" val="941350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Выход из положения в два этапа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14153"/>
          </a:xfrm>
        </p:spPr>
        <p:txBody>
          <a:bodyPr/>
          <a:lstStyle/>
          <a:p>
            <a:r>
              <a:rPr lang="ru-RU" smtClean="0"/>
              <a:t>Первое: изменяем ноду</a:t>
            </a:r>
            <a:endParaRPr lang="en-US" smtClean="0"/>
          </a:p>
          <a:p>
            <a:r>
              <a:rPr lang="ru-RU" smtClean="0"/>
              <a:t>Второе: добавляем </a:t>
            </a:r>
            <a:r>
              <a:rPr lang="en-US" smtClean="0"/>
              <a:t>emplace</a:t>
            </a:r>
            <a:r>
              <a:rPr lang="ru-RU" smtClean="0"/>
              <a:t>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template &lt;typename... Args&gt;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Stack&lt;T&gt;::</a:t>
            </a:r>
            <a:r>
              <a:rPr lang="en-US" smtClean="0">
                <a:latin typeface="Consolas" panose="020B0609020204030204" pitchFamily="49" charset="0"/>
              </a:rPr>
              <a:t>emplace (Args</a:t>
            </a:r>
            <a:r>
              <a:rPr lang="en-US">
                <a:latin typeface="Consolas" panose="020B0609020204030204" pitchFamily="49" charset="0"/>
              </a:rPr>
              <a:t>&amp;&amp;... </a:t>
            </a:r>
            <a:r>
              <a:rPr lang="en-US" smtClean="0">
                <a:latin typeface="Consolas" panose="020B0609020204030204" pitchFamily="49" charset="0"/>
              </a:rPr>
              <a:t>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StackNode </a:t>
            </a:r>
            <a:r>
              <a:rPr lang="en-US">
                <a:latin typeface="Consolas" panose="020B0609020204030204" pitchFamily="49" charset="0"/>
              </a:rPr>
              <a:t>*newelem </a:t>
            </a:r>
            <a:r>
              <a:rPr lang="en-US" smtClean="0">
                <a:latin typeface="Consolas" panose="020B0609020204030204" pitchFamily="49" charset="0"/>
              </a:rPr>
              <a:t>= new StackNode </a:t>
            </a:r>
            <a:r>
              <a:rPr lang="en-US">
                <a:latin typeface="Consolas" panose="020B0609020204030204" pitchFamily="49" charset="0"/>
              </a:rPr>
              <a:t>(top</a:t>
            </a:r>
            <a:r>
              <a:rPr lang="en-US" smtClean="0">
                <a:latin typeface="Consolas" panose="020B0609020204030204" pitchFamily="49" charset="0"/>
              </a:rPr>
              <a:t>_,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  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::forward&lt;Args&gt;(args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)...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top</a:t>
            </a:r>
            <a:r>
              <a:rPr lang="en-US">
                <a:latin typeface="Consolas" panose="020B0609020204030204" pitchFamily="49" charset="0"/>
              </a:rPr>
              <a:t>_ = newelem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88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стало гораздо лучше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s.emplace(Heavy(100));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Вопрос: что </a:t>
            </a:r>
            <a:r>
              <a:rPr lang="ru-RU" smtClean="0">
                <a:latin typeface="Consolas" panose="020B0609020204030204" pitchFamily="49" charset="0"/>
              </a:rPr>
              <a:t>здесь ТЕПЕРЬ </a:t>
            </a:r>
            <a:r>
              <a:rPr lang="ru-RU" smtClean="0">
                <a:latin typeface="Consolas" panose="020B0609020204030204" pitchFamily="49" charset="0"/>
              </a:rPr>
              <a:t>происходит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78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стало гораздо лучше!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Stack&lt;Heavy&gt; s;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s.emplace(Heavy(100));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Одно создание</a:t>
            </a:r>
          </a:p>
          <a:p>
            <a:r>
              <a:rPr lang="ru-RU" smtClean="0">
                <a:latin typeface="Consolas" panose="020B0609020204030204" pitchFamily="49" charset="0"/>
              </a:rPr>
              <a:t>Никаких </a:t>
            </a:r>
            <a:r>
              <a:rPr lang="ru-RU" smtClean="0">
                <a:latin typeface="Consolas" panose="020B0609020204030204" pitchFamily="49" charset="0"/>
              </a:rPr>
              <a:t>копирований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Эта техника также позволит нам улучшить прозрачную оболочку, рассматривавшуюся в лекции про </a:t>
            </a:r>
            <a:r>
              <a:rPr lang="en-US" smtClean="0">
                <a:latin typeface="Consolas" panose="020B0609020204030204" pitchFamily="49" charset="0"/>
              </a:rPr>
              <a:t>rvalue </a:t>
            </a:r>
            <a:r>
              <a:rPr lang="ru-RU" smtClean="0">
                <a:latin typeface="Consolas" panose="020B0609020204030204" pitchFamily="49" charset="0"/>
              </a:rPr>
              <a:t>ссылки.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44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Fun,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typename...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decltype(auto)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transparent(Fun </a:t>
            </a:r>
            <a:r>
              <a:rPr lang="en-US">
                <a:latin typeface="Consolas" panose="020B0609020204030204" pitchFamily="49" charset="0"/>
              </a:rPr>
              <a:t>fun,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Args&amp;&amp;... args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fun (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std::forward&lt;Args&gt; (args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)...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y, double z);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res = transparent (foo, 1, 1.0);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10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smtClean="0"/>
              <a:t> Новые смыслы троеточий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smtClean="0"/>
              <a:t> Рекурсивные параметры и </a:t>
            </a:r>
            <a:r>
              <a:rPr lang="en-US" sz="3600" smtClean="0"/>
              <a:t>printf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/>
              <a:t> </a:t>
            </a:r>
            <a:r>
              <a:rPr lang="ru-RU" sz="3600" smtClean="0"/>
              <a:t>Размещающая семантика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smtClean="0"/>
              <a:t> Отображения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smtClean="0"/>
              <a:t>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2823430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Отображения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44221"/>
          </a:xfrm>
        </p:spPr>
        <p:txBody>
          <a:bodyPr/>
          <a:lstStyle/>
          <a:p>
            <a:r>
              <a:rPr lang="ru-RU" smtClean="0"/>
              <a:t>Идея для </a:t>
            </a:r>
            <a:r>
              <a:rPr lang="en-US" smtClean="0"/>
              <a:t>compile-time map: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person = ctmap (age, </a:t>
            </a:r>
            <a:r>
              <a:rPr lang="en-US">
                <a:latin typeface="Consolas" panose="020B0609020204030204" pitchFamily="49" charset="0"/>
              </a:rPr>
              <a:t>last_name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person^last_name </a:t>
            </a:r>
            <a:r>
              <a:rPr lang="en-US">
                <a:latin typeface="Consolas" panose="020B0609020204030204" pitchFamily="49" charset="0"/>
              </a:rPr>
              <a:t>= "</a:t>
            </a:r>
            <a:r>
              <a:rPr lang="en-US">
                <a:latin typeface="Consolas" panose="020B0609020204030204" pitchFamily="49" charset="0"/>
              </a:rPr>
              <a:t>Smith</a:t>
            </a:r>
            <a:r>
              <a:rPr lang="en-US" smtClean="0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person^age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>
                <a:latin typeface="Consolas" panose="020B0609020204030204" pitchFamily="49" charset="0"/>
              </a:rPr>
              <a:t>50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Для проектирования необходимо решить:</a:t>
            </a:r>
          </a:p>
          <a:p>
            <a:pPr lvl="1"/>
            <a:r>
              <a:rPr lang="ru-RU" sz="2400" smtClean="0"/>
              <a:t>Что такое </a:t>
            </a:r>
            <a:r>
              <a:rPr lang="en-US" sz="2400" smtClean="0"/>
              <a:t>age </a:t>
            </a:r>
            <a:r>
              <a:rPr lang="ru-RU" sz="2400" smtClean="0"/>
              <a:t>и </a:t>
            </a:r>
            <a:r>
              <a:rPr lang="en-US" sz="2400" smtClean="0"/>
              <a:t>last_name</a:t>
            </a:r>
          </a:p>
          <a:p>
            <a:pPr lvl="1"/>
            <a:r>
              <a:rPr lang="ru-RU" sz="2400" smtClean="0"/>
              <a:t>Как работает оператор </a:t>
            </a:r>
            <a:r>
              <a:rPr lang="en-US" sz="2400" smtClean="0"/>
              <a:t>^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69609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Теги как шаблонные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 struct </a:t>
            </a:r>
            <a:r>
              <a:rPr lang="en-US">
                <a:latin typeface="Consolas" panose="020B0609020204030204" pitchFamily="49" charset="0"/>
              </a:rPr>
              <a:t>tag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T value_type;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struct: </a:t>
            </a:r>
            <a:r>
              <a:rPr lang="en-US">
                <a:latin typeface="Consolas" panose="020B0609020204030204" pitchFamily="49" charset="0"/>
              </a:rPr>
              <a:t>tag&lt;int&gt;{} </a:t>
            </a:r>
            <a:r>
              <a:rPr lang="en-US">
                <a:latin typeface="Consolas" panose="020B0609020204030204" pitchFamily="49" charset="0"/>
              </a:rPr>
              <a:t>age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static struct: tag&lt;std::string&gt;{} last_name;</a:t>
            </a:r>
          </a:p>
        </p:txBody>
      </p:sp>
    </p:spTree>
    <p:extLst>
      <p:ext uri="{BB962C8B-B14F-4D97-AF65-F5344CB8AC3E}">
        <p14:creationId xmlns:p14="http://schemas.microsoft.com/office/powerpoint/2010/main" val="262133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</a:t>
            </a:r>
            <a:r>
              <a:rPr lang="ru-RU" smtClean="0"/>
              <a:t>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printf (const char *fmt, ...);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printf ("%d %d %d", x, y, z);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58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структура поля и контейнер полей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Field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typename </a:t>
            </a:r>
            <a:r>
              <a:rPr lang="en-US" sz="2000">
                <a:latin typeface="Consolas" panose="020B0609020204030204" pitchFamily="49" charset="0"/>
              </a:rPr>
              <a:t>T::</a:t>
            </a:r>
            <a:r>
              <a:rPr lang="en-US" sz="2000">
                <a:latin typeface="Consolas" panose="020B0609020204030204" pitchFamily="49" charset="0"/>
              </a:rPr>
              <a:t>value_type </a:t>
            </a:r>
            <a:r>
              <a:rPr lang="en-US" sz="2000" smtClean="0">
                <a:latin typeface="Consolas" panose="020B0609020204030204" pitchFamily="49" charset="0"/>
              </a:rPr>
              <a:t>storage;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auto&amp;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operator</a:t>
            </a:r>
            <a:r>
              <a:rPr lang="en-US" sz="2000">
                <a:latin typeface="Consolas" panose="020B0609020204030204" pitchFamily="49" charset="0"/>
              </a:rPr>
              <a:t>^(</a:t>
            </a:r>
            <a:r>
              <a:rPr lang="en-US" sz="2000">
                <a:latin typeface="Consolas" panose="020B0609020204030204" pitchFamily="49" charset="0"/>
              </a:rPr>
              <a:t>const </a:t>
            </a:r>
            <a:r>
              <a:rPr lang="en-US" sz="2000" smtClean="0">
                <a:latin typeface="Consolas" panose="020B0609020204030204" pitchFamily="49" charset="0"/>
              </a:rPr>
              <a:t>T&amp;) { return </a:t>
            </a:r>
            <a:r>
              <a:rPr lang="en-US" sz="2000">
                <a:latin typeface="Consolas" panose="020B0609020204030204" pitchFamily="49" charset="0"/>
              </a:rPr>
              <a:t>storage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C++14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</a:t>
            </a:r>
            <a:r>
              <a:rPr lang="en-US" sz="2000">
                <a:latin typeface="Consolas" panose="020B0609020204030204" pitchFamily="49" charset="0"/>
              </a:rPr>
              <a:t>... </a:t>
            </a:r>
            <a:r>
              <a:rPr lang="en-US" sz="2000">
                <a:latin typeface="Consolas" panose="020B0609020204030204" pitchFamily="49" charset="0"/>
              </a:rPr>
              <a:t>Fields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ctmap_t</a:t>
            </a:r>
            <a:r>
              <a:rPr lang="en-US" sz="2000">
                <a:latin typeface="Consolas" panose="020B0609020204030204" pitchFamily="49" charset="0"/>
              </a:rPr>
              <a:t>: </a:t>
            </a:r>
            <a:r>
              <a:rPr lang="en-US" sz="2000" smtClean="0">
                <a:latin typeface="Consolas" panose="020B0609020204030204" pitchFamily="49" charset="0"/>
              </a:rPr>
              <a:t>public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Field&lt;typename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decay&lt;Fields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&gt;::type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&gt;...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template&lt;class...</a:t>
            </a:r>
            <a:r>
              <a:rPr lang="en-US" sz="2000">
                <a:latin typeface="Consolas" panose="020B0609020204030204" pitchFamily="49" charset="0"/>
              </a:rPr>
              <a:t>Fields</a:t>
            </a:r>
            <a:r>
              <a:rPr lang="en-US" sz="2000" smtClean="0">
                <a:latin typeface="Consolas" panose="020B0609020204030204" pitchFamily="49" charset="0"/>
              </a:rPr>
              <a:t>&gt;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ctmap_t&lt;Fields</a:t>
            </a:r>
            <a:r>
              <a:rPr lang="en-US" sz="2000">
                <a:latin typeface="Consolas" panose="020B0609020204030204" pitchFamily="49" charset="0"/>
              </a:rPr>
              <a:t>...&gt; </a:t>
            </a:r>
            <a:r>
              <a:rPr lang="en-US" sz="2000" smtClean="0">
                <a:latin typeface="Consolas" panose="020B0609020204030204" pitchFamily="49" charset="0"/>
              </a:rPr>
              <a:t>ctmap(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Fields&amp;&amp;...</a:t>
            </a:r>
            <a:r>
              <a:rPr lang="en-US" sz="2000" smtClean="0">
                <a:latin typeface="Consolas" panose="020B0609020204030204" pitchFamily="49" charset="0"/>
              </a:rPr>
              <a:t>) </a:t>
            </a:r>
            <a:r>
              <a:rPr lang="en-US" sz="2000">
                <a:latin typeface="Consolas" panose="020B0609020204030204" pitchFamily="49" charset="0"/>
              </a:rPr>
              <a:t>{ return </a:t>
            </a:r>
            <a:r>
              <a:rPr lang="en-US" sz="2000">
                <a:latin typeface="Consolas" panose="020B0609020204030204" pitchFamily="49" charset="0"/>
              </a:rPr>
              <a:t>{};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64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smtClean="0"/>
              <a:t>Чего не хватает в </a:t>
            </a:r>
            <a:r>
              <a:rPr lang="en-US" smtClean="0"/>
              <a:t>ctmap?</a:t>
            </a:r>
            <a:endParaRPr lang="ru-RU" smtClean="0"/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ctmap </a:t>
            </a:r>
            <a:r>
              <a:rPr lang="ru-RU" smtClean="0"/>
              <a:t>по сути</a:t>
            </a:r>
            <a:r>
              <a:rPr lang="en-US" smtClean="0"/>
              <a:t> </a:t>
            </a:r>
            <a:r>
              <a:rPr lang="ru-RU" smtClean="0"/>
              <a:t>склеивает разнотипные данные и порождает неименованную структуру:</a:t>
            </a:r>
            <a:br>
              <a:rPr lang="ru-RU" smtClean="0"/>
            </a:br>
            <a:r>
              <a:rPr lang="en-US">
                <a:latin typeface="Consolas" panose="020B0609020204030204" pitchFamily="49" charset="0"/>
              </a:rPr>
              <a:t>auto person = ctmap (age, </a:t>
            </a:r>
            <a:r>
              <a:rPr lang="en-US">
                <a:latin typeface="Consolas" panose="020B0609020204030204" pitchFamily="49" charset="0"/>
              </a:rPr>
              <a:t>last_name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{ int, string } person {};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/>
              <a:t>какие вообще способы </a:t>
            </a:r>
            <a:r>
              <a:rPr lang="en-US" smtClean="0"/>
              <a:t>"</a:t>
            </a:r>
            <a:r>
              <a:rPr lang="ru-RU" smtClean="0"/>
              <a:t>склеить</a:t>
            </a:r>
            <a:r>
              <a:rPr lang="en-US" smtClean="0"/>
              <a:t>"</a:t>
            </a:r>
            <a:r>
              <a:rPr lang="ru-RU" smtClean="0"/>
              <a:t> данные есть в языке?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82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027"/>
          </a:xfrm>
        </p:spPr>
        <p:txBody>
          <a:bodyPr/>
          <a:lstStyle/>
          <a:p>
            <a:r>
              <a:rPr lang="ru-RU" smtClean="0"/>
              <a:t>В </a:t>
            </a:r>
            <a:r>
              <a:rPr lang="en-US" smtClean="0"/>
              <a:t>C++98 </a:t>
            </a:r>
            <a:r>
              <a:rPr lang="ru-RU" smtClean="0"/>
              <a:t>единственным </a:t>
            </a:r>
            <a:r>
              <a:rPr lang="en-US" smtClean="0"/>
              <a:t>compile-time </a:t>
            </a:r>
            <a:r>
              <a:rPr lang="ru-RU" smtClean="0"/>
              <a:t>клеем были пары</a:t>
            </a:r>
            <a:endParaRPr lang="en-US" smtClean="0"/>
          </a:p>
          <a:p>
            <a:r>
              <a:rPr lang="ru-RU" smtClean="0">
                <a:latin typeface="Consolas" panose="020B0609020204030204" pitchFamily="49" charset="0"/>
              </a:rPr>
              <a:t>типизация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::pair &lt;</a:t>
            </a: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, int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foo</a:t>
            </a:r>
            <a:r>
              <a:rPr lang="en-US" smtClean="0">
                <a:latin typeface="Consolas" panose="020B0609020204030204" pitchFamily="49" charset="0"/>
              </a:rPr>
              <a:t>; // foo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(int, int)</a:t>
            </a:r>
          </a:p>
          <a:p>
            <a:r>
              <a:rPr lang="ru-RU" smtClean="0">
                <a:latin typeface="Consolas" panose="020B0609020204030204" pitchFamily="49" charset="0"/>
              </a:rPr>
              <a:t>создание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en-US">
                <a:latin typeface="Consolas" panose="020B0609020204030204" pitchFamily="49" charset="0"/>
              </a:rPr>
              <a:t>= std::make_pair (</a:t>
            </a:r>
            <a:r>
              <a:rPr lang="en-US">
                <a:latin typeface="Consolas" panose="020B0609020204030204" pitchFamily="49" charset="0"/>
              </a:rPr>
              <a:t>10</a:t>
            </a:r>
            <a:r>
              <a:rPr lang="en-US" smtClean="0">
                <a:latin typeface="Consolas" panose="020B0609020204030204" pitchFamily="49" charset="0"/>
              </a:rPr>
              <a:t>, 20);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доступ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"foo: "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p.first </a:t>
            </a:r>
            <a:r>
              <a:rPr lang="en-US">
                <a:latin typeface="Consolas" panose="020B0609020204030204" pitchFamily="49" charset="0"/>
              </a:rPr>
              <a:t>&lt;&lt; ", "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p.second </a:t>
            </a:r>
            <a:r>
              <a:rPr lang="en-US">
                <a:latin typeface="Consolas" panose="020B0609020204030204" pitchFamily="49" charset="0"/>
              </a:rPr>
              <a:t>&lt;&lt; '\n';</a:t>
            </a:r>
          </a:p>
        </p:txBody>
      </p:sp>
    </p:spTree>
    <p:extLst>
      <p:ext uri="{BB962C8B-B14F-4D97-AF65-F5344CB8AC3E}">
        <p14:creationId xmlns:p14="http://schemas.microsoft.com/office/powerpoint/2010/main" val="1493908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027"/>
          </a:xfrm>
        </p:spPr>
        <p:txBody>
          <a:bodyPr/>
          <a:lstStyle/>
          <a:p>
            <a:r>
              <a:rPr lang="ru-RU" smtClean="0">
                <a:latin typeface="Consolas" panose="020B0609020204030204" pitchFamily="49" charset="0"/>
              </a:rPr>
              <a:t>многочисленные возвращаемые значения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::pair&lt;bool, T&gt; parse_string(const std::wstring &amp;</a:t>
            </a:r>
            <a:r>
              <a:rPr lang="en-US">
                <a:latin typeface="Consolas" panose="020B0609020204030204" pitchFamily="49" charset="0"/>
              </a:rPr>
              <a:t>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::wistringstream </a:t>
            </a:r>
            <a:r>
              <a:rPr lang="en-US">
                <a:latin typeface="Consolas" panose="020B0609020204030204" pitchFamily="49" charset="0"/>
              </a:rPr>
              <a:t>iss(s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 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success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iss </a:t>
            </a:r>
            <a:r>
              <a:rPr lang="en-US">
                <a:latin typeface="Consolas" panose="020B0609020204030204" pitchFamily="49" charset="0"/>
              </a:rPr>
              <a:t>&gt;&gt; </a:t>
            </a:r>
            <a:r>
              <a:rPr lang="en-US" smtClean="0">
                <a:latin typeface="Consolas" panose="020B0609020204030204" pitchFamily="49" charset="0"/>
              </a:rPr>
              <a:t>t);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std::make_pair(success,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parsed </a:t>
            </a:r>
            <a:r>
              <a:rPr lang="en-US">
                <a:latin typeface="Consolas" panose="020B0609020204030204" pitchFamily="49" charset="0"/>
              </a:rPr>
              <a:t>= parse_string&lt;int&gt;(L"123");</a:t>
            </a:r>
          </a:p>
        </p:txBody>
      </p:sp>
    </p:spTree>
    <p:extLst>
      <p:ext uri="{BB962C8B-B14F-4D97-AF65-F5344CB8AC3E}">
        <p14:creationId xmlns:p14="http://schemas.microsoft.com/office/powerpoint/2010/main" val="306806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41929"/>
          </a:xfrm>
        </p:spPr>
        <p:txBody>
          <a:bodyPr>
            <a:normAutofit/>
          </a:bodyPr>
          <a:lstStyle/>
          <a:p>
            <a:r>
              <a:rPr lang="ru-RU" sz="2000" smtClean="0"/>
              <a:t>Одно из обобщений пар: списочные структуры</a:t>
            </a:r>
            <a:br>
              <a:rPr lang="ru-RU" sz="2000" smtClean="0"/>
            </a:br>
            <a:r>
              <a:rPr lang="en-US" sz="2000" smtClean="0">
                <a:latin typeface="Consolas" panose="020B0609020204030204" pitchFamily="49" charset="0"/>
              </a:rPr>
              <a:t>(1, ('2', ("3", (4.0, 0))))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((</a:t>
            </a:r>
            <a:r>
              <a:rPr lang="en-US" sz="2000" smtClean="0">
                <a:latin typeface="Consolas" panose="020B0609020204030204" pitchFamily="49" charset="0"/>
              </a:rPr>
              <a:t>(1, 0), ('2', 0)), (("3", 0), (4.0, 0)))</a:t>
            </a:r>
          </a:p>
          <a:p>
            <a:r>
              <a:rPr lang="ru-RU" sz="2000" smtClean="0"/>
              <a:t>Можно придумать нечто вроде (так себе идея):</a:t>
            </a:r>
            <a:br>
              <a:rPr lang="ru-RU" sz="2000" smtClean="0"/>
            </a:br>
            <a:r>
              <a:rPr lang="en-US" sz="2000" smtClean="0">
                <a:latin typeface="Consolas" panose="020B0609020204030204" pitchFamily="49" charset="0"/>
              </a:rPr>
              <a:t>template&lt;typename T, typename N&gt; class Item { T data, N* next 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На самом деле для правильных списочных структур нужны лямбды</a:t>
            </a:r>
          </a:p>
          <a:p>
            <a:r>
              <a:rPr lang="ru-RU" sz="2000" smtClean="0"/>
              <a:t>Ещё одно обобщение пар: кортежи </a:t>
            </a:r>
            <a:r>
              <a:rPr lang="en-US" sz="2000" smtClean="0">
                <a:latin typeface="Consolas" panose="020B0609020204030204" pitchFamily="49" charset="0"/>
              </a:rPr>
              <a:t>(1, '2', "3", 4.0)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Кортежи также очень похожи на </a:t>
            </a:r>
            <a:r>
              <a:rPr lang="en-US" sz="2000" smtClean="0"/>
              <a:t>ctmap, </a:t>
            </a:r>
            <a:r>
              <a:rPr lang="ru-RU" sz="2000" smtClean="0"/>
              <a:t>но могут содержать одинаковые по типу поля: </a:t>
            </a:r>
            <a:r>
              <a:rPr lang="en-US" sz="2000" smtClean="0">
                <a:latin typeface="Consolas" panose="020B0609020204030204" pitchFamily="49" charset="0"/>
              </a:rPr>
              <a:t>(1, 2, '3', 4, 5)</a:t>
            </a:r>
            <a:r>
              <a:rPr lang="en-US" sz="2000" smtClean="0"/>
              <a:t> </a:t>
            </a:r>
            <a:r>
              <a:rPr lang="ru-RU" sz="2000" smtClean="0"/>
              <a:t>это тоже кортеж</a:t>
            </a:r>
            <a:endParaRPr 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97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smtClean="0"/>
              <a:t> Новые смыслы троеточий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smtClean="0"/>
              <a:t> Рекурсивные параметры и </a:t>
            </a:r>
            <a:r>
              <a:rPr lang="en-US" sz="3600" smtClean="0"/>
              <a:t>printf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/>
              <a:t> </a:t>
            </a:r>
            <a:r>
              <a:rPr lang="ru-RU" sz="3600" smtClean="0"/>
              <a:t>Размещающая семантика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smtClean="0"/>
              <a:t> Отображения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smtClean="0"/>
              <a:t>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4139683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Кортежи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9551"/>
          </a:xfrm>
        </p:spPr>
        <p:txBody>
          <a:bodyPr/>
          <a:lstStyle/>
          <a:p>
            <a:r>
              <a:rPr lang="ru-RU" smtClean="0"/>
              <a:t>Типизация и создание</a:t>
            </a: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std::tuple&lt;int</a:t>
            </a:r>
            <a:r>
              <a:rPr lang="fr-FR">
                <a:latin typeface="Consolas" panose="020B0609020204030204" pitchFamily="49" charset="0"/>
              </a:rPr>
              <a:t>, double, int</a:t>
            </a:r>
            <a:r>
              <a:rPr lang="fr-FR">
                <a:latin typeface="Consolas" panose="020B0609020204030204" pitchFamily="49" charset="0"/>
              </a:rPr>
              <a:t>&gt; </a:t>
            </a:r>
            <a:r>
              <a:rPr lang="fr-FR" smtClean="0">
                <a:latin typeface="Consolas" panose="020B0609020204030204" pitchFamily="49" charset="0"/>
              </a:rPr>
              <a:t>t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fr-FR" smtClean="0">
                <a:latin typeface="Consolas" panose="020B0609020204030204" pitchFamily="49" charset="0"/>
              </a:rPr>
              <a:t>(1</a:t>
            </a:r>
            <a:r>
              <a:rPr lang="fr-FR">
                <a:latin typeface="Consolas" panose="020B0609020204030204" pitchFamily="49" charset="0"/>
              </a:rPr>
              <a:t>, 2.0, </a:t>
            </a:r>
            <a:r>
              <a:rPr lang="fr-FR">
                <a:latin typeface="Consolas" panose="020B0609020204030204" pitchFamily="49" charset="0"/>
              </a:rPr>
              <a:t>3</a:t>
            </a:r>
            <a:r>
              <a:rPr lang="fr-FR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Создание и типизация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 = std::make_tuple (4, 5.0, 6);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Объединение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t3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std::tuple_cat (t1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t2, make_pair(7, 8.0));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t3 = (1, 2.0, 3, 4, 5.0, 6, 7, 8.0)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2574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обращение по номеру и типу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auto t = make_tuple (1, 2.0, 3);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assert (t.head_ == 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 (t.base.head_ == 2.0);</a:t>
            </a:r>
          </a:p>
          <a:p>
            <a:pPr marL="0" indent="0">
              <a:buNone/>
            </a:pPr>
            <a:r>
              <a:rPr lang="de-DE" smtClean="0">
                <a:latin typeface="Consolas" panose="020B0609020204030204" pitchFamily="49" charset="0"/>
              </a:rPr>
              <a:t>assert </a:t>
            </a:r>
            <a:r>
              <a:rPr lang="de-DE">
                <a:latin typeface="Consolas" panose="020B0609020204030204" pitchFamily="49" charset="0"/>
              </a:rPr>
              <a:t>(get&lt;0&gt;(t) == </a:t>
            </a:r>
            <a:r>
              <a:rPr lang="de-DE">
                <a:latin typeface="Consolas" panose="020B0609020204030204" pitchFamily="49" charset="0"/>
              </a:rPr>
              <a:t>1</a:t>
            </a:r>
            <a:r>
              <a:rPr lang="de-DE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de-DE" smtClean="0">
                <a:latin typeface="Consolas" panose="020B0609020204030204" pitchFamily="49" charset="0"/>
              </a:rPr>
              <a:t>assert </a:t>
            </a:r>
            <a:r>
              <a:rPr lang="de-DE">
                <a:latin typeface="Consolas" panose="020B0609020204030204" pitchFamily="49" charset="0"/>
              </a:rPr>
              <a:t>(</a:t>
            </a:r>
            <a:r>
              <a:rPr lang="de-DE" smtClean="0">
                <a:latin typeface="Consolas" panose="020B0609020204030204" pitchFamily="49" charset="0"/>
              </a:rPr>
              <a:t>get&lt;</a:t>
            </a:r>
            <a:r>
              <a:rPr lang="en-US" smtClean="0">
                <a:latin typeface="Consolas" panose="020B0609020204030204" pitchFamily="49" charset="0"/>
              </a:rPr>
              <a:t>double</a:t>
            </a:r>
            <a:r>
              <a:rPr lang="de-DE" smtClean="0">
                <a:latin typeface="Consolas" panose="020B0609020204030204" pitchFamily="49" charset="0"/>
              </a:rPr>
              <a:t>&gt;(</a:t>
            </a:r>
            <a:r>
              <a:rPr lang="de-DE">
                <a:latin typeface="Consolas" panose="020B0609020204030204" pitchFamily="49" charset="0"/>
              </a:rPr>
              <a:t>t) == </a:t>
            </a:r>
            <a:r>
              <a:rPr lang="de-DE">
                <a:latin typeface="Consolas" panose="020B0609020204030204" pitchFamily="49" charset="0"/>
              </a:rPr>
              <a:t>2.0</a:t>
            </a:r>
            <a:r>
              <a:rPr lang="de-DE" smtClean="0">
                <a:latin typeface="Consolas" panose="020B0609020204030204" pitchFamily="49" charset="0"/>
              </a:rPr>
              <a:t>);</a:t>
            </a:r>
            <a:br>
              <a:rPr lang="de-DE" smtClean="0">
                <a:latin typeface="Consolas" panose="020B0609020204030204" pitchFamily="49" charset="0"/>
              </a:rPr>
            </a:br>
            <a:r>
              <a:rPr lang="de-DE">
                <a:latin typeface="Consolas" panose="020B0609020204030204" pitchFamily="49" charset="0"/>
              </a:rPr>
              <a:t>assert </a:t>
            </a:r>
            <a:r>
              <a:rPr lang="de-DE">
                <a:latin typeface="Consolas" panose="020B0609020204030204" pitchFamily="49" charset="0"/>
              </a:rPr>
              <a:t>(</a:t>
            </a:r>
            <a:r>
              <a:rPr lang="de-DE" smtClean="0">
                <a:latin typeface="Consolas" panose="020B0609020204030204" pitchFamily="49" charset="0"/>
              </a:rPr>
              <a:t>get&lt;3&gt;(</a:t>
            </a:r>
            <a:r>
              <a:rPr lang="de-DE">
                <a:latin typeface="Consolas" panose="020B0609020204030204" pitchFamily="49" charset="0"/>
              </a:rPr>
              <a:t>t) </a:t>
            </a:r>
            <a:r>
              <a:rPr lang="de-DE">
                <a:latin typeface="Consolas" panose="020B0609020204030204" pitchFamily="49" charset="0"/>
              </a:rPr>
              <a:t>== </a:t>
            </a:r>
            <a:r>
              <a:rPr lang="de-DE" smtClean="0">
                <a:latin typeface="Consolas" panose="020B0609020204030204" pitchFamily="49" charset="0"/>
              </a:rPr>
              <a:t>3);</a:t>
            </a:r>
          </a:p>
          <a:p>
            <a:pPr marL="0" indent="0">
              <a:buNone/>
            </a:pPr>
            <a:r>
              <a:rPr lang="ru-RU" smtClean="0"/>
              <a:t>Попытка </a:t>
            </a:r>
            <a:r>
              <a:rPr lang="en-US" smtClean="0">
                <a:latin typeface="Consolas" panose="020B0609020204030204" pitchFamily="49" charset="0"/>
              </a:rPr>
              <a:t>get&lt;int&gt;(t) </a:t>
            </a:r>
            <a:r>
              <a:rPr lang="ru-RU" smtClean="0"/>
              <a:t>приведет к ошибке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896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в кортеж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std::tuple&lt;int,int&gt; </a:t>
            </a:r>
            <a:r>
              <a:rPr lang="en-US">
                <a:latin typeface="Consolas" panose="020B0609020204030204" pitchFamily="49" charset="0"/>
              </a:rPr>
              <a:t>foo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a;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>
                <a:latin typeface="Consolas" panose="020B0609020204030204" pitchFamily="49" charset="0"/>
              </a:rPr>
              <a:t>tie(a</a:t>
            </a:r>
            <a:r>
              <a:rPr lang="en-US" smtClean="0">
                <a:latin typeface="Consolas" panose="020B0609020204030204" pitchFamily="49" charset="0"/>
              </a:rPr>
              <a:t>, b)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foo();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 = 7;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t = tuple_cat (make_pair(a, b), 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tie(n)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87307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сравнений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87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Point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x; int y; int z;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operator&lt;(const Point&amp; p) const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tie(x, y, z) &lt; tie(p.x, p.y, p.z);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Point a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9 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Point b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 0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boolalpha &lt;&lt; (a &lt; b) &lt;&lt; endl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> 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1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</a:t>
            </a:r>
            <a:r>
              <a:rPr lang="ru-RU" smtClean="0"/>
              <a:t>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eprintf(...) fprintf(stderr, __VA_ARGS__)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617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проброс кортежа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9021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pair&lt;vector&lt;int&gt;, vector&lt;int&gt;&gt; </a:t>
            </a:r>
            <a:r>
              <a:rPr lang="en-US">
                <a:latin typeface="Consolas" panose="020B0609020204030204" pitchFamily="49" charset="0"/>
              </a:rPr>
              <a:t>p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piecewise_construct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forward_as_tuple</a:t>
            </a:r>
            <a:r>
              <a:rPr lang="en-US" smtClean="0">
                <a:latin typeface="Consolas" panose="020B0609020204030204" pitchFamily="49" charset="0"/>
              </a:rPr>
              <a:t>(),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forward_as_tuple(1</a:t>
            </a:r>
            <a:r>
              <a:rPr lang="en-US">
                <a:latin typeface="Consolas" panose="020B0609020204030204" pitchFamily="49" charset="0"/>
              </a:rPr>
              <a:t>, 2,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); // p = ({}, {1, 2, 3})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 сожалению даже в </a:t>
            </a:r>
            <a:r>
              <a:rPr lang="en-US" smtClean="0"/>
              <a:t>C++17 </a:t>
            </a:r>
            <a:r>
              <a:rPr lang="ru-RU" smtClean="0"/>
              <a:t>не будет </a:t>
            </a:r>
            <a:r>
              <a:rPr lang="en-US" smtClean="0"/>
              <a:t>piecewise_construct</a:t>
            </a:r>
            <a:r>
              <a:rPr lang="ru-RU" smtClean="0"/>
              <a:t> для </a:t>
            </a:r>
            <a:r>
              <a:rPr lang="en-US" smtClean="0"/>
              <a:t>tuple, </a:t>
            </a:r>
            <a:r>
              <a:rPr lang="ru-RU" smtClean="0"/>
              <a:t>только для </a:t>
            </a:r>
            <a:r>
              <a:rPr lang="en-US" smtClean="0"/>
              <a:t>pair.</a:t>
            </a:r>
          </a:p>
          <a:p>
            <a:r>
              <a:rPr lang="ru-RU" smtClean="0"/>
              <a:t>Зато будет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v = </a:t>
            </a:r>
            <a:r>
              <a:rPr lang="en-US">
                <a:latin typeface="Consolas" panose="020B0609020204030204" pitchFamily="49" charset="0"/>
              </a:rPr>
              <a:t>make_from_tuple </a:t>
            </a:r>
            <a:r>
              <a:rPr lang="en-US" smtClean="0">
                <a:latin typeface="Consolas" panose="020B0609020204030204" pitchFamily="49" charset="0"/>
              </a:rPr>
              <a:t>&lt;vector&lt;int&gt;&gt; </a:t>
            </a:r>
            <a:r>
              <a:rPr lang="en-US">
                <a:latin typeface="Consolas" panose="020B0609020204030204" pitchFamily="49" charset="0"/>
              </a:rPr>
              <a:t>(t);</a:t>
            </a:r>
          </a:p>
        </p:txBody>
      </p:sp>
    </p:spTree>
    <p:extLst>
      <p:ext uri="{BB962C8B-B14F-4D97-AF65-F5344CB8AC3E}">
        <p14:creationId xmlns:p14="http://schemas.microsoft.com/office/powerpoint/2010/main" val="1470179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списочная инициализация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vector</a:t>
            </a:r>
            <a:r>
              <a:rPr lang="en-US" smtClean="0">
                <a:latin typeface="Consolas" panose="020B0609020204030204" pitchFamily="49" charset="0"/>
              </a:rPr>
              <a:t>&lt; tuple&lt;string</a:t>
            </a:r>
            <a:r>
              <a:rPr lang="en-US">
                <a:latin typeface="Consolas" panose="020B0609020204030204" pitchFamily="49" charset="0"/>
              </a:rPr>
              <a:t>, string, </a:t>
            </a: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&gt; &gt; </a:t>
            </a:r>
            <a:r>
              <a:rPr lang="en-US">
                <a:latin typeface="Consolas" panose="020B0609020204030204" pitchFamily="49" charset="0"/>
              </a:rPr>
              <a:t>v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"Cat", "Barsik",  3 },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"Dog", "Snoopy", 7 </a:t>
            </a:r>
            <a:r>
              <a:rPr lang="en-US">
                <a:latin typeface="Consolas" panose="020B0609020204030204" pitchFamily="49" charset="0"/>
              </a:rPr>
              <a:t>},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"Bird", "Kesha", 2 </a:t>
            </a:r>
            <a:r>
              <a:rPr lang="en-US">
                <a:latin typeface="Consolas" panose="020B0609020204030204" pitchFamily="49" charset="0"/>
              </a:rPr>
              <a:t>}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(get&lt;1&gt;(v[2]) == 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??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49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16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mtClean="0"/>
              <a:t>Четыре способа создать кортеж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tuple&lt;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VTypes...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make_tuple(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Types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&amp;&amp;...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tuple&lt;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Types&amp;...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tie(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Types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&amp;...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tuple&lt;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&amp;&amp;...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forward_as_tuple(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&amp;&amp;...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tuple&lt;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CTypes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tuple_cat(</a:t>
            </a:r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Tuples</a:t>
            </a:r>
            <a:r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&amp;&amp;...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mtClean="0"/>
              <a:t>Сходство, различия, преимущества?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6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ISO/IEC, "Information technology -- Programming languages – C++", ISO/IEC 14882:2014, 2014</a:t>
            </a:r>
          </a:p>
          <a:p>
            <a:pPr lvl="0"/>
            <a:r>
              <a:rPr lang="en-US" sz="2000" dirty="0"/>
              <a:t>The C++ Programming Language (4th Edition)</a:t>
            </a:r>
          </a:p>
          <a:p>
            <a:r>
              <a:rPr lang="en-US" sz="2000" dirty="0" err="1"/>
              <a:t>Davide</a:t>
            </a:r>
            <a:r>
              <a:rPr lang="en-US" sz="2000" dirty="0"/>
              <a:t> </a:t>
            </a:r>
            <a:r>
              <a:rPr lang="en-US" sz="2000" dirty="0" err="1"/>
              <a:t>Vandevoorde</a:t>
            </a:r>
            <a:r>
              <a:rPr lang="en-US" sz="2000" dirty="0"/>
              <a:t>, Nicolai M. </a:t>
            </a:r>
            <a:r>
              <a:rPr lang="en-US" sz="2000" dirty="0" err="1"/>
              <a:t>Josuttis</a:t>
            </a:r>
            <a:r>
              <a:rPr lang="en-US" sz="2000" dirty="0"/>
              <a:t>, </a:t>
            </a:r>
            <a:r>
              <a:rPr lang="en-US" sz="2000" dirty="0" smtClean="0"/>
              <a:t>C</a:t>
            </a:r>
            <a:r>
              <a:rPr lang="en-US" sz="2000" dirty="0"/>
              <a:t>++ Templates. The Complete </a:t>
            </a:r>
            <a:r>
              <a:rPr lang="en-US" sz="2000" dirty="0" smtClean="0"/>
              <a:t>Guid</a:t>
            </a:r>
            <a:r>
              <a:rPr lang="en-US" sz="2000" dirty="0"/>
              <a:t>e</a:t>
            </a:r>
            <a:r>
              <a:rPr lang="en-US" sz="2000" dirty="0" smtClean="0"/>
              <a:t>, </a:t>
            </a:r>
            <a:r>
              <a:rPr lang="en-US" sz="2000" dirty="0"/>
              <a:t>Pearson Education, </a:t>
            </a:r>
            <a:r>
              <a:rPr lang="en-US" sz="2000" dirty="0" smtClean="0"/>
              <a:t>2003</a:t>
            </a:r>
            <a:endParaRPr lang="ru-RU" sz="2000" dirty="0" smtClean="0"/>
          </a:p>
          <a:p>
            <a:r>
              <a:rPr lang="en-US" sz="2000" smtClean="0"/>
              <a:t>S. T. Lavavej, Tuple: what's new and how it works, CppCon 2016</a:t>
            </a:r>
          </a:p>
          <a:p>
            <a:r>
              <a:rPr lang="en-US" sz="2000" smtClean="0"/>
              <a:t>A. Alexandrescu, Variadic templates and Funadic, GoingNative, 2012</a:t>
            </a:r>
          </a:p>
        </p:txBody>
      </p:sp>
    </p:spTree>
    <p:extLst>
      <p:ext uri="{BB962C8B-B14F-4D97-AF65-F5344CB8AC3E}">
        <p14:creationId xmlns:p14="http://schemas.microsoft.com/office/powerpoint/2010/main" val="169372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</a:t>
            </a:r>
            <a:r>
              <a:rPr lang="ru-RU" smtClean="0"/>
              <a:t>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C++</a:t>
            </a:r>
            <a:endParaRPr lang="ru-RU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(...)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5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</a:t>
            </a:r>
            <a:r>
              <a:rPr lang="ru-RU" smtClean="0"/>
              <a:t>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Пачка параметров шаблона</a:t>
            </a:r>
          </a:p>
          <a:p>
            <a:pPr marL="0" indent="0">
              <a:buNone/>
            </a:pPr>
            <a:r>
              <a:rPr lang="en-US" smtClean="0"/>
              <a:t>template &lt;typename ... Args&gt;</a:t>
            </a:r>
          </a:p>
          <a:p>
            <a:pPr marL="0" indent="0">
              <a:buNone/>
            </a:pPr>
            <a:r>
              <a:rPr lang="en-US" smtClean="0"/>
              <a:t>template &lt;typename Arg, typename ... Args&gt;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9016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</a:t>
            </a:r>
            <a:r>
              <a:rPr lang="ru-RU" smtClean="0"/>
              <a:t>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шаблона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Пачка параметров функции</a:t>
            </a:r>
            <a:endParaRPr lang="en-US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... </a:t>
            </a:r>
            <a:r>
              <a:rPr lang="en-US" smtClean="0">
                <a:latin typeface="Consolas" panose="020B0609020204030204" pitchFamily="49" charset="0"/>
              </a:rPr>
              <a:t>Args&gt; void </a:t>
            </a:r>
            <a:r>
              <a:rPr lang="en-US">
                <a:latin typeface="Consolas" panose="020B0609020204030204" pitchFamily="49" charset="0"/>
              </a:rPr>
              <a:t>f(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Args ... args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0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Поговорим о 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9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Произвольное </a:t>
            </a:r>
            <a:r>
              <a:rPr lang="ru-RU" smtClean="0"/>
              <a:t>количество аргументов в </a:t>
            </a:r>
            <a:r>
              <a:rPr lang="en-US" smtClean="0"/>
              <a:t>C-</a:t>
            </a:r>
            <a:r>
              <a:rPr lang="ru-RU" smtClean="0"/>
              <a:t>стиле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То же самое, но для макросов</a:t>
            </a:r>
            <a:endParaRPr lang="en-US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/>
              <a:t>try-catch-everything </a:t>
            </a:r>
            <a:r>
              <a:rPr lang="ru-RU" smtClean="0"/>
              <a:t>в стиле </a:t>
            </a:r>
            <a:r>
              <a:rPr lang="en-US" smtClean="0"/>
              <a:t>C+</a:t>
            </a:r>
            <a:r>
              <a:rPr lang="ru-RU" smtClean="0"/>
              <a:t>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шаблона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/>
              <a:t>Пачка параметров функции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Паттерн раскрытия пачки </a:t>
            </a:r>
            <a:r>
              <a:rPr lang="ru-RU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параметров</a:t>
            </a:r>
            <a:endParaRPr lang="en-US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args ...</a:t>
            </a:r>
            <a:endParaRPr lang="ru-RU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43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360</TotalTime>
  <Words>1146</Words>
  <Application>Microsoft Office PowerPoint</Application>
  <PresentationFormat>Widescreen</PresentationFormat>
  <Paragraphs>240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Consolas</vt:lpstr>
      <vt:lpstr>Trebuchet MS</vt:lpstr>
      <vt:lpstr>Tw Cen MT</vt:lpstr>
      <vt:lpstr>Wingdings</vt:lpstr>
      <vt:lpstr>Circuit</vt:lpstr>
      <vt:lpstr>Вариабельные шаблоны</vt:lpstr>
      <vt:lpstr>PowerPoint Presentation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Поговорим о ...</vt:lpstr>
      <vt:lpstr>Пачки параметров для шаблонов</vt:lpstr>
      <vt:lpstr>Раскрытие пачки параметров</vt:lpstr>
      <vt:lpstr>Совместное раскрытие</vt:lpstr>
      <vt:lpstr>Совместное раскрытие</vt:lpstr>
      <vt:lpstr>Совместное раскрытие</vt:lpstr>
      <vt:lpstr>Совместное раскрытие</vt:lpstr>
      <vt:lpstr>контрольный вопрос на раскрытие</vt:lpstr>
      <vt:lpstr>PowerPoint Presentation</vt:lpstr>
      <vt:lpstr>"Рекурсивное" раскрытие</vt:lpstr>
      <vt:lpstr>Улучшенный вариант</vt:lpstr>
      <vt:lpstr>пример: printf</vt:lpstr>
      <vt:lpstr>пример: printf</vt:lpstr>
      <vt:lpstr>пример: printf</vt:lpstr>
      <vt:lpstr>обсуждение</vt:lpstr>
      <vt:lpstr>PowerPoint Presentation</vt:lpstr>
      <vt:lpstr>тяжелые классы</vt:lpstr>
      <vt:lpstr>контейнеры тяжелых классов</vt:lpstr>
      <vt:lpstr>проблема: помещение в контейнер</vt:lpstr>
      <vt:lpstr>проблема: помещение в контейнер</vt:lpstr>
      <vt:lpstr>Ответ: пробросить аргумент</vt:lpstr>
      <vt:lpstr>проблема осталась</vt:lpstr>
      <vt:lpstr>Выход из положения в два этапа</vt:lpstr>
      <vt:lpstr>Выход из положения в два этапа</vt:lpstr>
      <vt:lpstr>стало гораздо лучше?</vt:lpstr>
      <vt:lpstr>стало гораздо лучше!</vt:lpstr>
      <vt:lpstr>прозрачная оболочка</vt:lpstr>
      <vt:lpstr>PowerPoint Presentation</vt:lpstr>
      <vt:lpstr>Отображения времени компиляции</vt:lpstr>
      <vt:lpstr>Теги как шаблонные типы</vt:lpstr>
      <vt:lpstr>структура поля и контейнер полей</vt:lpstr>
      <vt:lpstr>обсуждение</vt:lpstr>
      <vt:lpstr>пары</vt:lpstr>
      <vt:lpstr>пары</vt:lpstr>
      <vt:lpstr>Обсуждение</vt:lpstr>
      <vt:lpstr>PowerPoint Presentation</vt:lpstr>
      <vt:lpstr>Кортежи</vt:lpstr>
      <vt:lpstr>обращение по номеру и типу</vt:lpstr>
      <vt:lpstr>связывание в кортеж</vt:lpstr>
      <vt:lpstr>реализация сравнений</vt:lpstr>
      <vt:lpstr>проброс кортежа</vt:lpstr>
      <vt:lpstr>списочная инициализация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lastModifiedBy>Vladimirov, Konstantin</cp:lastModifiedBy>
  <cp:revision>139</cp:revision>
  <dcterms:created xsi:type="dcterms:W3CDTF">2017-03-09T20:57:57Z</dcterms:created>
  <dcterms:modified xsi:type="dcterms:W3CDTF">2017-03-11T22:54:49Z</dcterms:modified>
</cp:coreProperties>
</file>