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7" r:id="rId12"/>
    <p:sldId id="318" r:id="rId13"/>
    <p:sldId id="319" r:id="rId14"/>
    <p:sldId id="320" r:id="rId15"/>
    <p:sldId id="321" r:id="rId16"/>
    <p:sldId id="267" r:id="rId17"/>
    <p:sldId id="269" r:id="rId18"/>
    <p:sldId id="270" r:id="rId19"/>
    <p:sldId id="271" r:id="rId20"/>
    <p:sldId id="272" r:id="rId21"/>
    <p:sldId id="275" r:id="rId22"/>
    <p:sldId id="294" r:id="rId23"/>
    <p:sldId id="274" r:id="rId24"/>
    <p:sldId id="276" r:id="rId25"/>
    <p:sldId id="277" r:id="rId26"/>
    <p:sldId id="281" r:id="rId27"/>
    <p:sldId id="278" r:id="rId28"/>
    <p:sldId id="279" r:id="rId29"/>
    <p:sldId id="285" r:id="rId30"/>
    <p:sldId id="283" r:id="rId31"/>
    <p:sldId id="286" r:id="rId32"/>
    <p:sldId id="280" r:id="rId33"/>
    <p:sldId id="282" r:id="rId34"/>
    <p:sldId id="284" r:id="rId35"/>
    <p:sldId id="287" r:id="rId36"/>
    <p:sldId id="288" r:id="rId37"/>
    <p:sldId id="295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32" r:id="rId51"/>
    <p:sldId id="331" r:id="rId52"/>
    <p:sldId id="305" r:id="rId53"/>
    <p:sldId id="306" r:id="rId54"/>
    <p:sldId id="307" r:id="rId55"/>
    <p:sldId id="309" r:id="rId56"/>
    <p:sldId id="328" r:id="rId57"/>
    <p:sldId id="329" r:id="rId58"/>
    <p:sldId id="330" r:id="rId59"/>
    <p:sldId id="333" r:id="rId60"/>
    <p:sldId id="304" r:id="rId61"/>
    <p:sldId id="310" r:id="rId62"/>
    <p:sldId id="311" r:id="rId63"/>
    <p:sldId id="312" r:id="rId64"/>
    <p:sldId id="313" r:id="rId65"/>
    <p:sldId id="314" r:id="rId66"/>
    <p:sldId id="315" r:id="rId67"/>
    <p:sldId id="334" r:id="rId68"/>
    <p:sldId id="316" r:id="rId69"/>
    <p:sldId id="258" r:id="rId70"/>
    <p:sldId id="324" r:id="rId71"/>
    <p:sldId id="322" r:id="rId72"/>
    <p:sldId id="323" r:id="rId73"/>
    <p:sldId id="325" r:id="rId74"/>
    <p:sldId id="326" r:id="rId75"/>
    <p:sldId id="327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73CC-54DE-46EA-9BF6-4F7267DE779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C9BA-EE86-43D1-8331-1A2C718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9419B-997A-4DB3-B455-BA5B759E50E2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5998-8A6A-47C5-9B68-7DBDD02CD12B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AF54-3DCA-4889-889B-9A1B7DADA6F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E8C-73F3-44B6-B292-9149781C3E45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511A-D7A1-495A-AB75-DB217D4D1BE6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96A9-DE7D-436E-A318-A4E69F80CDDE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50B-8F30-4843-88BA-E70C6803AE81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DAB-1A29-434F-980D-BEA612B3AFBD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02B4-4E30-434E-A44E-E63B6767896D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761B-5701-430A-B2BB-43AA25E22D75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59B5-BE9F-4B2F-BDAB-41ED7288D38B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BB245C0-A2FD-4F36-99B0-F1C21E77F34C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Обзор семантики перемещения и эффективный проброс аргументов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dead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clref(2); // </a:t>
            </a:r>
            <a:r>
              <a:rPr lang="ru-RU" smtClean="0">
                <a:latin typeface="Consolas" panose="020B0609020204030204" pitchFamily="49" charset="0"/>
              </a:rPr>
              <a:t>значение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определено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cx = clref(3); // </a:t>
            </a:r>
            <a:r>
              <a:rPr lang="ru-RU" smtClean="0">
                <a:latin typeface="Consolas" panose="020B0609020204030204" pitchFamily="49" charset="0"/>
              </a:rPr>
              <a:t>значение </a:t>
            </a:r>
            <a:r>
              <a:rPr lang="en-US" smtClean="0">
                <a:latin typeface="Consolas" panose="020B0609020204030204" pitchFamily="49" charset="0"/>
              </a:rPr>
              <a:t>cx </a:t>
            </a:r>
            <a:r>
              <a:rPr lang="ru-RU" smtClean="0">
                <a:latin typeface="Consolas" panose="020B0609020204030204" pitchFamily="49" charset="0"/>
              </a:rPr>
              <a:t>не определено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  <a:p>
            <a:r>
              <a:rPr lang="ru-RU" smtClean="0"/>
              <a:t>Есть неожиданно корректные случаи, когда </a:t>
            </a:r>
            <a:r>
              <a:rPr lang="en-US" smtClean="0"/>
              <a:t>identity </a:t>
            </a:r>
            <a:r>
              <a:rPr lang="ru-RU" smtClean="0"/>
              <a:t>сохраняется в фрейме вызова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 lvref (int &amp;x)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clvref (const int </a:t>
            </a:r>
            <a:r>
              <a:rPr lang="en-US">
                <a:latin typeface="Consolas" panose="020B0609020204030204" pitchFamily="49" charset="0"/>
              </a:rPr>
              <a:t>&amp;x)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x;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Как получить </a:t>
            </a:r>
            <a:r>
              <a:rPr lang="en-US" smtClean="0"/>
              <a:t>rvalue ref </a:t>
            </a:r>
            <a:r>
              <a:rPr lang="ru-RU" smtClean="0"/>
              <a:t>на значение существующего объекта?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???; // </a:t>
            </a:r>
            <a:r>
              <a:rPr lang="ru-RU" smtClean="0">
                <a:latin typeface="Consolas" panose="020B0609020204030204" pitchFamily="49" charset="0"/>
              </a:rPr>
              <a:t>хочется связаться со значением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Нормативный метод связать с существующим объектом называется </a:t>
            </a:r>
            <a:r>
              <a:rPr lang="en-US" smtClean="0"/>
              <a:t>std::move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move(x);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</a:p>
          <a:p>
            <a:r>
              <a:rPr lang="ru-RU" smtClean="0"/>
              <a:t>Нормативного метода получить новый объект не существует. Хотелось бы чего-то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fork(x); // </a:t>
            </a:r>
            <a:r>
              <a:rPr lang="ru-RU" smtClean="0">
                <a:latin typeface="Consolas" panose="020B0609020204030204" pitchFamily="49" charset="0"/>
              </a:rPr>
              <a:t>эквивалентно </a:t>
            </a:r>
            <a:r>
              <a:rPr lang="en-US" smtClean="0">
                <a:latin typeface="Consolas" panose="020B0609020204030204" pitchFamily="49" charset="0"/>
              </a:rPr>
              <a:t>x + 0, </a:t>
            </a:r>
            <a:r>
              <a:rPr lang="ru-RU" smtClean="0">
                <a:latin typeface="Consolas" panose="020B0609020204030204" pitchFamily="49" charset="0"/>
              </a:rPr>
              <a:t>но с гарантией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move(int(x)); // </a:t>
            </a:r>
            <a:r>
              <a:rPr lang="ru-RU" smtClean="0">
                <a:latin typeface="Consolas" panose="020B0609020204030204" pitchFamily="49" charset="0"/>
              </a:rPr>
              <a:t>будет ли это работать как </a:t>
            </a:r>
            <a:r>
              <a:rPr lang="en-US" smtClean="0">
                <a:latin typeface="Consolas" panose="020B0609020204030204" pitchFamily="49" charset="0"/>
              </a:rPr>
              <a:t>fork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Wave 3"/>
          <p:cNvSpPr/>
          <p:nvPr/>
        </p:nvSpPr>
        <p:spPr>
          <a:xfrm>
            <a:off x="5607064" y="264400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0816" y="346449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42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5607064" y="3419184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rvx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6472037" y="298587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472037" y="376105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Вопрос традиционный. Что на экране?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      // 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//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r>
              <a:rPr lang="en-US" smtClean="0">
                <a:latin typeface="Consolas" panose="020B0609020204030204" pitchFamily="49" charset="0"/>
              </a:rPr>
              <a:t>   // 33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Симметричные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</a:t>
            </a:r>
            <a:r>
              <a:rPr lang="en-US" smtClean="0"/>
              <a:t>move </a:t>
            </a:r>
            <a:r>
              <a:rPr lang="ru-RU" smtClean="0"/>
              <a:t>приводит объект к правой ссылке.</a:t>
            </a:r>
          </a:p>
          <a:p>
            <a:r>
              <a:rPr lang="ru-RU" smtClean="0"/>
              <a:t>Можно ли привести объект к иной ссылке? Да, но с проблемами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&amp;&amp;a = move(x);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&amp;b = ref(x);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&amp;c = cref(x);</a:t>
            </a:r>
          </a:p>
          <a:p>
            <a:r>
              <a:rPr lang="ru-RU" smtClean="0"/>
              <a:t>Здесь</a:t>
            </a:r>
            <a:r>
              <a:rPr lang="en-US" smtClean="0"/>
              <a:t> </a:t>
            </a:r>
            <a:r>
              <a:rPr lang="ru-RU" smtClean="0"/>
              <a:t>симметрия обманчива, так как</a:t>
            </a:r>
            <a:r>
              <a:rPr lang="en-US" smtClean="0"/>
              <a:t> std::ref </a:t>
            </a:r>
            <a:r>
              <a:rPr lang="ru-RU" smtClean="0"/>
              <a:t>коварен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 = move(x);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int&amp;&amp;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e = ref(x);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std::reference_wrapper&lt;int&gt; </a:t>
            </a:r>
          </a:p>
        </p:txBody>
      </p:sp>
      <p:sp>
        <p:nvSpPr>
          <p:cNvPr id="4" name="Wave 3"/>
          <p:cNvSpPr/>
          <p:nvPr/>
        </p:nvSpPr>
        <p:spPr>
          <a:xfrm>
            <a:off x="9315464" y="3086720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9216" y="3907208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9315464" y="3861900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9315464" y="5412260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0180437" y="3428590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0180437" y="4203770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0180437" y="4500332"/>
            <a:ext cx="802523" cy="1253798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Wave 12"/>
          <p:cNvSpPr/>
          <p:nvPr/>
        </p:nvSpPr>
        <p:spPr>
          <a:xfrm>
            <a:off x="9315464" y="4637080"/>
            <a:ext cx="864973" cy="683740"/>
          </a:xfrm>
          <a:prstGeom prst="wav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0180437" y="4323836"/>
            <a:ext cx="618778" cy="655114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почему левые ссылки организованы через </a:t>
            </a:r>
            <a:r>
              <a:rPr lang="en-US" smtClean="0"/>
              <a:t>ref wrapper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а правые напрямую?</a:t>
            </a:r>
          </a:p>
          <a:p>
            <a:r>
              <a:rPr lang="ru-RU" smtClean="0"/>
              <a:t>Как, исходя из этого, должны быть организованы константные левые ссылки?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Перемещающие конструкторы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Конструктор берущий </a:t>
            </a:r>
            <a:r>
              <a:rPr lang="en-US" smtClean="0"/>
              <a:t>rvalue ref </a:t>
            </a:r>
            <a:r>
              <a:rPr lang="ru-RU" smtClean="0"/>
              <a:t>не обязан сохранять значение (т.к. это </a:t>
            </a:r>
            <a:r>
              <a:rPr lang="en-US" smtClean="0"/>
              <a:t>rvalue</a:t>
            </a:r>
            <a:r>
              <a:rPr lang="ru-RU" smtClean="0"/>
              <a:t>)</a:t>
            </a:r>
            <a:endParaRPr lang="en-US" smtClean="0"/>
          </a:p>
          <a:p>
            <a:r>
              <a:rPr lang="ru-RU" smtClean="0"/>
              <a:t>Это потрясающе выгодно там, где требуется глубокое копирование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sz; int *</a:t>
            </a:r>
            <a:r>
              <a:rPr lang="en-US" smtClean="0">
                <a:latin typeface="Consolas" panose="020B0609020204030204" pitchFamily="49" charset="0"/>
              </a:rPr>
              <a:t>buf;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Buffer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(Buffer&amp;&amp; rhs)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sz(rhs.sz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buf(rhs.buf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rhs.sz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0; rhs.buf = nullptr;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Buffer </a:t>
            </a:r>
            <a:r>
              <a:rPr lang="en-US">
                <a:latin typeface="Consolas" panose="020B0609020204030204" pitchFamily="49" charset="0"/>
              </a:rPr>
              <a:t>(const Buffer&amp; rhs)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sz(rhs.sz</a:t>
            </a:r>
            <a:r>
              <a:rPr lang="en-US">
                <a:latin typeface="Consolas" panose="020B0609020204030204" pitchFamily="49" charset="0"/>
              </a:rPr>
              <a:t>), buf(new int[sz</a:t>
            </a:r>
            <a:r>
              <a:rPr lang="en-US" smtClean="0">
                <a:latin typeface="Consolas" panose="020B0609020204030204" pitchFamily="49" charset="0"/>
              </a:rPr>
              <a:t>])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copy </a:t>
            </a:r>
            <a:r>
              <a:rPr lang="en-US">
                <a:latin typeface="Consolas" panose="020B0609020204030204" pitchFamily="49" charset="0"/>
              </a:rPr>
              <a:t>(rhs.buf, rhs.buf + sz, buf);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Перемещающее 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Аналогично работает перемещающее присваивание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</a:t>
            </a:r>
            <a:r>
              <a:rPr lang="en-US">
                <a:latin typeface="Consolas" panose="020B0609020204030204" pitchFamily="49" charset="0"/>
              </a:rPr>
              <a:t>&amp; operator= (Buffer&amp;&amp;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(this == &amp;rhs)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buf;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sz </a:t>
            </a:r>
            <a:r>
              <a:rPr lang="en-US">
                <a:latin typeface="Consolas" panose="020B0609020204030204" pitchFamily="49" charset="0"/>
              </a:rPr>
              <a:t>= rhs.sz;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 </a:t>
            </a:r>
            <a:r>
              <a:rPr lang="en-US">
                <a:latin typeface="Consolas" panose="020B0609020204030204" pitchFamily="49" charset="0"/>
              </a:rPr>
              <a:t>= rhs.buf;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rhs.sz </a:t>
            </a:r>
            <a:r>
              <a:rPr lang="en-US">
                <a:latin typeface="Consolas" panose="020B0609020204030204" pitchFamily="49" charset="0"/>
              </a:rPr>
              <a:t>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rhs.buf </a:t>
            </a:r>
            <a:r>
              <a:rPr lang="en-US">
                <a:latin typeface="Consolas" panose="020B0609020204030204" pitchFamily="49" charset="0"/>
              </a:rPr>
              <a:t>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*this;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Эффективный обмен значениями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3560"/>
          </a:xfrm>
        </p:spPr>
        <p:txBody>
          <a:bodyPr/>
          <a:lstStyle/>
          <a:p>
            <a:r>
              <a:rPr lang="ru-RU" smtClean="0"/>
              <a:t>Старый способ обмена значениями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swap </a:t>
            </a:r>
            <a:r>
              <a:rPr lang="fr-FR">
                <a:latin typeface="Consolas" panose="020B0609020204030204" pitchFamily="49" charset="0"/>
              </a:rPr>
              <a:t>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T </a:t>
            </a:r>
            <a:r>
              <a:rPr lang="fr-FR">
                <a:latin typeface="Consolas" panose="020B0609020204030204" pitchFamily="49" charset="0"/>
              </a:rPr>
              <a:t>tmp = x; // copy 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x </a:t>
            </a:r>
            <a:r>
              <a:rPr lang="fr-FR">
                <a:latin typeface="Consolas" panose="020B0609020204030204" pitchFamily="49" charset="0"/>
              </a:rPr>
              <a:t>= y;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y </a:t>
            </a:r>
            <a:r>
              <a:rPr lang="fr-FR">
                <a:latin typeface="Consolas" panose="020B0609020204030204" pitchFamily="49" charset="0"/>
              </a:rPr>
              <a:t>= tmp;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Новый способ очевидно лучше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void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swap 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 tmp = </a:t>
            </a:r>
            <a:r>
              <a:rPr lang="en-US" smtClean="0">
                <a:latin typeface="Consolas" panose="020B0609020204030204" pitchFamily="49" charset="0"/>
              </a:rPr>
              <a:t>move(</a:t>
            </a:r>
            <a:r>
              <a:rPr lang="fr-FR" smtClean="0">
                <a:latin typeface="Consolas" panose="020B0609020204030204" pitchFamily="49" charset="0"/>
              </a:rPr>
              <a:t>x);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</a:t>
            </a:r>
            <a:r>
              <a:rPr lang="fr-FR">
                <a:latin typeface="Consolas" panose="020B0609020204030204" pitchFamily="49" charset="0"/>
              </a:rPr>
              <a:t>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x = </a:t>
            </a:r>
            <a:r>
              <a:rPr lang="fr-FR" smtClean="0">
                <a:latin typeface="Consolas" panose="020B0609020204030204" pitchFamily="49" charset="0"/>
              </a:rPr>
              <a:t>move(y);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y = </a:t>
            </a:r>
            <a:r>
              <a:rPr lang="fr-FR" smtClean="0">
                <a:latin typeface="Consolas" panose="020B0609020204030204" pitchFamily="49" charset="0"/>
              </a:rPr>
              <a:t>move(tmp);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 к следующей лекции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Семантика перемещения нужна не только для обмена значениями, но и для умных указателей</a:t>
            </a:r>
          </a:p>
          <a:p>
            <a:r>
              <a:rPr lang="ru-RU" smtClean="0"/>
              <a:t>Подумайте вот о чём: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SmartPtr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 * ptr;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выделяется в </a:t>
            </a:r>
            <a:r>
              <a:rPr lang="en-US" smtClean="0">
                <a:latin typeface="Consolas" panose="020B0609020204030204" pitchFamily="49" charset="0"/>
              </a:rPr>
              <a:t>ctor</a:t>
            </a:r>
            <a:r>
              <a:rPr lang="ru-RU" smtClean="0">
                <a:latin typeface="Consolas" panose="020B0609020204030204" pitchFamily="49" charset="0"/>
              </a:rPr>
              <a:t>, освобождается в </a:t>
            </a:r>
            <a:r>
              <a:rPr lang="en-US" smtClean="0">
                <a:latin typeface="Consolas" panose="020B0609020204030204" pitchFamily="49" charset="0"/>
              </a:rPr>
              <a:t>dtor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(SmartPtr&amp; 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</a:t>
            </a:r>
            <a:r>
              <a:rPr lang="en-US">
                <a:latin typeface="Consolas" panose="020B0609020204030204" pitchFamily="49" charset="0"/>
              </a:rPr>
              <a:t>(SmartPtr</a:t>
            </a:r>
            <a:r>
              <a:rPr lang="en-US" smtClean="0">
                <a:latin typeface="Consolas" panose="020B0609020204030204" pitchFamily="49" charset="0"/>
              </a:rPr>
              <a:t>&amp;&amp; </a:t>
            </a:r>
            <a:r>
              <a:rPr lang="en-US">
                <a:latin typeface="Consolas" panose="020B0609020204030204" pitchFamily="49" charset="0"/>
              </a:rPr>
              <a:t>rhs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= 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прочие методы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Почему приведённые на слайде определения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плохая идея?</a:t>
            </a:r>
          </a:p>
          <a:p>
            <a:r>
              <a:rPr lang="ru-RU" smtClean="0"/>
              <a:t>Как лучше реализовать эту пару конструкторов?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всегда будет выполнен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всегда будет провален</a:t>
            </a: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</a:p>
          <a:p>
            <a:r>
              <a:rPr lang="ru-RU" smtClean="0"/>
              <a:t>Идея в следующем: просто </a:t>
            </a:r>
            <a:r>
              <a:rPr lang="en-US" smtClean="0"/>
              <a:t>move </a:t>
            </a:r>
            <a:r>
              <a:rPr lang="ru-RU" smtClean="0"/>
              <a:t>всего лишь анонимизирует переменную ничего с ней не делая. Будет ли состояние потеряно зависит от того есть ли у класса </a:t>
            </a:r>
            <a:r>
              <a:rPr lang="en-US" smtClean="0"/>
              <a:t>move-</a:t>
            </a:r>
            <a:r>
              <a:rPr lang="ru-RU" smtClean="0"/>
              <a:t>конструктор и как он реализован. У </a:t>
            </a:r>
            <a:r>
              <a:rPr lang="en-US" smtClean="0"/>
              <a:t>int </a:t>
            </a:r>
            <a:r>
              <a:rPr lang="ru-RU" smtClean="0"/>
              <a:t>его точно нет, на чём и построен первый ответ.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</a:t>
            </a:r>
            <a:r>
              <a:rPr lang="en-US" smtClean="0"/>
              <a:t>implicit 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Перемещение по умолчанию перемещает по умолчанию все поля класса.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SillyBuffer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(int s = 10): sz(s), buf(new int[sz]){}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SillyBuffer () { delete [] buf;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swap (SillyBuffer&amp; lhs, SillyBuffer&amp; rhs)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tmp = move (lhs);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lhs </a:t>
            </a:r>
            <a:r>
              <a:rPr lang="en-US">
                <a:latin typeface="Consolas" panose="020B0609020204030204" pitchFamily="49" charset="0"/>
              </a:rPr>
              <a:t>= move (rhs);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 </a:t>
            </a:r>
            <a:r>
              <a:rPr lang="en-US">
                <a:latin typeface="Consolas" panose="020B0609020204030204" pitchFamily="49" charset="0"/>
              </a:rPr>
              <a:t>= move (tmp);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UB (probably segfault)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объекту в памяти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пяти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Классическая идиома проектирования </a:t>
            </a:r>
            <a:r>
              <a:rPr lang="en-US" smtClean="0"/>
              <a:t>rule of five </a:t>
            </a:r>
            <a:r>
              <a:rPr lang="ru-RU" smtClean="0"/>
              <a:t>утверждает, что:</a:t>
            </a:r>
          </a:p>
          <a:p>
            <a:pPr marL="45720" indent="0">
              <a:buNone/>
            </a:pPr>
            <a:r>
              <a:rPr lang="ru-RU" i="1" smtClean="0"/>
              <a:t>"Если ваш класс требует нетривиального определения </a:t>
            </a:r>
            <a:r>
              <a:rPr lang="ru-RU" i="1" smtClean="0">
                <a:solidFill>
                  <a:srgbClr val="0000FF"/>
                </a:solidFill>
              </a:rPr>
              <a:t>хотя бы одного из пяти </a:t>
            </a:r>
            <a:r>
              <a:rPr lang="ru-RU" i="1" smtClean="0"/>
              <a:t>методов: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присваивания,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присваивания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деструктора</a:t>
            </a:r>
          </a:p>
          <a:p>
            <a:pPr marL="45720" indent="0">
              <a:buNone/>
            </a:pPr>
            <a:r>
              <a:rPr lang="ru-RU" i="1" smtClean="0"/>
              <a:t>то вам лучше бы нетривиально определить </a:t>
            </a:r>
            <a:r>
              <a:rPr lang="ru-RU" i="1" smtClean="0">
                <a:solidFill>
                  <a:srgbClr val="0000FF"/>
                </a:solidFill>
              </a:rPr>
              <a:t>все пять</a:t>
            </a:r>
            <a:r>
              <a:rPr lang="ru-RU" i="1" smtClean="0"/>
              <a:t>"</a:t>
            </a:r>
          </a:p>
          <a:p>
            <a:r>
              <a:rPr lang="ru-RU" smtClean="0"/>
              <a:t>Очевидно </a:t>
            </a:r>
            <a:r>
              <a:rPr lang="en-US" smtClean="0"/>
              <a:t>SillyBuffer </a:t>
            </a:r>
            <a:r>
              <a:rPr lang="ru-RU" smtClean="0"/>
              <a:t>его нарушает: он определяет нетривиальный деструктор и только его.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Краевой случай: </a:t>
            </a:r>
            <a:r>
              <a:rPr lang="en-US" smtClean="0"/>
              <a:t>move from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хорошо организованный </a:t>
            </a:r>
            <a:r>
              <a:rPr lang="en-US" smtClean="0"/>
              <a:t>move ctor</a:t>
            </a:r>
            <a:r>
              <a:rPr lang="ru-RU" smtClean="0"/>
              <a:t> изменяет </a:t>
            </a:r>
            <a:r>
              <a:rPr lang="en-US" smtClean="0"/>
              <a:t>rhs. </a:t>
            </a:r>
            <a:r>
              <a:rPr lang="ru-RU" smtClean="0"/>
              <a:t>Но что если </a:t>
            </a:r>
            <a:r>
              <a:rPr lang="en-US" smtClean="0"/>
              <a:t>rhs </a:t>
            </a:r>
            <a:r>
              <a:rPr lang="ru-RU" smtClean="0"/>
              <a:t>нельзя изменить?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Buffer y {10};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b = move(y);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(y == b);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случае </a:t>
            </a:r>
            <a:r>
              <a:rPr lang="en-US" smtClean="0"/>
              <a:t>move ctor </a:t>
            </a:r>
            <a:r>
              <a:rPr lang="ru-RU" smtClean="0"/>
              <a:t>просто не будет вызван, так как его сигнатура предполагает </a:t>
            </a:r>
            <a:r>
              <a:rPr lang="en-US" smtClean="0"/>
              <a:t>Buffer &amp;&amp; </a:t>
            </a:r>
            <a:r>
              <a:rPr lang="ru-RU" smtClean="0"/>
              <a:t>а не </a:t>
            </a:r>
            <a:r>
              <a:rPr lang="en-US" smtClean="0"/>
              <a:t>Buffer const &amp;&amp;.</a:t>
            </a:r>
          </a:p>
          <a:p>
            <a:r>
              <a:rPr lang="ru-RU" smtClean="0"/>
              <a:t>Вместо этого, </a:t>
            </a:r>
            <a:r>
              <a:rPr lang="en-US"/>
              <a:t>Buffer const </a:t>
            </a:r>
            <a:r>
              <a:rPr lang="en-US" smtClean="0"/>
              <a:t>&amp;&amp;</a:t>
            </a:r>
            <a:r>
              <a:rPr lang="ru-RU" smtClean="0"/>
              <a:t> будет приведён к </a:t>
            </a:r>
            <a:r>
              <a:rPr lang="en-US"/>
              <a:t>Buffer const </a:t>
            </a:r>
            <a:r>
              <a:rPr lang="en-US" smtClean="0"/>
              <a:t>&amp;</a:t>
            </a:r>
            <a:r>
              <a:rPr lang="ru-RU" smtClean="0"/>
              <a:t> и вызовется копирующий конструктор, несмотря на явное указание </a:t>
            </a:r>
            <a:r>
              <a:rPr lang="en-US"/>
              <a:t>m</a:t>
            </a:r>
            <a:r>
              <a:rPr lang="en-US" smtClean="0"/>
              <a:t>ove.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вы не определили конструктор копирования и присваивания, компилятор добавляет его  ваш класс (через </a:t>
            </a:r>
            <a:r>
              <a:rPr lang="en-US" smtClean="0"/>
              <a:t>shallow copy</a:t>
            </a:r>
            <a:r>
              <a:rPr lang="ru-RU" smtClean="0"/>
              <a:t>)</a:t>
            </a:r>
          </a:p>
          <a:p>
            <a:r>
              <a:rPr lang="ru-RU" smtClean="0"/>
              <a:t> Логично, что то же самое работает для перемещения</a:t>
            </a:r>
            <a:r>
              <a:rPr lang="en-US" smtClean="0"/>
              <a:t> (</a:t>
            </a:r>
            <a:r>
              <a:rPr lang="ru-RU" smtClean="0"/>
              <a:t>через </a:t>
            </a:r>
            <a:r>
              <a:rPr lang="en-US" smtClean="0"/>
              <a:t>shallow move)</a:t>
            </a:r>
          </a:p>
          <a:p>
            <a:r>
              <a:rPr lang="ru-RU" smtClean="0"/>
              <a:t>Но что если вы реализовали </a:t>
            </a:r>
            <a:r>
              <a:rPr lang="en-US" smtClean="0"/>
              <a:t>copy ctor, </a:t>
            </a:r>
            <a:r>
              <a:rPr lang="ru-RU" smtClean="0"/>
              <a:t>но не реализовали </a:t>
            </a:r>
            <a:r>
              <a:rPr lang="en-US" smtClean="0"/>
              <a:t>move ctor?</a:t>
            </a:r>
          </a:p>
          <a:p>
            <a:r>
              <a:rPr lang="ru-RU" smtClean="0"/>
              <a:t>Тогда у компилятора три варианта: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Р</a:t>
            </a:r>
            <a:r>
              <a:rPr lang="ru-RU" smtClean="0"/>
              <a:t>еализовать </a:t>
            </a:r>
            <a:r>
              <a:rPr lang="en-US" smtClean="0"/>
              <a:t>move ctor </a:t>
            </a:r>
            <a:r>
              <a:rPr lang="ru-RU" smtClean="0"/>
              <a:t>через </a:t>
            </a:r>
            <a:r>
              <a:rPr lang="en-US" smtClean="0"/>
              <a:t>shallow move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некорректно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Реализовать </a:t>
            </a:r>
            <a:r>
              <a:rPr lang="en-US"/>
              <a:t>move ctor </a:t>
            </a:r>
            <a:r>
              <a:rPr lang="ru-RU" smtClean="0"/>
              <a:t>через</a:t>
            </a:r>
            <a:r>
              <a:rPr lang="en-US" smtClean="0"/>
              <a:t> copy ctor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неэффективно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Заблокировать автоматический </a:t>
            </a:r>
            <a:r>
              <a:rPr lang="en-US" smtClean="0"/>
              <a:t>move ctor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неудобно)</a:t>
            </a:r>
          </a:p>
          <a:p>
            <a:r>
              <a:rPr lang="ru-RU" smtClean="0"/>
              <a:t>Что бы вы выбрали?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implicit </a:t>
            </a:r>
            <a:r>
              <a:rPr lang="ru-RU" smtClean="0"/>
              <a:t>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Конструктор по умолчанию</a:t>
            </a:r>
          </a:p>
          <a:p>
            <a:pPr lvl="1"/>
            <a:r>
              <a:rPr lang="en-US" sz="1800" smtClean="0"/>
              <a:t>defaulted</a:t>
            </a:r>
            <a:r>
              <a:rPr lang="ru-RU" sz="1800" smtClean="0"/>
              <a:t> если нет ни одного пользовательского конструктора</a:t>
            </a:r>
          </a:p>
          <a:p>
            <a:r>
              <a:rPr lang="ru-RU" sz="2000" smtClean="0"/>
              <a:t>Деструктор по умолчанию</a:t>
            </a:r>
          </a:p>
          <a:p>
            <a:pPr lvl="1"/>
            <a:r>
              <a:rPr lang="en-US" sz="1800" smtClean="0"/>
              <a:t>defaulted</a:t>
            </a:r>
            <a:r>
              <a:rPr lang="ru-RU" sz="1800" smtClean="0"/>
              <a:t> если нет ни одного пользовательского деструктора</a:t>
            </a:r>
          </a:p>
          <a:p>
            <a:r>
              <a:rPr lang="ru-RU" sz="2000" smtClean="0"/>
              <a:t>Конструктор копирования (аналогично ведёт себя копирующее присваивание)</a:t>
            </a:r>
          </a:p>
          <a:p>
            <a:pPr lvl="1"/>
            <a:r>
              <a:rPr lang="en-US" sz="1800" smtClean="0"/>
              <a:t>deleted </a:t>
            </a:r>
            <a:r>
              <a:rPr lang="ru-RU" sz="1800" smtClean="0"/>
              <a:t>если его нет, но есть пользовательское перемещение или </a:t>
            </a:r>
            <a:r>
              <a:rPr lang="en-US" sz="1800" smtClean="0"/>
              <a:t>move ctor</a:t>
            </a:r>
          </a:p>
          <a:p>
            <a:pPr lvl="1"/>
            <a:r>
              <a:rPr lang="ru-RU" sz="1800" smtClean="0"/>
              <a:t>иначе </a:t>
            </a:r>
            <a:r>
              <a:rPr lang="en-US" sz="1800" smtClean="0"/>
              <a:t>defaulted</a:t>
            </a:r>
            <a:r>
              <a:rPr lang="ru-RU" sz="1800" smtClean="0"/>
              <a:t> если его нет</a:t>
            </a:r>
            <a:r>
              <a:rPr lang="en-US" sz="1800" smtClean="0"/>
              <a:t> </a:t>
            </a:r>
            <a:r>
              <a:rPr lang="ru-RU" sz="1800" smtClean="0"/>
              <a:t>(но если при этом есть деструктор или парный копирующий метод, то это </a:t>
            </a:r>
            <a:r>
              <a:rPr lang="en-US" sz="1800" smtClean="0"/>
              <a:t>deprecated)</a:t>
            </a:r>
          </a:p>
          <a:p>
            <a:r>
              <a:rPr lang="ru-RU" sz="2000" smtClean="0"/>
              <a:t>Перемещающий конструктор (аналогично перемещающее присваивание)</a:t>
            </a:r>
          </a:p>
          <a:p>
            <a:pPr lvl="1"/>
            <a:r>
              <a:rPr lang="en-US" sz="1800" smtClean="0"/>
              <a:t>deleted </a:t>
            </a:r>
            <a:r>
              <a:rPr lang="ru-RU" sz="1800" smtClean="0"/>
              <a:t>если его нет, но при этом есть парный перемещающий метод или </a:t>
            </a:r>
            <a:r>
              <a:rPr lang="en-US" sz="1800" smtClean="0"/>
              <a:t>copy ctor</a:t>
            </a:r>
            <a:r>
              <a:rPr lang="ru-RU" sz="1800" smtClean="0"/>
              <a:t> или копирующее присваивание или деструктор</a:t>
            </a:r>
            <a:r>
              <a:rPr lang="en-US" sz="1800" smtClean="0"/>
              <a:t> </a:t>
            </a:r>
            <a:endParaRPr lang="ru-RU" sz="1800" smtClean="0"/>
          </a:p>
          <a:p>
            <a:pPr lvl="1"/>
            <a:r>
              <a:rPr lang="ru-RU" sz="1800" smtClean="0"/>
              <a:t>иначе </a:t>
            </a:r>
            <a:r>
              <a:rPr lang="en-US" sz="1800" smtClean="0"/>
              <a:t>defaulted </a:t>
            </a:r>
            <a:r>
              <a:rPr lang="ru-RU" sz="1800" smtClean="0"/>
              <a:t>если его нет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value 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Buffer&amp;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operator= (Buffer&amp;&amp; 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Buffer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&amp; operator=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(const Buffer&amp;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Оба оператора можно заменить одним: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Buffer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operator= (Buffer rhs)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swap (*this, rhs);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*this;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в каких случаях это хорошая идея и в каких </a:t>
            </a:r>
            <a:r>
              <a:rPr lang="ru-RU" smtClean="0">
                <a:latin typeface="Corbel" panose="020B0503020204020204" pitchFamily="34" charset="0"/>
              </a:rPr>
              <a:t>– нет</a:t>
            </a:r>
            <a:r>
              <a:rPr lang="ru-RU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функций уже </a:t>
            </a:r>
            <a:r>
              <a:rPr lang="en-US" smtClean="0"/>
              <a:t>rvalues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Важно понимать, что семантика перемещения отлично работает при возврате по значению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foo (void)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Buffer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какое-то заполнение </a:t>
            </a:r>
            <a:r>
              <a:rPr lang="en-US" smtClean="0">
                <a:latin typeface="Consolas" panose="020B0609020204030204" pitchFamily="49" charset="0"/>
              </a:rPr>
              <a:t>retval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foo</a:t>
            </a:r>
            <a:r>
              <a:rPr lang="en-US" smtClean="0">
                <a:latin typeface="Consolas" panose="020B0609020204030204" pitchFamily="49" charset="0"/>
              </a:rPr>
              <a:t>(); // t </a:t>
            </a:r>
            <a:r>
              <a:rPr lang="ru-RU" smtClean="0">
                <a:latin typeface="Consolas" panose="020B0609020204030204" pitchFamily="49" charset="0"/>
              </a:rPr>
              <a:t>будет </a:t>
            </a:r>
            <a:r>
              <a:rPr lang="en-US" smtClean="0">
                <a:latin typeface="Consolas" panose="020B0609020204030204" pitchFamily="49" charset="0"/>
              </a:rPr>
              <a:t>move-constructed</a:t>
            </a:r>
          </a:p>
          <a:p>
            <a:r>
              <a:rPr lang="ru-RU" smtClean="0"/>
              <a:t>Серьёзная ошибка это писать явный </a:t>
            </a:r>
            <a:r>
              <a:rPr lang="en-US"/>
              <a:t>m</a:t>
            </a:r>
            <a:r>
              <a:rPr lang="en-US" smtClean="0"/>
              <a:t>ove </a:t>
            </a:r>
            <a:r>
              <a:rPr lang="ru-RU" smtClean="0"/>
              <a:t>внутри </a:t>
            </a:r>
            <a:r>
              <a:rPr lang="en-US" smtClean="0"/>
              <a:t>return. </a:t>
            </a:r>
            <a:r>
              <a:rPr lang="ru-RU" smtClean="0"/>
              <a:t>Это может привести к подвисанию ссылки.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вы выберете в качестве сигнатуры с учётом C++11?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vector&lt;string&gt; foo();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foo(vector&lt;string</a:t>
            </a:r>
            <a:r>
              <a:rPr lang="ru-RU" smtClean="0">
                <a:latin typeface="Consolas" panose="020B0609020204030204" pitchFamily="49" charset="0"/>
              </a:rPr>
              <a:t>&gt;&amp;);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из ссылочных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вывод типов с помощью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&amp;&amp;c = y;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Уточнённое с помощью </a:t>
            </a:r>
            <a:r>
              <a:rPr lang="en-US" smtClean="0"/>
              <a:t>rvalue reference, auto </a:t>
            </a:r>
            <a:r>
              <a:rPr lang="ru-RU" smtClean="0"/>
              <a:t>не может игнорировать ссылку</a:t>
            </a:r>
          </a:p>
          <a:p>
            <a:r>
              <a:rPr lang="ru-RU" smtClean="0"/>
              <a:t>Формально вывод выглядит так: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&amp;&amp; c = y;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&amp;&amp;d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move(y);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Чтобы получился корректный тип, ссылки должны быть свёрнуты (</a:t>
            </a:r>
            <a:r>
              <a:rPr lang="en-US" smtClean="0"/>
              <a:t>collapsed).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58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свёртки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0351"/>
            <a:ext cx="10307595" cy="4038600"/>
          </a:xfrm>
        </p:spPr>
        <p:txBody>
          <a:bodyPr/>
          <a:lstStyle/>
          <a:p>
            <a:r>
              <a:rPr lang="ru-RU" smtClean="0"/>
              <a:t>Левая ссылка выигрывает, если она есть</a:t>
            </a:r>
          </a:p>
          <a:p>
            <a:pPr marL="45720" indent="0">
              <a:buNone/>
            </a:pPr>
            <a:endParaRPr lang="ru-RU" smtClean="0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Для предыдущего примера это даёт</a:t>
            </a:r>
            <a:endParaRPr lang="en-US" smtClean="0"/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&amp;c = y;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&amp;&amp;d = move(y);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&amp;&amp;d = move(y);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55717"/>
              </p:ext>
            </p:extLst>
          </p:nvPr>
        </p:nvGraphicFramePr>
        <p:xfrm>
          <a:off x="1867243" y="2630844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именованному объекту в памяти</a:t>
            </a:r>
            <a:r>
              <a:rPr lang="en-US" smtClean="0"/>
              <a:t> (lvalue)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4 4 2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Можно убедиться: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&lt;&lt; &amp;a &lt;&lt; &amp;b &lt;&lt; &amp;c;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Wave 3"/>
          <p:cNvSpPr/>
          <p:nvPr/>
        </p:nvSpPr>
        <p:spPr>
          <a:xfrm>
            <a:off x="7679704" y="28776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3456" y="36981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679704" y="36528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7679703" y="44280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Wave 8"/>
          <p:cNvSpPr/>
          <p:nvPr/>
        </p:nvSpPr>
        <p:spPr>
          <a:xfrm>
            <a:off x="7679703" y="5262022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9584" y="5307330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8544677" y="32195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8544677" y="39947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8544676" y="4170613"/>
            <a:ext cx="618779" cy="599301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8544676" y="5603892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Универсальность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85735"/>
          </a:xfrm>
        </p:spPr>
        <p:txBody>
          <a:bodyPr/>
          <a:lstStyle/>
          <a:p>
            <a:r>
              <a:rPr lang="ru-RU" smtClean="0"/>
              <a:t>Правила вывода дают интересную картину: </a:t>
            </a:r>
            <a:r>
              <a:rPr lang="en-US" smtClean="0"/>
              <a:t>auto&amp; </a:t>
            </a:r>
            <a:r>
              <a:rPr lang="ru-RU" smtClean="0"/>
              <a:t>это всегда </a:t>
            </a:r>
            <a:r>
              <a:rPr lang="en-US" smtClean="0"/>
              <a:t>lvalue ref, </a:t>
            </a:r>
            <a:r>
              <a:rPr lang="ru-RU" smtClean="0"/>
              <a:t>но </a:t>
            </a:r>
            <a:r>
              <a:rPr lang="en-US" smtClean="0"/>
              <a:t>auto&amp;&amp; </a:t>
            </a:r>
            <a:r>
              <a:rPr lang="ru-RU" smtClean="0"/>
              <a:t>это либо </a:t>
            </a:r>
            <a:r>
              <a:rPr lang="en-US"/>
              <a:t>lvalue </a:t>
            </a:r>
            <a:r>
              <a:rPr lang="en-US" smtClean="0"/>
              <a:t>ref</a:t>
            </a:r>
            <a:r>
              <a:rPr lang="ru-RU" smtClean="0"/>
              <a:t>, либо </a:t>
            </a:r>
            <a:r>
              <a:rPr lang="en-US" smtClean="0"/>
              <a:t>rvalue ref (</a:t>
            </a:r>
            <a:r>
              <a:rPr lang="ru-RU" smtClean="0"/>
              <a:t>зависит от контекста)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x; // x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y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endParaRPr lang="ru-RU" smtClean="0"/>
          </a:p>
          <a:p>
            <a:r>
              <a:rPr lang="ru-RU" smtClean="0"/>
              <a:t>Это в целом работает и для </a:t>
            </a:r>
            <a:r>
              <a:rPr lang="en-US" smtClean="0"/>
              <a:t>decltype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&amp;&amp; z = x;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</a:p>
          <a:p>
            <a:r>
              <a:rPr lang="ru-RU" smtClean="0"/>
              <a:t>И для шаблонов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foo(T&amp;&amp; 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foo(x);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  <a:endParaRPr lang="ru-RU" smtClean="0"/>
          </a:p>
          <a:p>
            <a:r>
              <a:rPr lang="ru-RU" smtClean="0"/>
              <a:t>Такие ссылки называют </a:t>
            </a:r>
            <a:r>
              <a:rPr lang="en-US" smtClean="0">
                <a:solidFill>
                  <a:srgbClr val="0000FF"/>
                </a:solidFill>
              </a:rPr>
              <a:t>forwarding references</a:t>
            </a:r>
            <a:r>
              <a:rPr lang="en-US" smtClean="0"/>
              <a:t>. </a:t>
            </a:r>
            <a:r>
              <a:rPr lang="ru-RU" smtClean="0"/>
              <a:t>Майерс предложил называть их универсальными ссылками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Неуниверсальные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1022"/>
          </a:xfrm>
        </p:spPr>
        <p:txBody>
          <a:bodyPr/>
          <a:lstStyle/>
          <a:p>
            <a:r>
              <a:rPr lang="ru-RU" smtClean="0"/>
              <a:t>Контекст сворачивания требует вывода типов, а не их подстановки: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emplace (T&amp;&amp; param);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подставляется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U&gt;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emplace </a:t>
            </a:r>
            <a:r>
              <a:rPr lang="en-US" smtClean="0">
                <a:latin typeface="Consolas" panose="020B0609020204030204" pitchFamily="49" charset="0"/>
              </a:rPr>
              <a:t>(U&amp;&amp; </a:t>
            </a:r>
            <a:r>
              <a:rPr lang="en-US">
                <a:latin typeface="Consolas" panose="020B0609020204030204" pitchFamily="49" charset="0"/>
              </a:rPr>
              <a:t>param); 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выводится</a:t>
            </a:r>
            <a:endParaRPr lang="ru-RU" smtClean="0"/>
          </a:p>
          <a:p>
            <a:r>
              <a:rPr lang="ru-RU" smtClean="0"/>
              <a:t>Контекст для сворачивания не будет создан, если тип уточнён более, чем </a:t>
            </a:r>
            <a:r>
              <a:rPr lang="en-US" smtClean="0"/>
              <a:t>&amp;&amp;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</a:t>
            </a:r>
            <a:r>
              <a:rPr lang="fr-FR" smtClean="0">
                <a:latin typeface="Consolas" panose="020B0609020204030204" pitchFamily="49" charset="0"/>
              </a:rPr>
              <a:t>buz (const T&amp;&amp; </a:t>
            </a:r>
            <a:r>
              <a:rPr lang="fr-FR">
                <a:latin typeface="Consolas" panose="020B0609020204030204" pitchFamily="49" charset="0"/>
              </a:rPr>
              <a:t>param); </a:t>
            </a:r>
            <a:endParaRPr lang="fr-FR" smtClean="0">
              <a:latin typeface="Consolas" panose="020B0609020204030204" pitchFamily="49" charset="0"/>
            </a:endParaRPr>
          </a:p>
          <a:p>
            <a:r>
              <a:rPr lang="ru-RU" smtClean="0"/>
              <a:t>Это так же верно для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auto &amp;&amp;x = y;  // </a:t>
            </a:r>
            <a:r>
              <a:rPr lang="ru-RU" smtClean="0">
                <a:latin typeface="Consolas" panose="020B0609020204030204" pitchFamily="49" charset="0"/>
              </a:rPr>
              <a:t>никакого сворачивания ссылок</a:t>
            </a:r>
            <a:r>
              <a:rPr lang="ru-RU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4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ссылки не сворачиваются там, где нет контекста для вывода типов?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 &amp;&amp; &amp;&amp; x = 42;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мешает свернуть такое выражение, например?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44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автоматическому выводу типов была предложена функция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Arg 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Увы, её недостаток в том, что она не слишком прозрачна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явное копирование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9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Возможный выход: сделать аргумент ссылкой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появляется новая беда: теперь </a:t>
            </a:r>
            <a:r>
              <a:rPr lang="en-US" smtClean="0"/>
              <a:t>rvalues </a:t>
            </a:r>
            <a:r>
              <a:rPr lang="ru-RU" smtClean="0"/>
              <a:t>не проходят в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ошибка компиляции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09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Возможный выход: перегрузить по константной ссылке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</a:t>
            </a:r>
            <a:r>
              <a:rPr lang="en-US" sz="2000" smtClean="0">
                <a:latin typeface="Consolas" panose="020B0609020204030204" pitchFamily="49" charset="0"/>
              </a:rPr>
              <a:t>Arg&gt;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decltype(auto)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transparent </a:t>
            </a:r>
            <a:r>
              <a:rPr lang="en-US" sz="2000">
                <a:latin typeface="Consolas" panose="020B0609020204030204" pitchFamily="49" charset="0"/>
              </a:rPr>
              <a:t>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arg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Arg&gt;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decltype(auto)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transparent 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Arg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arg)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В</a:t>
            </a:r>
            <a:r>
              <a:rPr lang="ru-RU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3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Решение для первой проблемы: универсализовать ссылку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trike="sngStrike"/>
              <a:t>В</a:t>
            </a:r>
            <a:r>
              <a:rPr lang="ru-RU" strike="sngStrike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3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бы нам хотелось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 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это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rvalue)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fun(move(arg));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else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fun(arg);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решило бы все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это не легальный </a:t>
            </a:r>
            <a:r>
              <a:rPr lang="en-US" smtClean="0"/>
              <a:t>C++. </a:t>
            </a:r>
            <a:r>
              <a:rPr lang="ru-RU" smtClean="0"/>
              <a:t>Хотя, постойте....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использовать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называется </a:t>
            </a:r>
            <a:r>
              <a:rPr lang="en-US" smtClean="0">
                <a:solidFill>
                  <a:srgbClr val="0000FF"/>
                </a:solidFill>
              </a:rPr>
              <a:t>perfect forwarding</a:t>
            </a:r>
            <a:r>
              <a:rPr lang="ru-RU" smtClean="0"/>
              <a:t> и бывает удивительно полезной идиомой</a:t>
            </a:r>
          </a:p>
          <a:p>
            <a:r>
              <a:rPr lang="ru-RU" smtClean="0"/>
              <a:t>Три главных составляющих: контекст вывода </a:t>
            </a:r>
            <a:r>
              <a:rPr lang="en-US" smtClean="0"/>
              <a:t>T, </a:t>
            </a:r>
            <a:r>
              <a:rPr lang="ru-RU" smtClean="0"/>
              <a:t>тип </a:t>
            </a:r>
            <a:r>
              <a:rPr lang="en-US" smtClean="0"/>
              <a:t>T&amp;&amp; </a:t>
            </a:r>
            <a:r>
              <a:rPr lang="ru-RU" smtClean="0"/>
              <a:t>и </a:t>
            </a:r>
            <a:r>
              <a:rPr lang="en-US" smtClean="0"/>
              <a:t>forward&lt;T&gt;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7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простые случаи проброса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h(0); // prints "r"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0;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h(x); // prints "l"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h(x + 0); // prints "r"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Правой ссылкой (</a:t>
            </a:r>
            <a:r>
              <a:rPr lang="en-US" smtClean="0"/>
              <a:t>rvalue reference) </a:t>
            </a:r>
            <a:r>
              <a:rPr lang="ru-RU" smtClean="0"/>
              <a:t>называется ссылка на объект, не имеющий собственного имени</a:t>
            </a:r>
            <a:r>
              <a:rPr lang="en-US" smtClean="0"/>
              <a:t> (rvalue)</a:t>
            </a:r>
            <a:endParaRPr lang="ru-RU" smtClean="0"/>
          </a:p>
          <a:p>
            <a:r>
              <a:rPr lang="ru-RU" smtClean="0"/>
              <a:t>При этом: объект по этой ссылке может быть изменён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const &amp;c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&amp;&amp;d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 += 1;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 += 1; // ok</a:t>
            </a:r>
            <a:endParaRPr lang="ru-RU" smtClean="0"/>
          </a:p>
        </p:txBody>
      </p:sp>
      <p:sp>
        <p:nvSpPr>
          <p:cNvPr id="4" name="Wave 3"/>
          <p:cNvSpPr/>
          <p:nvPr/>
        </p:nvSpPr>
        <p:spPr>
          <a:xfrm>
            <a:off x="7710184" y="32840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3936" y="41045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710184" y="40592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7710184" y="48344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0065" y="487975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8575157" y="36259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8575157" y="44011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8575157" y="5176314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93935" y="5609624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5" name="Wave 14"/>
          <p:cNvSpPr/>
          <p:nvPr/>
        </p:nvSpPr>
        <p:spPr>
          <a:xfrm>
            <a:off x="7710183" y="5564316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d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8575156" y="5906186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Простые </a:t>
            </a:r>
            <a:r>
              <a:rPr lang="ru-RU" smtClean="0"/>
              <a:t>случаи довольно ясны, но что происходит в сложных случаях</a:t>
            </a:r>
            <a:r>
              <a:rPr lang="ru-RU" smtClean="0"/>
              <a:t>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h(x);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04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Чтобы отвечать на такие вопросы, нужно понимать как работают </a:t>
            </a:r>
            <a:r>
              <a:rPr lang="en-US" smtClean="0"/>
              <a:t>move </a:t>
            </a:r>
            <a:r>
              <a:rPr lang="ru-RU" smtClean="0"/>
              <a:t>и </a:t>
            </a:r>
            <a:r>
              <a:rPr lang="en-US" smtClean="0"/>
              <a:t>forward </a:t>
            </a:r>
            <a:r>
              <a:rPr lang="ru-RU" smtClean="0"/>
              <a:t>на чуть более глубоком уровне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48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работа со ссылками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настало время выучить полезный функтор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&amp;a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&amp;&amp;b = move(x);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remove_reference_t&lt;decltype(a)&gt; s;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int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remove_reference_t&lt;decltype(b)&gt; u;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u;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remove_reference_t&lt;decltype(x)&gt; v;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v;</a:t>
            </a:r>
          </a:p>
          <a:p>
            <a:r>
              <a:rPr lang="ru-RU" smtClean="0"/>
              <a:t>В общем случае </a:t>
            </a:r>
            <a:r>
              <a:rPr lang="en-US" smtClean="0">
                <a:latin typeface="Consolas" panose="020B0609020204030204" pitchFamily="49" charset="0"/>
              </a:rPr>
              <a:t>remove_reference_t&lt;T&gt;</a:t>
            </a:r>
            <a:r>
              <a:rPr lang="en-US" smtClean="0"/>
              <a:t> </a:t>
            </a:r>
            <a:r>
              <a:rPr lang="ru-RU" smtClean="0"/>
              <a:t>очищает тип </a:t>
            </a:r>
            <a:r>
              <a:rPr lang="en-US" smtClean="0"/>
              <a:t>T </a:t>
            </a:r>
            <a:r>
              <a:rPr lang="ru-RU" smtClean="0"/>
              <a:t>от ссылок, если они были или ничего не делает если их не было.</a:t>
            </a:r>
            <a:endParaRPr lang="en-US" smtClean="0"/>
          </a:p>
          <a:p>
            <a:r>
              <a:rPr lang="ru-RU" smtClean="0"/>
              <a:t>Вы сами сможете писать такие функторы после лекции по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80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можно привести код, который в принципе может соответствовать реализации </a:t>
            </a:r>
            <a:r>
              <a:rPr lang="en-US" smtClean="0"/>
              <a:t>std::move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almost_move(T&amp;&amp;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using rv_ref_t = remove_reference_t&lt;T</a:t>
            </a:r>
            <a:r>
              <a:rPr lang="en-US">
                <a:latin typeface="Consolas" panose="020B0609020204030204" pitchFamily="49" charset="0"/>
              </a:rPr>
              <a:t>&gt;&amp;&amp;;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static_cast</a:t>
            </a:r>
            <a:r>
              <a:rPr lang="en-US" smtClean="0">
                <a:latin typeface="Consolas" panose="020B0609020204030204" pitchFamily="49" charset="0"/>
              </a:rPr>
              <a:t>&lt;rv_ref_t&gt;(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move </a:t>
            </a:r>
            <a:r>
              <a:rPr lang="ru-RU" smtClean="0"/>
              <a:t>это просто </a:t>
            </a:r>
            <a:r>
              <a:rPr lang="en-US" smtClean="0"/>
              <a:t>static_cast</a:t>
            </a:r>
          </a:p>
          <a:p>
            <a:r>
              <a:rPr lang="ru-RU" smtClean="0"/>
              <a:t>Второе: здесь есть контекст вывода типа и универсальная ссылка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6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Опять-таки это почти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S&gt; S&amp;&amp;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 </a:t>
            </a:r>
            <a:r>
              <a:rPr lang="en-US" smtClean="0">
                <a:latin typeface="Consolas" panose="020B0609020204030204" pitchFamily="49" charset="0"/>
              </a:rPr>
              <a:t>(remove_reference_t&lt;S</a:t>
            </a:r>
            <a:r>
              <a:rPr lang="en-US">
                <a:latin typeface="Consolas" panose="020B0609020204030204" pitchFamily="49" charset="0"/>
              </a:rPr>
              <a:t>&gt;&amp; a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static_cast&lt;S&amp;&amp;&gt;(a);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forward </a:t>
            </a:r>
            <a:r>
              <a:rPr lang="ru-RU" smtClean="0"/>
              <a:t>это </a:t>
            </a:r>
            <a:r>
              <a:rPr lang="ru-RU" b="1" smtClean="0"/>
              <a:t>тоже</a:t>
            </a:r>
            <a:r>
              <a:rPr lang="ru-RU" smtClean="0"/>
              <a:t> просто </a:t>
            </a:r>
            <a:r>
              <a:rPr lang="en-US" smtClean="0"/>
              <a:t>static_cast</a:t>
            </a:r>
            <a:endParaRPr lang="ru-RU" smtClean="0"/>
          </a:p>
          <a:p>
            <a:r>
              <a:rPr lang="ru-RU" smtClean="0"/>
              <a:t>Второе: тут </a:t>
            </a:r>
            <a:r>
              <a:rPr lang="ru-RU" smtClean="0">
                <a:solidFill>
                  <a:srgbClr val="FF0000"/>
                </a:solidFill>
              </a:rPr>
              <a:t>нет</a:t>
            </a:r>
            <a:r>
              <a:rPr lang="ru-RU" smtClean="0"/>
              <a:t> контекста вывода.</a:t>
            </a:r>
            <a:r>
              <a:rPr lang="ru-RU" smtClean="0"/>
              <a:t> Поэтому необходимо </a:t>
            </a:r>
            <a:r>
              <a:rPr lang="ru-RU" smtClean="0"/>
              <a:t>использование управляющего типа </a:t>
            </a:r>
            <a:r>
              <a:rPr lang="en-US" smtClean="0"/>
              <a:t>S,</a:t>
            </a:r>
            <a:r>
              <a:rPr lang="ru-RU" smtClean="0"/>
              <a:t> который универсально сворачивается в нужный тип </a:t>
            </a:r>
            <a:r>
              <a:rPr lang="ru-RU" smtClean="0"/>
              <a:t>ссылки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9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 = 1;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S&amp;&amp;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almost_forward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remove_reference_t&lt;S&gt;&amp;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static_cast&lt;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S&amp;&amp;</a:t>
            </a:r>
            <a:r>
              <a:rPr lang="en-US">
                <a:latin typeface="Consolas" panose="020B0609020204030204" pitchFamily="49" charset="0"/>
              </a:rPr>
              <a:t>&gt;(a);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2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 = 1;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remove_reference_t&lt;const int&amp;&gt;&amp;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static_cast&lt;const int&amp;&gt;(</a:t>
            </a:r>
            <a:r>
              <a:rPr lang="en-US">
                <a:latin typeface="Consolas" panose="020B0609020204030204" pitchFamily="49" charset="0"/>
              </a:rPr>
              <a:t>a);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76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 = 1;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 компиляции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: g([const int&amp;])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latin typeface="Consolas" panose="020B0609020204030204" pitchFamily="49" charset="0"/>
              </a:rPr>
              <a:t>&gt;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static_cast&lt;const int&amp;&gt;(</a:t>
            </a:r>
            <a:r>
              <a:rPr lang="en-US">
                <a:latin typeface="Consolas" panose="020B0609020204030204" pitchFamily="49" charset="0"/>
              </a:rPr>
              <a:t>a);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66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нарушим </a:t>
            </a:r>
            <a:r>
              <a:rPr lang="en-US" smtClean="0"/>
              <a:t>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mtClean="0">
                <a:latin typeface="Consolas" panose="020B0609020204030204" pitchFamily="49" charset="0"/>
              </a:rPr>
              <a:t>(t</a:t>
            </a:r>
            <a:r>
              <a:rPr lang="en-US">
                <a:latin typeface="Consolas" panose="020B0609020204030204" pitchFamily="49" charset="0"/>
              </a:rPr>
              <a:t>)); }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Ответ можно </a:t>
            </a:r>
            <a:r>
              <a:rPr lang="ru-RU" smtClean="0"/>
              <a:t>вычислить, вручную размотав работу </a:t>
            </a:r>
            <a:r>
              <a:rPr lang="en-US" smtClean="0"/>
              <a:t>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auto) almost_move(T</a:t>
            </a:r>
            <a:r>
              <a:rPr lang="en-US">
                <a:latin typeface="Consolas" panose="020B0609020204030204" pitchFamily="49" charset="0"/>
              </a:rPr>
              <a:t>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rv_ref_t = remove_reference_t&lt;T&gt;&amp;&amp;;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static_cast&lt;rv_ref_t&gt;(a);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2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нарушим </a:t>
            </a:r>
            <a:r>
              <a:rPr lang="en-US" smtClean="0"/>
              <a:t>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mtClean="0">
                <a:latin typeface="Consolas" panose="020B0609020204030204" pitchFamily="49" charset="0"/>
              </a:rPr>
              <a:t>(t</a:t>
            </a:r>
            <a:r>
              <a:rPr lang="en-US">
                <a:latin typeface="Consolas" panose="020B0609020204030204" pitchFamily="49" charset="0"/>
              </a:rPr>
              <a:t>)); }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как ни странно, ответ 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Ответ можно </a:t>
            </a:r>
            <a:r>
              <a:rPr lang="ru-RU" smtClean="0"/>
              <a:t>вычислить, вручную размотав работу </a:t>
            </a:r>
            <a:r>
              <a:rPr lang="en-US" smtClean="0"/>
              <a:t>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auto) almost_move(T</a:t>
            </a:r>
            <a:r>
              <a:rPr lang="en-US">
                <a:latin typeface="Consolas" panose="020B0609020204030204" pitchFamily="49" charset="0"/>
              </a:rPr>
              <a:t>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rv_ref_t = remove_reference_t&lt;T&gt;&amp;&amp;;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static_cast&lt;rv_ref_t&gt;(a);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3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Кросс-связывание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Правая ссылка не может быть связана с </a:t>
            </a:r>
            <a:r>
              <a:rPr lang="en-US" smtClean="0"/>
              <a:t>lvalue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&amp;&amp;y = x * 3; // 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&amp;&amp;b = x; 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rvalue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Неконстантная левая ссылка не может быть связана с </a:t>
            </a:r>
            <a:r>
              <a:rPr lang="en-US" smtClean="0"/>
              <a:t>rvalue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&amp;c = </a:t>
            </a:r>
            <a:r>
              <a:rPr lang="en-US" smtClean="0">
                <a:latin typeface="Consolas" panose="020B0609020204030204" pitchFamily="49" charset="0"/>
              </a:rPr>
              <a:t>x * 3; // 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lvalue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x * 3</a:t>
            </a:r>
            <a:r>
              <a:rPr lang="en-US" smtClean="0">
                <a:latin typeface="Consolas" panose="020B0609020204030204" pitchFamily="49" charset="0"/>
              </a:rPr>
              <a:t>; // ok, </a:t>
            </a:r>
            <a:r>
              <a:rPr lang="ru-RU" smtClean="0">
                <a:latin typeface="Consolas" panose="020B0609020204030204" pitchFamily="49" charset="0"/>
              </a:rPr>
              <a:t>продляет время жизни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Но при этом правая ссылка сама по себе задаёт имя и адрес и является </a:t>
            </a:r>
            <a:r>
              <a:rPr lang="en-US" smtClean="0"/>
              <a:t>lvalue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&amp;&amp;e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rvalue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(например для использование внутри </a:t>
            </a:r>
            <a:r>
              <a:rPr lang="en-US" smtClean="0"/>
              <a:t>decltype) </a:t>
            </a:r>
            <a:r>
              <a:rPr lang="ru-RU" smtClean="0"/>
              <a:t>хочется получить значение некоего типа.</a:t>
            </a:r>
            <a:endParaRPr lang="en-US" smtClean="0"/>
          </a:p>
          <a:p>
            <a:r>
              <a:rPr lang="ru-RU" smtClean="0"/>
              <a:t>Часто для этого используется конструктор по умолчанию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Tricky()</a:t>
            </a:r>
            <a:r>
              <a:rPr lang="en-US" smtClean="0">
                <a:latin typeface="Consolas" panose="020B0609020204030204" pitchFamily="49" charset="0"/>
              </a:rPr>
              <a:t>.foo()) t;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Но что делать, если его нет? Что такое "значение вообще" для такого типа?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69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memory chunk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Человек, искушённый в </a:t>
            </a:r>
            <a:r>
              <a:rPr lang="en-US" smtClean="0"/>
              <a:t>C </a:t>
            </a:r>
            <a:r>
              <a:rPr lang="ru-RU" smtClean="0"/>
              <a:t>мог бы сказать, что значение как таковое это результат приведени</a:t>
            </a:r>
            <a:r>
              <a:rPr lang="ru-RU"/>
              <a:t>я</a:t>
            </a:r>
            <a:r>
              <a:rPr lang="ru-RU" smtClean="0"/>
              <a:t> сырой памяти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decltype((</a:t>
            </a:r>
            <a:r>
              <a:rPr lang="ru-RU" smtClean="0">
                <a:latin typeface="Consolas" panose="020B0609020204030204" pitchFamily="49" charset="0"/>
              </a:rPr>
              <a:t>(*</a:t>
            </a:r>
            <a:r>
              <a:rPr lang="en-US" smtClean="0">
                <a:latin typeface="Consolas" panose="020B0609020204030204" pitchFamily="49" charset="0"/>
              </a:rPr>
              <a:t>Tricky)0)</a:t>
            </a:r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&gt;foo()) t; // </a:t>
            </a:r>
            <a:r>
              <a:rPr lang="ru-RU" smtClean="0">
                <a:latin typeface="Consolas" panose="020B0609020204030204" pitchFamily="49" charset="0"/>
              </a:rPr>
              <a:t>работает, но это боль</a:t>
            </a:r>
          </a:p>
          <a:p>
            <a:r>
              <a:rPr lang="ru-RU" smtClean="0"/>
              <a:t>К сожалению, это слишком хрупко. Если такое абстрактное значение проникнет в </a:t>
            </a:r>
            <a:r>
              <a:rPr lang="en-US" smtClean="0"/>
              <a:t>runtime </a:t>
            </a:r>
            <a:r>
              <a:rPr lang="ru-RU" smtClean="0"/>
              <a:t>контекст, это будет </a:t>
            </a:r>
            <a:r>
              <a:rPr lang="en-US" smtClean="0"/>
              <a:t>runtime </a:t>
            </a:r>
            <a:r>
              <a:rPr lang="ru-RU" smtClean="0"/>
              <a:t>ошибка.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declval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Интересный способ решить эти проблемы это ввести шаблон функции (который выводит типы) без тела (чтобы его нельзя было по ошибке вызвать).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add_rvalue_reference_t&lt;T&gt; declval();</a:t>
            </a:r>
            <a:endParaRPr lang="en-US"/>
          </a:p>
          <a:p>
            <a:r>
              <a:rPr lang="ru-RU" smtClean="0"/>
              <a:t>Теперь всё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decltype(declval&lt;Tricky&gt;().foo()) t; // ok</a:t>
            </a:r>
          </a:p>
          <a:p>
            <a:r>
              <a:rPr lang="ru-RU" smtClean="0"/>
              <a:t>Но какова природа этого значения? Оно не </a:t>
            </a:r>
            <a:r>
              <a:rPr lang="en-US" smtClean="0"/>
              <a:t>rvalue </a:t>
            </a:r>
            <a:r>
              <a:rPr lang="ru-RU" smtClean="0"/>
              <a:t>и не </a:t>
            </a:r>
            <a:r>
              <a:rPr lang="en-US" smtClean="0"/>
              <a:t>lvalue.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90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идентичностью</a:t>
            </a:r>
            <a:r>
              <a:rPr lang="ru-RU" smtClean="0"/>
              <a:t> если у него есть имя и адрес в памяти</a:t>
            </a:r>
          </a:p>
          <a:p>
            <a:r>
              <a:rPr lang="ru-RU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перемещаемостью</a:t>
            </a:r>
            <a:r>
              <a:rPr lang="ru-RU" smtClean="0"/>
              <a:t>, если </a:t>
            </a:r>
            <a:r>
              <a:rPr lang="ru-RU"/>
              <a:t>его состояние по </a:t>
            </a:r>
            <a:r>
              <a:rPr lang="ru-RU" smtClean="0"/>
              <a:t>использованию не важно.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int foo 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 ();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</a:t>
            </a:r>
            <a:r>
              <a:rPr lang="en-US" smtClean="0"/>
              <a:t> x </a:t>
            </a:r>
            <a:r>
              <a:rPr lang="ru-RU" smtClean="0"/>
              <a:t>обладает идентичностью, временный результат </a:t>
            </a:r>
            <a:r>
              <a:rPr lang="en-US" smtClean="0"/>
              <a:t>foo </a:t>
            </a:r>
            <a:r>
              <a:rPr lang="ru-RU" smtClean="0"/>
              <a:t>перемещаем</a:t>
            </a:r>
            <a:r>
              <a:rPr lang="en-US" smtClean="0"/>
              <a:t>.</a:t>
            </a:r>
          </a:p>
          <a:p>
            <a:r>
              <a:rPr lang="ru-RU" smtClean="0"/>
              <a:t>Начиная с 20</a:t>
            </a:r>
            <a:r>
              <a:rPr lang="en-US" smtClean="0"/>
              <a:t>11</a:t>
            </a:r>
            <a:r>
              <a:rPr lang="ru-RU" smtClean="0"/>
              <a:t> года объект может обладать и тем и другим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b = move (d);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6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47640" y="2509520"/>
            <a:ext cx="6446520" cy="2712720"/>
            <a:chOff x="1254760" y="2346960"/>
            <a:chExt cx="8308614" cy="3444240"/>
          </a:xfrm>
        </p:grpSpPr>
        <p:sp>
          <p:nvSpPr>
            <p:cNvPr id="39" name="Rectangle 38"/>
            <p:cNvSpPr/>
            <p:nvPr/>
          </p:nvSpPr>
          <p:spPr>
            <a:xfrm>
              <a:off x="6227565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rvalues</a:t>
              </a:r>
              <a:endParaRPr lang="en-US" sz="2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54760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lvalues</a:t>
              </a:r>
              <a:endParaRPr lang="en-US" sz="2000"/>
            </a:p>
          </p:txBody>
        </p:sp>
        <p:sp>
          <p:nvSpPr>
            <p:cNvPr id="4" name="Oval 3"/>
            <p:cNvSpPr/>
            <p:nvPr/>
          </p:nvSpPr>
          <p:spPr>
            <a:xfrm>
              <a:off x="3068115" y="2600408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28239" y="2600408"/>
              <a:ext cx="1389888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0829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19283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I,~M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2375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~I,M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/>
            <p:cNvCxnSpPr>
              <a:stCxn id="4" idx="3"/>
              <a:endCxn id="8" idx="0"/>
            </p:cNvCxnSpPr>
            <p:nvPr/>
          </p:nvCxnSpPr>
          <p:spPr>
            <a:xfrm flipH="1">
              <a:off x="2315381" y="3254331"/>
              <a:ext cx="956616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4256428" y="3254331"/>
              <a:ext cx="668283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9" idx="0"/>
            </p:cNvCxnSpPr>
            <p:nvPr/>
          </p:nvCxnSpPr>
          <p:spPr>
            <a:xfrm>
              <a:off x="7514583" y="3254331"/>
              <a:ext cx="1003890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7"/>
            </p:cNvCxnSpPr>
            <p:nvPr/>
          </p:nvCxnSpPr>
          <p:spPr>
            <a:xfrm flipH="1">
              <a:off x="5909142" y="3254331"/>
              <a:ext cx="622641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38794"/>
              </p:ext>
            </p:extLst>
          </p:nvPr>
        </p:nvGraphicFramePr>
        <p:xfrm>
          <a:off x="796766" y="2059115"/>
          <a:ext cx="3967906" cy="380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53"/>
                <a:gridCol w="1983953"/>
              </a:tblGrid>
              <a:tr h="634342">
                <a:tc>
                  <a:txBody>
                    <a:bodyPr/>
                    <a:lstStyle/>
                    <a:p>
                      <a:r>
                        <a:rPr lang="en-US" smtClean="0"/>
                        <a:t>IM-</a:t>
                      </a:r>
                      <a:r>
                        <a:rPr lang="ru-RU" smtClean="0"/>
                        <a:t>код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Название</a:t>
                      </a:r>
                      <a:endParaRPr lang="en-US"/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glvalue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I, ~M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xvalue</a:t>
                      </a:r>
                      <a:endParaRPr lang="en-US" sz="240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M, ~I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47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>
            <a:normAutofit/>
          </a:bodyPr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</a:t>
            </a:r>
            <a:r>
              <a:rPr lang="ru-RU" smtClean="0"/>
              <a:t>ссылке</a:t>
            </a:r>
            <a:r>
              <a:rPr lang="en-US" smtClean="0"/>
              <a:t>, </a:t>
            </a:r>
            <a:r>
              <a:rPr lang="ru-RU" smtClean="0"/>
              <a:t>например </a:t>
            </a:r>
            <a:r>
              <a:rPr lang="en-US" smtClean="0"/>
              <a:t>move(x) </a:t>
            </a:r>
            <a:r>
              <a:rPr lang="ru-RU" smtClean="0"/>
              <a:t>это </a:t>
            </a:r>
            <a:r>
              <a:rPr lang="en-US" smtClean="0"/>
              <a:t>xvalue.</a:t>
            </a:r>
            <a:endParaRPr lang="ru-RU" smtClean="0"/>
          </a:p>
          <a:p>
            <a:r>
              <a:rPr lang="ru-RU" smtClean="0"/>
              <a:t>Функторы-определители</a:t>
            </a:r>
            <a:endParaRPr lang="ru-RU" smtClean="0"/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is_rvalue_reference&lt;T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 smtClean="0"/>
              <a:t>определяет является ли </a:t>
            </a:r>
            <a:r>
              <a:rPr lang="en-US" sz="2200" smtClean="0"/>
              <a:t>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xvalue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is_lvalue_reference&lt;T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/>
              <a:t>определяет является ли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lvalue</a:t>
            </a:r>
          </a:p>
          <a:p>
            <a:r>
              <a:rPr lang="ru-RU" smtClean="0"/>
              <a:t>Например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assert(is_lvalue_reference&lt;decltype(x)&gt;::</a:t>
            </a:r>
            <a:r>
              <a:rPr lang="en-US">
                <a:latin typeface="Consolas" panose="020B0609020204030204" pitchFamily="49" charset="0"/>
              </a:rPr>
              <a:t>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assert(is_rvalue_reference&lt;decltype(move(x))&gt;::value);</a:t>
            </a:r>
            <a:endParaRPr lang="en-US" smtClean="0"/>
          </a:p>
          <a:p>
            <a:r>
              <a:rPr lang="ru-RU" smtClean="0"/>
              <a:t>Обсуждение: можно ли используя два этих функтора определить </a:t>
            </a:r>
            <a:r>
              <a:rPr lang="en-US" smtClean="0"/>
              <a:t>prvalue, rvalue </a:t>
            </a:r>
            <a:r>
              <a:rPr lang="ru-RU" smtClean="0"/>
              <a:t>и </a:t>
            </a:r>
            <a:r>
              <a:rPr lang="en-US" smtClean="0"/>
              <a:t>glvalue?</a:t>
            </a: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46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>
            <a:normAutofit/>
          </a:bodyPr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</a:t>
            </a:r>
            <a:r>
              <a:rPr lang="ru-RU" smtClean="0"/>
              <a:t>ссылке</a:t>
            </a:r>
            <a:r>
              <a:rPr lang="en-US" smtClean="0"/>
              <a:t>, </a:t>
            </a:r>
            <a:r>
              <a:rPr lang="ru-RU" smtClean="0"/>
              <a:t>например </a:t>
            </a:r>
            <a:r>
              <a:rPr lang="en-US" smtClean="0"/>
              <a:t>move(x) </a:t>
            </a:r>
            <a:r>
              <a:rPr lang="ru-RU" smtClean="0"/>
              <a:t>это </a:t>
            </a:r>
            <a:r>
              <a:rPr lang="en-US" smtClean="0"/>
              <a:t>xvalue.</a:t>
            </a:r>
            <a:endParaRPr lang="ru-RU" smtClean="0"/>
          </a:p>
          <a:p>
            <a:r>
              <a:rPr lang="ru-RU" smtClean="0"/>
              <a:t>Функторы-определители</a:t>
            </a:r>
            <a:endParaRPr lang="ru-RU" smtClean="0"/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is_rvalue_reference&lt;T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 smtClean="0"/>
              <a:t>определяет является ли </a:t>
            </a:r>
            <a:r>
              <a:rPr lang="en-US" sz="2200" smtClean="0"/>
              <a:t>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xvalue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is_lvalue_reference&lt;T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/>
              <a:t>определяет является ли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lvalue</a:t>
            </a:r>
          </a:p>
          <a:p>
            <a:r>
              <a:rPr lang="ru-RU" smtClean="0"/>
              <a:t>Производные определители</a:t>
            </a:r>
          </a:p>
          <a:p>
            <a:pPr lvl="1"/>
            <a:r>
              <a:rPr lang="en-US" sz="2200" smtClean="0"/>
              <a:t>prvalue = ~xvalue &amp; ~lvalue</a:t>
            </a:r>
          </a:p>
          <a:p>
            <a:pPr lvl="1"/>
            <a:r>
              <a:rPr lang="en-US" sz="2200" smtClean="0"/>
              <a:t>glvalue = xvalue &amp; lvalue</a:t>
            </a:r>
          </a:p>
          <a:p>
            <a:pPr lvl="1"/>
            <a:r>
              <a:rPr lang="en-US" sz="2200" smtClean="0"/>
              <a:t>rvalue = xvalue &amp; ~lvalue</a:t>
            </a: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2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Пожалуй есть всего три функции, для которых имеет смысл возвращать правую ссылку (то есть производить</a:t>
            </a:r>
            <a:r>
              <a:rPr lang="en-US" smtClean="0"/>
              <a:t> xvalue result)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std::move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std::forward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std::declval</a:t>
            </a:r>
          </a:p>
          <a:p>
            <a:r>
              <a:rPr lang="ru-RU" smtClean="0"/>
              <a:t>Если вы хотите написать свою функцию, которая будет возвращать </a:t>
            </a:r>
            <a:r>
              <a:rPr lang="en-US" smtClean="0"/>
              <a:t>&amp;&amp;</a:t>
            </a:r>
            <a:r>
              <a:rPr lang="ru-RU" smtClean="0"/>
              <a:t> это значит, что</a:t>
            </a:r>
          </a:p>
          <a:p>
            <a:pPr lvl="1"/>
            <a:r>
              <a:rPr lang="ru-RU" smtClean="0"/>
              <a:t>Вы что-то делаете не так, или</a:t>
            </a:r>
          </a:p>
          <a:p>
            <a:pPr lvl="1"/>
            <a:r>
              <a:rPr lang="ru-RU" smtClean="0"/>
              <a:t>Вы хотите ещё раз написать одну из упомянутых выше функций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83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“Effective Modern C++: 42 Specific</a:t>
            </a:r>
            <a:br>
              <a:rPr lang="en-US"/>
            </a:br>
            <a:r>
              <a:rPr lang="en-US"/>
              <a:t>Ways to Improve Your Use of C++11 and C++14”</a:t>
            </a:r>
            <a:br>
              <a:rPr lang="en-US"/>
            </a:br>
            <a:r>
              <a:rPr lang="en-US"/>
              <a:t>... and also his talks:</a:t>
            </a:r>
            <a:br>
              <a:rPr lang="en-US"/>
            </a:br>
            <a:r>
              <a:rPr lang="en-US"/>
              <a:t>https://www.youtube.com/watch?v=BezbcQIuCsY</a:t>
            </a:r>
            <a:br>
              <a:rPr lang="en-US"/>
            </a:br>
            <a:r>
              <a:rPr lang="en-US"/>
              <a:t>https://www.youtube.com/watch?v=dkeErTEO28Y </a:t>
            </a:r>
            <a:endParaRPr lang="ru-RU" smtClean="0"/>
          </a:p>
          <a:p>
            <a:pPr lvl="0"/>
            <a:r>
              <a:rPr lang="en-US"/>
              <a:t>Thomas Becker “C++ Rvalue </a:t>
            </a:r>
            <a:r>
              <a:rPr lang="en-US" smtClean="0"/>
              <a:t>References</a:t>
            </a:r>
            <a:r>
              <a:rPr lang="ru-RU" smtClean="0"/>
              <a:t> </a:t>
            </a:r>
            <a:r>
              <a:rPr lang="en-US" smtClean="0"/>
              <a:t>Explained</a:t>
            </a:r>
            <a:r>
              <a:rPr lang="en-US"/>
              <a:t>”, 2013 </a:t>
            </a:r>
            <a:br>
              <a:rPr lang="en-US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???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10232136" cy="2926080"/>
          </a:xfrm>
        </p:spPr>
        <p:txBody>
          <a:bodyPr/>
          <a:lstStyle/>
          <a:p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Домашнее задание на разработку класса матрицы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98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Недопустимо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vector&lt;vector&lt;T&gt;&gt; m_;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T[N][M]; // </a:t>
            </a:r>
            <a:r>
              <a:rPr lang="ru-RU" smtClean="0">
                <a:latin typeface="Consolas" panose="020B0609020204030204" pitchFamily="49" charset="0"/>
              </a:rPr>
              <a:t>к слову это вообще плохая идея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4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</a:rPr>
              <a:t>Д</a:t>
            </a:r>
            <a:r>
              <a:rPr lang="ru-RU" smtClean="0">
                <a:solidFill>
                  <a:srgbClr val="0000FF"/>
                </a:solidFill>
              </a:rPr>
              <a:t>опустимо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**ppm_;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MatrixBuffer&lt;T, N, M&gt; mb_;</a:t>
            </a:r>
          </a:p>
          <a:p>
            <a:pPr marL="45720" indent="0">
              <a:buNone/>
            </a:pPr>
            <a:r>
              <a:rPr lang="ru-RU" smtClean="0"/>
              <a:t>Кроме того допустимы разнообразные оптимизации: матрица в существующей памяти, маленькие матрицы на стеке и всё такое.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02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инициализация.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Недопустимо</a:t>
            </a:r>
            <a:r>
              <a:rPr lang="ru-RU" smtClean="0"/>
              <a:t> существенно уходить от семантики операций. Например </a:t>
            </a:r>
            <a:r>
              <a:rPr lang="en-US" smtClean="0">
                <a:latin typeface="Consolas" panose="020B0609020204030204" pitchFamily="49" charset="0"/>
              </a:rPr>
              <a:t>operator*</a:t>
            </a:r>
            <a:r>
              <a:rPr lang="ru-RU" smtClean="0"/>
              <a:t> нельзя использовать для матричного произведения, так как оно не коммутативно, но он хороший кандидат для умножения на скаляр.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27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</a:t>
            </a:r>
          </a:p>
          <a:p>
            <a:r>
              <a:rPr lang="ru-RU" smtClean="0"/>
              <a:t>Сопроводите проект достаточным количеством тестов. Не бойтесь больших матриц, перемножьте пару </a:t>
            </a:r>
            <a:r>
              <a:rPr lang="en-US" smtClean="0">
                <a:latin typeface="Consolas" panose="020B0609020204030204" pitchFamily="49" charset="0"/>
              </a:rPr>
              <a:t>[1</a:t>
            </a:r>
            <a:r>
              <a:rPr lang="ru-RU" smtClean="0">
                <a:latin typeface="Consolas" panose="020B0609020204030204" pitchFamily="49" charset="0"/>
              </a:rPr>
              <a:t>0000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 smtClean="0">
                <a:latin typeface="Consolas" panose="020B0609020204030204" pitchFamily="49" charset="0"/>
              </a:rPr>
              <a:t> 100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0]</a:t>
            </a:r>
            <a:r>
              <a:rPr lang="en-US" smtClean="0"/>
              <a:t>. </a:t>
            </a:r>
            <a:r>
              <a:rPr lang="ru-RU" smtClean="0"/>
              <a:t>Отдельно подумайте как вы будете тестировать определитель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Избегайте</a:t>
            </a:r>
            <a:r>
              <a:rPr lang="ru-RU" smtClean="0"/>
              <a:t> чрезмерного вывода на экран и консольного ввода. Пакетные тесты с минимальным выводом об успехе вполне достаточны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4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</a:t>
            </a:r>
          </a:p>
          <a:p>
            <a:r>
              <a:rPr lang="ru-RU" smtClean="0"/>
              <a:t>Сопроводите проект достаточным количеством тестов. Не бойтесь больших матриц, перемножьте пару </a:t>
            </a:r>
            <a:r>
              <a:rPr lang="en-US" smtClean="0">
                <a:latin typeface="Consolas" panose="020B0609020204030204" pitchFamily="49" charset="0"/>
              </a:rPr>
              <a:t>[1</a:t>
            </a:r>
            <a:r>
              <a:rPr lang="ru-RU" smtClean="0">
                <a:latin typeface="Consolas" panose="020B0609020204030204" pitchFamily="49" charset="0"/>
              </a:rPr>
              <a:t>0000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 smtClean="0">
                <a:latin typeface="Consolas" panose="020B0609020204030204" pitchFamily="49" charset="0"/>
              </a:rPr>
              <a:t> 100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0]</a:t>
            </a:r>
            <a:r>
              <a:rPr lang="en-US" smtClean="0"/>
              <a:t>. </a:t>
            </a:r>
            <a:r>
              <a:rPr lang="ru-RU" smtClean="0"/>
              <a:t>Отдельно подумайте как вы будете тестировать определитель</a:t>
            </a:r>
          </a:p>
          <a:p>
            <a:r>
              <a:rPr lang="ru-RU" smtClean="0"/>
              <a:t>Результат: ссылка на </a:t>
            </a:r>
            <a:r>
              <a:rPr lang="en-US" smtClean="0"/>
              <a:t>github. </a:t>
            </a:r>
            <a:r>
              <a:rPr lang="ru-RU" smtClean="0"/>
              <a:t>Присылать на </a:t>
            </a:r>
            <a:r>
              <a:rPr lang="en-US" smtClean="0"/>
              <a:t>konstantin.vladimirov@gmail.com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</a:t>
            </a:r>
            <a:r>
              <a:rPr lang="ru-RU" smtClean="0">
                <a:latin typeface="Consolas" panose="020B0609020204030204" pitchFamily="49" charset="0"/>
              </a:rPr>
              <a:t>1, а потом 2</a:t>
            </a: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Аннотация 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класса в зависимости от того </a:t>
            </a:r>
            <a:r>
              <a:rPr lang="en-US" smtClean="0"/>
              <a:t>lvalue </a:t>
            </a:r>
            <a:r>
              <a:rPr lang="ru-RU" smtClean="0"/>
              <a:t>он или </a:t>
            </a:r>
            <a:r>
              <a:rPr lang="en-US" smtClean="0"/>
              <a:t>rvalue </a:t>
            </a:r>
            <a:r>
              <a:rPr lang="ru-RU" smtClean="0"/>
              <a:t>может вызывать разные методы.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&amp;&amp;; // 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S </a:t>
            </a:r>
            <a:r>
              <a:rPr lang="en-US">
                <a:latin typeface="Consolas" panose="020B0609020204030204" pitchFamily="49" charset="0"/>
              </a:rPr>
              <a:t>bar 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x.foo</a:t>
            </a:r>
            <a:r>
              <a:rPr lang="en-US">
                <a:latin typeface="Consolas" panose="020B0609020204030204" pitchFamily="49" charset="0"/>
              </a:rPr>
              <a:t>();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bar().foo(); // 2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3089</TotalTime>
  <Words>2968</Words>
  <Application>Microsoft Office PowerPoint</Application>
  <PresentationFormat>Widescreen</PresentationFormat>
  <Paragraphs>603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Calibri</vt:lpstr>
      <vt:lpstr>Consolas</vt:lpstr>
      <vt:lpstr>Corbel</vt:lpstr>
      <vt:lpstr>Symbol</vt:lpstr>
      <vt:lpstr>Wingdings</vt:lpstr>
      <vt:lpstr>Basis</vt:lpstr>
      <vt:lpstr>правые ссылки</vt:lpstr>
      <vt:lpstr>PowerPoint Presentation</vt:lpstr>
      <vt:lpstr>Связывание ссылок</vt:lpstr>
      <vt:lpstr>Связывание ссылок</vt:lpstr>
      <vt:lpstr>Правые ссылки</vt:lpstr>
      <vt:lpstr>Кросс-связывание</vt:lpstr>
      <vt:lpstr>Упражнение: перегрузка по ссылкам</vt:lpstr>
      <vt:lpstr>Упражнение: перегрузка по ссылкам</vt:lpstr>
      <vt:lpstr>Аннотация методов</vt:lpstr>
      <vt:lpstr>Провисание ссылок</vt:lpstr>
      <vt:lpstr>Провисание ссылок</vt:lpstr>
      <vt:lpstr>Провисание ссылок</vt:lpstr>
      <vt:lpstr>Провисание ссылок</vt:lpstr>
      <vt:lpstr>Провисание ссылок</vt:lpstr>
      <vt:lpstr>Провисание ссылок</vt:lpstr>
      <vt:lpstr>Анонимизация переменных</vt:lpstr>
      <vt:lpstr>Анонимизация переменных</vt:lpstr>
      <vt:lpstr>Задача: refbinder</vt:lpstr>
      <vt:lpstr>Решение: refbinder</vt:lpstr>
      <vt:lpstr>Симметричные ссылки</vt:lpstr>
      <vt:lpstr>Обсуждение</vt:lpstr>
      <vt:lpstr>PowerPoint Presentation</vt:lpstr>
      <vt:lpstr>Перемещающие конструкторы</vt:lpstr>
      <vt:lpstr>Перемещающее присваивание</vt:lpstr>
      <vt:lpstr>Эффективный обмен значениями</vt:lpstr>
      <vt:lpstr>Тизер к следующей лекции</vt:lpstr>
      <vt:lpstr>Задача: особенности move</vt:lpstr>
      <vt:lpstr>Решение: особенности move</vt:lpstr>
      <vt:lpstr>Проблема implicit move</vt:lpstr>
      <vt:lpstr>Правило пяти</vt:lpstr>
      <vt:lpstr>Краевой случай: move from const</vt:lpstr>
      <vt:lpstr>Обсуждение</vt:lpstr>
      <vt:lpstr>Правила для implicit методов</vt:lpstr>
      <vt:lpstr>Обсуждение: value assignment</vt:lpstr>
      <vt:lpstr>Результаты функций уже rvalues</vt:lpstr>
      <vt:lpstr>Обсуждение</vt:lpstr>
      <vt:lpstr>PowerPoint Presentation</vt:lpstr>
      <vt:lpstr>Вывод типов из ссылочных типов</vt:lpstr>
      <vt:lpstr>Правила свёртки ссылок</vt:lpstr>
      <vt:lpstr>Универсальность ссылок</vt:lpstr>
      <vt:lpstr>Неуниверсальные ссылки</vt:lpstr>
      <vt:lpstr>Обсуждение</vt:lpstr>
      <vt:lpstr>Снова прозрачная оболочка</vt:lpstr>
      <vt:lpstr>Снова прозрачная оболочка</vt:lpstr>
      <vt:lpstr>Снова прозрачная оболочка</vt:lpstr>
      <vt:lpstr>Снова прозрачная оболочка</vt:lpstr>
      <vt:lpstr>Чего бы нам хотелось</vt:lpstr>
      <vt:lpstr>Решение: использовать std::forward</vt:lpstr>
      <vt:lpstr>Пример: простые случаи проброса</vt:lpstr>
      <vt:lpstr>Обсуждение</vt:lpstr>
      <vt:lpstr>Обсуждение</vt:lpstr>
      <vt:lpstr>Тизер: работа со ссылками</vt:lpstr>
      <vt:lpstr>Внутри move</vt:lpstr>
      <vt:lpstr>Внутри forward</vt:lpstr>
      <vt:lpstr>Итак, проброс</vt:lpstr>
      <vt:lpstr>Итак, проброс</vt:lpstr>
      <vt:lpstr>Итак, проброс</vt:lpstr>
      <vt:lpstr>Упражнение: нарушим forwarding</vt:lpstr>
      <vt:lpstr>Упражнение: нарушим forwarding</vt:lpstr>
      <vt:lpstr>PowerPoint Presentation</vt:lpstr>
      <vt:lpstr>Абстракция значения</vt:lpstr>
      <vt:lpstr>Абстракция значения: memory chunk</vt:lpstr>
      <vt:lpstr>Абстракция значения: declval</vt:lpstr>
      <vt:lpstr>Идентичность и перемещаемость</vt:lpstr>
      <vt:lpstr>Идентичность и перемещаемость</vt:lpstr>
      <vt:lpstr>Xvalues</vt:lpstr>
      <vt:lpstr>Xvalues</vt:lpstr>
      <vt:lpstr>Обсуждение</vt:lpstr>
      <vt:lpstr>Литература</vt:lpstr>
      <vt:lpstr>разработка матрицы</vt:lpstr>
      <vt:lpstr>PA1 :: Разработка матрицы</vt:lpstr>
      <vt:lpstr>PA1 :: Разработка матрицы</vt:lpstr>
      <vt:lpstr>PA1 :: Разработка матрицы</vt:lpstr>
      <vt:lpstr>PA1 :: Разработка матрицы</vt:lpstr>
      <vt:lpstr>PA1 :: Разработка матрицы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165</cp:revision>
  <dcterms:created xsi:type="dcterms:W3CDTF">2017-06-26T09:21:48Z</dcterms:created>
  <dcterms:modified xsi:type="dcterms:W3CDTF">2017-10-10T20:20:26Z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ad9ae7ac-5a89-4da3-84ce-e2ae7d0d08cc</vt:lpwstr>
  </property>
  <property fmtid="{D5CDD505-2E9C-101B-9397-08002B2CF9AE}" pid="3" name="CTP_TimeStamp">
    <vt:lpwstr>2017-10-10 20:20:23Z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