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2" r:id="rId4"/>
    <p:sldId id="263" r:id="rId5"/>
    <p:sldId id="259" r:id="rId6"/>
    <p:sldId id="261" r:id="rId7"/>
    <p:sldId id="264" r:id="rId8"/>
    <p:sldId id="286" r:id="rId9"/>
    <p:sldId id="260" r:id="rId10"/>
    <p:sldId id="265" r:id="rId11"/>
    <p:sldId id="266" r:id="rId12"/>
    <p:sldId id="297" r:id="rId13"/>
    <p:sldId id="267" r:id="rId14"/>
    <p:sldId id="270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7" r:id="rId23"/>
    <p:sldId id="283" r:id="rId24"/>
    <p:sldId id="284" r:id="rId25"/>
    <p:sldId id="278" r:id="rId26"/>
    <p:sldId id="285" r:id="rId27"/>
    <p:sldId id="279" r:id="rId28"/>
    <p:sldId id="280" r:id="rId29"/>
    <p:sldId id="281" r:id="rId30"/>
    <p:sldId id="276" r:id="rId31"/>
    <p:sldId id="282" r:id="rId32"/>
    <p:sldId id="287" r:id="rId33"/>
    <p:sldId id="288" r:id="rId34"/>
    <p:sldId id="289" r:id="rId35"/>
    <p:sldId id="291" r:id="rId36"/>
    <p:sldId id="290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301" r:id="rId45"/>
    <p:sldId id="302" r:id="rId46"/>
    <p:sldId id="300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1" r:id="rId55"/>
    <p:sldId id="312" r:id="rId56"/>
    <p:sldId id="313" r:id="rId57"/>
    <p:sldId id="314" r:id="rId58"/>
    <p:sldId id="315" r:id="rId59"/>
    <p:sldId id="310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258" r:id="rId73"/>
    <p:sldId id="328" r:id="rId74"/>
    <p:sldId id="330" r:id="rId75"/>
    <p:sldId id="331" r:id="rId76"/>
    <p:sldId id="332" r:id="rId77"/>
    <p:sldId id="333" r:id="rId78"/>
    <p:sldId id="329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5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шаблоны классов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Специализация, частичная специализация и </a:t>
            </a:r>
            <a:r>
              <a:rPr lang="en-US" smtClean="0"/>
              <a:t>CRTP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этот стек не слишком эффективен для хранения целых чисел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fwnode&lt;T&gt; *top_;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>
                <a:latin typeface="Consolas" panose="020B0609020204030204" pitchFamily="49" charset="0"/>
              </a:rPr>
              <a:t>T </a:t>
            </a:r>
            <a:r>
              <a:rPr lang="ru-RU">
                <a:latin typeface="Consolas" panose="020B0609020204030204" pitchFamily="49" charset="0"/>
              </a:rPr>
              <a:t>общего вида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Для целых чисел было бы проще хранить массив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Stack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&lt;int&gt;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*content_;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</a:t>
            </a:r>
            <a:r>
              <a:rPr lang="ru-RU" smtClean="0">
                <a:latin typeface="Consolas" panose="020B0609020204030204" pitchFamily="49" charset="0"/>
              </a:rPr>
              <a:t>целых чисел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4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Частичная специализация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этот стек не слишком эффективен для хранения всех указателей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fwnode&lt;T&gt; *top_;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>
                <a:latin typeface="Consolas" panose="020B0609020204030204" pitchFamily="49" charset="0"/>
              </a:rPr>
              <a:t>T </a:t>
            </a:r>
            <a:r>
              <a:rPr lang="ru-RU">
                <a:latin typeface="Consolas" panose="020B0609020204030204" pitchFamily="49" charset="0"/>
              </a:rPr>
              <a:t>общего вида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Для указателей было бы проще хранить массив указателей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&lt;typename T&gt;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Stack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&lt;T*&gt;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 **content_;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</a:t>
            </a:r>
            <a:r>
              <a:rPr lang="ru-RU" smtClean="0">
                <a:latin typeface="Consolas" panose="020B0609020204030204" pitchFamily="49" charset="0"/>
              </a:rPr>
              <a:t>указателей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0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Упрощение имён в специализациях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Рассмотренное ранее упрощение имён отлично работает в специализациях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T&gt; class A {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A* a1; // A </a:t>
            </a:r>
            <a:r>
              <a:rPr lang="ru-RU">
                <a:latin typeface="Consolas" panose="020B0609020204030204" pitchFamily="49" charset="0"/>
              </a:rPr>
              <a:t>здесь означает</a:t>
            </a:r>
            <a:r>
              <a:rPr lang="en-US">
                <a:latin typeface="Consolas" panose="020B0609020204030204" pitchFamily="49" charset="0"/>
              </a:rPr>
              <a:t> A&lt;T&gt;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T&gt; class A&lt;T*&gt; { 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A* a2; // A </a:t>
            </a:r>
            <a:r>
              <a:rPr lang="ru-RU">
                <a:latin typeface="Consolas" panose="020B0609020204030204" pitchFamily="49" charset="0"/>
              </a:rPr>
              <a:t>здесь означает</a:t>
            </a:r>
            <a:r>
              <a:rPr lang="en-US">
                <a:latin typeface="Consolas" panose="020B0609020204030204" pitchFamily="49" charset="0"/>
              </a:rPr>
              <a:t> A&lt;T*&gt;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/>
          </a:p>
          <a:p>
            <a:pPr marL="342900" indent="-342900"/>
            <a:r>
              <a:rPr lang="ru-RU" smtClean="0"/>
              <a:t>Разумеется это опционально. Указывать полные имена </a:t>
            </a:r>
            <a:r>
              <a:rPr lang="ru-RU" smtClean="0">
                <a:latin typeface="Corbel" panose="020B0503020204020204" pitchFamily="34" charset="0"/>
              </a:rPr>
              <a:t>– вполне легально (и часто это отличная идея)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15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 сожалению, нет простого способа специализировать стек всеми типами, похожими на целые числа (так же как мы специализировали указателями)</a:t>
            </a:r>
          </a:p>
          <a:p>
            <a:r>
              <a:rPr lang="ru-RU" smtClean="0"/>
              <a:t>Но это не значит, что нет способа этого добиться</a:t>
            </a:r>
          </a:p>
          <a:p>
            <a:r>
              <a:rPr lang="ru-RU" smtClean="0"/>
              <a:t>Подумайте об этом до следующих лекций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1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частичной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T, typename U&gt; class Foo {};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Foo&lt;T, T&gt; {}; 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&lt;typename T&gt; class </a:t>
            </a:r>
            <a:r>
              <a:rPr lang="en-US">
                <a:latin typeface="Consolas" panose="020B0609020204030204" pitchFamily="49" charset="0"/>
              </a:rPr>
              <a:t>Foo&lt;T, int&gt; {}; 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>
                <a:latin typeface="Consolas" panose="020B0609020204030204" pitchFamily="49" charset="0"/>
              </a:rPr>
              <a:t>template &lt;typename T, typename U&gt;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class Foo&lt;T*, U*&gt; {};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Foo&lt;int,float&gt; mif;   // 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Foo&lt;float,float</a:t>
            </a:r>
            <a:r>
              <a:rPr lang="en-US">
                <a:latin typeface="Consolas" panose="020B0609020204030204" pitchFamily="49" charset="0"/>
              </a:rPr>
              <a:t>&gt; mff; //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Foo&lt;float,int</a:t>
            </a:r>
            <a:r>
              <a:rPr lang="en-US">
                <a:latin typeface="Consolas" panose="020B0609020204030204" pitchFamily="49" charset="0"/>
              </a:rPr>
              <a:t>&gt; mfi;   //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Foo&lt;int</a:t>
            </a:r>
            <a:r>
              <a:rPr lang="en-US">
                <a:latin typeface="Consolas" panose="020B0609020204030204" pitchFamily="49" charset="0"/>
              </a:rPr>
              <a:t>*,float*&gt; mp;  // </a:t>
            </a:r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 на специализацию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 { /* .... */ };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Stack&lt;T*&gt; { /* .... */ };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Stack&lt;T</a:t>
            </a:r>
            <a:r>
              <a:rPr lang="en-US" smtClean="0">
                <a:latin typeface="Consolas" panose="020B0609020204030204" pitchFamily="49" charset="0"/>
              </a:rPr>
              <a:t>**&gt; </a:t>
            </a:r>
            <a:r>
              <a:rPr lang="en-US">
                <a:latin typeface="Consolas" panose="020B0609020204030204" pitchFamily="49" charset="0"/>
              </a:rPr>
              <a:t>{ /* .... */ }; </a:t>
            </a:r>
            <a:endParaRPr lang="en-US" smtClean="0">
              <a:latin typeface="Consolas" panose="020B0609020204030204" pitchFamily="49" charset="0"/>
            </a:endParaRPr>
          </a:p>
          <a:p>
            <a:pPr marL="457200" indent="-457200"/>
            <a:r>
              <a:rPr lang="ru-RU" smtClean="0"/>
              <a:t>Чему соответствуют следующие определения?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&gt; s1;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Stack&lt;Stack&lt;int&gt;*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&gt; s2;</a:t>
            </a:r>
            <a:endParaRPr lang="en-US"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Stack&lt;Stack&lt;int&gt;***&gt; s3;</a:t>
            </a:r>
          </a:p>
          <a:p>
            <a:r>
              <a:rPr lang="ru-RU" smtClean="0"/>
              <a:t>Заметьте </a:t>
            </a:r>
            <a:r>
              <a:rPr lang="ru-RU" smtClean="0">
                <a:solidFill>
                  <a:srgbClr val="0000FF"/>
                </a:solidFill>
              </a:rPr>
              <a:t>это не перегрузка</a:t>
            </a:r>
            <a:r>
              <a:rPr lang="ru-RU" smtClean="0"/>
              <a:t> (классы вообще нельзя перегружать). Тут нечего разрешать: тип </a:t>
            </a:r>
            <a:r>
              <a:rPr lang="ru-RU" smtClean="0">
                <a:solidFill>
                  <a:srgbClr val="0000FF"/>
                </a:solidFill>
              </a:rPr>
              <a:t>точно</a:t>
            </a:r>
            <a:r>
              <a:rPr lang="ru-RU" smtClean="0"/>
              <a:t> указывается в точке объявления переменной.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09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 на специализацию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 { /* .... */ };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Stack&lt;T*&gt; { /* .... */ };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Stack&lt;T</a:t>
            </a:r>
            <a:r>
              <a:rPr lang="en-US" smtClean="0">
                <a:latin typeface="Consolas" panose="020B0609020204030204" pitchFamily="49" charset="0"/>
              </a:rPr>
              <a:t>**&gt; </a:t>
            </a:r>
            <a:r>
              <a:rPr lang="en-US">
                <a:latin typeface="Consolas" panose="020B0609020204030204" pitchFamily="49" charset="0"/>
              </a:rPr>
              <a:t>{ /* .... */ }; </a:t>
            </a:r>
            <a:endParaRPr lang="en-US" smtClean="0">
              <a:latin typeface="Consolas" panose="020B0609020204030204" pitchFamily="49" charset="0"/>
            </a:endParaRPr>
          </a:p>
          <a:p>
            <a:pPr marL="457200" indent="-457200"/>
            <a:r>
              <a:rPr lang="ru-RU" smtClean="0"/>
              <a:t>Чему соответствуют следующие определения?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&gt; s1;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2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Stack&lt;Stack&lt;int&gt;*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&gt; s2;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3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Stack&lt;Stack&lt;int&gt;***&gt; s3;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3</a:t>
            </a:r>
          </a:p>
          <a:p>
            <a:r>
              <a:rPr lang="ru-RU" smtClean="0"/>
              <a:t>Несмотря на то, что это не перегрузка, специализация выбирает из доступных специализаций наименее общую возможную.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ли шаблонную специализацию назвать разновидностью наследования?  В наследовании тоже более специализированный класс наследует более общему.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6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ли шаблонну</a:t>
            </a:r>
            <a:r>
              <a:rPr lang="ru-RU"/>
              <a:t>ю</a:t>
            </a:r>
            <a:r>
              <a:rPr lang="ru-RU" smtClean="0"/>
              <a:t> специализацию назвать разновидностью наследования?  В наследовании тоже более специализированный класс наследует более общему.</a:t>
            </a:r>
          </a:p>
          <a:p>
            <a:r>
              <a:rPr lang="ru-RU" smtClean="0"/>
              <a:t>Увы нет. Специализированный </a:t>
            </a:r>
            <a:r>
              <a:rPr lang="ru-RU"/>
              <a:t>шаблон может не иметь ничего общего с его полной версией (вплоть до разных имен методов</a:t>
            </a:r>
            <a:r>
              <a:rPr lang="ru-RU" smtClean="0"/>
              <a:t>). С точки зрения наследования это нарушение </a:t>
            </a:r>
            <a:r>
              <a:rPr lang="en-US" smtClean="0"/>
              <a:t>LSP.</a:t>
            </a:r>
            <a:endParaRPr lang="en-US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S { void foo ();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struct S&lt;int&gt;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void bar ();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S&lt;double&gt; sd; sd.foo();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S&lt;int&gt; si; si.bar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55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Специализация всегда должна в коде </a:t>
            </a:r>
            <a:r>
              <a:rPr lang="ru-RU">
                <a:solidFill>
                  <a:srgbClr val="0000FF"/>
                </a:solidFill>
              </a:rPr>
              <a:t>следовать за</a:t>
            </a:r>
            <a:r>
              <a:rPr lang="ru-RU"/>
              <a:t> объявлением шаблона общего </a:t>
            </a:r>
            <a:r>
              <a:rPr lang="ru-RU" smtClean="0"/>
              <a:t>вида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&lt;&gt; class X&lt;int&gt; { /* .... */ }; // </a:t>
            </a:r>
            <a:r>
              <a:rPr lang="ru-RU" smtClean="0">
                <a:latin typeface="Consolas" panose="020B0609020204030204" pitchFamily="49" charset="0"/>
              </a:rPr>
              <a:t>ошибка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>
                <a:latin typeface="Consolas" panose="020B0609020204030204" pitchFamily="49" charset="0"/>
              </a:rPr>
              <a:t>{ /* .... */ </a:t>
            </a:r>
            <a:r>
              <a:rPr lang="en-US" smtClean="0">
                <a:latin typeface="Consolas" panose="020B0609020204030204" pitchFamily="49" charset="0"/>
              </a:rPr>
              <a:t>}; // </a:t>
            </a:r>
            <a:r>
              <a:rPr lang="ru-RU" smtClean="0">
                <a:latin typeface="Consolas" panose="020B0609020204030204" pitchFamily="49" charset="0"/>
              </a:rPr>
              <a:t>поздно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4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Параметризованные методы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en-US" sz="4800" smtClean="0"/>
              <a:t>CRTP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Специализация всегда должна в коде следовать за объявлением шаблона общего вида</a:t>
            </a:r>
            <a:endParaRPr lang="en-US"/>
          </a:p>
          <a:p>
            <a:r>
              <a:rPr lang="ru-RU"/>
              <a:t>Специализированный шаблон должен быть </a:t>
            </a:r>
            <a:r>
              <a:rPr lang="ru-RU">
                <a:solidFill>
                  <a:srgbClr val="0000FF"/>
                </a:solidFill>
              </a:rPr>
              <a:t>действительно менее </a:t>
            </a:r>
            <a:r>
              <a:rPr lang="ru-RU" smtClean="0">
                <a:solidFill>
                  <a:srgbClr val="0000FF"/>
                </a:solidFill>
              </a:rPr>
              <a:t>общим</a:t>
            </a:r>
            <a:r>
              <a:rPr lang="ru-RU" smtClean="0"/>
              <a:t>, чем тот, версией которого он является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X { /* .... */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U&gt;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X&lt;U&gt; </a:t>
            </a:r>
            <a:r>
              <a:rPr lang="en-US">
                <a:latin typeface="Consolas" panose="020B0609020204030204" pitchFamily="49" charset="0"/>
              </a:rPr>
              <a:t>{ /* .... */ </a:t>
            </a:r>
            <a:r>
              <a:rPr lang="en-US" smtClean="0">
                <a:latin typeface="Consolas" panose="020B0609020204030204" pitchFamily="49" charset="0"/>
              </a:rPr>
              <a:t>}; // </a:t>
            </a:r>
            <a:r>
              <a:rPr lang="ru-RU" smtClean="0">
                <a:latin typeface="Consolas" panose="020B0609020204030204" pitchFamily="49" charset="0"/>
              </a:rPr>
              <a:t>ошибка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32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Специализация всегда должна в коде следовать за объявлением шаблона общего вида</a:t>
            </a:r>
            <a:endParaRPr lang="en-US"/>
          </a:p>
          <a:p>
            <a:r>
              <a:rPr lang="ru-RU"/>
              <a:t>Специализированный шаблон должен быть действительно менее </a:t>
            </a:r>
            <a:r>
              <a:rPr lang="ru-RU" smtClean="0"/>
              <a:t>общим, чем тот, версией которого он является</a:t>
            </a:r>
            <a:endParaRPr lang="en-US" smtClean="0"/>
          </a:p>
          <a:p>
            <a:r>
              <a:rPr lang="ru-RU" smtClean="0"/>
              <a:t>Полная </a:t>
            </a:r>
            <a:r>
              <a:rPr lang="ru-RU"/>
              <a:t>специализация возможна и для классов </a:t>
            </a:r>
            <a:r>
              <a:rPr lang="ru-RU">
                <a:solidFill>
                  <a:srgbClr val="0000FF"/>
                </a:solidFill>
              </a:rPr>
              <a:t>и для функций, наряду с перегрузкой</a:t>
            </a:r>
            <a:r>
              <a:rPr lang="ru-RU"/>
              <a:t> </a:t>
            </a:r>
          </a:p>
          <a:p>
            <a:r>
              <a:rPr lang="ru-RU"/>
              <a:t>Частичная специализация для функций </a:t>
            </a:r>
            <a:r>
              <a:rPr lang="ru-RU" smtClean="0"/>
              <a:t>невозможна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void foo (T x);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&lt;&gt; void foo&lt;int&gt; (int x); 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&lt;typename T&gt; void foo&lt;T*&gt; (T* x); // fail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764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Сигнатура специализированной функции обязана повторять сигнатуру общего шаблона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void foo (T x);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&lt;&gt; double foo&lt;int&gt; (int *x); // fail</a:t>
            </a:r>
            <a:r>
              <a:rPr lang="ru-RU" smtClean="0">
                <a:latin typeface="Consolas" panose="020B0609020204030204" pitchFamily="49" charset="0"/>
              </a:rPr>
              <a:t>, ожидается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2258770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Сигнатура специализированной функции обязана повторять сигнатуру общего шаблона</a:t>
            </a:r>
          </a:p>
          <a:p>
            <a:r>
              <a:rPr lang="ru-RU" smtClean="0"/>
              <a:t>Зато вы можете вообще не указывать специализирующий параметр, положившись на вывод типов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void foo (T x);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double </a:t>
            </a: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(int *x); // </a:t>
            </a:r>
            <a:r>
              <a:rPr lang="en-US" smtClean="0">
                <a:latin typeface="Consolas" panose="020B0609020204030204" pitchFamily="49" charset="0"/>
              </a:rPr>
              <a:t>ok, T = int*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4759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Сигнатура специализированной функции обязана повторять сигнатуру общего шаблона</a:t>
            </a:r>
          </a:p>
          <a:p>
            <a:r>
              <a:rPr lang="ru-RU"/>
              <a:t>Зато вы можете вообще не указывать </a:t>
            </a:r>
            <a:r>
              <a:rPr lang="ru-RU" smtClean="0"/>
              <a:t>специализирующий </a:t>
            </a:r>
            <a:r>
              <a:rPr lang="ru-RU"/>
              <a:t>параметр, положившись на вывод типов </a:t>
            </a:r>
            <a:endParaRPr lang="en-US" smtClean="0"/>
          </a:p>
          <a:p>
            <a:r>
              <a:rPr lang="ru-RU" smtClean="0"/>
              <a:t>В отличии от перегрузки, специализация не требует наличия параметра в сигнатуре функции</a:t>
            </a:r>
            <a:r>
              <a:rPr lang="en-US" smtClean="0"/>
              <a:t> </a:t>
            </a:r>
            <a:r>
              <a:rPr lang="ru-RU" smtClean="0"/>
              <a:t>(но тогда снова надо указывать параметр)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void bar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void bar&lt;int</a:t>
            </a:r>
            <a:r>
              <a:rPr lang="en-US" smtClean="0">
                <a:latin typeface="Consolas" panose="020B0609020204030204" pitchFamily="49" charset="0"/>
              </a:rPr>
              <a:t>&gt;(); // ok</a:t>
            </a:r>
          </a:p>
          <a:p>
            <a:r>
              <a:rPr lang="ru-RU" smtClean="0"/>
              <a:t>Это убивает вывод типов, но это сильный аргумент за специализацию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14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Некая двусмысленность в выводе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endParaRPr lang="ru-RU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</a:t>
            </a:r>
            <a:r>
              <a:rPr lang="en-US" smtClean="0">
                <a:latin typeface="Consolas" panose="020B0609020204030204" pitchFamily="49" charset="0"/>
              </a:rPr>
              <a:t>*);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&lt;&gt; void </a:t>
            </a:r>
            <a:r>
              <a:rPr lang="en-US" smtClean="0">
                <a:latin typeface="Consolas" panose="020B0609020204030204" pitchFamily="49" charset="0"/>
              </a:rPr>
              <a:t>foo(int*);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foo(&amp;x); // </a:t>
            </a:r>
            <a:r>
              <a:rPr lang="ru-RU">
                <a:latin typeface="Consolas" panose="020B0609020204030204" pitchFamily="49" charset="0"/>
              </a:rPr>
              <a:t>вызовет </a:t>
            </a:r>
            <a:r>
              <a:rPr lang="en-US">
                <a:latin typeface="Consolas" panose="020B0609020204030204" pitchFamily="49" charset="0"/>
              </a:rPr>
              <a:t>[3], </a:t>
            </a:r>
            <a:r>
              <a:rPr lang="ru-RU" smtClean="0">
                <a:latin typeface="Consolas" panose="020B0609020204030204" pitchFamily="49" charset="0"/>
              </a:rPr>
              <a:t>и это в целом ок, но....</a:t>
            </a:r>
            <a:endParaRPr lang="ru-RU">
              <a:latin typeface="Consolas" panose="020B0609020204030204" pitchFamily="49" charset="0"/>
            </a:endParaRPr>
          </a:p>
          <a:p>
            <a:pPr marL="342900" indent="-342900"/>
            <a:r>
              <a:rPr lang="ru-RU" smtClean="0"/>
              <a:t>Вопрос является </a:t>
            </a:r>
            <a:r>
              <a:rPr lang="ru-RU"/>
              <a:t>(</a:t>
            </a:r>
            <a:r>
              <a:rPr lang="en-US" smtClean="0"/>
              <a:t>3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специализацией для (</a:t>
            </a:r>
            <a:r>
              <a:rPr lang="en-US" smtClean="0"/>
              <a:t>2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или для (</a:t>
            </a:r>
            <a:r>
              <a:rPr lang="en-US" smtClean="0"/>
              <a:t>1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не имеет смысла. Она специализирует </a:t>
            </a:r>
            <a:r>
              <a:rPr lang="ru-RU" smtClean="0">
                <a:solidFill>
                  <a:srgbClr val="0000FF"/>
                </a:solidFill>
              </a:rPr>
              <a:t>выигравший перегрузку</a:t>
            </a:r>
            <a:r>
              <a:rPr lang="ru-RU" smtClean="0"/>
              <a:t> шаблон. </a:t>
            </a:r>
          </a:p>
          <a:p>
            <a:pPr marL="342900" indent="-342900"/>
            <a:r>
              <a:rPr lang="ru-RU" smtClean="0"/>
              <a:t>В связи с этим могут возникать неприятные сюрпризы.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51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Контрпример Димова-Абрамса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&lt;&gt; void </a:t>
            </a:r>
            <a:r>
              <a:rPr lang="en-US" smtClean="0">
                <a:latin typeface="Consolas" panose="020B0609020204030204" pitchFamily="49" charset="0"/>
              </a:rPr>
              <a:t>foo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(int</a:t>
            </a:r>
            <a:r>
              <a:rPr lang="en-US">
                <a:latin typeface="Consolas" panose="020B0609020204030204" pitchFamily="49" charset="0"/>
              </a:rPr>
              <a:t>*); 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x;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foo(&amp;x); // </a:t>
            </a:r>
            <a:r>
              <a:rPr lang="ru-RU">
                <a:latin typeface="Consolas" panose="020B0609020204030204" pitchFamily="49" charset="0"/>
              </a:rPr>
              <a:t>вызовет </a:t>
            </a:r>
            <a:r>
              <a:rPr lang="en-US">
                <a:latin typeface="Consolas" panose="020B0609020204030204" pitchFamily="49" charset="0"/>
              </a:rPr>
              <a:t>[3], </a:t>
            </a:r>
            <a:r>
              <a:rPr lang="ru-RU">
                <a:latin typeface="Consolas" panose="020B0609020204030204" pitchFamily="49" charset="0"/>
              </a:rPr>
              <a:t>хотя </a:t>
            </a:r>
            <a:r>
              <a:rPr lang="en-US">
                <a:latin typeface="Consolas" panose="020B0609020204030204" pitchFamily="49" charset="0"/>
              </a:rPr>
              <a:t>[2] </a:t>
            </a:r>
            <a:r>
              <a:rPr lang="ru-RU">
                <a:latin typeface="Consolas" panose="020B0609020204030204" pitchFamily="49" charset="0"/>
              </a:rPr>
              <a:t>подходит лучше</a:t>
            </a:r>
          </a:p>
          <a:p>
            <a:pPr marL="342900" indent="-342900"/>
            <a:r>
              <a:rPr lang="ru-RU"/>
              <a:t>Важно помнить: </a:t>
            </a:r>
            <a:r>
              <a:rPr lang="ru-RU">
                <a:solidFill>
                  <a:srgbClr val="0000FF"/>
                </a:solidFill>
              </a:rPr>
              <a:t>специализации не участвуют в </a:t>
            </a:r>
            <a:r>
              <a:rPr lang="ru-RU" smtClean="0">
                <a:solidFill>
                  <a:srgbClr val="0000FF"/>
                </a:solidFill>
              </a:rPr>
              <a:t>перегрузке</a:t>
            </a:r>
            <a:r>
              <a:rPr lang="en-US" smtClean="0">
                <a:solidFill>
                  <a:srgbClr val="0000FF"/>
                </a:solidFill>
              </a:rPr>
              <a:t>.</a:t>
            </a:r>
            <a:r>
              <a:rPr lang="en-US" smtClean="0"/>
              <a:t> C</a:t>
            </a:r>
            <a:r>
              <a:rPr lang="ru-RU" smtClean="0"/>
              <a:t>начала разрешается перегрузка, потом ищется наименее общая специализация. Но в данном случае (2) не специализирует (3), так как встречается раньше</a:t>
            </a:r>
          </a:p>
          <a:p>
            <a:pPr marL="342900" indent="-342900"/>
            <a:r>
              <a:rPr lang="ru-RU" smtClean="0"/>
              <a:t>В целом это аргумент против специализации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0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1. template &lt;typename T, typename U&gt; void foo(T, U);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2. template &lt;typename T, typename U&gt; void foo(T*, U*);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3. template &lt;&gt; void foo&lt;int*, int*&gt;(int*, int*);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(&amp;x, &amp;x);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endParaRPr lang="ru-RU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725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4704" cy="40386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1. template &lt;typename T, typename U&gt; void foo(T, U);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2. template &lt;typename T, typename U&gt; void foo(T*, U*);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3. template &lt;&gt; void foo&lt;int*, int*&gt;(int*, int*);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(&amp;x, &amp;x);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разумеется (2), так как (3) специализирует (1)</a:t>
            </a:r>
            <a:endParaRPr lang="ru-RU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43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Удаление специализаций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Специализации можно явно запрещать.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для всех указателей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 &lt;typename T&gt; void foo(T</a:t>
            </a:r>
            <a:r>
              <a:rPr lang="ru-RU"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но не для </a:t>
            </a:r>
            <a:r>
              <a:rPr lang="en-US">
                <a:latin typeface="Consolas" panose="020B0609020204030204" pitchFamily="49" charset="0"/>
              </a:rPr>
              <a:t>char* </a:t>
            </a:r>
            <a:r>
              <a:rPr lang="ru-RU">
                <a:latin typeface="Consolas" panose="020B0609020204030204" pitchFamily="49" charset="0"/>
              </a:rPr>
              <a:t>и не для </a:t>
            </a:r>
            <a:r>
              <a:rPr lang="en-US">
                <a:latin typeface="Consolas" panose="020B0609020204030204" pitchFamily="49" charset="0"/>
              </a:rPr>
              <a:t>void*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 &lt;&gt; void foo&lt;char&gt;(char*) = delete;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 &lt;&gt; void foo&lt;void&gt;(void*) = delete;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ru-RU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/>
            <a:r>
              <a:rPr lang="ru-RU"/>
              <a:t>Подобным образом можно удалять и перегрузки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foo(char</a:t>
            </a:r>
            <a:r>
              <a:rPr lang="ru-RU"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) = delete;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foo(void</a:t>
            </a:r>
            <a:r>
              <a:rPr lang="ru-RU"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) = delete;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5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Точки объявления (</a:t>
            </a:r>
            <a:r>
              <a:rPr lang="en-US" smtClean="0"/>
              <a:t>PoD)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Ниже приведены два фрагмента кода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y </a:t>
            </a:r>
            <a:r>
              <a:rPr lang="en-US">
                <a:latin typeface="Consolas" panose="020B0609020204030204" pitchFamily="49" charset="0"/>
              </a:rPr>
              <a:t>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i</a:t>
            </a:r>
            <a:r>
              <a:rPr lang="en-US" smtClean="0">
                <a:latin typeface="Consolas" panose="020B0609020204030204" pitchFamily="49" charset="0"/>
              </a:rPr>
              <a:t>nt </a:t>
            </a:r>
            <a:r>
              <a:rPr lang="en-US" smtClean="0">
                <a:latin typeface="Consolas" panose="020B0609020204030204" pitchFamily="49" charset="0"/>
              </a:rPr>
              <a:t>y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y;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x[x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Оба сомнительны, но в одном случае будет использовано значение переменной из внешней области видимости, а в другом случае нет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84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Перегрузка и специализация для функций выглядят дублирующими механизмами. Но, как рассмотрено выше, это очень разные вещи.</a:t>
            </a:r>
          </a:p>
          <a:p>
            <a:r>
              <a:rPr lang="ru-RU" smtClean="0"/>
              <a:t>Рассмотрим ещё одно отличие: допустим, вы </a:t>
            </a:r>
            <a:r>
              <a:rPr lang="ru-RU"/>
              <a:t>хотите особую </a:t>
            </a:r>
            <a:r>
              <a:rPr lang="en-US"/>
              <a:t>std::swap </a:t>
            </a:r>
            <a:r>
              <a:rPr lang="ru-RU"/>
              <a:t>для вашего класса. Вы будете специализировать или перегружать</a:t>
            </a:r>
            <a:r>
              <a:rPr lang="ru-RU" smtClean="0"/>
              <a:t>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275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для </a:t>
            </a:r>
            <a:r>
              <a:rPr lang="en-US" smtClean="0"/>
              <a:t>std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Перегрузка и специализация для функций выглядят дублирующими механизмами. Но, как рассмотрено выше, это очень разные вещи.</a:t>
            </a:r>
          </a:p>
          <a:p>
            <a:r>
              <a:rPr lang="ru-RU" smtClean="0"/>
              <a:t>Рассмотрим ещё одно отличие: допустим, вы </a:t>
            </a:r>
            <a:r>
              <a:rPr lang="ru-RU"/>
              <a:t>хотите особую </a:t>
            </a:r>
            <a:r>
              <a:rPr lang="en-US"/>
              <a:t>std::swap </a:t>
            </a:r>
            <a:r>
              <a:rPr lang="ru-RU"/>
              <a:t>для вашего класса. Вы будете специализировать или перегружать</a:t>
            </a:r>
            <a:r>
              <a:rPr lang="ru-RU" smtClean="0"/>
              <a:t>?</a:t>
            </a:r>
          </a:p>
          <a:p>
            <a:r>
              <a:rPr lang="ru-RU" smtClean="0"/>
              <a:t>На самом деле тут нет выхода кроме специализации, так как перегружать функции из пространства имён </a:t>
            </a:r>
            <a:r>
              <a:rPr lang="en-US" smtClean="0"/>
              <a:t>std </a:t>
            </a:r>
            <a:r>
              <a:rPr lang="ru-RU" smtClean="0"/>
              <a:t>попросту нельзя (а вот специализировать вполне ок).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398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Частичная специализация функций запрещена.</a:t>
            </a:r>
          </a:p>
          <a:p>
            <a:r>
              <a:rPr lang="ru-RU" smtClean="0"/>
              <a:t>Можно ли сымитировать частичную специализацию функций через частичную специализацию классов?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6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Трюк Саттера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Частичная специализация функций запрещена.</a:t>
            </a:r>
          </a:p>
          <a:p>
            <a:r>
              <a:rPr lang="ru-RU" smtClean="0"/>
              <a:t>Можно ли сымитировать частичную специализацию функций через частичную специализацию классов?</a:t>
            </a:r>
            <a:endParaRPr lang="en-US" smtClean="0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T&gt; struct FImpl;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T&gt; void f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(T t) { FImpl&lt;T&gt;::f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(t); }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template&lt;class </a:t>
            </a:r>
            <a:r>
              <a:rPr lang="en-US">
                <a:latin typeface="Consolas" panose="020B0609020204030204" pitchFamily="49" charset="0"/>
              </a:rPr>
              <a:t>T&gt; struct FImpl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static void f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(T t);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Здесь используется то, что статический метод </a:t>
            </a:r>
            <a:r>
              <a:rPr lang="en-US" smtClean="0"/>
              <a:t>stateless </a:t>
            </a:r>
            <a:r>
              <a:rPr lang="ru-RU" smtClean="0"/>
              <a:t>класса мало отличается от свободной функции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7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Параметризованные методы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en-US" sz="4800" smtClean="0"/>
              <a:t>CRTP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2921215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Постановка проблемы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Мы видели, что разрешение имён в классах происходит до контроля видимости</a:t>
            </a:r>
          </a:p>
          <a:p>
            <a:r>
              <a:rPr lang="ru-RU" smtClean="0"/>
              <a:t>Должно ли разрешение имён в шаблонах (в том числе классов) происходить до инстанцирования или после?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Foo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use () { return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illegal_name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Здесь </a:t>
            </a:r>
            <a:r>
              <a:rPr lang="en-US" smtClean="0"/>
              <a:t>illegal_name </a:t>
            </a:r>
            <a:r>
              <a:rPr lang="ru-RU" smtClean="0"/>
              <a:t>выглядит нелегальным именем, но может быть оно будет как-то легализовано после того как будет подставлен конкретный тип </a:t>
            </a:r>
            <a:r>
              <a:rPr lang="en-US" smtClean="0"/>
              <a:t>T?</a:t>
            </a:r>
          </a:p>
          <a:p>
            <a:r>
              <a:rPr lang="ru-RU" smtClean="0"/>
              <a:t>Нужно ли выдавать ошибку сразу или подождать подстановки параметра?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43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Двухфазное разрешение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057400"/>
            <a:ext cx="10140189" cy="4038600"/>
          </a:xfrm>
        </p:spPr>
        <p:txBody>
          <a:bodyPr/>
          <a:lstStyle/>
          <a:p>
            <a:r>
              <a:rPr lang="ru-RU" smtClean="0"/>
              <a:t>Первая фаза: до инстанциацирования. Шаблоны проходят общую синтаксическую проверку, а также разрешаются </a:t>
            </a:r>
            <a:r>
              <a:rPr lang="ru-RU" smtClean="0">
                <a:solidFill>
                  <a:srgbClr val="0000FF"/>
                </a:solidFill>
              </a:rPr>
              <a:t>независимые</a:t>
            </a:r>
            <a:r>
              <a:rPr lang="ru-RU" smtClean="0"/>
              <a:t> имена</a:t>
            </a:r>
          </a:p>
          <a:p>
            <a:r>
              <a:rPr lang="ru-RU" smtClean="0"/>
              <a:t>Вторая фаза: во время инстанцирования. Происходит специальная синтаксическая проверка и разрешаются </a:t>
            </a:r>
            <a:r>
              <a:rPr lang="ru-RU" smtClean="0">
                <a:solidFill>
                  <a:srgbClr val="0000FF"/>
                </a:solidFill>
              </a:rPr>
              <a:t>зависимые</a:t>
            </a:r>
            <a:r>
              <a:rPr lang="ru-RU" smtClean="0"/>
              <a:t> имена</a:t>
            </a:r>
          </a:p>
          <a:p>
            <a:r>
              <a:rPr lang="ru-RU"/>
              <a:t>Зависимое имя </a:t>
            </a:r>
            <a:r>
              <a:rPr lang="ru-RU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/>
              <a:t> это имя, которое семантически зависит от шаблонного параметра. Шаблонный параметр может быть его типом, он может участвовать в формировании типа и так </a:t>
            </a:r>
            <a:r>
              <a:rPr lang="ru-RU" smtClean="0"/>
              <a:t>далее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Foo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use () { return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illegal_name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независимое имя, ошибка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857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Двухфазное разрешение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057400"/>
            <a:ext cx="10140189" cy="4038600"/>
          </a:xfrm>
        </p:spPr>
        <p:txBody>
          <a:bodyPr/>
          <a:lstStyle/>
          <a:p>
            <a:r>
              <a:rPr lang="ru-RU" smtClean="0"/>
              <a:t>Первая фаза: до инстанциацирования. Шаблоны проходят общую синтаксическую проверку, а также разрешаются </a:t>
            </a:r>
            <a:r>
              <a:rPr lang="ru-RU" smtClean="0">
                <a:solidFill>
                  <a:srgbClr val="0000FF"/>
                </a:solidFill>
              </a:rPr>
              <a:t>независимые</a:t>
            </a:r>
            <a:r>
              <a:rPr lang="ru-RU" smtClean="0"/>
              <a:t> имена</a:t>
            </a:r>
          </a:p>
          <a:p>
            <a:r>
              <a:rPr lang="ru-RU" smtClean="0"/>
              <a:t>Вторая фаза: во время инстанцирования. Происходит специальная синтаксическая проверка и разрешаются </a:t>
            </a:r>
            <a:r>
              <a:rPr lang="ru-RU" smtClean="0">
                <a:solidFill>
                  <a:srgbClr val="0000FF"/>
                </a:solidFill>
              </a:rPr>
              <a:t>зависимые</a:t>
            </a:r>
            <a:r>
              <a:rPr lang="ru-RU" smtClean="0"/>
              <a:t> имена</a:t>
            </a:r>
          </a:p>
          <a:p>
            <a:r>
              <a:rPr lang="ru-RU"/>
              <a:t>Зависимое имя </a:t>
            </a:r>
            <a:r>
              <a:rPr lang="ru-RU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/>
              <a:t> это имя, которое семантически зависит от шаблонного параметра. Шаблонный параметр может быть его типом, он может участвовать в формировании типа и так </a:t>
            </a:r>
            <a:r>
              <a:rPr lang="ru-RU" smtClean="0"/>
              <a:t>далее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Foo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use ()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T::illegal_name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зависимое имя, ок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03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Двухфазное разрешение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057400"/>
            <a:ext cx="10140189" cy="4038600"/>
          </a:xfrm>
        </p:spPr>
        <p:txBody>
          <a:bodyPr/>
          <a:lstStyle/>
          <a:p>
            <a:r>
              <a:rPr lang="ru-RU" smtClean="0"/>
              <a:t>Первая фаза: до инстанциацирования. Шаблоны проходят общую синтаксическую проверку, а также разрешаются </a:t>
            </a:r>
            <a:r>
              <a:rPr lang="ru-RU" smtClean="0">
                <a:solidFill>
                  <a:srgbClr val="0000FF"/>
                </a:solidFill>
              </a:rPr>
              <a:t>независимые</a:t>
            </a:r>
            <a:r>
              <a:rPr lang="ru-RU" smtClean="0"/>
              <a:t> имена</a:t>
            </a:r>
          </a:p>
          <a:p>
            <a:r>
              <a:rPr lang="ru-RU" smtClean="0"/>
              <a:t>Вторая фаза: во время инстанцирования. Происходит специальная синтаксическая проверка и разрешаются </a:t>
            </a:r>
            <a:r>
              <a:rPr lang="ru-RU" smtClean="0">
                <a:solidFill>
                  <a:srgbClr val="0000FF"/>
                </a:solidFill>
              </a:rPr>
              <a:t>зависимые</a:t>
            </a:r>
            <a:r>
              <a:rPr lang="ru-RU" smtClean="0"/>
              <a:t> имена</a:t>
            </a:r>
          </a:p>
          <a:p>
            <a:r>
              <a:rPr lang="ru-RU"/>
              <a:t>Зависимое имя </a:t>
            </a:r>
            <a:r>
              <a:rPr lang="ru-RU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/>
              <a:t> это имя, которое семантически зависит от шаблонного параметра. Шаблонный параметр может быть его типом, он может участвовать в формировании типа и так </a:t>
            </a:r>
            <a:r>
              <a:rPr lang="ru-RU" smtClean="0"/>
              <a:t>далее</a:t>
            </a:r>
            <a:endParaRPr lang="en-US" smtClean="0"/>
          </a:p>
          <a:p>
            <a:r>
              <a:rPr lang="ru-RU" smtClean="0"/>
              <a:t>Следует запомнить золотое правило: </a:t>
            </a:r>
            <a:r>
              <a:rPr lang="ru-RU" smtClean="0">
                <a:solidFill>
                  <a:srgbClr val="0000FF"/>
                </a:solidFill>
              </a:rPr>
              <a:t>разрешение зависимых имён откладывается до подстановки шаблонного параметра</a:t>
            </a:r>
          </a:p>
        </p:txBody>
      </p:sp>
    </p:spTree>
    <p:extLst>
      <p:ext uri="{BB962C8B-B14F-4D97-AF65-F5344CB8AC3E}">
        <p14:creationId xmlns:p14="http://schemas.microsoft.com/office/powerpoint/2010/main" val="2108789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template&lt;typename T&gt; void foo (T) { cout &lt;&lt; "T"; }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S { 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 void call_foo (T t, S x) { 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foo (x);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foo (t);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foo (S) { cout &lt;&lt; "S"; 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bar (S x) 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call_foo </a:t>
            </a:r>
            <a:r>
              <a:rPr lang="en-US">
                <a:latin typeface="Consolas" panose="020B0609020204030204" pitchFamily="49" charset="0"/>
              </a:rPr>
              <a:t>(x, x);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что на экране</a:t>
            </a:r>
            <a:r>
              <a:rPr lang="ru-RU" smtClean="0">
                <a:latin typeface="Consolas" panose="020B0609020204030204" pitchFamily="49" charset="0"/>
              </a:rPr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Точки объявления (</a:t>
            </a:r>
            <a:r>
              <a:rPr lang="en-US" smtClean="0"/>
              <a:t>PoD)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Ниже приведены два фрагмента кода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i</a:t>
            </a:r>
            <a:r>
              <a:rPr lang="en-US" smtClean="0">
                <a:latin typeface="Consolas" panose="020B0609020204030204" pitchFamily="49" charset="0"/>
              </a:rPr>
              <a:t>nt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y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/* PoD */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latin typeface="Consolas" panose="020B0609020204030204" pitchFamily="49" charset="0"/>
              </a:rPr>
              <a:t> 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]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/* PoD */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Оба сомнительны, но в одном случае будет использовано значение переменной из внешней области видимости, а в другом случае нет</a:t>
            </a:r>
            <a:endParaRPr lang="en-US" smtClean="0"/>
          </a:p>
          <a:p>
            <a:r>
              <a:rPr lang="ru-RU" smtClean="0"/>
              <a:t>Точка объявления (</a:t>
            </a:r>
            <a:r>
              <a:rPr lang="en-US" smtClean="0"/>
              <a:t>point of declaration</a:t>
            </a:r>
            <a:r>
              <a:rPr lang="ru-RU" smtClean="0"/>
              <a:t>) это точка в которой объявление завершено (после полного объявления</a:t>
            </a:r>
            <a:r>
              <a:rPr lang="en-US" smtClean="0"/>
              <a:t> </a:t>
            </a:r>
            <a:r>
              <a:rPr lang="ru-RU" smtClean="0"/>
              <a:t>но перед инициализатором)</a:t>
            </a:r>
          </a:p>
          <a:p>
            <a:r>
              <a:rPr lang="ru-RU" smtClean="0"/>
              <a:t>До точки объявления имя не считается введённым в область видимости (соответственно используется имя из прошлой области видимости).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77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template&lt;typename T&gt; void foo (T) { cout &lt;&lt; "T"; }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S { 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 void call_foo (T t, S x) { 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foo (x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x </a:t>
            </a:r>
            <a:r>
              <a:rPr lang="ru-RU" smtClean="0">
                <a:latin typeface="Consolas" panose="020B0609020204030204" pitchFamily="49" charset="0"/>
              </a:rPr>
              <a:t>не зависимое имя, разрешается в </a:t>
            </a:r>
            <a:r>
              <a:rPr lang="en-US" smtClean="0">
                <a:latin typeface="Consolas" panose="020B0609020204030204" pitchFamily="49" charset="0"/>
              </a:rPr>
              <a:t>foo&lt;S&gt;(x)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foo (t); </a:t>
            </a:r>
            <a:r>
              <a:rPr lang="en-US" smtClean="0">
                <a:latin typeface="Consolas" panose="020B0609020204030204" pitchFamily="49" charset="0"/>
              </a:rPr>
              <a:t>// t </a:t>
            </a:r>
            <a:r>
              <a:rPr lang="ru-RU" smtClean="0">
                <a:latin typeface="Consolas" panose="020B0609020204030204" pitchFamily="49" charset="0"/>
              </a:rPr>
              <a:t>зависимое имя, разрешение откладывается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foo (S) { cout &lt;&lt; "S"; 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bar (S x) 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call_foo </a:t>
            </a:r>
            <a:r>
              <a:rPr lang="en-US">
                <a:latin typeface="Consolas" panose="020B0609020204030204" pitchFamily="49" charset="0"/>
              </a:rPr>
              <a:t>(x, x);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здесь </a:t>
            </a:r>
            <a:r>
              <a:rPr lang="en-US" smtClean="0">
                <a:latin typeface="Consolas" panose="020B0609020204030204" pitchFamily="49" charset="0"/>
              </a:rPr>
              <a:t>t </a:t>
            </a:r>
            <a:r>
              <a:rPr lang="ru-RU" smtClean="0">
                <a:latin typeface="Consolas" panose="020B0609020204030204" pitchFamily="49" charset="0"/>
              </a:rPr>
              <a:t>разрешается в </a:t>
            </a:r>
            <a:r>
              <a:rPr lang="en-US" smtClean="0">
                <a:latin typeface="Consolas" panose="020B0609020204030204" pitchFamily="49" charset="0"/>
              </a:rPr>
              <a:t>foo(S)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На экране: </a:t>
            </a:r>
            <a:r>
              <a:rPr lang="en-US" smtClean="0">
                <a:latin typeface="Consolas" panose="020B0609020204030204" pitchFamily="49" charset="0"/>
              </a:rPr>
              <a:t>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26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Вандерворда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</a:t>
            </a:r>
            <a:r>
              <a:rPr lang="en-US">
                <a:latin typeface="Consolas" panose="020B0609020204030204" pitchFamily="49" charset="0"/>
              </a:rPr>
              <a:t>struct</a:t>
            </a:r>
            <a:r>
              <a:rPr lang="fr-FR">
                <a:latin typeface="Consolas" panose="020B0609020204030204" pitchFamily="49" charset="0"/>
              </a:rPr>
              <a:t> Base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void exit();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struct Derived : Base&lt;T&gt;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void foo()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  exit(); // </a:t>
            </a:r>
            <a:r>
              <a:rPr lang="ru-RU">
                <a:latin typeface="Consolas" panose="020B0609020204030204" pitchFamily="49" charset="0"/>
              </a:rPr>
              <a:t>можно подумать, что это </a:t>
            </a:r>
            <a:r>
              <a:rPr lang="en-US">
                <a:latin typeface="Consolas" panose="020B0609020204030204" pitchFamily="49" charset="0"/>
              </a:rPr>
              <a:t>Base::exit()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</a:t>
            </a:r>
            <a:r>
              <a:rPr lang="ru-RU">
                <a:latin typeface="Consolas" panose="020B0609020204030204" pitchFamily="49" charset="0"/>
              </a:rPr>
              <a:t>но </a:t>
            </a:r>
            <a:r>
              <a:rPr lang="en-US">
                <a:latin typeface="Consolas" panose="020B0609020204030204" pitchFamily="49" charset="0"/>
              </a:rPr>
              <a:t>exit </a:t>
            </a:r>
            <a:r>
              <a:rPr lang="ru-RU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/>
              <a:t>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не </a:t>
            </a:r>
            <a:r>
              <a:rPr lang="ru-RU">
                <a:latin typeface="Consolas" panose="020B0609020204030204" pitchFamily="49" charset="0"/>
              </a:rPr>
              <a:t>зависимое имя, так что нет.</a:t>
            </a:r>
            <a:r>
              <a:rPr lang="fr-FR">
                <a:latin typeface="Consolas" panose="020B0609020204030204" pitchFamily="49" charset="0"/>
              </a:rPr>
              <a:t>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}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317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Зависимые имена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Зависимые имена типов могут вызывать неожиданные проблемы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struct S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struct subtype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{};</a:t>
            </a:r>
            <a:br>
              <a:rPr lang="en-US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int foo (const T&amp; x)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fr-FR">
                <a:latin typeface="Consolas" panose="020B0609020204030204" pitchFamily="49" charset="0"/>
              </a:rPr>
              <a:t>T::subtype *y;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и так далее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foo&lt;S&gt;(S{}); // </a:t>
            </a:r>
            <a:r>
              <a:rPr lang="ru-RU">
                <a:latin typeface="Consolas" panose="020B0609020204030204" pitchFamily="49" charset="0"/>
              </a:rPr>
              <a:t>казалось бы всё хорошо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1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Зависимые имена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Зависимые имена типов могут вызывать неожиданные проблемы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struct S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struct subtype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{};</a:t>
            </a:r>
            <a:br>
              <a:rPr lang="en-US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int foo (const T&amp; x)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typename </a:t>
            </a:r>
            <a:r>
              <a:rPr lang="fr-FR" smtClean="0">
                <a:latin typeface="Consolas" panose="020B0609020204030204" pitchFamily="49" charset="0"/>
              </a:rPr>
              <a:t>T</a:t>
            </a:r>
            <a:r>
              <a:rPr lang="fr-FR">
                <a:latin typeface="Consolas" panose="020B0609020204030204" pitchFamily="49" charset="0"/>
              </a:rPr>
              <a:t>::subtype *y;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и так далее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foo&lt;S</a:t>
            </a:r>
            <a:r>
              <a:rPr lang="en-US">
                <a:latin typeface="Consolas" panose="020B0609020204030204" pitchFamily="49" charset="0"/>
              </a:rPr>
              <a:t>&gt;(S{});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теперь всё хорошо</a:t>
            </a:r>
          </a:p>
          <a:p>
            <a:pPr marL="342900" indent="-342900"/>
            <a:r>
              <a:rPr lang="ru-RU" smtClean="0"/>
              <a:t>Эта техника называется устранением неоднозначности (</a:t>
            </a:r>
            <a:r>
              <a:rPr lang="en-US" smtClean="0"/>
              <a:t>disambiguation)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03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Является ли грамматика </a:t>
            </a:r>
            <a:r>
              <a:rPr lang="en-US" smtClean="0"/>
              <a:t>C++ </a:t>
            </a:r>
            <a:r>
              <a:rPr lang="ru-RU" smtClean="0"/>
              <a:t>контекстно-свободной?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716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Является ли грамматика </a:t>
            </a:r>
            <a:r>
              <a:rPr lang="en-US" smtClean="0"/>
              <a:t>C++ </a:t>
            </a:r>
            <a:r>
              <a:rPr lang="ru-RU" smtClean="0"/>
              <a:t>контекстно-свободной?</a:t>
            </a:r>
          </a:p>
          <a:p>
            <a:r>
              <a:rPr lang="ru-RU" smtClean="0"/>
              <a:t>Из рассмотренного очевидно, что нет. 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void foo () { T::bar(); }</a:t>
            </a:r>
          </a:p>
          <a:p>
            <a:r>
              <a:rPr lang="ru-RU" smtClean="0"/>
              <a:t>Это может быть как корректный код, так и синтаксическая ошибка в зависимости от подстановки конкретного типа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19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Параметризованные методы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en-US" sz="4800" smtClean="0"/>
              <a:t>CRTP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25377425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Ш</a:t>
            </a:r>
            <a:r>
              <a:rPr lang="ru-RU" smtClean="0"/>
              <a:t>аблоны </a:t>
            </a:r>
            <a:r>
              <a:rPr lang="ru-RU"/>
              <a:t>членов</a:t>
            </a:r>
            <a:r>
              <a:rPr lang="en-US"/>
              <a:t>: </a:t>
            </a:r>
            <a:r>
              <a:rPr lang="ru-RU"/>
              <a:t>простая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Data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T&gt; T read() const;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DataReader(const T&amp; s) : source_ (s) {}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 R&gt; R read(); // </a:t>
            </a:r>
            <a:r>
              <a:rPr lang="ru-RU">
                <a:latin typeface="Consolas" panose="020B0609020204030204" pitchFamily="49" charset="0"/>
              </a:rPr>
              <a:t>вызывает </a:t>
            </a:r>
            <a:r>
              <a:rPr lang="en-US">
                <a:latin typeface="Consolas" panose="020B0609020204030204" pitchFamily="49" charset="0"/>
              </a:rPr>
              <a:t>source_.read()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тут необходимо написать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определение </a:t>
            </a:r>
            <a:r>
              <a:rPr lang="en-US">
                <a:latin typeface="Consolas" panose="020B0609020204030204" pitchFamily="49" charset="0"/>
              </a:rPr>
              <a:t>DataReader::</a:t>
            </a:r>
            <a:r>
              <a:rPr lang="en-US" smtClean="0">
                <a:latin typeface="Consolas" panose="020B0609020204030204" pitchFamily="49" charset="0"/>
              </a:rPr>
              <a:t>read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7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Первый вариант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R&gt;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DataReader&lt;T</a:t>
            </a:r>
            <a:r>
              <a:rPr lang="en-US">
                <a:latin typeface="Consolas" panose="020B0609020204030204" pitchFamily="49" charset="0"/>
              </a:rPr>
              <a:t>&gt;::read()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 res = source_.read&lt;R</a:t>
            </a:r>
            <a:r>
              <a:rPr lang="en-US" smtClean="0">
                <a:latin typeface="Consolas" panose="020B0609020204030204" pitchFamily="49" charset="0"/>
              </a:rPr>
              <a:t>&gt;();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синтаксическая неоднозначность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res;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Разрешение неоднозначности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R&gt;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DataReader&lt;T</a:t>
            </a:r>
            <a:r>
              <a:rPr lang="en-US">
                <a:latin typeface="Consolas" panose="020B0609020204030204" pitchFamily="49" charset="0"/>
              </a:rPr>
              <a:t>&gt;::read()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 res = source</a:t>
            </a:r>
            <a:r>
              <a:rPr lang="en-US" smtClean="0">
                <a:latin typeface="Consolas" panose="020B0609020204030204" pitchFamily="49" charset="0"/>
              </a:rPr>
              <a:t>_.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read&lt;R&gt;();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res;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1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классов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Обобщённый тип, задаваемый шаблоном считается объявленным в </a:t>
            </a:r>
            <a:r>
              <a:rPr lang="en-US" smtClean="0"/>
              <a:t>PoD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</a:t>
            </a:r>
            <a:r>
              <a:rPr lang="en-US" smtClean="0">
                <a:latin typeface="Consolas" panose="020B0609020204030204" pitchFamily="49" charset="0"/>
              </a:rPr>
              <a:t>fwnode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/* POD */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data_;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fwnode&lt;T&gt; </a:t>
            </a:r>
            <a:r>
              <a:rPr lang="en-US">
                <a:latin typeface="Consolas" panose="020B0609020204030204" pitchFamily="49" charset="0"/>
              </a:rPr>
              <a:t>*next_;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В теле таким образом может быть использован указатель или ссылка на себя (как на неполный тип)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5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Более сложная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тут необходимо написать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специализацию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//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для </a:t>
            </a:r>
            <a:r>
              <a:rPr lang="en-US">
                <a:latin typeface="Consolas" panose="020B0609020204030204" pitchFamily="49" charset="0"/>
              </a:rPr>
              <a:t>DataReader&lt;T&gt;::read&lt;string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301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Попытка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код ниже не работает, он иллюстрирует возможный ход мыслей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template &lt;&gt;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string DataReader&lt;T&gt;::read() const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string foo = source_.template read&lt;string&gt;();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foo;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317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Правильный ответ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342900" indent="-342900"/>
            <a:r>
              <a:rPr lang="ru-RU" smtClean="0"/>
              <a:t>Требуемая специализация невозможна, так как она означала бы частичную специализацию метода</a:t>
            </a:r>
          </a:p>
          <a:p>
            <a:pPr marL="342900" indent="-342900"/>
            <a:r>
              <a:rPr lang="ru-RU" smtClean="0"/>
              <a:t>Если у нас есть конкретная структура </a:t>
            </a:r>
            <a:r>
              <a:rPr lang="en-US" smtClean="0"/>
              <a:t>Data, </a:t>
            </a:r>
            <a:r>
              <a:rPr lang="ru-RU" smtClean="0"/>
              <a:t>то можно написать полную специализацию для  </a:t>
            </a:r>
            <a:r>
              <a:rPr lang="en-US" smtClean="0">
                <a:latin typeface="Consolas" panose="020B0609020204030204" pitchFamily="49" charset="0"/>
              </a:rPr>
              <a:t>DataReader&lt;Data</a:t>
            </a:r>
            <a:r>
              <a:rPr lang="en-US">
                <a:latin typeface="Consolas" panose="020B0609020204030204" pitchFamily="49" charset="0"/>
              </a:rPr>
              <a:t>&gt;::read&lt;string&gt;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655142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полной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Data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T&gt; T read() const;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ru-RU">
                <a:latin typeface="Consolas" panose="020B0609020204030204" pitchFamily="49" charset="0"/>
              </a:rPr>
              <a:t>с</a:t>
            </a:r>
            <a:r>
              <a:rPr lang="en-US">
                <a:latin typeface="Consolas" panose="020B0609020204030204" pitchFamily="49" charset="0"/>
              </a:rPr>
              <a:t>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lvl="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 &lt;&gt;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template &lt;&gt;     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это не опечатка!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string DataReader&lt;Data&gt;::</a:t>
            </a:r>
            <a:r>
              <a:rPr lang="en-US" smtClean="0">
                <a:latin typeface="Consolas" panose="020B0609020204030204" pitchFamily="49" charset="0"/>
              </a:rPr>
              <a:t>read()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source_.template read&lt;string&gt;();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859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параметризация </a:t>
            </a:r>
            <a:r>
              <a:rPr lang="ru-RU" dirty="0" smtClean="0"/>
              <a:t>методов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02006"/>
            <a:ext cx="10096564" cy="398908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T1,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T2&gt;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A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(void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342900" indent="-342900"/>
            <a:r>
              <a:rPr lang="ru-RU" dirty="0" smtClean="0"/>
              <a:t>Необходимо добиться следующего эффекта</a:t>
            </a:r>
            <a:r>
              <a:rPr lang="en-US" dirty="0" smtClean="0"/>
              <a:t>:</a:t>
            </a:r>
          </a:p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A 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double&gt; </a:t>
            </a:r>
            <a:r>
              <a:rPr lang="en-US" dirty="0" smtClean="0">
                <a:latin typeface="Consolas" panose="020B0609020204030204" pitchFamily="49" charset="0"/>
              </a:rPr>
              <a:t>a;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</a:rPr>
              <a:t>&lt;float, double&gt; b;</a:t>
            </a:r>
          </a:p>
          <a:p>
            <a:pPr marL="0" lv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a.func</a:t>
            </a:r>
            <a:r>
              <a:rPr lang="en-US" dirty="0" smtClean="0">
                <a:latin typeface="Consolas" panose="020B0609020204030204" pitchFamily="49" charset="0"/>
              </a:rPr>
              <a:t>(); // for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b.func</a:t>
            </a:r>
            <a:r>
              <a:rPr lang="en-US" dirty="0" smtClean="0">
                <a:latin typeface="Consolas" panose="020B0609020204030204" pitchFamily="49" charset="0"/>
              </a:rPr>
              <a:t>(); // for all</a:t>
            </a:r>
          </a:p>
          <a:p>
            <a:pPr marL="342900" indent="-342900"/>
            <a:r>
              <a:rPr lang="ru-RU" smtClean="0"/>
              <a:t>Т.е. параметризовать </a:t>
            </a:r>
            <a:r>
              <a:rPr lang="ru-RU" dirty="0" smtClean="0"/>
              <a:t>метод первым </a:t>
            </a:r>
            <a:r>
              <a:rPr lang="ru-RU" smtClean="0"/>
              <a:t>аргументом шаблона</a:t>
            </a:r>
          </a:p>
          <a:p>
            <a:pPr marL="342900" indent="-342900"/>
            <a:r>
              <a:rPr lang="ru-RU" smtClean="0"/>
              <a:t>Задачу усложняет то, что частичная специализация для методов невозможна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841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Параметризация</a:t>
            </a:r>
            <a:r>
              <a:rPr lang="en-US" dirty="0" smtClean="0"/>
              <a:t>: </a:t>
            </a:r>
            <a:r>
              <a:rPr lang="ru-RU" dirty="0" smtClean="0"/>
              <a:t>первая попытка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87258"/>
            <a:ext cx="10672046" cy="401857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T1,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T2&gt;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A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(void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T1 dummy;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(dummy);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private: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V&gt; void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(V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cout &lt;&lt; "</a:t>
            </a:r>
            <a:r>
              <a:rPr lang="en-US">
                <a:latin typeface="Consolas" panose="020B0609020204030204" pitchFamily="49" charset="0"/>
              </a:rPr>
              <a:t>all\n</a:t>
            </a:r>
            <a:r>
              <a:rPr lang="en-US" smtClean="0">
                <a:latin typeface="Consolas" panose="020B0609020204030204" pitchFamily="49" charset="0"/>
              </a:rPr>
              <a:t>";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cout &lt;&lt; "int\n</a:t>
            </a:r>
            <a:r>
              <a:rPr lang="en-US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;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double&gt;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 &lt;float, double&gt; b;</a:t>
            </a:r>
          </a:p>
          <a:p>
            <a:pPr marL="0" lv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a.func</a:t>
            </a:r>
            <a:r>
              <a:rPr lang="en-US" dirty="0">
                <a:latin typeface="Consolas" panose="020B0609020204030204" pitchFamily="49" charset="0"/>
              </a:rPr>
              <a:t>(); // for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ru-RU" dirty="0" smtClean="0">
                <a:latin typeface="Consolas" panose="020B0609020204030204" pitchFamily="49" charset="0"/>
              </a:rPr>
              <a:t>благодаря разрешению перегрузки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b.func</a:t>
            </a:r>
            <a:r>
              <a:rPr lang="en-US" dirty="0">
                <a:latin typeface="Consolas" panose="020B0609020204030204" pitchFamily="49" charset="0"/>
              </a:rPr>
              <a:t>(); // for </a:t>
            </a:r>
            <a:r>
              <a:rPr lang="en-US" dirty="0" smtClean="0">
                <a:latin typeface="Consolas" panose="020B0609020204030204" pitchFamily="49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36182889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Переходники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02002"/>
            <a:ext cx="10096564" cy="381210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Type2Type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</a:rPr>
              <a:t> T </a:t>
            </a:r>
            <a:r>
              <a:rPr lang="en-US" dirty="0" err="1">
                <a:latin typeface="Consolas" panose="020B0609020204030204" pitchFamily="49" charset="0"/>
              </a:rPr>
              <a:t>OriginalType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r>
              <a:rPr lang="ru-RU" dirty="0" smtClean="0"/>
              <a:t>Минимальный размер</a:t>
            </a:r>
          </a:p>
          <a:p>
            <a:r>
              <a:rPr lang="ru-RU" dirty="0" smtClean="0"/>
              <a:t>Прозрачность</a:t>
            </a:r>
          </a:p>
          <a:p>
            <a:r>
              <a:rPr lang="ru-RU" dirty="0" smtClean="0"/>
              <a:t>Номинативная типизация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34841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Параметризация</a:t>
            </a:r>
            <a:r>
              <a:rPr lang="en-US" smtClean="0"/>
              <a:t>: </a:t>
            </a:r>
            <a:r>
              <a:rPr lang="ru-RU" smtClean="0"/>
              <a:t>переходники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1965959"/>
            <a:ext cx="10670459" cy="439059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T1,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T2&gt;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A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(void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(Type2Type&lt;T1&gt;());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private: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V&gt; void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(V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cout &lt;&lt; "all\n";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(Type2Type&lt;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cout &lt;&lt; "int\n";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double&gt;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 &lt;float, double&gt; b;</a:t>
            </a:r>
          </a:p>
          <a:p>
            <a:pPr marL="0" lv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a.func</a:t>
            </a:r>
            <a:r>
              <a:rPr lang="en-US" dirty="0">
                <a:latin typeface="Consolas" panose="020B0609020204030204" pitchFamily="49" charset="0"/>
              </a:rPr>
              <a:t>(); // for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ru-RU" dirty="0" smtClean="0">
                <a:latin typeface="Consolas" panose="020B0609020204030204" pitchFamily="49" charset="0"/>
              </a:rPr>
              <a:t>благодаря разрешению перегрузки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b.func</a:t>
            </a:r>
            <a:r>
              <a:rPr lang="en-US" dirty="0">
                <a:latin typeface="Consolas" panose="020B0609020204030204" pitchFamily="49" charset="0"/>
              </a:rPr>
              <a:t>(); // for </a:t>
            </a:r>
            <a:r>
              <a:rPr lang="en-US" dirty="0" smtClean="0">
                <a:latin typeface="Consolas" panose="020B0609020204030204" pitchFamily="49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9408657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72506"/>
            <a:ext cx="1051718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Переходники</a:t>
            </a:r>
            <a:r>
              <a:rPr lang="en-US" dirty="0" smtClean="0"/>
              <a:t> Type2Type </a:t>
            </a:r>
            <a:r>
              <a:rPr lang="ru-RU" dirty="0" smtClean="0"/>
              <a:t>изначально были придуманы Александреску для ещё одной имитации частичной специализации функций.</a:t>
            </a:r>
            <a:r>
              <a:rPr lang="en-US" dirty="0" smtClean="0"/>
              <a:t> </a:t>
            </a:r>
            <a:r>
              <a:rPr lang="ru-RU" dirty="0" smtClean="0"/>
              <a:t>Он заметил, что функция с сигнатурой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</a:t>
            </a:r>
            <a:r>
              <a:rPr lang="en-US" dirty="0" smtClean="0">
                <a:latin typeface="Consolas" panose="020B0609020204030204" pitchFamily="49" charset="0"/>
              </a:rPr>
              <a:t>&lt;class 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U&gt; T* Create(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U&amp;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, Type2Type&lt;T</a:t>
            </a:r>
            <a:r>
              <a:rPr lang="en-US" dirty="0" smtClean="0">
                <a:latin typeface="Consolas" panose="020B0609020204030204" pitchFamily="49" charset="0"/>
              </a:rPr>
              <a:t>&gt;);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/>
              <a:t>может быть легко «специализирована» по первому аргументу.</a:t>
            </a:r>
          </a:p>
          <a:p>
            <a:pPr marL="342900" indent="-342900"/>
            <a:r>
              <a:rPr lang="ru-RU" dirty="0" smtClean="0"/>
              <a:t>Можно ли уже сейчас догадаться как это сделать?</a:t>
            </a:r>
          </a:p>
          <a:p>
            <a:pPr marL="342900" indent="-342900"/>
            <a:r>
              <a:rPr lang="ru-RU" dirty="0" smtClean="0"/>
              <a:t>До какой степени полученная специализация будет </a:t>
            </a:r>
            <a:r>
              <a:rPr lang="ru-RU" smtClean="0"/>
              <a:t>настоящей?</a:t>
            </a:r>
          </a:p>
          <a:p>
            <a:pPr marL="342900" indent="-342900"/>
            <a:r>
              <a:rPr lang="ru-RU" smtClean="0"/>
              <a:t>Решение этой задачи (гугл в помощь) будет хорошим домашним исследованием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17861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Параметризованные методы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en-US" sz="4800" smtClean="0"/>
              <a:t>CRTP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265223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классов</a:t>
            </a:r>
            <a:r>
              <a:rPr lang="en-US" smtClean="0"/>
              <a:t>: </a:t>
            </a:r>
            <a:r>
              <a:rPr lang="ru-RU" smtClean="0"/>
              <a:t>упрощение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Обобщённый тип, задаваемый шаблоном считается объявленным в </a:t>
            </a:r>
            <a:r>
              <a:rPr lang="en-US" smtClean="0"/>
              <a:t>PoD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</a:t>
            </a:r>
            <a:r>
              <a:rPr lang="en-US" smtClean="0">
                <a:latin typeface="Consolas" panose="020B0609020204030204" pitchFamily="49" charset="0"/>
              </a:rPr>
              <a:t>fwnode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/* POD */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data_;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fwnode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*next_;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В теле таким образом может быть использован указатель или ссылка на себя (как на неполный тип)</a:t>
            </a:r>
          </a:p>
          <a:p>
            <a:r>
              <a:rPr lang="ru-RU" smtClean="0"/>
              <a:t>Для удобства, шаблонные параметры рядом с именем можно не указывать (только внутри тела класса)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523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en-US" smtClean="0"/>
              <a:t>uriosly Recurring Template Parameter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Техника </a:t>
            </a:r>
            <a:r>
              <a:rPr lang="en-US" smtClean="0"/>
              <a:t>CRTP </a:t>
            </a:r>
            <a:r>
              <a:rPr lang="ru-RU" smtClean="0"/>
              <a:t>в принципе довольно проста: речь всего лишь о том, чтобы параметризовать базовый класс производным классом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Base 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Derived : public Base &lt;Derived&gt; ....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Несмотря на такую простоту исполнения, эта техника имеет целый спектр применений, таких как:</a:t>
            </a:r>
          </a:p>
          <a:p>
            <a:pPr lvl="1"/>
            <a:r>
              <a:rPr lang="ru-RU" smtClean="0"/>
              <a:t>Ограничения на статический полиморфизм (аналог виртуальных функций времени компиляции)</a:t>
            </a:r>
          </a:p>
          <a:p>
            <a:pPr lvl="1"/>
            <a:r>
              <a:rPr lang="ru-RU" smtClean="0"/>
              <a:t>Уменьшение однообразного (</a:t>
            </a:r>
            <a:r>
              <a:rPr lang="en-US" smtClean="0"/>
              <a:t>boilerplate) </a:t>
            </a:r>
            <a:r>
              <a:rPr lang="ru-RU" smtClean="0"/>
              <a:t>кода путём примешивания реализаций</a:t>
            </a:r>
          </a:p>
          <a:p>
            <a:pPr lvl="1"/>
            <a:r>
              <a:rPr lang="ru-RU" smtClean="0"/>
              <a:t>Чёрная магия, как обычно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48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Аналог виртуальным функциям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Виртуальные функции хороши (как все мы поним) тем, что задают явный и расширяемый интерфейс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Base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public: virtual int foo()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Derived : public Base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public: int foo() override {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реализация ....</a:t>
            </a:r>
            <a:r>
              <a:rPr lang="en-US" smtClean="0">
                <a:latin typeface="Consolas" panose="020B0609020204030204" pitchFamily="49" charset="0"/>
              </a:rPr>
              <a:t>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Derived d;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заполнена </a:t>
            </a:r>
            <a:r>
              <a:rPr lang="en-US" smtClean="0">
                <a:latin typeface="Consolas" panose="020B0609020204030204" pitchFamily="49" charset="0"/>
              </a:rPr>
              <a:t>vtbl </a:t>
            </a:r>
            <a:r>
              <a:rPr lang="ru-RU" smtClean="0">
                <a:latin typeface="Consolas" panose="020B0609020204030204" pitchFamily="49" charset="0"/>
              </a:rPr>
              <a:t>при создании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Base *b = &amp;d; // </a:t>
            </a:r>
            <a:r>
              <a:rPr lang="ru-RU" smtClean="0">
                <a:latin typeface="Consolas" panose="020B0609020204030204" pitchFamily="49" charset="0"/>
              </a:rPr>
              <a:t>статический тип теперь </a:t>
            </a:r>
            <a:r>
              <a:rPr lang="en-US" smtClean="0">
                <a:latin typeface="Consolas" panose="020B0609020204030204" pitchFamily="49" charset="0"/>
              </a:rPr>
              <a:t>Base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b-&gt;foo(); // </a:t>
            </a:r>
            <a:r>
              <a:rPr lang="ru-RU" smtClean="0">
                <a:latin typeface="Consolas" panose="020B0609020204030204" pitchFamily="49" charset="0"/>
              </a:rPr>
              <a:t>но вызван правильный метод динамического типа</a:t>
            </a:r>
          </a:p>
        </p:txBody>
      </p:sp>
    </p:spTree>
    <p:extLst>
      <p:ext uri="{BB962C8B-B14F-4D97-AF65-F5344CB8AC3E}">
        <p14:creationId xmlns:p14="http://schemas.microsoft.com/office/powerpoint/2010/main" val="105740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Аналог виртуальным функциям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статического полиморфизма то же самое заворачивается через </a:t>
            </a:r>
            <a:r>
              <a:rPr lang="en-US" smtClean="0"/>
              <a:t>CRTP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C&gt; class Base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public: int foo() { static_cast&lt;C*&gt;(this)-&gt;foo();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Derived : public Base&lt;Derived&gt;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public: int foo() {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реализация ....</a:t>
            </a:r>
            <a:r>
              <a:rPr lang="en-US" smtClean="0">
                <a:latin typeface="Consolas" panose="020B0609020204030204" pitchFamily="49" charset="0"/>
              </a:rPr>
              <a:t>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Derived d;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никакого оверхеда на </a:t>
            </a:r>
            <a:r>
              <a:rPr lang="en-US" smtClean="0">
                <a:latin typeface="Consolas" panose="020B0609020204030204" pitchFamily="49" charset="0"/>
              </a:rPr>
              <a:t>vtbl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Base&lt;Derived&gt; *b = &amp;d; // </a:t>
            </a:r>
            <a:r>
              <a:rPr lang="ru-RU" smtClean="0">
                <a:latin typeface="Consolas" panose="020B0609020204030204" pitchFamily="49" charset="0"/>
              </a:rPr>
              <a:t>обобщённый тип теперь </a:t>
            </a:r>
            <a:r>
              <a:rPr lang="en-US" smtClean="0">
                <a:latin typeface="Consolas" panose="020B0609020204030204" pitchFamily="49" charset="0"/>
              </a:rPr>
              <a:t>Base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b-&gt;foo(); // </a:t>
            </a:r>
            <a:r>
              <a:rPr lang="ru-RU" smtClean="0">
                <a:latin typeface="Consolas" panose="020B0609020204030204" pitchFamily="49" charset="0"/>
              </a:rPr>
              <a:t>но вызван правильный метод специального типа</a:t>
            </a:r>
          </a:p>
        </p:txBody>
      </p:sp>
    </p:spTree>
    <p:extLst>
      <p:ext uri="{BB962C8B-B14F-4D97-AF65-F5344CB8AC3E}">
        <p14:creationId xmlns:p14="http://schemas.microsoft.com/office/powerpoint/2010/main" val="34264805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 вас есть несколько классов, поддерживающих сравнение на "меньше" и вам предлагают следующую реализацию оператора сравнения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operator== (const T&amp; lhs, const T&amp; rhs)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!((lhs &lt; rhs) || (rhs &lt; lhs));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Покритикуйте этот подход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28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 вас есть несколько классов, поддерживающих сравнение на "меньше" и вам предлагают следующую реализацию оператора сравнения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operator== (const T&amp; lhs, const T&amp; rhs)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!((lhs &lt; rhs) || (rhs &lt; lhs));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Покритикуйте этот подход</a:t>
            </a:r>
          </a:p>
          <a:p>
            <a:r>
              <a:rPr lang="ru-RU" smtClean="0"/>
              <a:t>Одно из направлений критики: этот оператор слишком обобщённый, он может быть вызван для любого </a:t>
            </a:r>
            <a:r>
              <a:rPr lang="en-US" smtClean="0"/>
              <a:t>T</a:t>
            </a:r>
          </a:p>
          <a:p>
            <a:r>
              <a:rPr lang="ru-RU" smtClean="0"/>
              <a:t>Порекомендуйте как этого избежать с помощью </a:t>
            </a:r>
            <a:r>
              <a:rPr lang="en-US" smtClean="0"/>
              <a:t>CRTP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124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Виртуальное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пример показывает возможную реализацию "виртуального конструктора" </a:t>
            </a:r>
            <a:r>
              <a:rPr lang="en-US" smtClean="0"/>
              <a:t>clone (</a:t>
            </a:r>
            <a:r>
              <a:rPr lang="ru-RU" smtClean="0"/>
              <a:t>такие любят в классическом ООП</a:t>
            </a:r>
            <a:r>
              <a:rPr lang="en-US" smtClean="0"/>
              <a:t>)</a:t>
            </a:r>
            <a:endParaRPr lang="ru-RU" smtClean="0"/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~Vehicle() {}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Vehicle *clone() const = 0;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Car : public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Car *clone() const { return new Car(*this); 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 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Plane : public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Plane *clone() const { return new Plane(*this); 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/>
          </a:p>
        </p:txBody>
      </p:sp>
    </p:spTree>
    <p:extLst>
      <p:ext uri="{BB962C8B-B14F-4D97-AF65-F5344CB8AC3E}">
        <p14:creationId xmlns:p14="http://schemas.microsoft.com/office/powerpoint/2010/main" val="24691754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Виртуальное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Сразу бросается в глаза однотипный код в каждом производном классе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~Vehicle() {}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Vehicle *clone() const = 0;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Car : public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virtual Car *clone() const { return new Car(*this); }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 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Plane : public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virtual Plane *clone() const { return new Plane(*this); }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/>
          </a:p>
        </p:txBody>
      </p:sp>
    </p:spTree>
    <p:extLst>
      <p:ext uri="{BB962C8B-B14F-4D97-AF65-F5344CB8AC3E}">
        <p14:creationId xmlns:p14="http://schemas.microsoft.com/office/powerpoint/2010/main" val="41309247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Виртуальное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Вариант уменьшения дублирования кода с помощью </a:t>
            </a:r>
            <a:r>
              <a:rPr lang="en-US" smtClean="0"/>
              <a:t>CRTP</a:t>
            </a:r>
            <a:endParaRPr lang="ru-RU"/>
          </a:p>
          <a:p>
            <a:r>
              <a:rPr lang="ru-RU" smtClean="0"/>
              <a:t>Стало получше, но теперь неоправданно раздут базовый класс. Хочется более изящного метода</a:t>
            </a:r>
          </a:p>
          <a:p>
            <a:pPr marL="0" lv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Derived&gt; struct VehicleClonable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</a:t>
            </a:r>
            <a:r>
              <a:rPr lang="en-US" sz="2000">
                <a:latin typeface="Consolas" panose="020B0609020204030204" pitchFamily="49" charset="0"/>
              </a:rPr>
              <a:t>~</a:t>
            </a:r>
            <a:r>
              <a:rPr lang="en-US" sz="2000" smtClean="0">
                <a:latin typeface="Consolas" panose="020B0609020204030204" pitchFamily="49" charset="0"/>
              </a:rPr>
              <a:t>VehicleClonable() </a:t>
            </a:r>
            <a:r>
              <a:rPr lang="en-US" sz="2000">
                <a:latin typeface="Consolas" panose="020B0609020204030204" pitchFamily="49" charset="0"/>
              </a:rPr>
              <a:t>{}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virtual </a:t>
            </a:r>
            <a:r>
              <a:rPr lang="en-US" sz="2000" smtClean="0">
                <a:latin typeface="Consolas" panose="020B0609020204030204" pitchFamily="49" charset="0"/>
              </a:rPr>
              <a:t>VehicleClonable </a:t>
            </a:r>
            <a:r>
              <a:rPr lang="en-US" sz="2000">
                <a:latin typeface="Consolas" panose="020B0609020204030204" pitchFamily="49" charset="0"/>
              </a:rPr>
              <a:t>*clone() const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return new Derived(static_cast&lt;Derived const &amp;&gt;(*this));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Car : public VehicleClonable&lt;Car&gt;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{}; 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Plane : public VehicleClonable&lt;Plane&gt;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062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Виртуальное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Основная идея: примешиваемый класс</a:t>
            </a:r>
            <a:r>
              <a:rPr lang="en-US"/>
              <a:t>.</a:t>
            </a:r>
            <a:endParaRPr lang="ru-RU" smtClean="0"/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~Vehicle() {}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тут больше не нужна чисто виртуальная функция, её заменяет </a:t>
            </a:r>
            <a:r>
              <a:rPr lang="en-US" sz="2000" smtClean="0">
                <a:latin typeface="Consolas" panose="020B0609020204030204" pitchFamily="49" charset="0"/>
              </a:rPr>
              <a:t>CRTP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Base, typename Derived&gt; struct MixClonable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Base *clone() const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return new Derived(static_cast&lt;Derived const &amp;&gt;(*this));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Car : public Vehicle, public MixClonable&lt;Vehicle, Car&gt;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{}; 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Plane : public Vehicle, public MixClonable&lt;Vehicle, Plane&gt; 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55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Виртуальное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попытаться убрать также дублирование упоминаний базы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~Vehicle() {}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тут больше не нужна чисто виртуальная функция, её заменяет </a:t>
            </a:r>
            <a:r>
              <a:rPr lang="en-US" sz="2000" smtClean="0">
                <a:latin typeface="Consolas" panose="020B0609020204030204" pitchFamily="49" charset="0"/>
              </a:rPr>
              <a:t>CRTP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Base, typename Derived&gt; struct MixClonable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Base *clone() const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return new Derived(static_cast&lt;Derived const &amp;&gt;(*this));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Car : public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Vehicle</a:t>
            </a:r>
            <a:r>
              <a:rPr lang="en-US" sz="2000">
                <a:latin typeface="Consolas" panose="020B0609020204030204" pitchFamily="49" charset="0"/>
              </a:rPr>
              <a:t>, public MixClonable&lt;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Vehicle</a:t>
            </a:r>
            <a:r>
              <a:rPr lang="en-US" sz="2000">
                <a:latin typeface="Consolas" panose="020B0609020204030204" pitchFamily="49" charset="0"/>
              </a:rPr>
              <a:t>, Car&gt;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{}; 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Plane : public Vehicle, public MixClonable&lt;Vehicle, Plane&gt; 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8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Зависимые имена внутри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Нет никаких проблем (как  с функциями) в использовании вторичной типизации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fwnode&lt;T&gt; *top_;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>
                <a:latin typeface="Consolas" panose="020B0609020204030204" pitchFamily="49" charset="0"/>
              </a:rPr>
              <a:t>T </a:t>
            </a:r>
            <a:r>
              <a:rPr lang="ru-RU">
                <a:latin typeface="Consolas" panose="020B0609020204030204" pitchFamily="49" charset="0"/>
              </a:rPr>
              <a:t>общего вида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Такой стек (построенный на односвязном списке, что вполне реалистично) ипользует </a:t>
            </a:r>
            <a:r>
              <a:rPr lang="en-US" smtClean="0"/>
              <a:t>fwnode. </a:t>
            </a:r>
            <a:r>
              <a:rPr lang="ru-RU" smtClean="0"/>
              <a:t>Параметр обязателен.</a:t>
            </a:r>
          </a:p>
          <a:p>
            <a:r>
              <a:rPr lang="ru-RU" smtClean="0"/>
              <a:t>Домашняя наработка: потренируйтесь в написании шаблонной очереди на односвязном циклическом списке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76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Виртуальное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попытаться убрать также дублирование упоминаний базы</a:t>
            </a:r>
          </a:p>
          <a:p>
            <a:pPr marL="0" lv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struct Vehicle ....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Base, typename Derived&gt;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struct MixClonableInh : public Base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using Base::Base; // 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>делегирование конструкторов</a:t>
            </a:r>
            <a:b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Base *clone() const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return new Derived(static_cast&lt;Derived const &amp;&gt;(*this));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Car : public MixClonableInh &lt;Vehicle, Car&gt;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{}; 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Plane : public MixClonableInh &lt;Vehicle, Plane&gt; {};</a:t>
            </a:r>
          </a:p>
          <a:p>
            <a:pPr marL="0" lv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1345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чём основные проблемы ограничения статического полиморфизма через </a:t>
            </a:r>
            <a:r>
              <a:rPr lang="en-US" smtClean="0"/>
              <a:t>CRTP?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261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</a:t>
            </a:r>
            <a:r>
              <a:rPr lang="en-US"/>
              <a:t>ISO/IEC </a:t>
            </a:r>
            <a:r>
              <a:rPr lang="en-US" smtClean="0"/>
              <a:t>14882:2017, 2017</a:t>
            </a:r>
            <a:endParaRPr lang="en-US" dirty="0"/>
          </a:p>
          <a:p>
            <a:pPr lvl="0"/>
            <a:r>
              <a:rPr lang="en-US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</a:p>
          <a:p>
            <a:r>
              <a:rPr lang="en-US"/>
              <a:t>Davide Vandevoorde, Nicolai M. Josuttis, C++ Templates. The Complete Guide, Pearson Education, 2003</a:t>
            </a:r>
            <a:endParaRPr lang="ru-RU"/>
          </a:p>
          <a:p>
            <a:r>
              <a:rPr lang="en-US"/>
              <a:t>K. Coe, C++: Polymorphic cloning and the CRTP, katyscode.wordpress.com/2013/08/22/c-polymorphic-cloning-and-the-crtp-curiously-recurring-template-pattern</a:t>
            </a:r>
          </a:p>
          <a:p>
            <a:r>
              <a:rPr lang="en-US"/>
              <a:t>A. Nasonov: Better Encapsulation for the Curiously Recurring Template Pattern</a:t>
            </a:r>
            <a:r>
              <a:rPr lang="en-US"/>
              <a:t>, </a:t>
            </a:r>
            <a:r>
              <a:rPr lang="en-US" smtClean="0"/>
              <a:t>accu.org/index.php/journals/296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Параметризация методов с помощью </a:t>
            </a:r>
            <a:r>
              <a:rPr lang="en-US" smtClean="0"/>
              <a:t>CRTP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573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</a:t>
            </a:r>
            <a:r>
              <a:rPr lang="ru-RU" smtClean="0"/>
              <a:t>нова </a:t>
            </a:r>
            <a:r>
              <a:rPr lang="ru-RU" dirty="0" smtClean="0"/>
              <a:t>параметризация методов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T2&gt;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A 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Необходимо добиться следующего эффекта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A &lt;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, double&gt; </a:t>
            </a:r>
            <a:r>
              <a:rPr lang="en-US" sz="2000" dirty="0" smtClean="0">
                <a:latin typeface="Consolas" panose="020B0609020204030204" pitchFamily="49" charset="0"/>
              </a:rPr>
              <a:t>a;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A </a:t>
            </a:r>
            <a:r>
              <a:rPr lang="en-US" sz="2000" dirty="0">
                <a:latin typeface="Consolas" panose="020B0609020204030204" pitchFamily="49" charset="0"/>
              </a:rPr>
              <a:t>&lt;float, double&gt; b;</a:t>
            </a: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a.func</a:t>
            </a:r>
            <a:r>
              <a:rPr lang="en-US" sz="2000" dirty="0" smtClean="0">
                <a:latin typeface="Consolas" panose="020B0609020204030204" pitchFamily="49" charset="0"/>
              </a:rPr>
              <a:t>(); // for 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b.func</a:t>
            </a:r>
            <a:r>
              <a:rPr lang="en-US" sz="2000" dirty="0" smtClean="0">
                <a:latin typeface="Consolas" panose="020B0609020204030204" pitchFamily="49" charset="0"/>
              </a:rPr>
              <a:t>(); // for all</a:t>
            </a: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То есть </a:t>
            </a:r>
            <a:r>
              <a:rPr lang="ru-RU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параметризовать </a:t>
            </a:r>
            <a:r>
              <a:rPr lang="ru-RU" sz="2000" dirty="0" smtClean="0">
                <a:latin typeface="Consolas" panose="020B0609020204030204" pitchFamily="49" charset="0"/>
              </a:rPr>
              <a:t>метод первым аргументом шаблона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8652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Параметризация </a:t>
            </a:r>
            <a:r>
              <a:rPr lang="ru-RU" dirty="0" smtClean="0"/>
              <a:t>методов</a:t>
            </a:r>
            <a:r>
              <a:rPr lang="ru-RU" smtClean="0"/>
              <a:t>: </a:t>
            </a:r>
            <a:r>
              <a:rPr lang="en-US" smtClean="0"/>
              <a:t>CRTP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S,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</a:t>
            </a:r>
            <a:r>
              <a:rPr lang="en-US" sz="2000" dirty="0" smtClean="0"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ABase</a:t>
            </a:r>
            <a:r>
              <a:rPr lang="en-US" sz="2000" dirty="0" smtClean="0">
                <a:latin typeface="Consolas" panose="020B0609020204030204" pitchFamily="49" charset="0"/>
              </a:rPr>
              <a:t> {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(void) {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&lt;S*&gt;(this)-&gt;</a:t>
            </a:r>
            <a:r>
              <a:rPr lang="en-US" sz="2000" dirty="0" err="1">
                <a:latin typeface="Consolas" panose="020B0609020204030204" pitchFamily="49" charset="0"/>
              </a:rPr>
              <a:t>forall</a:t>
            </a:r>
            <a:r>
              <a:rPr lang="en-US" sz="2000" dirty="0">
                <a:latin typeface="Consolas" panose="020B0609020204030204" pitchFamily="49" charset="0"/>
              </a:rPr>
              <a:t>();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S</a:t>
            </a:r>
            <a:r>
              <a:rPr lang="en-US" sz="2000" dirty="0" smtClean="0"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ABase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&lt;S,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&gt;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(void) { 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&lt;S*&gt;(this)-&gt;forint();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T2</a:t>
            </a:r>
            <a:r>
              <a:rPr lang="en-US" sz="2000" dirty="0" smtClean="0">
                <a:latin typeface="Consolas" panose="020B0609020204030204" pitchFamily="49" charset="0"/>
              </a:rPr>
              <a:t>&gt;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A : public </a:t>
            </a:r>
            <a:r>
              <a:rPr lang="en-US" sz="2000" dirty="0" err="1">
                <a:latin typeface="Consolas" panose="020B0609020204030204" pitchFamily="49" charset="0"/>
              </a:rPr>
              <a:t>ABase</a:t>
            </a:r>
            <a:r>
              <a:rPr lang="en-US" sz="2000" dirty="0">
                <a:latin typeface="Consolas" panose="020B0609020204030204" pitchFamily="49" charset="0"/>
              </a:rPr>
              <a:t> &lt;A&lt;T1, T2&gt;, T1</a:t>
            </a:r>
            <a:r>
              <a:rPr lang="en-US" sz="2000" dirty="0" smtClean="0">
                <a:latin typeface="Consolas" panose="020B0609020204030204" pitchFamily="49" charset="0"/>
              </a:rPr>
              <a:t>&gt; {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forall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(); // </a:t>
            </a:r>
            <a:r>
              <a:rPr lang="ru-RU" sz="2000" dirty="0" smtClean="0">
                <a:latin typeface="Consolas" panose="020B0609020204030204" pitchFamily="49" charset="0"/>
              </a:rPr>
              <a:t>проблема в том, что эти методы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>
                <a:latin typeface="Consolas" panose="020B0609020204030204" pitchFamily="49" charset="0"/>
              </a:rPr>
              <a:t>forint </a:t>
            </a:r>
            <a:r>
              <a:rPr lang="en-US" sz="2000" dirty="0" smtClean="0">
                <a:latin typeface="Consolas" panose="020B0609020204030204" pitchFamily="49" charset="0"/>
              </a:rPr>
              <a:t>(); // </a:t>
            </a:r>
            <a:r>
              <a:rPr lang="ru-RU" sz="2000" dirty="0" smtClean="0">
                <a:latin typeface="Consolas" panose="020B0609020204030204" pitchFamily="49" charset="0"/>
              </a:rPr>
              <a:t>Вопрос</a:t>
            </a:r>
            <a:r>
              <a:rPr lang="en-US" sz="2000" dirty="0" smtClean="0">
                <a:latin typeface="Consolas" panose="020B0609020204030204" pitchFamily="49" charset="0"/>
              </a:rPr>
              <a:t>: </a:t>
            </a:r>
            <a:r>
              <a:rPr lang="ru-RU" sz="2000" dirty="0" smtClean="0">
                <a:latin typeface="Consolas" panose="020B0609020204030204" pitchFamily="49" charset="0"/>
              </a:rPr>
              <a:t>как сделать их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2000" dirty="0" smtClean="0">
                <a:latin typeface="Consolas" panose="020B0609020204030204" pitchFamily="49" charset="0"/>
              </a:rPr>
              <a:t>?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838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 методов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79435" y="6010656"/>
            <a:ext cx="5798755" cy="5028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${CPPLECTS}/</a:t>
            </a:r>
            <a:r>
              <a:rPr lang="en-US" dirty="0" err="1" smtClean="0"/>
              <a:t>cpp_code</a:t>
            </a:r>
            <a:r>
              <a:rPr lang="en-US" dirty="0" smtClean="0"/>
              <a:t>/lect2-2-talk/CRTP/</a:t>
            </a:r>
            <a:endParaRPr lang="ru-RU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814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 методов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67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Основная идея: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S,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ABase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ACC : S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static void </a:t>
            </a:r>
            <a:r>
              <a:rPr lang="en-US" dirty="0" err="1">
                <a:latin typeface="Consolas" panose="020B0609020204030204" pitchFamily="49" charset="0"/>
              </a:rPr>
              <a:t>access_forall</a:t>
            </a:r>
            <a:r>
              <a:rPr lang="en-US" dirty="0">
                <a:latin typeface="Consolas" panose="020B0609020204030204" pitchFamily="49" charset="0"/>
              </a:rPr>
              <a:t> (S* derived)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void </a:t>
            </a:r>
            <a:r>
              <a:rPr lang="en-US" dirty="0">
                <a:latin typeface="Consolas" panose="020B0609020204030204" pitchFamily="49" charset="0"/>
              </a:rPr>
              <a:t>(S::*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)() = &amp;ACC::</a:t>
            </a:r>
            <a:r>
              <a:rPr lang="en-US" dirty="0" err="1">
                <a:latin typeface="Consolas" panose="020B0609020204030204" pitchFamily="49" charset="0"/>
              </a:rPr>
              <a:t>forall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(</a:t>
            </a:r>
            <a:r>
              <a:rPr lang="en-US" dirty="0">
                <a:latin typeface="Consolas" panose="020B0609020204030204" pitchFamily="49" charset="0"/>
              </a:rPr>
              <a:t>derived-&gt;*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 smtClean="0">
                <a:latin typeface="Consolas" panose="020B0609020204030204" pitchFamily="49" charset="0"/>
              </a:rPr>
              <a:t>)();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(void) { ACC::</a:t>
            </a:r>
            <a:r>
              <a:rPr lang="en-US" dirty="0" err="1">
                <a:latin typeface="Consolas" panose="020B0609020204030204" pitchFamily="49" charset="0"/>
              </a:rPr>
              <a:t>access_forall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static_cast</a:t>
            </a:r>
            <a:r>
              <a:rPr lang="en-US" dirty="0">
                <a:latin typeface="Consolas" panose="020B0609020204030204" pitchFamily="49" charset="0"/>
              </a:rPr>
              <a:t>&lt;S*&gt;(this));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820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Механика </a:t>
            </a:r>
            <a:r>
              <a:rPr lang="en-US" smtClean="0"/>
              <a:t>CRTP </a:t>
            </a:r>
            <a:r>
              <a:rPr lang="ru-RU" smtClean="0"/>
              <a:t>иногда бывает несколько слишком сложна. Стоит ли оно того в каждом конкретном случае?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1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Параметры по умолчанию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ru-RU" smtClean="0"/>
              <a:t>Работают почти так же как параметры по умолчанию у обычных функций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Key, typename Value = bool&gt;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KeyValuePair ....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KeyValuePair &lt;int&gt; kvp; // </a:t>
            </a:r>
            <a:r>
              <a:rPr lang="ru-RU">
                <a:latin typeface="Consolas" panose="020B0609020204030204" pitchFamily="49" charset="0"/>
              </a:rPr>
              <a:t>второй аргумент опущен и </a:t>
            </a:r>
            <a:r>
              <a:rPr lang="en-US">
                <a:latin typeface="Consolas" panose="020B0609020204030204" pitchFamily="49" charset="0"/>
              </a:rPr>
              <a:t>=bool</a:t>
            </a:r>
          </a:p>
          <a:p>
            <a:r>
              <a:rPr lang="ru-RU" smtClean="0"/>
              <a:t>Механизм гораздо удобнее, так как для шаблонов нет аналога виртуальных функций и значит нет проблем со статическим связыванием аргументов по умолчанию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слишком общие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этот стек не слишком эффективен для хранения целых чисел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fwnode&lt;T&gt; *top_;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>
                <a:latin typeface="Consolas" panose="020B0609020204030204" pitchFamily="49" charset="0"/>
              </a:rPr>
              <a:t>T </a:t>
            </a:r>
            <a:r>
              <a:rPr lang="ru-RU">
                <a:latin typeface="Consolas" panose="020B0609020204030204" pitchFamily="49" charset="0"/>
              </a:rPr>
              <a:t>общего вида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Для целых чисел было бы проще хранить массив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7926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745</TotalTime>
  <Words>2504</Words>
  <Application>Microsoft Office PowerPoint</Application>
  <PresentationFormat>Widescreen</PresentationFormat>
  <Paragraphs>386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Cambria Math</vt:lpstr>
      <vt:lpstr>Consolas</vt:lpstr>
      <vt:lpstr>Corbel</vt:lpstr>
      <vt:lpstr>Wingdings</vt:lpstr>
      <vt:lpstr>Basis</vt:lpstr>
      <vt:lpstr>шаблоны классов</vt:lpstr>
      <vt:lpstr>PowerPoint Presentation</vt:lpstr>
      <vt:lpstr>Точки объявления (PoD)</vt:lpstr>
      <vt:lpstr>Точки объявления (PoD)</vt:lpstr>
      <vt:lpstr>Шаблоны классов</vt:lpstr>
      <vt:lpstr>Шаблоны классов: упрощение имён</vt:lpstr>
      <vt:lpstr>Зависимые имена внутри шаблонов</vt:lpstr>
      <vt:lpstr>Параметры по умолчанию</vt:lpstr>
      <vt:lpstr>Проблема: слишком общие шаблоны</vt:lpstr>
      <vt:lpstr>Специализация</vt:lpstr>
      <vt:lpstr>Частичная специализация</vt:lpstr>
      <vt:lpstr>Упрощение имён в специализациях</vt:lpstr>
      <vt:lpstr>Проблема-тизер</vt:lpstr>
      <vt:lpstr>Примеры частичной специализации</vt:lpstr>
      <vt:lpstr>Простая задача на специализацию</vt:lpstr>
      <vt:lpstr>Простая задача на специализацию</vt:lpstr>
      <vt:lpstr>Обсуждение</vt:lpstr>
      <vt:lpstr>Обсуждение</vt:lpstr>
      <vt:lpstr>Ограничения специализации</vt:lpstr>
      <vt:lpstr>Ограничения специализации</vt:lpstr>
      <vt:lpstr>Ограничения специализации</vt:lpstr>
      <vt:lpstr>Специализация функций</vt:lpstr>
      <vt:lpstr>Специализация функций</vt:lpstr>
      <vt:lpstr>Специализация функций</vt:lpstr>
      <vt:lpstr>Некая двусмысленность в выводе</vt:lpstr>
      <vt:lpstr>Контрпример Димова-Абрамса</vt:lpstr>
      <vt:lpstr>Контрольный вопрос</vt:lpstr>
      <vt:lpstr>Контрольный вопрос</vt:lpstr>
      <vt:lpstr>Удаление специализаций</vt:lpstr>
      <vt:lpstr>Обсуждение</vt:lpstr>
      <vt:lpstr>Ограничения для std</vt:lpstr>
      <vt:lpstr>Обсуждение</vt:lpstr>
      <vt:lpstr>Трюк Саттера</vt:lpstr>
      <vt:lpstr>PowerPoint Presentation</vt:lpstr>
      <vt:lpstr>Постановка проблемы</vt:lpstr>
      <vt:lpstr>Двухфазное разрешение имён</vt:lpstr>
      <vt:lpstr>Двухфазное разрешение имён</vt:lpstr>
      <vt:lpstr>Двухфазное разрешение имён</vt:lpstr>
      <vt:lpstr>Контрольный вопрос</vt:lpstr>
      <vt:lpstr>Контрольный вопрос</vt:lpstr>
      <vt:lpstr>Пример Вандерворда</vt:lpstr>
      <vt:lpstr>Зависимые имена типов</vt:lpstr>
      <vt:lpstr>Зависимые имена типов</vt:lpstr>
      <vt:lpstr>Обсуждение</vt:lpstr>
      <vt:lpstr>Обсуждение</vt:lpstr>
      <vt:lpstr>PowerPoint Presentation</vt:lpstr>
      <vt:lpstr>Шаблоны членов: простая задача</vt:lpstr>
      <vt:lpstr>Первый вариант решения</vt:lpstr>
      <vt:lpstr>Разрешение неоднозначности</vt:lpstr>
      <vt:lpstr>Более сложная задача</vt:lpstr>
      <vt:lpstr>Попытка решения</vt:lpstr>
      <vt:lpstr>Правильный ответ</vt:lpstr>
      <vt:lpstr>Пример полной специализации</vt:lpstr>
      <vt:lpstr>Задача: параметризация методов</vt:lpstr>
      <vt:lpstr>Параметризация: первая попытка</vt:lpstr>
      <vt:lpstr>Переходники типов</vt:lpstr>
      <vt:lpstr>Параметризация: переходники типов</vt:lpstr>
      <vt:lpstr>Обсуждение</vt:lpstr>
      <vt:lpstr>PowerPoint Presentation</vt:lpstr>
      <vt:lpstr>Curiosly Recurring Template Parameter</vt:lpstr>
      <vt:lpstr>Аналог виртуальным функциям</vt:lpstr>
      <vt:lpstr>Аналог виртуальным функциям</vt:lpstr>
      <vt:lpstr>Обсуждение</vt:lpstr>
      <vt:lpstr>Обсуждение</vt:lpstr>
      <vt:lpstr>Виртуальное копирование</vt:lpstr>
      <vt:lpstr>Виртуальное копирование</vt:lpstr>
      <vt:lpstr>Виртуальное копирование</vt:lpstr>
      <vt:lpstr>Виртуальное копирование</vt:lpstr>
      <vt:lpstr>Виртуальное копирование</vt:lpstr>
      <vt:lpstr>Виртуальное копирование</vt:lpstr>
      <vt:lpstr>Обсуждение</vt:lpstr>
      <vt:lpstr>Литература</vt:lpstr>
      <vt:lpstr>секретный уровень</vt:lpstr>
      <vt:lpstr>Снова параметризация методов</vt:lpstr>
      <vt:lpstr>Параметризация методов: CRTP</vt:lpstr>
      <vt:lpstr>Параметризация методов: решение</vt:lpstr>
      <vt:lpstr>Параметризация методов: решение</vt:lpstr>
      <vt:lpstr>Обсуждение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86</cp:revision>
  <dcterms:created xsi:type="dcterms:W3CDTF">2017-06-26T09:21:48Z</dcterms:created>
  <dcterms:modified xsi:type="dcterms:W3CDTF">2017-09-29T19:17:09Z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8b10b311-56ee-4b90-9bca-4144a52f3dbf</vt:lpwstr>
  </property>
  <property fmtid="{D5CDD505-2E9C-101B-9397-08002B2CF9AE}" pid="3" name="CTP_TimeStamp">
    <vt:lpwstr>2017-09-29 19:17:07Z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